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138.xml" ContentType="application/vnd.openxmlformats-officedocument.presentationml.notesSlide+xml"/>
  <Override PartName="/ppt/notesSlides/notesSlide151.xml" ContentType="application/vnd.openxmlformats-officedocument.presentationml.notes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notesSlides/notesSlide158.xml" ContentType="application/vnd.openxmlformats-officedocument.presentationml.notes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notesSlides/notesSlide136.xml" ContentType="application/vnd.openxmlformats-officedocument.presentationml.notes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slides/slide152.xml" ContentType="application/vnd.openxmlformats-officedocument.presentationml.slide+xml"/>
  <Override PartName="/ppt/notesSlides/notesSlide65.xml" ContentType="application/vnd.openxmlformats-officedocument.presentationml.notes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134.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notesSlides/notesSlide79.xml" ContentType="application/vnd.openxmlformats-officedocument.presentationml.notesSlide+xml"/>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148.xml" ContentType="application/vnd.openxmlformats-officedocument.presentationml.notesSlide+xml"/>
  <Override PartName="/ppt/notesSlides/notesSlide57.xml" ContentType="application/vnd.openxmlformats-officedocument.presentationml.notesSlide+xml"/>
  <Override PartName="/ppt/embeddings/Microsoft_Equation3.bin" ContentType="application/vnd.openxmlformats-officedocument.oleObject"/>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61.xml" ContentType="application/vnd.openxmlformats-officedocument.presentationml.notesSlide+xml"/>
  <Override PartName="/ppt/notesSlides/notesSlide146.xml" ContentType="application/vnd.openxmlformats-officedocument.presentationml.notesSlide+xml"/>
  <Override PartName="/ppt/notesSlides/notesSlide55.xml" ContentType="application/vnd.openxmlformats-officedocument.presentationml.notesSlide+xml"/>
  <Override PartName="/ppt/embeddings/Microsoft_Equation1.bin" ContentType="application/vnd.openxmlformats-officedocument.oleObject"/>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slides/slide162.xml" ContentType="application/vnd.openxmlformats-officedocument.presentationml.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140.xml" ContentType="application/vnd.openxmlformats-officedocument.presentationml.slide+xml"/>
  <Override PartName="/ppt/notesSlides/notesSlide144.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160.xml" ContentType="application/vnd.openxmlformats-officedocument.presentationml.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notesSlides/notesSlide100.xml" ContentType="application/vnd.openxmlformats-officedocument.presentationml.notesSlide+xml"/>
  <Override PartName="/ppt/tags/tag5.xml" ContentType="application/vnd.openxmlformats-officedocument.presentationml.tags+xml"/>
  <Override PartName="/ppt/notesSlides/notesSlide142.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notesSlides/notesSlide162.xml" ContentType="application/vnd.openxmlformats-officedocument.presentationml.notes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71.xml" ContentType="application/vnd.openxmlformats-officedocument.presentationml.notesSlide+xml"/>
  <Override PartName="/ppt/tags/tag3.xml" ContentType="application/vnd.openxmlformats-officedocument.presentationml.tags+xml"/>
  <Override PartName="/ppt/notesSlides/notesSlide156.xml" ContentType="application/vnd.openxmlformats-officedocument.presentationml.notesSlide+xml"/>
  <Override PartName="/ppt/notesSlides/notesSlide140.xml" ContentType="application/vnd.openxmlformats-officedocument.presentationml.notes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slides/slide159.xml" ContentType="application/vnd.openxmlformats-officedocument.presentationml.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notesSlides/notesSlide91.xml" ContentType="application/vnd.openxmlformats-officedocument.presentationml.notesSlide+xml"/>
  <Override PartName="/ppt/slides/slide27.xml" ContentType="application/vnd.openxmlformats-officedocument.presentationml.slide+xml"/>
  <Override PartName="/ppt/notesSlides/notesSlide160.xml" ContentType="application/vnd.openxmlformats-officedocument.presentationml.notesSlide+xml"/>
  <Override PartName="/ppt/slides/slide75.xml" ContentType="application/vnd.openxmlformats-officedocument.presentationml.slide+xml"/>
  <Override PartName="/ppt/tags/tag1.xml" ContentType="application/vnd.openxmlformats-officedocument.presentationml.tags+xml"/>
  <Override PartName="/ppt/slides/slide137.xml" ContentType="application/vnd.openxmlformats-officedocument.presentationml.slide+xml"/>
  <Override PartName="/ppt/notesSlides/notesSlide154.xml" ContentType="application/vnd.openxmlformats-officedocument.presentationml.notesSlide+xml"/>
  <Override PartName="/ppt/slides/slide11.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132.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139.xml" ContentType="application/vnd.openxmlformats-officedocument.presentationml.notesSlide+xml"/>
  <Override PartName="/ppt/notesSlides/notesSlide152.xml" ContentType="application/vnd.openxmlformats-officedocument.presentationml.notes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130.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notesSlides/notesSlide159.xml" ContentType="application/vnd.openxmlformats-officedocument.presentationml.notes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notesSlides/notesSlide137.xml" ContentType="application/vnd.openxmlformats-officedocument.presentationml.notesSlide+xml"/>
  <Override PartName="/ppt/notesSlides/notesSlide150.xml" ContentType="application/vnd.openxmlformats-officedocument.presentationml.notes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slides/slide15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Slides/notesSlide135.xml" ContentType="application/vnd.openxmlformats-officedocument.presentationml.notes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slides/slide151.xml" ContentType="application/vnd.openxmlformats-officedocument.presentationml.slide+xml"/>
  <Override PartName="/ppt/notesSlides/notesSlide64.xml" ContentType="application/vnd.openxmlformats-officedocument.presentationml.notesSlide+xml"/>
  <Override PartName="/ppt/slides/slide83.xml" ContentType="application/vnd.openxmlformats-officedocument.presentationml.slide+xml"/>
  <Override PartName="/ppt/slides/slide145.xml" ContentType="application/vnd.openxmlformats-officedocument.presentationml.slide+xml"/>
  <Override PartName="/ppt/notesSlides/notesSlide149.xml" ContentType="application/vnd.openxmlformats-officedocument.presentationml.notesSlide+xml"/>
  <Override PartName="/ppt/notesSlides/notesSlide58.xml" ContentType="application/vnd.openxmlformats-officedocument.presentationml.notesSlide+xml"/>
  <Override PartName="/ppt/embeddings/Microsoft_Equation4.bin" ContentType="application/vnd.openxmlformats-officedocument.oleObject"/>
  <Override PartName="/ppt/notesSlides/notesSlide133.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Layouts/slideLayout9.xml" ContentType="application/vnd.openxmlformats-officedocument.presentationml.slideLayout+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147.xml" ContentType="application/vnd.openxmlformats-officedocument.presentationml.notesSlide+xml"/>
  <Override PartName="/ppt/notesSlides/notesSlide56.xml" ContentType="application/vnd.openxmlformats-officedocument.presentationml.notesSlide+xml"/>
  <Override PartName="/ppt/embeddings/Microsoft_Equation2.bin" ContentType="application/vnd.openxmlformats-officedocument.oleObject"/>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slides/slide141.xml" ContentType="application/vnd.openxmlformats-officedocument.presentationml.slide+xml"/>
  <Override PartName="/ppt/notesSlides/notesSlide145.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23.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Override PartName="/ppt/slides/slide161.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143.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tags/tag4.xml" ContentType="application/vnd.openxmlformats-officedocument.presentationml.tags+xml"/>
  <Override PartName="/ppt/notesSlides/notesSlide157.xml" ContentType="application/vnd.openxmlformats-officedocument.presentationml.notesSlide+xml"/>
  <Override PartName="/ppt/notesSlides/notesSlide141.xml" ContentType="application/vnd.openxmlformats-officedocument.presentationml.notes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notesSlides/notesSlide161.xml" ContentType="application/vnd.openxmlformats-officedocument.presentationml.notesSlide+xml"/>
  <Override PartName="/ppt/slides/slide76.xml" ContentType="application/vnd.openxmlformats-officedocument.presentationml.slide+xml"/>
  <Override PartName="/ppt/slides/slide138.xml" ContentType="application/vnd.openxmlformats-officedocument.presentationml.slide+xml"/>
  <Override PartName="/ppt/notesSlides/notesSlide70.xml" ContentType="application/vnd.openxmlformats-officedocument.presentationml.notesSlide+xml"/>
  <Override PartName="/ppt/tags/tag2.xml" ContentType="application/vnd.openxmlformats-officedocument.presentationml.tags+xml"/>
  <Default Extension="png" ContentType="image/png"/>
  <Override PartName="/ppt/slides/slide12.xml" ContentType="application/vnd.openxmlformats-officedocument.presentationml.slide+xml"/>
  <Default Extension="wmf" ContentType="image/x-wmf"/>
  <Override PartName="/ppt/notesSlides/notesSlide155.xml" ContentType="application/vnd.openxmlformats-officedocument.presentationml.notesSlide+xml"/>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slides/slide158.xml" ContentType="application/vnd.openxmlformats-officedocument.presentationml.slide+xml"/>
  <Override PartName="/ppt/notesSlides/notesSlide13.xml" ContentType="application/vnd.openxmlformats-officedocument.presentationml.notesSlide+xml"/>
  <Override PartName="/ppt/slides/slide32.xml" ContentType="application/vnd.openxmlformats-officedocument.presentationml.slide+xml"/>
  <Override PartName="/ppt/notesSlides/notesSlide90.xml" ContentType="application/vnd.openxmlformats-officedocument.presentationml.notes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notesSlides/notesSlide153.xml" ContentType="application/vnd.openxmlformats-officedocument.presentationml.notes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131.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164"/>
  </p:notesMasterIdLst>
  <p:handoutMasterIdLst>
    <p:handoutMasterId r:id="rId165"/>
  </p:handoutMasterIdLst>
  <p:sldIdLst>
    <p:sldId id="256" r:id="rId2"/>
    <p:sldId id="513" r:id="rId3"/>
    <p:sldId id="258" r:id="rId4"/>
    <p:sldId id="257" r:id="rId5"/>
    <p:sldId id="514" r:id="rId6"/>
    <p:sldId id="515" r:id="rId7"/>
    <p:sldId id="259" r:id="rId8"/>
    <p:sldId id="260" r:id="rId9"/>
    <p:sldId id="261" r:id="rId10"/>
    <p:sldId id="262" r:id="rId11"/>
    <p:sldId id="263" r:id="rId12"/>
    <p:sldId id="264" r:id="rId13"/>
    <p:sldId id="470" r:id="rId14"/>
    <p:sldId id="270" r:id="rId15"/>
    <p:sldId id="272" r:id="rId16"/>
    <p:sldId id="273" r:id="rId17"/>
    <p:sldId id="274" r:id="rId18"/>
    <p:sldId id="275" r:id="rId19"/>
    <p:sldId id="276" r:id="rId20"/>
    <p:sldId id="277" r:id="rId21"/>
    <p:sldId id="463" r:id="rId22"/>
    <p:sldId id="464" r:id="rId23"/>
    <p:sldId id="278" r:id="rId24"/>
    <p:sldId id="279" r:id="rId25"/>
    <p:sldId id="282" r:id="rId26"/>
    <p:sldId id="283" r:id="rId27"/>
    <p:sldId id="536" r:id="rId28"/>
    <p:sldId id="523" r:id="rId29"/>
    <p:sldId id="531" r:id="rId30"/>
    <p:sldId id="532" r:id="rId31"/>
    <p:sldId id="534" r:id="rId32"/>
    <p:sldId id="533" r:id="rId33"/>
    <p:sldId id="535" r:id="rId34"/>
    <p:sldId id="537" r:id="rId35"/>
    <p:sldId id="290" r:id="rId36"/>
    <p:sldId id="291" r:id="rId37"/>
    <p:sldId id="292" r:id="rId38"/>
    <p:sldId id="293" r:id="rId39"/>
    <p:sldId id="465" r:id="rId40"/>
    <p:sldId id="294" r:id="rId41"/>
    <p:sldId id="520" r:id="rId42"/>
    <p:sldId id="516" r:id="rId43"/>
    <p:sldId id="466" r:id="rId44"/>
    <p:sldId id="297" r:id="rId45"/>
    <p:sldId id="298" r:id="rId46"/>
    <p:sldId id="299" r:id="rId47"/>
    <p:sldId id="300" r:id="rId48"/>
    <p:sldId id="509" r:id="rId49"/>
    <p:sldId id="510" r:id="rId50"/>
    <p:sldId id="500" r:id="rId51"/>
    <p:sldId id="301" r:id="rId52"/>
    <p:sldId id="521" r:id="rId53"/>
    <p:sldId id="302" r:id="rId54"/>
    <p:sldId id="303" r:id="rId55"/>
    <p:sldId id="304" r:id="rId56"/>
    <p:sldId id="467"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472" r:id="rId76"/>
    <p:sldId id="473" r:id="rId77"/>
    <p:sldId id="475" r:id="rId78"/>
    <p:sldId id="480" r:id="rId79"/>
    <p:sldId id="481" r:id="rId80"/>
    <p:sldId id="482" r:id="rId81"/>
    <p:sldId id="491" r:id="rId82"/>
    <p:sldId id="492" r:id="rId83"/>
    <p:sldId id="493" r:id="rId84"/>
    <p:sldId id="494" r:id="rId85"/>
    <p:sldId id="495" r:id="rId86"/>
    <p:sldId id="496" r:id="rId87"/>
    <p:sldId id="323" r:id="rId88"/>
    <p:sldId id="517" r:id="rId89"/>
    <p:sldId id="388" r:id="rId90"/>
    <p:sldId id="389" r:id="rId91"/>
    <p:sldId id="390" r:id="rId92"/>
    <p:sldId id="391" r:id="rId93"/>
    <p:sldId id="393" r:id="rId94"/>
    <p:sldId id="394" r:id="rId95"/>
    <p:sldId id="395" r:id="rId96"/>
    <p:sldId id="396" r:id="rId97"/>
    <p:sldId id="397" r:id="rId98"/>
    <p:sldId id="398" r:id="rId99"/>
    <p:sldId id="399" r:id="rId100"/>
    <p:sldId id="400" r:id="rId101"/>
    <p:sldId id="401" r:id="rId102"/>
    <p:sldId id="402" r:id="rId103"/>
    <p:sldId id="403" r:id="rId104"/>
    <p:sldId id="404" r:id="rId105"/>
    <p:sldId id="405" r:id="rId106"/>
    <p:sldId id="518" r:id="rId107"/>
    <p:sldId id="407" r:id="rId108"/>
    <p:sldId id="408" r:id="rId109"/>
    <p:sldId id="409" r:id="rId110"/>
    <p:sldId id="410" r:id="rId111"/>
    <p:sldId id="411" r:id="rId112"/>
    <p:sldId id="412" r:id="rId113"/>
    <p:sldId id="413" r:id="rId114"/>
    <p:sldId id="414" r:id="rId115"/>
    <p:sldId id="415" r:id="rId116"/>
    <p:sldId id="416" r:id="rId117"/>
    <p:sldId id="417" r:id="rId118"/>
    <p:sldId id="418" r:id="rId119"/>
    <p:sldId id="419" r:id="rId120"/>
    <p:sldId id="420" r:id="rId121"/>
    <p:sldId id="421" r:id="rId122"/>
    <p:sldId id="422" r:id="rId123"/>
    <p:sldId id="423" r:id="rId124"/>
    <p:sldId id="424" r:id="rId125"/>
    <p:sldId id="425" r:id="rId126"/>
    <p:sldId id="426" r:id="rId127"/>
    <p:sldId id="427" r:id="rId128"/>
    <p:sldId id="428" r:id="rId129"/>
    <p:sldId id="429" r:id="rId130"/>
    <p:sldId id="430" r:id="rId131"/>
    <p:sldId id="431" r:id="rId132"/>
    <p:sldId id="432" r:id="rId133"/>
    <p:sldId id="433" r:id="rId134"/>
    <p:sldId id="434" r:id="rId135"/>
    <p:sldId id="435" r:id="rId136"/>
    <p:sldId id="436" r:id="rId137"/>
    <p:sldId id="437" r:id="rId138"/>
    <p:sldId id="438" r:id="rId139"/>
    <p:sldId id="439" r:id="rId140"/>
    <p:sldId id="440" r:id="rId141"/>
    <p:sldId id="441" r:id="rId142"/>
    <p:sldId id="442" r:id="rId143"/>
    <p:sldId id="443" r:id="rId144"/>
    <p:sldId id="444" r:id="rId145"/>
    <p:sldId id="445" r:id="rId146"/>
    <p:sldId id="446" r:id="rId147"/>
    <p:sldId id="450" r:id="rId148"/>
    <p:sldId id="451" r:id="rId149"/>
    <p:sldId id="452" r:id="rId150"/>
    <p:sldId id="453" r:id="rId151"/>
    <p:sldId id="454" r:id="rId152"/>
    <p:sldId id="455" r:id="rId153"/>
    <p:sldId id="456" r:id="rId154"/>
    <p:sldId id="457" r:id="rId155"/>
    <p:sldId id="512" r:id="rId156"/>
    <p:sldId id="511" r:id="rId157"/>
    <p:sldId id="462" r:id="rId158"/>
    <p:sldId id="460" r:id="rId159"/>
    <p:sldId id="522" r:id="rId160"/>
    <p:sldId id="447" r:id="rId161"/>
    <p:sldId id="448" r:id="rId162"/>
    <p:sldId id="449" r:id="rId163"/>
  </p:sldIdLst>
  <p:sldSz cx="9144000" cy="6858000" type="screen4x3"/>
  <p:notesSz cx="7315200" cy="9601200"/>
  <p:custDataLst>
    <p:tags r:id="rId167"/>
  </p:custDataLst>
  <p:defaultTextStyle>
    <a:defPPr>
      <a:defRPr lang="en-US"/>
    </a:defPPr>
    <a:lvl1pPr algn="l" rtl="0" fontAlgn="base">
      <a:spcBef>
        <a:spcPct val="0"/>
      </a:spcBef>
      <a:spcAft>
        <a:spcPct val="0"/>
      </a:spcAft>
      <a:defRPr sz="2400" kern="1200">
        <a:solidFill>
          <a:schemeClr val="tx1"/>
        </a:solidFill>
        <a:latin typeface="Calibri" pitchFamily="34" charset="0"/>
        <a:ea typeface="+mn-ea"/>
        <a:cs typeface="+mn-cs"/>
      </a:defRPr>
    </a:lvl1pPr>
    <a:lvl2pPr marL="457200" algn="l" rtl="0" fontAlgn="base">
      <a:spcBef>
        <a:spcPct val="0"/>
      </a:spcBef>
      <a:spcAft>
        <a:spcPct val="0"/>
      </a:spcAft>
      <a:defRPr sz="2400" kern="1200">
        <a:solidFill>
          <a:schemeClr val="tx1"/>
        </a:solidFill>
        <a:latin typeface="Calibri" pitchFamily="34" charset="0"/>
        <a:ea typeface="+mn-ea"/>
        <a:cs typeface="+mn-cs"/>
      </a:defRPr>
    </a:lvl2pPr>
    <a:lvl3pPr marL="914400" algn="l" rtl="0" fontAlgn="base">
      <a:spcBef>
        <a:spcPct val="0"/>
      </a:spcBef>
      <a:spcAft>
        <a:spcPct val="0"/>
      </a:spcAft>
      <a:defRPr sz="2400" kern="1200">
        <a:solidFill>
          <a:schemeClr val="tx1"/>
        </a:solidFill>
        <a:latin typeface="Calibri" pitchFamily="34" charset="0"/>
        <a:ea typeface="+mn-ea"/>
        <a:cs typeface="+mn-cs"/>
      </a:defRPr>
    </a:lvl3pPr>
    <a:lvl4pPr marL="1371600" algn="l" rtl="0" fontAlgn="base">
      <a:spcBef>
        <a:spcPct val="0"/>
      </a:spcBef>
      <a:spcAft>
        <a:spcPct val="0"/>
      </a:spcAft>
      <a:defRPr sz="2400" kern="1200">
        <a:solidFill>
          <a:schemeClr val="tx1"/>
        </a:solidFill>
        <a:latin typeface="Calibri" pitchFamily="34" charset="0"/>
        <a:ea typeface="+mn-ea"/>
        <a:cs typeface="+mn-cs"/>
      </a:defRPr>
    </a:lvl4pPr>
    <a:lvl5pPr marL="1828800" algn="l" rtl="0" fontAlgn="base">
      <a:spcBef>
        <a:spcPct val="0"/>
      </a:spcBef>
      <a:spcAft>
        <a:spcPct val="0"/>
      </a:spcAft>
      <a:defRPr sz="2400" kern="1200">
        <a:solidFill>
          <a:schemeClr val="tx1"/>
        </a:solidFill>
        <a:latin typeface="Calibri" pitchFamily="34" charset="0"/>
        <a:ea typeface="+mn-ea"/>
        <a:cs typeface="+mn-cs"/>
      </a:defRPr>
    </a:lvl5pPr>
    <a:lvl6pPr marL="2286000" algn="l" defTabSz="914400" rtl="0" eaLnBrk="1" latinLnBrk="0" hangingPunct="1">
      <a:defRPr sz="2400" kern="1200">
        <a:solidFill>
          <a:schemeClr val="tx1"/>
        </a:solidFill>
        <a:latin typeface="Calibri" pitchFamily="34" charset="0"/>
        <a:ea typeface="+mn-ea"/>
        <a:cs typeface="+mn-cs"/>
      </a:defRPr>
    </a:lvl6pPr>
    <a:lvl7pPr marL="2743200" algn="l" defTabSz="914400" rtl="0" eaLnBrk="1" latinLnBrk="0" hangingPunct="1">
      <a:defRPr sz="2400" kern="1200">
        <a:solidFill>
          <a:schemeClr val="tx1"/>
        </a:solidFill>
        <a:latin typeface="Calibri" pitchFamily="34" charset="0"/>
        <a:ea typeface="+mn-ea"/>
        <a:cs typeface="+mn-cs"/>
      </a:defRPr>
    </a:lvl7pPr>
    <a:lvl8pPr marL="3200400" algn="l" defTabSz="914400" rtl="0" eaLnBrk="1" latinLnBrk="0" hangingPunct="1">
      <a:defRPr sz="2400" kern="1200">
        <a:solidFill>
          <a:schemeClr val="tx1"/>
        </a:solidFill>
        <a:latin typeface="Calibri" pitchFamily="34" charset="0"/>
        <a:ea typeface="+mn-ea"/>
        <a:cs typeface="+mn-cs"/>
      </a:defRPr>
    </a:lvl8pPr>
    <a:lvl9pPr marL="3657600" algn="l" defTabSz="914400" rtl="0" eaLnBrk="1" latinLnBrk="0" hangingPunct="1">
      <a:defRPr sz="2400"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hlink"/>
    </p:penClr>
  </p:showPr>
  <p:clrMru>
    <a:srgbClr val="FFFF66"/>
    <a:srgbClr val="FFFF99"/>
    <a:srgbClr val="FF0066"/>
    <a:srgbClr val="FF9933"/>
    <a:srgbClr val="141414"/>
    <a:srgbClr val="F8F8F8"/>
    <a:srgbClr val="131313"/>
    <a:srgbClr val="0F0F0F"/>
    <a:srgbClr val="111111"/>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916" autoAdjust="0"/>
    <p:restoredTop sz="81641" autoAdjust="0"/>
  </p:normalViewPr>
  <p:slideViewPr>
    <p:cSldViewPr>
      <p:cViewPr varScale="1">
        <p:scale>
          <a:sx n="98" d="100"/>
          <a:sy n="98" d="100"/>
        </p:scale>
        <p:origin x="-1360" y="-104"/>
      </p:cViewPr>
      <p:guideLst>
        <p:guide orient="horz" pos="2160"/>
        <p:guide pos="2880"/>
      </p:guideLst>
    </p:cSldViewPr>
  </p:slideViewPr>
  <p:notesTextViewPr>
    <p:cViewPr>
      <p:scale>
        <a:sx n="160" d="100"/>
        <a:sy n="160" d="100"/>
      </p:scale>
      <p:origin x="0" y="0"/>
    </p:cViewPr>
  </p:notesTextViewPr>
  <p:sorterViewPr>
    <p:cViewPr>
      <p:scale>
        <a:sx n="66" d="100"/>
        <a:sy n="66" d="100"/>
      </p:scale>
      <p:origin x="0" y="0"/>
    </p:cViewPr>
  </p:sorterViewPr>
  <p:gridSpacing cx="36868100" cy="368681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notesMaster" Target="notesMasters/notesMaster1.xml"/><Relationship Id="rId165" Type="http://schemas.openxmlformats.org/officeDocument/2006/relationships/handoutMaster" Target="handoutMasters/handoutMaster1.xml"/><Relationship Id="rId166" Type="http://schemas.openxmlformats.org/officeDocument/2006/relationships/printerSettings" Target="printerSettings/printerSettings1.bin"/><Relationship Id="rId167" Type="http://schemas.openxmlformats.org/officeDocument/2006/relationships/tags" Target="tags/tag1.xml"/><Relationship Id="rId168" Type="http://schemas.openxmlformats.org/officeDocument/2006/relationships/presProps" Target="presProps.xml"/><Relationship Id="rId16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theme" Target="theme/theme1.xml"/><Relationship Id="rId171"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8.wmf"/><Relationship Id="rId2" Type="http://schemas.openxmlformats.org/officeDocument/2006/relationships/image" Target="../media/image1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Unicode MS" pitchFamily="34" charset="-128"/>
              </a:defRPr>
            </a:lvl1pPr>
          </a:lstStyle>
          <a:p>
            <a:pPr>
              <a:defRPr/>
            </a:pPr>
            <a:endParaRPr lang="en-US"/>
          </a:p>
        </p:txBody>
      </p:sp>
      <p:sp>
        <p:nvSpPr>
          <p:cNvPr id="21401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Unicode MS" pitchFamily="34" charset="-128"/>
              </a:defRPr>
            </a:lvl1pPr>
          </a:lstStyle>
          <a:p>
            <a:pPr>
              <a:defRPr/>
            </a:pPr>
            <a:fld id="{8B57CB92-A02F-4EA3-B601-CB745844F31D}" type="datetimeFigureOut">
              <a:rPr lang="en-US"/>
              <a:pPr>
                <a:defRPr/>
              </a:pPr>
              <a:t>8/11/10</a:t>
            </a:fld>
            <a:endParaRPr lang="en-US"/>
          </a:p>
        </p:txBody>
      </p:sp>
      <p:sp>
        <p:nvSpPr>
          <p:cNvPr id="21402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Unicode MS" pitchFamily="34" charset="-128"/>
              </a:defRPr>
            </a:lvl1pPr>
          </a:lstStyle>
          <a:p>
            <a:pPr>
              <a:defRPr/>
            </a:pPr>
            <a:endParaRPr lang="en-US"/>
          </a:p>
        </p:txBody>
      </p:sp>
      <p:sp>
        <p:nvSpPr>
          <p:cNvPr id="21402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Unicode MS" pitchFamily="34" charset="-128"/>
              </a:defRPr>
            </a:lvl1pPr>
          </a:lstStyle>
          <a:p>
            <a:pPr>
              <a:defRPr/>
            </a:pPr>
            <a:fld id="{1BA7069D-012D-498B-90A7-B11BDA39EC6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lvl1pPr defTabSz="985838" eaLnBrk="0" hangingPunct="0">
              <a:defRPr sz="1200">
                <a:latin typeface="Arial Unicode MS" pitchFamily="34" charset="-128"/>
              </a:defRPr>
            </a:lvl1pPr>
          </a:lstStyle>
          <a:p>
            <a:pPr>
              <a:defRPr/>
            </a:pPr>
            <a:endParaRPr lang="en-US"/>
          </a:p>
        </p:txBody>
      </p:sp>
      <p:sp>
        <p:nvSpPr>
          <p:cNvPr id="1331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lvl1pPr algn="r" defTabSz="985838" eaLnBrk="0" hangingPunct="0">
              <a:defRPr sz="1200">
                <a:latin typeface="Arial Unicode MS" pitchFamily="34"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2085975" y="641350"/>
            <a:ext cx="2987675" cy="2239963"/>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74725" y="3119438"/>
            <a:ext cx="5365750" cy="5840412"/>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1331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8520" tIns="49259" rIns="98520" bIns="49259" numCol="1" anchor="b" anchorCtr="0" compatLnSpc="1">
            <a:prstTxWarp prst="textNoShape">
              <a:avLst/>
            </a:prstTxWarp>
          </a:bodyPr>
          <a:lstStyle>
            <a:lvl1pPr defTabSz="985838" eaLnBrk="0" hangingPunct="0">
              <a:defRPr sz="1200">
                <a:latin typeface="Arial Unicode MS" pitchFamily="34" charset="-128"/>
              </a:defRPr>
            </a:lvl1pPr>
          </a:lstStyle>
          <a:p>
            <a:pPr>
              <a:defRPr/>
            </a:pPr>
            <a:endParaRPr lang="en-US"/>
          </a:p>
        </p:txBody>
      </p:sp>
      <p:sp>
        <p:nvSpPr>
          <p:cNvPr id="1331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8520" tIns="49259" rIns="98520" bIns="49259" numCol="1" anchor="b" anchorCtr="0" compatLnSpc="1">
            <a:prstTxWarp prst="textNoShape">
              <a:avLst/>
            </a:prstTxWarp>
          </a:bodyPr>
          <a:lstStyle>
            <a:lvl1pPr algn="r" defTabSz="985838" eaLnBrk="0" hangingPunct="0">
              <a:defRPr sz="1200">
                <a:latin typeface="Arial Unicode MS" pitchFamily="34" charset="-128"/>
              </a:defRPr>
            </a:lvl1pPr>
          </a:lstStyle>
          <a:p>
            <a:pPr>
              <a:defRPr/>
            </a:pPr>
            <a:fld id="{9E7A2CFE-C2A4-488A-8D83-4D306353327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742950" indent="-28575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1</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Thank you for coming.  I am</a:t>
            </a:r>
            <a:r>
              <a:rPr lang="en-US" sz="1200" kern="1200" baseline="0" dirty="0" smtClean="0">
                <a:solidFill>
                  <a:schemeClr val="tx1"/>
                </a:solidFill>
                <a:latin typeface="Arial Unicode MS" pitchFamily="34" charset="-128"/>
                <a:ea typeface="+mn-ea"/>
                <a:cs typeface="+mn-cs"/>
              </a:rPr>
              <a:t> sure all of you would have taken at least one blurry photo in your lifetime.  My thesis deals with combating such blur computationally.</a:t>
            </a:r>
            <a:endParaRPr lang="en-US" sz="1200" kern="1200" dirty="0" smtClean="0">
              <a:solidFill>
                <a:schemeClr val="tx1"/>
              </a:solidFill>
              <a:latin typeface="Arial Unicode MS" pitchFamily="34" charset="-128"/>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all </a:t>
            </a:r>
            <a:r>
              <a:rPr lang="en-US" dirty="0" smtClean="0"/>
              <a:t>these problems are aggravated</a:t>
            </a:r>
            <a:r>
              <a:rPr lang="en-US" dirty="0" smtClean="0"/>
              <a:t> when we consider subject</a:t>
            </a:r>
            <a:r>
              <a:rPr lang="en-US" baseline="0" dirty="0" smtClean="0"/>
              <a:t> motion blur.  </a:t>
            </a:r>
            <a:r>
              <a:rPr lang="en-US" dirty="0" smtClean="0"/>
              <a:t>When </a:t>
            </a:r>
            <a:r>
              <a:rPr lang="en-US" baseline="0" dirty="0" smtClean="0"/>
              <a:t>we </a:t>
            </a:r>
            <a:r>
              <a:rPr lang="en-US" baseline="0" dirty="0" smtClean="0"/>
              <a:t>take an image of a scene with moving objects, the blur in moving parts would be different from that of the static </a:t>
            </a:r>
            <a:r>
              <a:rPr lang="en-US" baseline="0" dirty="0" smtClean="0"/>
              <a:t>parts.  In this scenario, the image restoration algorithm has to take this into account.</a:t>
            </a:r>
          </a:p>
          <a:p>
            <a:pPr marL="228600" indent="-228600">
              <a:buAutoNum type="arabicPeriod"/>
            </a:pPr>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057E1CA-E5F0-4676-90FA-E1D76E267F16}" type="slidenum">
              <a:rPr lang="en-US" sz="1200">
                <a:latin typeface="Arial Unicode MS" pitchFamily="34" charset="-128"/>
                <a:ea typeface="Arial Unicode MS" pitchFamily="34" charset="-128"/>
                <a:cs typeface="Arial Unicode MS" pitchFamily="34" charset="-128"/>
              </a:rPr>
              <a:pPr algn="r" defTabSz="985838" eaLnBrk="0" hangingPunct="0"/>
              <a:t>100</a:t>
            </a:fld>
            <a:endParaRPr lang="en-US" sz="1200">
              <a:latin typeface="Arial Unicode MS" pitchFamily="34" charset="-128"/>
              <a:ea typeface="Arial Unicode MS" pitchFamily="34" charset="-128"/>
              <a:cs typeface="Arial Unicode MS" pitchFamily="34" charset="-128"/>
            </a:endParaRPr>
          </a:p>
        </p:txBody>
      </p:sp>
      <p:sp>
        <p:nvSpPr>
          <p:cNvPr id="419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C764C90-5968-4375-815F-789D8AB495DD}" type="slidenum">
              <a:rPr lang="en-US" sz="1200">
                <a:latin typeface="Arial Unicode MS" pitchFamily="34" charset="-128"/>
                <a:ea typeface="Arial Unicode MS" pitchFamily="34" charset="-128"/>
                <a:cs typeface="Arial Unicode MS" pitchFamily="34" charset="-128"/>
              </a:rPr>
              <a:pPr algn="r" defTabSz="985838"/>
              <a:t>100</a:t>
            </a:fld>
            <a:endParaRPr lang="en-US" sz="1200">
              <a:latin typeface="Arial Unicode MS" pitchFamily="34" charset="-128"/>
              <a:ea typeface="Arial Unicode MS" pitchFamily="34" charset="-128"/>
              <a:cs typeface="Arial Unicode MS" pitchFamily="34" charset="-128"/>
            </a:endParaRPr>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this work, we derive</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a criteria for the optimal </a:t>
            </a:r>
            <a:r>
              <a:rPr lang="en-US" sz="1200" kern="1200" dirty="0" err="1" smtClean="0">
                <a:solidFill>
                  <a:schemeClr val="tx1"/>
                </a:solidFill>
                <a:latin typeface="Arial Unicode MS" pitchFamily="34" charset="-128"/>
                <a:ea typeface="+mn-ea"/>
                <a:cs typeface="+mn-cs"/>
              </a:rPr>
              <a:t>deblurring</a:t>
            </a:r>
            <a:r>
              <a:rPr lang="en-US" sz="1200" kern="1200" dirty="0" smtClean="0">
                <a:solidFill>
                  <a:schemeClr val="tx1"/>
                </a:solidFill>
                <a:latin typeface="Arial Unicode MS" pitchFamily="34" charset="-128"/>
                <a:ea typeface="+mn-ea"/>
                <a:cs typeface="+mn-cs"/>
              </a:rPr>
              <a:t> camera.  Then we present a prototype camera that near-optimally captures the image information of moving objects.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101</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101</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a nutshell, we take two images of the moving scene, with a camera sensor undergoing orthogonal parabolic motions: one horizontally and another vertically. The scene can contain multiple objects moving in linear</a:t>
            </a:r>
            <a:r>
              <a:rPr lang="en-US" sz="1200" kern="1200" baseline="0" dirty="0" smtClean="0">
                <a:solidFill>
                  <a:schemeClr val="tx1"/>
                </a:solidFill>
                <a:latin typeface="Arial Unicode MS" pitchFamily="34" charset="-128"/>
                <a:ea typeface="+mn-ea"/>
                <a:cs typeface="+mn-cs"/>
              </a:rPr>
              <a:t> velocity in any 2D direction. </a:t>
            </a:r>
            <a:r>
              <a:rPr lang="en-US" sz="1200" kern="1200" dirty="0" smtClean="0">
                <a:solidFill>
                  <a:schemeClr val="tx1"/>
                </a:solidFill>
                <a:latin typeface="Arial Unicode MS" pitchFamily="34" charset="-128"/>
                <a:ea typeface="+mn-ea"/>
                <a:cs typeface="+mn-cs"/>
              </a:rPr>
              <a:t>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102</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102</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8C2FF15-2D94-4172-B151-CC783045D535}" type="slidenum">
              <a:rPr lang="en-US" sz="1200">
                <a:latin typeface="Arial Unicode MS" pitchFamily="34" charset="-128"/>
                <a:ea typeface="Arial Unicode MS" pitchFamily="34" charset="-128"/>
                <a:cs typeface="Arial Unicode MS" pitchFamily="34" charset="-128"/>
              </a:rPr>
              <a:pPr algn="r" defTabSz="985838" eaLnBrk="0" hangingPunct="0"/>
              <a:t>103</a:t>
            </a:fld>
            <a:endParaRPr lang="en-US" sz="1200">
              <a:latin typeface="Arial Unicode MS" pitchFamily="34" charset="-128"/>
              <a:ea typeface="Arial Unicode MS" pitchFamily="34" charset="-128"/>
              <a:cs typeface="Arial Unicode MS" pitchFamily="34" charset="-128"/>
            </a:endParaRPr>
          </a:p>
        </p:txBody>
      </p:sp>
      <p:sp>
        <p:nvSpPr>
          <p:cNvPr id="4403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BEFC0A8B-15BA-4F89-B248-C5FC7EFC7EFA}" type="slidenum">
              <a:rPr lang="en-US" sz="1200">
                <a:latin typeface="Arial Unicode MS" pitchFamily="34" charset="-128"/>
                <a:ea typeface="Arial Unicode MS" pitchFamily="34" charset="-128"/>
                <a:cs typeface="Arial Unicode MS" pitchFamily="34" charset="-128"/>
              </a:rPr>
              <a:pPr algn="r" defTabSz="985838"/>
              <a:t>103</a:t>
            </a:fld>
            <a:endParaRPr lang="en-US" sz="1200">
              <a:latin typeface="Arial Unicode MS" pitchFamily="34" charset="-128"/>
              <a:ea typeface="Arial Unicode MS" pitchFamily="34" charset="-128"/>
              <a:cs typeface="Arial Unicode MS" pitchFamily="34"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From these two images, we locally estimate the subject motion, and use the estimated velocity to </a:t>
            </a:r>
            <a:r>
              <a:rPr lang="en-US" sz="1200" kern="1200" dirty="0" err="1" smtClean="0">
                <a:solidFill>
                  <a:schemeClr val="tx1"/>
                </a:solidFill>
                <a:latin typeface="Arial Unicode MS" pitchFamily="34" charset="-128"/>
                <a:ea typeface="+mn-ea"/>
                <a:cs typeface="+mn-cs"/>
              </a:rPr>
              <a:t>deblur</a:t>
            </a:r>
            <a:r>
              <a:rPr lang="en-US" sz="1200" kern="1200" dirty="0" smtClean="0">
                <a:solidFill>
                  <a:schemeClr val="tx1"/>
                </a:solidFill>
                <a:latin typeface="Arial Unicode MS" pitchFamily="34" charset="-128"/>
                <a:ea typeface="+mn-ea"/>
                <a:cs typeface="+mn-cs"/>
              </a:rPr>
              <a:t> local regions separately.  To</a:t>
            </a:r>
            <a:r>
              <a:rPr lang="en-US" sz="1200" kern="1200" baseline="0" dirty="0" smtClean="0">
                <a:solidFill>
                  <a:schemeClr val="tx1"/>
                </a:solidFill>
                <a:latin typeface="Arial Unicode MS" pitchFamily="34" charset="-128"/>
                <a:ea typeface="+mn-ea"/>
                <a:cs typeface="+mn-cs"/>
              </a:rPr>
              <a:t> represent the motion, we use the color coding scheme shown in the bottom left.  For instance, if the pixel is sky blue, the object moves to the left.</a:t>
            </a:r>
            <a:r>
              <a:rPr lang="en-US" sz="1200" kern="1200" dirty="0" smtClean="0">
                <a:solidFill>
                  <a:schemeClr val="tx1"/>
                </a:solidFill>
                <a:latin typeface="Arial Unicode MS" pitchFamily="34" charset="-128"/>
                <a:ea typeface="+mn-ea"/>
                <a:cs typeface="+mn-cs"/>
              </a:rPr>
              <a:t> The color map shows</a:t>
            </a:r>
            <a:r>
              <a:rPr lang="en-US" sz="1200" kern="1200" baseline="0" dirty="0" smtClean="0">
                <a:solidFill>
                  <a:schemeClr val="tx1"/>
                </a:solidFill>
                <a:latin typeface="Arial Unicode MS" pitchFamily="34" charset="-128"/>
                <a:ea typeface="+mn-ea"/>
                <a:cs typeface="+mn-cs"/>
              </a:rPr>
              <a:t> that the person on the left was moving vertically and the person on the right was moving horizontally.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70E0ABE-649A-4807-AED1-5C6B72F3D128}" type="slidenum">
              <a:rPr lang="en-US" sz="1200">
                <a:latin typeface="Arial Unicode MS" pitchFamily="34" charset="-128"/>
                <a:ea typeface="Arial Unicode MS" pitchFamily="34" charset="-128"/>
                <a:cs typeface="Arial Unicode MS" pitchFamily="34" charset="-128"/>
              </a:rPr>
              <a:pPr algn="r" defTabSz="985838" eaLnBrk="0" hangingPunct="0"/>
              <a:t>104</a:t>
            </a:fld>
            <a:endParaRPr lang="en-US" sz="1200">
              <a:latin typeface="Arial Unicode MS" pitchFamily="34" charset="-128"/>
              <a:ea typeface="Arial Unicode MS" pitchFamily="34" charset="-128"/>
              <a:cs typeface="Arial Unicode MS" pitchFamily="34" charset="-128"/>
            </a:endParaRPr>
          </a:p>
        </p:txBody>
      </p:sp>
      <p:sp>
        <p:nvSpPr>
          <p:cNvPr id="4505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A7205659-216E-41D5-A65C-898333681150}" type="slidenum">
              <a:rPr lang="en-US" sz="1200">
                <a:latin typeface="Arial Unicode MS" pitchFamily="34" charset="-128"/>
                <a:ea typeface="Arial Unicode MS" pitchFamily="34" charset="-128"/>
                <a:cs typeface="Arial Unicode MS" pitchFamily="34" charset="-128"/>
              </a:rPr>
              <a:pPr algn="r" defTabSz="985838"/>
              <a:t>104</a:t>
            </a:fld>
            <a:endParaRPr lang="en-US" sz="1200">
              <a:latin typeface="Arial Unicode MS" pitchFamily="34" charset="-128"/>
              <a:ea typeface="Arial Unicode MS" pitchFamily="34" charset="-128"/>
              <a:cs typeface="Arial Unicode MS" pitchFamily="34" charset="-128"/>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974725" y="2878138"/>
            <a:ext cx="5365750" cy="5843587"/>
          </a:xfrm>
          <a:noFill/>
          <a:ln/>
        </p:spPr>
        <p:txBody>
          <a:bodyPr/>
          <a:lstStyle/>
          <a:p>
            <a:r>
              <a:rPr lang="en-US" dirty="0" smtClean="0"/>
              <a:t>Using</a:t>
            </a:r>
            <a:r>
              <a:rPr lang="en-US" baseline="0" dirty="0" smtClean="0"/>
              <a:t> the estimated motion map, we recover a sharp image from the two blurry photos.</a:t>
            </a:r>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A659B7EF-6ED6-49DC-9E37-5E97DA6EC53B}" type="slidenum">
              <a:rPr lang="en-US" sz="1200">
                <a:latin typeface="Arial Unicode MS" pitchFamily="34" charset="-128"/>
                <a:ea typeface="Arial Unicode MS" pitchFamily="34" charset="-128"/>
                <a:cs typeface="Arial Unicode MS" pitchFamily="34" charset="-128"/>
              </a:rPr>
              <a:pPr algn="r" defTabSz="985838" eaLnBrk="0" hangingPunct="0"/>
              <a:t>105</a:t>
            </a:fld>
            <a:endParaRPr lang="en-US" sz="1200">
              <a:latin typeface="Arial Unicode MS" pitchFamily="34" charset="-128"/>
              <a:ea typeface="Arial Unicode MS" pitchFamily="34" charset="-128"/>
              <a:cs typeface="Arial Unicode MS" pitchFamily="34" charset="-128"/>
            </a:endParaRPr>
          </a:p>
        </p:txBody>
      </p:sp>
      <p:sp>
        <p:nvSpPr>
          <p:cNvPr id="5017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4F338A63-62E5-4A6D-AABF-9E442284237C}" type="slidenum">
              <a:rPr lang="en-US" sz="1200">
                <a:latin typeface="Arial Unicode MS" pitchFamily="34" charset="-128"/>
                <a:ea typeface="Arial Unicode MS" pitchFamily="34" charset="-128"/>
                <a:cs typeface="Arial Unicode MS" pitchFamily="34" charset="-128"/>
              </a:rPr>
              <a:pPr algn="r" defTabSz="985838"/>
              <a:t>105</a:t>
            </a:fld>
            <a:endParaRPr lang="en-US" sz="1200">
              <a:latin typeface="Arial Unicode MS" pitchFamily="34" charset="-128"/>
              <a:ea typeface="Arial Unicode MS" pitchFamily="34" charset="-128"/>
              <a:cs typeface="Arial Unicode MS" pitchFamily="34" charset="-128"/>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this work, we assume that the object moves at a constant-velocity motion parallel to the image plane.  This assumption is often satisfied when the exposure time is relatively short.</a:t>
            </a:r>
          </a:p>
          <a:p>
            <a:endParaRPr lang="en-US" sz="1200" kern="1200" dirty="0" smtClean="0">
              <a:solidFill>
                <a:schemeClr val="tx1"/>
              </a:solidFill>
              <a:latin typeface="Arial Unicode MS" pitchFamily="34" charset="-128"/>
              <a:ea typeface="+mn-ea"/>
              <a:cs typeface="+mn-cs"/>
            </a:endParaRPr>
          </a:p>
          <a:p>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106</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106</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will start</a:t>
            </a:r>
            <a:r>
              <a:rPr lang="en-US" baseline="0" dirty="0" smtClean="0"/>
              <a:t> the discussion by deriving the optimal worst-case bound on the amount of information we can hope to capture for moving objects. </a:t>
            </a: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107</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107</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As before, we model the observation process as a *LOCAL* convolution of a point spread</a:t>
            </a:r>
            <a:r>
              <a:rPr lang="en-US" baseline="0" dirty="0" smtClean="0"/>
              <a:t> function with a latent sharp image, which is degraded by additive noise.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108</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108</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The blur kernel depends on the type of camera. The subscript s, where s is an object velocity,  is there to denote that the point spread function also depends on object motions.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109</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109</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Convolution in a spatial domain is multiplication in the Fourier domain.</a:t>
            </a:r>
            <a:r>
              <a:rPr lang="en-US" baseline="0" dirty="0"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In this</a:t>
            </a:r>
            <a:r>
              <a:rPr lang="en-US" baseline="0" dirty="0" smtClean="0"/>
              <a:t> thesis, we investigate particular aspects of these challenges and provide new insights and solutions.</a:t>
            </a:r>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110</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110</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To recover a sharp image I, we can</a:t>
            </a:r>
            <a:r>
              <a:rPr lang="en-US" baseline="0" dirty="0" smtClean="0"/>
              <a:t> </a:t>
            </a:r>
            <a:r>
              <a:rPr lang="en-US" dirty="0" smtClean="0"/>
              <a:t>divide the equation by the blur kernel k. </a:t>
            </a:r>
            <a:r>
              <a:rPr lang="en-US" baseline="0" dirty="0" smtClean="0"/>
              <a:t> </a:t>
            </a:r>
            <a:r>
              <a:rPr lang="en-US" dirty="0" smtClean="0"/>
              <a:t>When the power spectrum of the blur kernel is low, the noise</a:t>
            </a:r>
            <a:r>
              <a:rPr lang="en-US" baseline="0" dirty="0" smtClean="0"/>
              <a:t> contribution is amplified in the </a:t>
            </a:r>
            <a:r>
              <a:rPr lang="en-US" baseline="0" dirty="0" err="1" smtClean="0"/>
              <a:t>deblurring</a:t>
            </a:r>
            <a:r>
              <a:rPr lang="en-US" baseline="0" dirty="0" smtClean="0"/>
              <a:t> process. </a:t>
            </a:r>
            <a:r>
              <a:rPr lang="en-US" dirty="0" smtClean="0"/>
              <a:t> </a:t>
            </a:r>
            <a:r>
              <a:rPr lang="en-US" baseline="0" dirty="0" smtClean="0"/>
              <a:t>This equation tells us that in order to maximize the signal to noise ratio of the reconstructed image I, we want to maximize the power spectrum of the blur kernel.  Then the question is, how high can we make k for all possible motions?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111</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111</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Different camera motions generate different blur kernels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112</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112</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We can represent the camera motion as a curve in the 3D space time volume. The curve value at time instance t indicates the displacement of the camera at this instance of the exposure.  To analyze the performance of the camera, we assume that the exposure time budget is limited to T.  </a:t>
            </a:r>
          </a:p>
          <a:p>
            <a:endParaRPr lang="en-US" baseline="0"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113</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113</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The motion path of a static camera is a straight line, because it doesn’t move. The displacement is zero at all time instances during the exposure</a:t>
            </a:r>
          </a:p>
          <a:p>
            <a:endParaRPr lang="en-US" baseline="0"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114</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114</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A flutter shutter camera has a discontinuous straight line as a motion path, the holes in the line correspond to time instances in which the shutter is closed.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115</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115</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And a parabolic</a:t>
            </a:r>
            <a:r>
              <a:rPr lang="en-US" baseline="0" dirty="0" smtClean="0"/>
              <a:t> camera moves in a parabolic displacement path.  Here, we show a parabolic motion in the y direction.</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116</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116</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baseline="0" dirty="0" smtClean="0"/>
              <a:t>And here is a parabolic motion in the x direction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84F432D-907B-479C-B3F2-E253A883568F}" type="slidenum">
              <a:rPr lang="en-US" sz="1200">
                <a:latin typeface="Arial Unicode MS" pitchFamily="34" charset="-128"/>
                <a:ea typeface="Arial Unicode MS" pitchFamily="34" charset="-128"/>
                <a:cs typeface="Arial Unicode MS" pitchFamily="34" charset="-128"/>
              </a:rPr>
              <a:pPr algn="r" defTabSz="985838" eaLnBrk="0" hangingPunct="0"/>
              <a:t>117</a:t>
            </a:fld>
            <a:endParaRPr lang="en-US" sz="1200">
              <a:latin typeface="Arial Unicode MS" pitchFamily="34" charset="-128"/>
              <a:ea typeface="Arial Unicode MS" pitchFamily="34" charset="-128"/>
              <a:cs typeface="Arial Unicode MS" pitchFamily="34" charset="-128"/>
            </a:endParaRPr>
          </a:p>
        </p:txBody>
      </p:sp>
      <p:sp>
        <p:nvSpPr>
          <p:cNvPr id="5222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6CB3092-896C-48C6-B9E1-DBE97799D316}" type="slidenum">
              <a:rPr lang="en-US" sz="1200">
                <a:latin typeface="Arial Unicode MS" pitchFamily="34" charset="-128"/>
                <a:ea typeface="Arial Unicode MS" pitchFamily="34" charset="-128"/>
                <a:cs typeface="Arial Unicode MS" pitchFamily="34" charset="-128"/>
              </a:rPr>
              <a:pPr algn="r" defTabSz="985838"/>
              <a:t>117</a:t>
            </a:fld>
            <a:endParaRPr lang="en-US" sz="1200">
              <a:latin typeface="Arial Unicode MS" pitchFamily="34" charset="-128"/>
              <a:ea typeface="Arial Unicode MS" pitchFamily="34" charset="-128"/>
              <a:cs typeface="Arial Unicode MS" pitchFamily="34" charset="-128"/>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xfrm>
            <a:off x="974725" y="2878138"/>
            <a:ext cx="5365750" cy="5843587"/>
          </a:xfrm>
          <a:noFill/>
          <a:ln/>
        </p:spPr>
        <p:txBody>
          <a:bodyPr/>
          <a:lstStyle/>
          <a:p>
            <a:r>
              <a:rPr lang="en-US" dirty="0" smtClean="0"/>
              <a:t>So</a:t>
            </a:r>
            <a:r>
              <a:rPr lang="en-US" baseline="0" dirty="0" smtClean="0"/>
              <a:t> far we have expressed the motion path in the primal domain.  However, since convolution reduces to multiplication in the Fourier domain, it is easier to study blur in the frequency domain. To that end, w</a:t>
            </a:r>
            <a:r>
              <a:rPr lang="en-US" dirty="0" smtClean="0"/>
              <a:t>e think of the motion path as</a:t>
            </a:r>
            <a:r>
              <a:rPr lang="en-US" baseline="0" dirty="0" smtClean="0"/>
              <a:t> a 3D kernel phi, which is a delta on the curve and zero everywhere else.  </a:t>
            </a:r>
            <a:r>
              <a:rPr lang="en-US" dirty="0" smtClean="0"/>
              <a:t>We then take the 3D </a:t>
            </a:r>
            <a:r>
              <a:rPr lang="en-US" dirty="0" err="1" smtClean="0"/>
              <a:t>fourier</a:t>
            </a:r>
            <a:r>
              <a:rPr lang="en-US" dirty="0" smtClean="0"/>
              <a:t> transform of this kernel phi.</a:t>
            </a:r>
            <a:r>
              <a:rPr lang="en-US" baseline="0" dirty="0" smtClean="0"/>
              <a:t>  </a:t>
            </a:r>
            <a:r>
              <a:rPr lang="en-US" dirty="0" smtClean="0"/>
              <a:t>The</a:t>
            </a:r>
            <a:r>
              <a:rPr lang="en-US" baseline="0" dirty="0" smtClean="0"/>
              <a:t> Fourier slice theorem tells us that t</a:t>
            </a:r>
            <a:r>
              <a:rPr lang="en-US" dirty="0" smtClean="0"/>
              <a:t>he spectra</a:t>
            </a:r>
            <a:r>
              <a:rPr lang="en-US" baseline="0" dirty="0" smtClean="0"/>
              <a:t> of blur kernels of different motion velocities are slices from this 3D Fourier transform. </a:t>
            </a:r>
            <a:endParaRPr lang="en-US" dirty="0" smtClean="0"/>
          </a:p>
          <a:p>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84F432D-907B-479C-B3F2-E253A883568F}" type="slidenum">
              <a:rPr lang="en-US" sz="1200">
                <a:latin typeface="Arial Unicode MS" pitchFamily="34" charset="-128"/>
                <a:ea typeface="Arial Unicode MS" pitchFamily="34" charset="-128"/>
                <a:cs typeface="Arial Unicode MS" pitchFamily="34" charset="-128"/>
              </a:rPr>
              <a:pPr algn="r" defTabSz="985838" eaLnBrk="0" hangingPunct="0"/>
              <a:t>118</a:t>
            </a:fld>
            <a:endParaRPr lang="en-US" sz="1200">
              <a:latin typeface="Arial Unicode MS" pitchFamily="34" charset="-128"/>
              <a:ea typeface="Arial Unicode MS" pitchFamily="34" charset="-128"/>
              <a:cs typeface="Arial Unicode MS" pitchFamily="34" charset="-128"/>
            </a:endParaRPr>
          </a:p>
        </p:txBody>
      </p:sp>
      <p:sp>
        <p:nvSpPr>
          <p:cNvPr id="5222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6CB3092-896C-48C6-B9E1-DBE97799D316}" type="slidenum">
              <a:rPr lang="en-US" sz="1200">
                <a:latin typeface="Arial Unicode MS" pitchFamily="34" charset="-128"/>
                <a:ea typeface="Arial Unicode MS" pitchFamily="34" charset="-128"/>
                <a:cs typeface="Arial Unicode MS" pitchFamily="34" charset="-128"/>
              </a:rPr>
              <a:pPr algn="r" defTabSz="985838"/>
              <a:t>118</a:t>
            </a:fld>
            <a:endParaRPr lang="en-US" sz="1200">
              <a:latin typeface="Arial Unicode MS" pitchFamily="34" charset="-128"/>
              <a:ea typeface="Arial Unicode MS" pitchFamily="34" charset="-128"/>
              <a:cs typeface="Arial Unicode MS" pitchFamily="34" charset="-128"/>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B</a:t>
            </a:r>
            <a:r>
              <a:rPr lang="en-US" dirty="0" smtClean="0"/>
              <a:t>lur</a:t>
            </a:r>
            <a:r>
              <a:rPr lang="en-US" baseline="0" dirty="0" smtClean="0"/>
              <a:t> kernels corresponding to different object velocities slice the 3D Fourier transform of the motion path at differing angles. This figure shows a slice for a y-directional motion.  </a:t>
            </a:r>
            <a:endParaRPr lang="en-US"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5A7F286-BA3E-44F4-85B4-16D138BEF603}" type="slidenum">
              <a:rPr lang="en-US" sz="1200">
                <a:latin typeface="Arial Unicode MS" pitchFamily="34" charset="-128"/>
                <a:ea typeface="Arial Unicode MS" pitchFamily="34" charset="-128"/>
                <a:cs typeface="Arial Unicode MS" pitchFamily="34" charset="-128"/>
              </a:rPr>
              <a:pPr algn="r" defTabSz="985838" eaLnBrk="0" hangingPunct="0"/>
              <a:t>119</a:t>
            </a:fld>
            <a:endParaRPr lang="en-US" sz="1200">
              <a:latin typeface="Arial Unicode MS" pitchFamily="34" charset="-128"/>
              <a:ea typeface="Arial Unicode MS" pitchFamily="34" charset="-128"/>
              <a:cs typeface="Arial Unicode MS" pitchFamily="34" charset="-128"/>
            </a:endParaRPr>
          </a:p>
        </p:txBody>
      </p:sp>
      <p:sp>
        <p:nvSpPr>
          <p:cNvPr id="5325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B62E9EF-C411-4C1A-A145-26C7E041CC92}" type="slidenum">
              <a:rPr lang="en-US" sz="1200">
                <a:latin typeface="Arial Unicode MS" pitchFamily="34" charset="-128"/>
                <a:ea typeface="Arial Unicode MS" pitchFamily="34" charset="-128"/>
                <a:cs typeface="Arial Unicode MS" pitchFamily="34" charset="-128"/>
              </a:rPr>
              <a:pPr algn="r" defTabSz="985838"/>
              <a:t>119</a:t>
            </a:fld>
            <a:endParaRPr lang="en-US" sz="1200">
              <a:latin typeface="Arial Unicode MS" pitchFamily="34" charset="-128"/>
              <a:ea typeface="Arial Unicode MS" pitchFamily="34" charset="-128"/>
              <a:cs typeface="Arial Unicode MS" pitchFamily="34"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xfrm>
            <a:off x="974725" y="2878138"/>
            <a:ext cx="5365750" cy="5843587"/>
          </a:xfrm>
          <a:noFill/>
          <a:ln/>
        </p:spPr>
        <p:txBody>
          <a:bodyPr/>
          <a:lstStyle/>
          <a:p>
            <a:r>
              <a:rPr lang="en-US" baseline="0" dirty="0" smtClean="0"/>
              <a:t>The angle at which we slice increases as </a:t>
            </a:r>
            <a:r>
              <a:rPr lang="en-US" baseline="0" dirty="0" err="1" smtClean="0"/>
              <a:t>sy</a:t>
            </a:r>
            <a:r>
              <a:rPr lang="en-US" baseline="0" dirty="0" smtClean="0"/>
              <a:t> increases. </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First, w</a:t>
            </a:r>
            <a:r>
              <a:rPr lang="en-US" baseline="0" dirty="0" smtClean="0"/>
              <a:t>e show that we can analyze blurred edge profiles to reconstruct camera-shake blur kernels using the inverse Radon transform. </a:t>
            </a:r>
            <a:r>
              <a:rPr lang="en-US" baseline="0" dirty="0" smtClean="0"/>
              <a:t>  </a:t>
            </a:r>
          </a:p>
          <a:p>
            <a:pPr marL="228600" indent="-228600">
              <a:buAutoNum type="arabicPeriod"/>
            </a:pPr>
            <a:r>
              <a:rPr lang="en-US" baseline="0" dirty="0" smtClean="0"/>
              <a:t>Second, we introduce an adaptive </a:t>
            </a:r>
            <a:r>
              <a:rPr lang="en-US" baseline="0" dirty="0" err="1" smtClean="0"/>
              <a:t>deconvolution</a:t>
            </a:r>
            <a:r>
              <a:rPr lang="en-US" baseline="0" dirty="0" smtClean="0"/>
              <a:t> algorithm that improves the rendition of texture in restored images. </a:t>
            </a:r>
            <a:r>
              <a:rPr lang="en-US" baseline="0" dirty="0" smtClean="0"/>
              <a:t>  </a:t>
            </a:r>
          </a:p>
          <a:p>
            <a:pPr marL="228600" indent="-228600">
              <a:buAutoNum type="arabicPeriod"/>
            </a:pPr>
            <a:r>
              <a:rPr lang="en-US" baseline="0" dirty="0" smtClean="0"/>
              <a:t>Third, we present a computational camera that is capable of addressing a spatially variant subject motion </a:t>
            </a:r>
            <a:r>
              <a:rPr lang="en-US" baseline="0" dirty="0" smtClean="0"/>
              <a:t>blur.  </a:t>
            </a:r>
            <a:endParaRPr lang="en-US" baseline="0" dirty="0" smtClean="0"/>
          </a:p>
          <a:p>
            <a:pPr marL="228600" indent="-228600">
              <a:buAutoNum type="arabicPeriod"/>
            </a:pPr>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00B7DCC-F08C-42E0-A5B5-77C7C5F2FF33}" type="slidenum">
              <a:rPr lang="en-US" sz="1200">
                <a:latin typeface="Arial Unicode MS" pitchFamily="34" charset="-128"/>
                <a:ea typeface="Arial Unicode MS" pitchFamily="34" charset="-128"/>
                <a:cs typeface="Arial Unicode MS" pitchFamily="34" charset="-128"/>
              </a:rPr>
              <a:pPr algn="r" defTabSz="985838" eaLnBrk="0" hangingPunct="0"/>
              <a:t>120</a:t>
            </a:fld>
            <a:endParaRPr lang="en-US" sz="1200">
              <a:latin typeface="Arial Unicode MS" pitchFamily="34" charset="-128"/>
              <a:ea typeface="Arial Unicode MS" pitchFamily="34" charset="-128"/>
              <a:cs typeface="Arial Unicode MS" pitchFamily="34" charset="-128"/>
            </a:endParaRPr>
          </a:p>
        </p:txBody>
      </p:sp>
      <p:sp>
        <p:nvSpPr>
          <p:cNvPr id="5529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24B118C-8F64-4F1F-9133-921CF235EF52}" type="slidenum">
              <a:rPr lang="en-US" sz="1200">
                <a:latin typeface="Arial Unicode MS" pitchFamily="34" charset="-128"/>
                <a:ea typeface="Arial Unicode MS" pitchFamily="34" charset="-128"/>
                <a:cs typeface="Arial Unicode MS" pitchFamily="34" charset="-128"/>
              </a:rPr>
              <a:pPr algn="r" defTabSz="985838"/>
              <a:t>120</a:t>
            </a:fld>
            <a:endParaRPr lang="en-US" sz="1200">
              <a:latin typeface="Arial Unicode MS" pitchFamily="34" charset="-128"/>
              <a:ea typeface="Arial Unicode MS" pitchFamily="34" charset="-128"/>
              <a:cs typeface="Arial Unicode MS" pitchFamily="34"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74725" y="2878138"/>
            <a:ext cx="5365750" cy="5843587"/>
          </a:xfrm>
          <a:noFill/>
          <a:ln/>
        </p:spPr>
        <p:txBody>
          <a:bodyPr/>
          <a:lstStyle/>
          <a:p>
            <a:endParaRPr lang="en-US"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00B7DCC-F08C-42E0-A5B5-77C7C5F2FF33}" type="slidenum">
              <a:rPr lang="en-US" sz="1200">
                <a:latin typeface="Arial Unicode MS" pitchFamily="34" charset="-128"/>
                <a:ea typeface="Arial Unicode MS" pitchFamily="34" charset="-128"/>
                <a:cs typeface="Arial Unicode MS" pitchFamily="34" charset="-128"/>
              </a:rPr>
              <a:pPr algn="r" defTabSz="985838" eaLnBrk="0" hangingPunct="0"/>
              <a:t>121</a:t>
            </a:fld>
            <a:endParaRPr lang="en-US" sz="1200">
              <a:latin typeface="Arial Unicode MS" pitchFamily="34" charset="-128"/>
              <a:ea typeface="Arial Unicode MS" pitchFamily="34" charset="-128"/>
              <a:cs typeface="Arial Unicode MS" pitchFamily="34" charset="-128"/>
            </a:endParaRPr>
          </a:p>
        </p:txBody>
      </p:sp>
      <p:sp>
        <p:nvSpPr>
          <p:cNvPr id="5529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24B118C-8F64-4F1F-9133-921CF235EF52}" type="slidenum">
              <a:rPr lang="en-US" sz="1200">
                <a:latin typeface="Arial Unicode MS" pitchFamily="34" charset="-128"/>
                <a:ea typeface="Arial Unicode MS" pitchFamily="34" charset="-128"/>
                <a:cs typeface="Arial Unicode MS" pitchFamily="34" charset="-128"/>
              </a:rPr>
              <a:pPr algn="r" defTabSz="985838"/>
              <a:t>121</a:t>
            </a:fld>
            <a:endParaRPr lang="en-US" sz="1200">
              <a:latin typeface="Arial Unicode MS" pitchFamily="34" charset="-128"/>
              <a:ea typeface="Arial Unicode MS" pitchFamily="34" charset="-128"/>
              <a:cs typeface="Arial Unicode MS" pitchFamily="34"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the motion direction changes, the</a:t>
            </a:r>
            <a:r>
              <a:rPr lang="en-US" baseline="0" dirty="0" smtClean="0"/>
              <a:t> orientation in which we take the slice also changes</a:t>
            </a:r>
            <a:endParaRPr lang="en-US" dirty="0"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122</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122</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If we sum up all slices that correspond to 2D constant velocity motions, they occupy an outer volume of the inverted double cones.  We call this region a wedge of revolution.  The slope of this inverted double cone is equal to the maximum object speed in the scene.</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Now, to have blur kernels which are easy to invert at</a:t>
            </a:r>
            <a:r>
              <a:rPr lang="en-US" sz="1200" kern="1200" baseline="0" dirty="0" smtClean="0">
                <a:solidFill>
                  <a:schemeClr val="tx1"/>
                </a:solidFill>
                <a:latin typeface="Arial Unicode MS" pitchFamily="34" charset="-128"/>
                <a:ea typeface="+mn-ea"/>
                <a:cs typeface="+mn-cs"/>
              </a:rPr>
              <a:t> all motion directions and all velocities,</a:t>
            </a:r>
            <a:r>
              <a:rPr lang="en-US" sz="1200" kern="1200" dirty="0" smtClean="0">
                <a:solidFill>
                  <a:schemeClr val="tx1"/>
                </a:solidFill>
                <a:latin typeface="Arial Unicode MS" pitchFamily="34" charset="-128"/>
                <a:ea typeface="+mn-ea"/>
                <a:cs typeface="+mn-cs"/>
              </a:rPr>
              <a:t> we want to have a high spectrum content  all over the wedge of revolution.  That is, we want to find a motion path whose spectrum</a:t>
            </a:r>
            <a:r>
              <a:rPr lang="en-US" sz="1200" kern="1200" baseline="0" dirty="0" smtClean="0">
                <a:solidFill>
                  <a:schemeClr val="tx1"/>
                </a:solidFill>
                <a:latin typeface="Arial Unicode MS" pitchFamily="34" charset="-128"/>
                <a:ea typeface="+mn-ea"/>
                <a:cs typeface="+mn-cs"/>
              </a:rPr>
              <a:t> is high within the wedge of revolution. We don’t care that much about zeros outside the wedge of revolution, because these zeros do not occur in blur kernels corresponding to motions of interest. </a:t>
            </a:r>
            <a:r>
              <a:rPr lang="en-US" sz="1200" kern="1200" dirty="0" smtClean="0">
                <a:solidFill>
                  <a:schemeClr val="tx1"/>
                </a:solidFill>
                <a:latin typeface="Arial Unicode MS" pitchFamily="34" charset="-128"/>
                <a:ea typeface="+mn-ea"/>
                <a:cs typeface="+mn-cs"/>
              </a:rPr>
              <a:t>In order to maximize the worst-case spectral power, we need to find a motion path that maximizes the worst-case spectral power within the wedge of revolution.</a:t>
            </a:r>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123</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123</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But there exists an</a:t>
            </a:r>
            <a:r>
              <a:rPr lang="en-US" sz="1200" kern="1200" baseline="0" dirty="0" smtClean="0">
                <a:solidFill>
                  <a:schemeClr val="tx1"/>
                </a:solidFill>
                <a:latin typeface="Arial Unicode MS" pitchFamily="34" charset="-128"/>
                <a:ea typeface="+mn-ea"/>
                <a:cs typeface="+mn-cs"/>
              </a:rPr>
              <a:t> upper bound on the worst-case spectral power.  </a:t>
            </a:r>
            <a:r>
              <a:rPr lang="en-US" sz="1200" kern="1200" dirty="0" smtClean="0">
                <a:solidFill>
                  <a:schemeClr val="tx1"/>
                </a:solidFill>
                <a:latin typeface="Arial Unicode MS" pitchFamily="34" charset="-128"/>
                <a:ea typeface="+mn-ea"/>
                <a:cs typeface="+mn-cs"/>
              </a:rPr>
              <a:t>The amount of energy captured within a finite exposure time T is bounded.  We can use </a:t>
            </a:r>
            <a:r>
              <a:rPr lang="en-US" sz="1200" kern="1200" dirty="0" err="1" smtClean="0">
                <a:solidFill>
                  <a:schemeClr val="tx1"/>
                </a:solidFill>
                <a:latin typeface="Arial Unicode MS" pitchFamily="34" charset="-128"/>
                <a:ea typeface="+mn-ea"/>
                <a:cs typeface="+mn-cs"/>
              </a:rPr>
              <a:t>Parseval</a:t>
            </a:r>
            <a:r>
              <a:rPr lang="en-US" sz="1200" kern="1200" dirty="0" smtClean="0">
                <a:solidFill>
                  <a:schemeClr val="tx1"/>
                </a:solidFill>
                <a:latin typeface="Arial Unicode MS" pitchFamily="34" charset="-128"/>
                <a:ea typeface="+mn-ea"/>
                <a:cs typeface="+mn-cs"/>
              </a:rPr>
              <a:t> theorem</a:t>
            </a:r>
            <a:r>
              <a:rPr lang="en-US" sz="1200" kern="1200" baseline="0" dirty="0" smtClean="0">
                <a:solidFill>
                  <a:schemeClr val="tx1"/>
                </a:solidFill>
                <a:latin typeface="Arial Unicode MS" pitchFamily="34" charset="-128"/>
                <a:ea typeface="+mn-ea"/>
                <a:cs typeface="+mn-cs"/>
              </a:rPr>
              <a:t> to show that </a:t>
            </a:r>
            <a:r>
              <a:rPr lang="en-US" sz="1200" kern="1200" dirty="0" smtClean="0">
                <a:solidFill>
                  <a:schemeClr val="tx1"/>
                </a:solidFill>
                <a:latin typeface="Arial Unicode MS" pitchFamily="34" charset="-128"/>
                <a:ea typeface="+mn-ea"/>
                <a:cs typeface="+mn-cs"/>
              </a:rPr>
              <a:t>the norm of the motion spectrum at a fixed spatial frequency is bounded by T.  In other words, for any motion path,</a:t>
            </a:r>
            <a:r>
              <a:rPr lang="en-US" sz="1200" kern="1200" baseline="0" dirty="0" smtClean="0">
                <a:solidFill>
                  <a:schemeClr val="tx1"/>
                </a:solidFill>
                <a:latin typeface="Arial Unicode MS" pitchFamily="34" charset="-128"/>
                <a:ea typeface="+mn-ea"/>
                <a:cs typeface="+mn-cs"/>
              </a:rPr>
              <a:t> if we integrate the energy along any column, the maximal power we can have is T.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124</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124</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125</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125</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126</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126</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sz="1200" kern="1200" baseline="0" dirty="0" smtClean="0">
                <a:solidFill>
                  <a:schemeClr val="tx1"/>
                </a:solidFill>
                <a:latin typeface="Arial Unicode MS" pitchFamily="34" charset="-128"/>
                <a:ea typeface="+mn-ea"/>
                <a:cs typeface="+mn-cs"/>
              </a:rPr>
              <a:t>If we want to maximize the worst case spectral power within each column, the best way is to distribute the bounded budget uniformly over the column within the wedge of revolution. If we distribute energy outside of the wedge of revolution, we would be wasting energy on motions we do not care about.  So we should spread the energy only on the segment within the wedge of revolution, and this gives us the upper bound shown above.</a:t>
            </a:r>
            <a:endParaRPr lang="en-US" sz="1200" kern="1200" dirty="0" smtClean="0">
              <a:solidFill>
                <a:schemeClr val="tx1"/>
              </a:solidFill>
              <a:latin typeface="Arial Unicode MS" pitchFamily="34" charset="-128"/>
              <a:ea typeface="+mn-ea"/>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9C71C1B5-335C-452D-83BF-233279D57E7D}" type="slidenum">
              <a:rPr lang="en-US" sz="1200">
                <a:latin typeface="Arial Unicode MS" pitchFamily="34" charset="-128"/>
                <a:ea typeface="Arial Unicode MS" pitchFamily="34" charset="-128"/>
                <a:cs typeface="Arial Unicode MS" pitchFamily="34" charset="-128"/>
              </a:rPr>
              <a:pPr algn="r" defTabSz="985838" eaLnBrk="0" hangingPunct="0"/>
              <a:t>127</a:t>
            </a:fld>
            <a:endParaRPr lang="en-US" sz="1200">
              <a:latin typeface="Arial Unicode MS" pitchFamily="34" charset="-128"/>
              <a:ea typeface="Arial Unicode MS" pitchFamily="34" charset="-128"/>
              <a:cs typeface="Arial Unicode MS" pitchFamily="34" charset="-128"/>
            </a:endParaRPr>
          </a:p>
        </p:txBody>
      </p:sp>
      <p:sp>
        <p:nvSpPr>
          <p:cNvPr id="6144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FB2C378-5BCC-47B7-AA68-B151ABAADFDA}" type="slidenum">
              <a:rPr lang="en-US" sz="1200">
                <a:latin typeface="Arial Unicode MS" pitchFamily="34" charset="-128"/>
                <a:ea typeface="Arial Unicode MS" pitchFamily="34" charset="-128"/>
                <a:cs typeface="Arial Unicode MS" pitchFamily="34" charset="-128"/>
              </a:rPr>
              <a:pPr algn="r" defTabSz="985838"/>
              <a:t>127</a:t>
            </a:fld>
            <a:endParaRPr lang="en-US" sz="1200">
              <a:latin typeface="Arial Unicode MS" pitchFamily="34" charset="-128"/>
              <a:ea typeface="Arial Unicode MS" pitchFamily="34" charset="-128"/>
              <a:cs typeface="Arial Unicode MS" pitchFamily="34" charset="-128"/>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Given this analysis, the goal of a camera design is to find a camera motion path phi that would guarantee the spectral performance as close to the optimum as possible.</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128</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128</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show how our camera performs</a:t>
            </a:r>
            <a:r>
              <a:rPr lang="en-US" baseline="0" dirty="0" smtClean="0"/>
              <a:t> in light of this analysis.</a:t>
            </a:r>
            <a:endParaRPr lang="en-US" dirty="0"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3C91E5D-F4D7-4C6B-BCBA-57292B06C811}" type="slidenum">
              <a:rPr lang="en-US" sz="1200">
                <a:latin typeface="Arial Unicode MS" pitchFamily="34" charset="-128"/>
                <a:ea typeface="Arial Unicode MS" pitchFamily="34" charset="-128"/>
                <a:cs typeface="Arial Unicode MS" pitchFamily="34" charset="-128"/>
              </a:rPr>
              <a:pPr algn="r" defTabSz="985838" eaLnBrk="0" hangingPunct="0"/>
              <a:t>129</a:t>
            </a:fld>
            <a:endParaRPr lang="en-US" sz="1200">
              <a:latin typeface="Arial Unicode MS" pitchFamily="34" charset="-128"/>
              <a:ea typeface="Arial Unicode MS" pitchFamily="34" charset="-128"/>
              <a:cs typeface="Arial Unicode MS" pitchFamily="34" charset="-128"/>
            </a:endParaRPr>
          </a:p>
        </p:txBody>
      </p:sp>
      <p:sp>
        <p:nvSpPr>
          <p:cNvPr id="6349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EB6717B-947C-479D-87CE-70E3ECEE08AF}" type="slidenum">
              <a:rPr lang="en-US" sz="1200">
                <a:latin typeface="Arial Unicode MS" pitchFamily="34" charset="-128"/>
                <a:ea typeface="Arial Unicode MS" pitchFamily="34" charset="-128"/>
                <a:cs typeface="Arial Unicode MS" pitchFamily="34" charset="-128"/>
              </a:rPr>
              <a:pPr algn="r" defTabSz="985838"/>
              <a:t>129</a:t>
            </a:fld>
            <a:endParaRPr lang="en-US" sz="1200">
              <a:latin typeface="Arial Unicode MS" pitchFamily="34" charset="-128"/>
              <a:ea typeface="Arial Unicode MS" pitchFamily="34" charset="-128"/>
              <a:cs typeface="Arial Unicode MS" pitchFamily="34"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We first analyze a single parabolic camera moving along the x- axis.  The motion spectrum of a parabolic camera motion occupies the 3D wedge as shown on the right.</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Due to time constraints</a:t>
            </a:r>
            <a:r>
              <a:rPr lang="en-US" baseline="0" dirty="0" smtClean="0"/>
              <a:t>,</a:t>
            </a:r>
            <a:r>
              <a:rPr lang="en-US" baseline="0" dirty="0" smtClean="0"/>
              <a:t> we will </a:t>
            </a:r>
            <a:r>
              <a:rPr lang="en-US" baseline="0" dirty="0" smtClean="0"/>
              <a:t>focus on two projects: the blur kernel estimation</a:t>
            </a:r>
            <a:r>
              <a:rPr lang="en-US" baseline="0" dirty="0" smtClean="0"/>
              <a:t> project and the </a:t>
            </a:r>
            <a:r>
              <a:rPr lang="en-US" baseline="0" dirty="0" smtClean="0"/>
              <a:t>subject motion removal</a:t>
            </a:r>
            <a:r>
              <a:rPr lang="en-US" baseline="0" dirty="0" smtClean="0"/>
              <a:t> project, </a:t>
            </a:r>
            <a:r>
              <a:rPr lang="en-US" baseline="0" dirty="0" smtClean="0"/>
              <a:t>but I will be happy to discuss our </a:t>
            </a:r>
            <a:r>
              <a:rPr lang="en-US" baseline="0" dirty="0" err="1" smtClean="0"/>
              <a:t>deconvolution</a:t>
            </a:r>
            <a:r>
              <a:rPr lang="en-US" baseline="0" dirty="0" smtClean="0"/>
              <a:t> algorithm offline.</a:t>
            </a:r>
          </a:p>
          <a:p>
            <a:pPr marL="228600" indent="-228600">
              <a:buAutoNum type="arabicPeriod"/>
            </a:pPr>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B543A0C8-B2E5-48AC-9238-FB226E3A9446}" type="slidenum">
              <a:rPr lang="en-US" sz="1200">
                <a:latin typeface="Arial Unicode MS" pitchFamily="34" charset="-128"/>
                <a:ea typeface="Arial Unicode MS" pitchFamily="34" charset="-128"/>
                <a:cs typeface="Arial Unicode MS" pitchFamily="34" charset="-128"/>
              </a:rPr>
              <a:pPr algn="r" defTabSz="985838" eaLnBrk="0" hangingPunct="0"/>
              <a:t>130</a:t>
            </a:fld>
            <a:endParaRPr lang="en-US" sz="1200">
              <a:latin typeface="Arial Unicode MS" pitchFamily="34" charset="-128"/>
              <a:ea typeface="Arial Unicode MS" pitchFamily="34" charset="-128"/>
              <a:cs typeface="Arial Unicode MS" pitchFamily="34" charset="-128"/>
            </a:endParaRPr>
          </a:p>
        </p:txBody>
      </p:sp>
      <p:sp>
        <p:nvSpPr>
          <p:cNvPr id="6451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47ACBDF-959A-4F12-904B-B951EBBEE974}" type="slidenum">
              <a:rPr lang="en-US" sz="1200">
                <a:latin typeface="Arial Unicode MS" pitchFamily="34" charset="-128"/>
                <a:ea typeface="Arial Unicode MS" pitchFamily="34" charset="-128"/>
                <a:cs typeface="Arial Unicode MS" pitchFamily="34" charset="-128"/>
              </a:rPr>
              <a:pPr algn="r" defTabSz="985838"/>
              <a:t>130</a:t>
            </a:fld>
            <a:endParaRPr lang="en-US" sz="1200">
              <a:latin typeface="Arial Unicode MS" pitchFamily="34" charset="-128"/>
              <a:ea typeface="Arial Unicode MS" pitchFamily="34" charset="-128"/>
              <a:cs typeface="Arial Unicode MS" pitchFamily="34" charset="-128"/>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Here we show the blur kernels corresponding to different velocities, and their power spectrums.  We can see that for x-directional motions, the power spectrum does not contain any zeros and is in fact optimal, but for y directional motions, the spectrum contains zeros along the </a:t>
            </a:r>
            <a:r>
              <a:rPr lang="en-US" sz="1200" kern="1200" dirty="0" err="1" smtClean="0">
                <a:solidFill>
                  <a:schemeClr val="tx1"/>
                </a:solidFill>
                <a:latin typeface="Arial Unicode MS" pitchFamily="34" charset="-128"/>
                <a:ea typeface="+mn-ea"/>
                <a:cs typeface="+mn-cs"/>
              </a:rPr>
              <a:t>w_y</a:t>
            </a:r>
            <a:r>
              <a:rPr lang="en-US" sz="1200" kern="1200" dirty="0" smtClean="0">
                <a:solidFill>
                  <a:schemeClr val="tx1"/>
                </a:solidFill>
                <a:latin typeface="Arial Unicode MS" pitchFamily="34" charset="-128"/>
                <a:ea typeface="+mn-ea"/>
                <a:cs typeface="+mn-cs"/>
              </a:rPr>
              <a:t> axis,</a:t>
            </a:r>
            <a:r>
              <a:rPr lang="en-US" sz="1200" kern="1200" baseline="0" dirty="0" smtClean="0">
                <a:solidFill>
                  <a:schemeClr val="tx1"/>
                </a:solidFill>
                <a:latin typeface="Arial Unicode MS" pitchFamily="34" charset="-128"/>
                <a:ea typeface="+mn-ea"/>
                <a:cs typeface="+mn-cs"/>
              </a:rPr>
              <a:t> which means that these blur kernels do not capture information along </a:t>
            </a:r>
            <a:r>
              <a:rPr lang="en-US" sz="1200" kern="1200" baseline="0" dirty="0" err="1" smtClean="0">
                <a:solidFill>
                  <a:schemeClr val="tx1"/>
                </a:solidFill>
                <a:latin typeface="Arial Unicode MS" pitchFamily="34" charset="-128"/>
                <a:ea typeface="+mn-ea"/>
                <a:cs typeface="+mn-cs"/>
              </a:rPr>
              <a:t>w_y</a:t>
            </a:r>
            <a:r>
              <a:rPr lang="en-US" sz="1200" kern="1200" baseline="0" dirty="0" smtClean="0">
                <a:solidFill>
                  <a:schemeClr val="tx1"/>
                </a:solidFill>
                <a:latin typeface="Arial Unicode MS" pitchFamily="34" charset="-128"/>
                <a:ea typeface="+mn-ea"/>
                <a:cs typeface="+mn-cs"/>
              </a:rPr>
              <a:t> axis.</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3C91E5D-F4D7-4C6B-BCBA-57292B06C811}" type="slidenum">
              <a:rPr lang="en-US" sz="1200">
                <a:latin typeface="Arial Unicode MS" pitchFamily="34" charset="-128"/>
                <a:ea typeface="Arial Unicode MS" pitchFamily="34" charset="-128"/>
                <a:cs typeface="Arial Unicode MS" pitchFamily="34" charset="-128"/>
              </a:rPr>
              <a:pPr algn="r" defTabSz="985838" eaLnBrk="0" hangingPunct="0"/>
              <a:t>131</a:t>
            </a:fld>
            <a:endParaRPr lang="en-US" sz="1200">
              <a:latin typeface="Arial Unicode MS" pitchFamily="34" charset="-128"/>
              <a:ea typeface="Arial Unicode MS" pitchFamily="34" charset="-128"/>
              <a:cs typeface="Arial Unicode MS" pitchFamily="34" charset="-128"/>
            </a:endParaRPr>
          </a:p>
        </p:txBody>
      </p:sp>
      <p:sp>
        <p:nvSpPr>
          <p:cNvPr id="6349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EB6717B-947C-479D-87CE-70E3ECEE08AF}" type="slidenum">
              <a:rPr lang="en-US" sz="1200">
                <a:latin typeface="Arial Unicode MS" pitchFamily="34" charset="-128"/>
                <a:ea typeface="Arial Unicode MS" pitchFamily="34" charset="-128"/>
                <a:cs typeface="Arial Unicode MS" pitchFamily="34" charset="-128"/>
              </a:rPr>
              <a:pPr algn="r" defTabSz="985838"/>
              <a:t>131</a:t>
            </a:fld>
            <a:endParaRPr lang="en-US" sz="1200">
              <a:latin typeface="Arial Unicode MS" pitchFamily="34" charset="-128"/>
              <a:ea typeface="Arial Unicode MS" pitchFamily="34" charset="-128"/>
              <a:cs typeface="Arial Unicode MS" pitchFamily="34"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On the other hand, a y-directional parabolic camera covers the orthogonal wedge spectrum.</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B543A0C8-B2E5-48AC-9238-FB226E3A9446}" type="slidenum">
              <a:rPr lang="en-US" sz="1200">
                <a:latin typeface="Arial Unicode MS" pitchFamily="34" charset="-128"/>
                <a:ea typeface="Arial Unicode MS" pitchFamily="34" charset="-128"/>
                <a:cs typeface="Arial Unicode MS" pitchFamily="34" charset="-128"/>
              </a:rPr>
              <a:pPr algn="r" defTabSz="985838" eaLnBrk="0" hangingPunct="0"/>
              <a:t>132</a:t>
            </a:fld>
            <a:endParaRPr lang="en-US" sz="1200">
              <a:latin typeface="Arial Unicode MS" pitchFamily="34" charset="-128"/>
              <a:ea typeface="Arial Unicode MS" pitchFamily="34" charset="-128"/>
              <a:cs typeface="Arial Unicode MS" pitchFamily="34" charset="-128"/>
            </a:endParaRPr>
          </a:p>
        </p:txBody>
      </p:sp>
      <p:sp>
        <p:nvSpPr>
          <p:cNvPr id="6451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47ACBDF-959A-4F12-904B-B951EBBEE974}" type="slidenum">
              <a:rPr lang="en-US" sz="1200">
                <a:latin typeface="Arial Unicode MS" pitchFamily="34" charset="-128"/>
                <a:ea typeface="Arial Unicode MS" pitchFamily="34" charset="-128"/>
                <a:cs typeface="Arial Unicode MS" pitchFamily="34" charset="-128"/>
              </a:rPr>
              <a:pPr algn="r" defTabSz="985838"/>
              <a:t>132</a:t>
            </a:fld>
            <a:endParaRPr lang="en-US" sz="1200">
              <a:latin typeface="Arial Unicode MS" pitchFamily="34" charset="-128"/>
              <a:ea typeface="Arial Unicode MS" pitchFamily="34" charset="-128"/>
              <a:cs typeface="Arial Unicode MS" pitchFamily="34" charset="-128"/>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And the informational capture is optimal for y directional motions , but contains zeros for x-directional motions.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133</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133</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our design we capture</a:t>
            </a:r>
            <a:r>
              <a:rPr lang="en-US" sz="1200" kern="1200" baseline="0" dirty="0" smtClean="0">
                <a:solidFill>
                  <a:schemeClr val="tx1"/>
                </a:solidFill>
                <a:latin typeface="Arial Unicode MS" pitchFamily="34" charset="-128"/>
                <a:ea typeface="+mn-ea"/>
                <a:cs typeface="+mn-cs"/>
              </a:rPr>
              <a:t> 2 images. In the first image we move the camera along a horizontal parabolic path and in the second image along a vertical parabolic path. The idea is that when we use two orthogonal parabolas, the sum of their spectra covers all frequencies without zeros for all velocity, therefore we can </a:t>
            </a:r>
            <a:r>
              <a:rPr lang="en-US" sz="1200" kern="1200" baseline="0" dirty="0" err="1" smtClean="0">
                <a:solidFill>
                  <a:schemeClr val="tx1"/>
                </a:solidFill>
                <a:latin typeface="Arial Unicode MS" pitchFamily="34" charset="-128"/>
                <a:ea typeface="+mn-ea"/>
                <a:cs typeface="+mn-cs"/>
              </a:rPr>
              <a:t>deblur</a:t>
            </a:r>
            <a:r>
              <a:rPr lang="en-US" sz="1200" kern="1200" baseline="0" dirty="0" smtClean="0">
                <a:solidFill>
                  <a:schemeClr val="tx1"/>
                </a:solidFill>
                <a:latin typeface="Arial Unicode MS" pitchFamily="34" charset="-128"/>
                <a:ea typeface="+mn-ea"/>
                <a:cs typeface="+mn-cs"/>
              </a:rPr>
              <a:t> all directions well.  </a:t>
            </a:r>
            <a:endParaRPr lang="en-US" sz="1200" kern="1200" dirty="0" smtClean="0">
              <a:solidFill>
                <a:schemeClr val="tx1"/>
              </a:solidFill>
              <a:latin typeface="Arial Unicode MS" pitchFamily="34" charset="-128"/>
              <a:ea typeface="+mn-ea"/>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7735806B-CDA7-4CFF-AACE-4A11B112D0A3}" type="slidenum">
              <a:rPr lang="en-US" sz="1200">
                <a:latin typeface="Arial Unicode MS" pitchFamily="34" charset="-128"/>
                <a:ea typeface="Arial Unicode MS" pitchFamily="34" charset="-128"/>
                <a:cs typeface="Arial Unicode MS" pitchFamily="34" charset="-128"/>
              </a:rPr>
              <a:pPr algn="r" defTabSz="985838" eaLnBrk="0" hangingPunct="0"/>
              <a:t>134</a:t>
            </a:fld>
            <a:endParaRPr lang="en-US" sz="1200">
              <a:latin typeface="Arial Unicode MS" pitchFamily="34" charset="-128"/>
              <a:ea typeface="Arial Unicode MS" pitchFamily="34" charset="-128"/>
              <a:cs typeface="Arial Unicode MS" pitchFamily="34" charset="-128"/>
            </a:endParaRPr>
          </a:p>
        </p:txBody>
      </p:sp>
      <p:sp>
        <p:nvSpPr>
          <p:cNvPr id="655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6ED6B9F9-0772-40DE-9374-159884352BBB}" type="slidenum">
              <a:rPr lang="en-US" sz="1200">
                <a:latin typeface="Arial Unicode MS" pitchFamily="34" charset="-128"/>
                <a:ea typeface="Arial Unicode MS" pitchFamily="34" charset="-128"/>
                <a:cs typeface="Arial Unicode MS" pitchFamily="34" charset="-128"/>
              </a:rPr>
              <a:pPr algn="r" defTabSz="985838"/>
              <a:t>134</a:t>
            </a:fld>
            <a:endParaRPr lang="en-US" sz="1200">
              <a:latin typeface="Arial Unicode MS" pitchFamily="34" charset="-128"/>
              <a:ea typeface="Arial Unicode MS" pitchFamily="34" charset="-128"/>
              <a:cs typeface="Arial Unicode MS" pitchFamily="34"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This can also be seen in the 3D Fourier space.  We can show that when the maximum sensor speed </a:t>
            </a:r>
            <a:r>
              <a:rPr lang="en-US" sz="1200" kern="1200" dirty="0" err="1" smtClean="0">
                <a:solidFill>
                  <a:schemeClr val="tx1"/>
                </a:solidFill>
                <a:latin typeface="Arial Unicode MS" pitchFamily="34" charset="-128"/>
                <a:ea typeface="+mn-ea"/>
                <a:cs typeface="+mn-cs"/>
              </a:rPr>
              <a:t>durng</a:t>
            </a:r>
            <a:r>
              <a:rPr lang="en-US" sz="1200" kern="1200" baseline="0" dirty="0" smtClean="0">
                <a:solidFill>
                  <a:schemeClr val="tx1"/>
                </a:solidFill>
                <a:latin typeface="Arial Unicode MS" pitchFamily="34" charset="-128"/>
                <a:ea typeface="+mn-ea"/>
                <a:cs typeface="+mn-cs"/>
              </a:rPr>
              <a:t> the parabolic motion</a:t>
            </a:r>
            <a:r>
              <a:rPr lang="en-US" sz="1200" kern="1200" dirty="0" smtClean="0">
                <a:solidFill>
                  <a:schemeClr val="tx1"/>
                </a:solidFill>
                <a:latin typeface="Arial Unicode MS" pitchFamily="34" charset="-128"/>
                <a:ea typeface="+mn-ea"/>
                <a:cs typeface="+mn-cs"/>
              </a:rPr>
              <a:t> is at least </a:t>
            </a:r>
            <a:r>
              <a:rPr lang="en-US" sz="1200" kern="1200" dirty="0" err="1" smtClean="0">
                <a:solidFill>
                  <a:schemeClr val="tx1"/>
                </a:solidFill>
                <a:latin typeface="Arial Unicode MS" pitchFamily="34" charset="-128"/>
                <a:ea typeface="+mn-ea"/>
                <a:cs typeface="+mn-cs"/>
              </a:rPr>
              <a:t>sqrt</a:t>
            </a:r>
            <a:r>
              <a:rPr lang="en-US" sz="1200" kern="1200" dirty="0" smtClean="0">
                <a:solidFill>
                  <a:schemeClr val="tx1"/>
                </a:solidFill>
                <a:latin typeface="Arial Unicode MS" pitchFamily="34" charset="-128"/>
                <a:ea typeface="+mn-ea"/>
                <a:cs typeface="+mn-cs"/>
              </a:rPr>
              <a:t>(2) times faster than the maximum object speed, the sum of the 3D wedges subsumes the wedge of revolution, so we can cover the entire wedge of revolution without zeros. </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135</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135</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IN this case, we can show that the worst-case spectrum is bounded below by 2sqrt(2) times the optimal bound.   This is the first imaging method that provides a performance bound for 2D motions.</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136</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136</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We show the </a:t>
            </a:r>
            <a:r>
              <a:rPr lang="en-US" sz="1200" kern="1200" dirty="0" err="1" smtClean="0">
                <a:solidFill>
                  <a:schemeClr val="tx1"/>
                </a:solidFill>
                <a:latin typeface="Arial Unicode MS" pitchFamily="34" charset="-128"/>
                <a:ea typeface="+mn-ea"/>
                <a:cs typeface="+mn-cs"/>
              </a:rPr>
              <a:t>deblurring</a:t>
            </a:r>
            <a:r>
              <a:rPr lang="en-US" sz="1200" kern="1200" dirty="0" smtClean="0">
                <a:solidFill>
                  <a:schemeClr val="tx1"/>
                </a:solidFill>
                <a:latin typeface="Arial Unicode MS" pitchFamily="34" charset="-128"/>
                <a:ea typeface="+mn-ea"/>
                <a:cs typeface="+mn-cs"/>
              </a:rPr>
              <a:t> performance of our camera compared to other designs.  We consider a pair of static cameras, a pair of flutter shutter cameras, a single horizontal parabola, and a pair of orthogonal</a:t>
            </a:r>
            <a:r>
              <a:rPr lang="en-US" sz="1200" kern="1200" baseline="0" dirty="0" smtClean="0">
                <a:solidFill>
                  <a:schemeClr val="tx1"/>
                </a:solidFill>
                <a:latin typeface="Arial Unicode MS" pitchFamily="34" charset="-128"/>
                <a:ea typeface="+mn-ea"/>
                <a:cs typeface="+mn-cs"/>
              </a:rPr>
              <a:t> parabolas</a:t>
            </a:r>
            <a:r>
              <a:rPr lang="en-US" sz="1200" kern="1200" dirty="0" smtClean="0">
                <a:solidFill>
                  <a:schemeClr val="tx1"/>
                </a:solidFill>
                <a:latin typeface="Arial Unicode MS" pitchFamily="34" charset="-128"/>
                <a:ea typeface="+mn-ea"/>
                <a:cs typeface="+mn-cs"/>
              </a:rPr>
              <a:t>. For static and flutter shutter camera pairs, we break the exposure time budget T</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between two shots, and optimize the split assuming that the object motion is known, which is not often the case.  In all simulation results, we assume that we know the correct object motion.   For a static object motion, we can see that a static camera pair performs the best.  This is intuitively correct since the static camera optimizes the image capture for static objects.</a:t>
            </a:r>
          </a:p>
          <a:p>
            <a:endParaRPr lang="en-US" dirty="0"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137</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137</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When there is a small motion, however, the static camera degrades the reconstruction quality and the other cameras do better.</a:t>
            </a:r>
            <a:r>
              <a:rPr lang="en-US" sz="1200" kern="1200" baseline="0" dirty="0" smtClean="0">
                <a:solidFill>
                  <a:schemeClr val="tx1"/>
                </a:solidFill>
                <a:latin typeface="Arial Unicode MS" pitchFamily="34" charset="-128"/>
                <a:ea typeface="+mn-ea"/>
                <a:cs typeface="+mn-cs"/>
              </a:rPr>
              <a:t> </a:t>
            </a:r>
            <a:r>
              <a:rPr lang="en-US" sz="1200" kern="1200" dirty="0" smtClean="0">
                <a:solidFill>
                  <a:schemeClr val="tx1"/>
                </a:solidFill>
                <a:latin typeface="Arial Unicode MS" pitchFamily="34" charset="-128"/>
                <a:ea typeface="+mn-ea"/>
                <a:cs typeface="+mn-cs"/>
              </a:rPr>
              <a:t>The orthogonal parabolic pair performs the best.</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138</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138</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And when the motion is large, an orthogonal parabolic camera pair performs significantly better than other designs.  </a:t>
            </a:r>
          </a:p>
          <a:p>
            <a:endParaRPr lang="en-US" dirty="0"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139</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139</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Until now, we have assumed</a:t>
            </a:r>
            <a:r>
              <a:rPr lang="en-US" baseline="0" dirty="0" smtClean="0"/>
              <a:t> in our analysis that we know the underlying object motion.  In the next few slides, I will illustrate our blur estimation process.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Taking two images makes the motion estimation problem much simpler.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14</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pPr marL="228600" indent="-228600">
              <a:buAutoNum type="arabicPeriod"/>
            </a:pPr>
            <a:r>
              <a:rPr lang="en-US" dirty="0" smtClean="0"/>
              <a:t>So let us</a:t>
            </a:r>
            <a:r>
              <a:rPr lang="en-US" baseline="0" dirty="0" smtClean="0"/>
              <a:t> start with blur estimation work.</a:t>
            </a:r>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We approach the kernel estimation problem using hypothesis testing</a:t>
            </a:r>
            <a:r>
              <a:rPr lang="en-US" baseline="0" dirty="0" smtClean="0"/>
              <a:t>.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We sample the motion space, and evaluate the likelihood of each motion at each pixel.</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141</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141</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To illustrate</a:t>
            </a:r>
            <a:r>
              <a:rPr lang="en-US" baseline="0" dirty="0" smtClean="0"/>
              <a:t> the process, let us consider that we have taken a photo of this moving balloon.</a:t>
            </a:r>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142</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142</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a:t>
            </a:r>
            <a:r>
              <a:rPr lang="en-US" dirty="0" err="1" smtClean="0"/>
              <a:t>deblur</a:t>
            </a:r>
            <a:r>
              <a:rPr lang="en-US" dirty="0" smtClean="0"/>
              <a:t> the captured images using each</a:t>
            </a:r>
            <a:r>
              <a:rPr lang="en-US" baseline="0" dirty="0" smtClean="0"/>
              <a:t> motion candidate, and</a:t>
            </a:r>
            <a:endParaRPr lang="en-US" dirty="0"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143</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143</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baseline="0" dirty="0" err="1" smtClean="0"/>
              <a:t>twe</a:t>
            </a:r>
            <a:r>
              <a:rPr lang="en-US" baseline="0" dirty="0" smtClean="0"/>
              <a:t> re-blur the </a:t>
            </a:r>
            <a:r>
              <a:rPr lang="en-US" baseline="0" dirty="0" err="1" smtClean="0"/>
              <a:t>deblurred</a:t>
            </a:r>
            <a:r>
              <a:rPr lang="en-US" baseline="0" dirty="0" smtClean="0"/>
              <a:t> image using the same blur kernels</a:t>
            </a:r>
            <a:endParaRPr lang="en-US" dirty="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144</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144</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then take the difference of the </a:t>
            </a:r>
            <a:r>
              <a:rPr lang="en-US" dirty="0" err="1" smtClean="0"/>
              <a:t>reblurred</a:t>
            </a:r>
            <a:r>
              <a:rPr lang="en-US" dirty="0" smtClean="0"/>
              <a:t> image pairs and the captured images.</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145</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145</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If the guessed motion is the</a:t>
            </a:r>
            <a:r>
              <a:rPr lang="en-US" baseline="0" dirty="0" smtClean="0"/>
              <a:t> correct one, the difference between the captured images and the </a:t>
            </a:r>
            <a:r>
              <a:rPr lang="en-US" baseline="0" dirty="0" err="1" smtClean="0"/>
              <a:t>reblurred</a:t>
            </a:r>
            <a:r>
              <a:rPr lang="en-US" baseline="0" dirty="0" smtClean="0"/>
              <a:t> images would be just residual noise, whereas if the motion is incorrect, the difference would contain halos, as shown.  </a:t>
            </a:r>
            <a:endParaRPr lang="en-US" dirty="0"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146</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146</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So in order</a:t>
            </a:r>
            <a:r>
              <a:rPr lang="en-US" baseline="0" dirty="0" smtClean="0"/>
              <a:t> to estimate spatially varying blur, we find motion that results in minimum residual locally.  We provide a Bayesian interpretation of this method in the thesis.</a:t>
            </a:r>
            <a:endParaRPr lang="en-US"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147</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147</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now show some experimental results.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148</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148</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We built a camera prototype to demonstrate the concept. We mounted the camera sensor on two actuators, which  move the sensor in parabolic paths while keeping the lens static.  The entire exposure time is 500 </a:t>
            </a:r>
            <a:r>
              <a:rPr lang="en-US" sz="1200" kern="1200" dirty="0" err="1" smtClean="0">
                <a:solidFill>
                  <a:schemeClr val="tx1"/>
                </a:solidFill>
                <a:latin typeface="Arial Unicode MS" pitchFamily="34" charset="-128"/>
                <a:ea typeface="+mn-ea"/>
                <a:cs typeface="+mn-cs"/>
              </a:rPr>
              <a:t>ms.</a:t>
            </a:r>
            <a:r>
              <a:rPr lang="en-US" sz="1200" kern="1200" dirty="0" smtClean="0">
                <a:solidFill>
                  <a:schemeClr val="tx1"/>
                </a:solidFill>
                <a:latin typeface="Arial Unicode MS" pitchFamily="34" charset="-128"/>
                <a:ea typeface="+mn-ea"/>
                <a:cs typeface="+mn-cs"/>
              </a:rPr>
              <a:t>  The exposure time for each shot</a:t>
            </a:r>
            <a:r>
              <a:rPr lang="en-US" sz="1200" kern="1200" baseline="0" dirty="0" smtClean="0">
                <a:solidFill>
                  <a:schemeClr val="tx1"/>
                </a:solidFill>
                <a:latin typeface="Arial Unicode MS" pitchFamily="34" charset="-128"/>
                <a:ea typeface="+mn-ea"/>
                <a:cs typeface="+mn-cs"/>
              </a:rPr>
              <a:t> is 200ms with</a:t>
            </a:r>
            <a:r>
              <a:rPr lang="en-US" sz="1200" kern="1200" dirty="0" smtClean="0">
                <a:solidFill>
                  <a:schemeClr val="tx1"/>
                </a:solidFill>
                <a:latin typeface="Arial Unicode MS" pitchFamily="34" charset="-128"/>
                <a:ea typeface="+mn-ea"/>
                <a:cs typeface="+mn-cs"/>
              </a:rPr>
              <a:t> 100 ms delay in the middle. </a:t>
            </a:r>
          </a:p>
          <a:p>
            <a:endParaRPr lang="en-US" dirty="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149</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149</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take two images with this</a:t>
            </a:r>
            <a:r>
              <a:rPr lang="en-US" baseline="0" dirty="0" smtClean="0"/>
              <a:t> camera</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often model a blurry image as a convolution of the</a:t>
            </a:r>
            <a:r>
              <a:rPr lang="en-US" baseline="0" dirty="0" smtClean="0"/>
              <a:t> underlying sharp image and </a:t>
            </a:r>
            <a:r>
              <a:rPr lang="en-US" dirty="0" smtClean="0"/>
              <a:t>the blur kernel</a:t>
            </a:r>
            <a:r>
              <a:rPr lang="en-US" baseline="0" dirty="0" smtClean="0"/>
              <a:t>, which is degraded with additive noise n.</a:t>
            </a:r>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150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150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use the two input images from our camera to estimate the motion locally.</a:t>
            </a:r>
            <a:r>
              <a:rPr lang="en-US" baseline="0" dirty="0" smtClean="0"/>
              <a:t>  </a:t>
            </a:r>
            <a:r>
              <a:rPr lang="en-US" dirty="0" smtClean="0"/>
              <a:t>The color coding</a:t>
            </a:r>
            <a:r>
              <a:rPr lang="en-US" baseline="0" dirty="0" smtClean="0"/>
              <a:t> on the right demonstrate the spatially varying motion we have estimated, and the image on the right is the </a:t>
            </a:r>
            <a:r>
              <a:rPr lang="en-US" baseline="0" dirty="0" err="1" smtClean="0"/>
              <a:t>deblurred</a:t>
            </a:r>
            <a:r>
              <a:rPr lang="en-US" baseline="0" dirty="0" smtClean="0"/>
              <a:t> image using the estimated motion.  There are some boundary regions that are seen in only one of the two images.  To remove ringing artifacts in such regions, we use only one of the two captured images to </a:t>
            </a:r>
            <a:r>
              <a:rPr lang="en-US" baseline="0" dirty="0" err="1" smtClean="0"/>
              <a:t>deblur</a:t>
            </a:r>
            <a:r>
              <a:rPr lang="en-US" baseline="0" dirty="0" smtClean="0"/>
              <a:t> the boundary regions.  These regions are denoted using a black bounding box.</a:t>
            </a:r>
            <a:endParaRPr lang="en-US" dirty="0"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151</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151</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To see the motion, we show here an</a:t>
            </a:r>
            <a:r>
              <a:rPr lang="en-US" baseline="0" dirty="0" smtClean="0"/>
              <a:t> image taken with a static camera with 500ms exposure.  </a:t>
            </a:r>
            <a:endParaRPr lang="en-US" dirty="0"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152</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152</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Here is a zoomed version of the two images taken and the </a:t>
            </a:r>
            <a:r>
              <a:rPr lang="en-US" dirty="0" err="1" smtClean="0"/>
              <a:t>deblurred</a:t>
            </a:r>
            <a:r>
              <a:rPr lang="en-US" dirty="0" smtClean="0"/>
              <a:t> image.</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153</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153</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sz="1200" kern="1200" dirty="0" smtClean="0">
                <a:solidFill>
                  <a:schemeClr val="tx1"/>
                </a:solidFill>
                <a:latin typeface="Arial Unicode MS" pitchFamily="34" charset="-128"/>
                <a:ea typeface="+mn-ea"/>
                <a:cs typeface="+mn-cs"/>
              </a:rPr>
              <a:t>We show another example here.</a:t>
            </a:r>
            <a:endParaRPr lang="en-US" sz="1200" kern="1200" dirty="0">
              <a:solidFill>
                <a:schemeClr val="tx1"/>
              </a:solidFill>
              <a:latin typeface="Arial Unicode MS" pitchFamily="34" charset="-128"/>
              <a:ea typeface="+mn-ea"/>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154</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154</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Even for a forward</a:t>
            </a:r>
            <a:r>
              <a:rPr lang="en-US" baseline="0" dirty="0" smtClean="0"/>
              <a:t> motion that does not really satisfy our assumption about the motion, we can recover a relatively sharp image.</a:t>
            </a:r>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155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155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baseline="0" dirty="0" smtClean="0"/>
              <a:t>To summarize, our camera design improves the image capture process to reduce information loss due to subject motion blur.  By modeling subject motion as constant-velocity, we provide a spectral performance guarantee of our camera.</a:t>
            </a:r>
          </a:p>
          <a:p>
            <a:pPr marL="228600" indent="-228600">
              <a:buAutoNum type="arabicPeriod"/>
            </a:pPr>
            <a:r>
              <a:rPr lang="en-US" dirty="0" smtClean="0"/>
              <a:t>Taking two images also helps estimate the blur kernel by using spatial</a:t>
            </a:r>
            <a:r>
              <a:rPr lang="en-US" baseline="0" dirty="0" smtClean="0"/>
              <a:t> shift as an additional cue for velocity estimation.  </a:t>
            </a:r>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156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156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baseline="0" dirty="0" smtClean="0"/>
              <a:t>We have presented two main contributions of my thesis.  The first contribution is a new way to analyze blurred edge profiles for blur kernel estimation.  We showed that (</a:t>
            </a:r>
            <a:r>
              <a:rPr lang="en-US" baseline="0" dirty="0" err="1" smtClean="0"/>
              <a:t>i</a:t>
            </a:r>
            <a:r>
              <a:rPr lang="en-US" baseline="0" dirty="0" smtClean="0"/>
              <a:t>) it is possible to estimate blur kernel projections from blurred edge profiles (ii) we can use the inverse Radon transform to reconstruct blur kernels (iii) we can integrate the Radon transform constraints to existing blur estimation methods to improve performance.</a:t>
            </a:r>
          </a:p>
          <a:p>
            <a:pPr marL="228600" indent="-228600">
              <a:buAutoNum type="arabicPeriod"/>
            </a:pPr>
            <a:r>
              <a:rPr lang="en-US" baseline="0" dirty="0" smtClean="0"/>
              <a:t>In the second part, we presented a computational camera that is capable of estimating and removing motion blur.  Our camera reduces the information loss due to subject motion blur and provides guarantee on its performance.</a:t>
            </a:r>
            <a:endParaRPr lang="en-US" dirty="0"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157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157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This is one slide I had the most pleasure making.</a:t>
            </a:r>
          </a:p>
          <a:p>
            <a:pPr marL="228600" indent="-228600">
              <a:buAutoNum type="arabicPeriod"/>
            </a:pPr>
            <a:endParaRPr lang="en-US" dirty="0" smtClean="0"/>
          </a:p>
          <a:p>
            <a:endParaRPr lang="en-US" dirty="0"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158</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r>
              <a:rPr lang="en-US" dirty="0" smtClean="0"/>
              <a:t>Thank you!</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159</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r>
              <a:rPr lang="en-US" dirty="0" smtClean="0"/>
              <a:t>Thank you!</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In</a:t>
            </a:r>
            <a:r>
              <a:rPr lang="en-US" baseline="0" dirty="0" smtClean="0"/>
              <a:t> a camera shake removal problem, our goal is to estimate a sharp image from its blurry version.  </a:t>
            </a:r>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160</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160</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r>
              <a:rPr lang="en-US" baseline="0" dirty="0" smtClean="0"/>
              <a:t>Because we take two images of the scene and because objects move during exposure, there are some motion boundary regions that are seen in one of the images, but not in the other.  Those regions can generate ringing artifacts.</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161</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161</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8C2FF15-2D94-4172-B151-CC783045D535}" type="slidenum">
              <a:rPr lang="en-US" sz="1200">
                <a:latin typeface="Arial Unicode MS" pitchFamily="34" charset="-128"/>
                <a:ea typeface="Arial Unicode MS" pitchFamily="34" charset="-128"/>
                <a:cs typeface="Arial Unicode MS" pitchFamily="34" charset="-128"/>
              </a:rPr>
              <a:pPr algn="r" defTabSz="985838" eaLnBrk="0" hangingPunct="0"/>
              <a:t>162</a:t>
            </a:fld>
            <a:endParaRPr lang="en-US" sz="1200">
              <a:latin typeface="Arial Unicode MS" pitchFamily="34" charset="-128"/>
              <a:ea typeface="Arial Unicode MS" pitchFamily="34" charset="-128"/>
              <a:cs typeface="Arial Unicode MS" pitchFamily="34" charset="-128"/>
            </a:endParaRPr>
          </a:p>
        </p:txBody>
      </p:sp>
      <p:sp>
        <p:nvSpPr>
          <p:cNvPr id="4403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BEFC0A8B-15BA-4F89-B248-C5FC7EFC7EFA}" type="slidenum">
              <a:rPr lang="en-US" sz="1200">
                <a:latin typeface="Arial Unicode MS" pitchFamily="34" charset="-128"/>
                <a:ea typeface="Arial Unicode MS" pitchFamily="34" charset="-128"/>
                <a:cs typeface="Arial Unicode MS" pitchFamily="34" charset="-128"/>
              </a:rPr>
              <a:pPr algn="r" defTabSz="985838"/>
              <a:t>162</a:t>
            </a:fld>
            <a:endParaRPr lang="en-US" sz="1200">
              <a:latin typeface="Arial Unicode MS" pitchFamily="34" charset="-128"/>
              <a:ea typeface="Arial Unicode MS" pitchFamily="34" charset="-128"/>
              <a:cs typeface="Arial Unicode MS" pitchFamily="34"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xfrm>
            <a:off x="974725" y="2878138"/>
            <a:ext cx="5365750" cy="5843587"/>
          </a:xfrm>
          <a:noFill/>
          <a:ln/>
        </p:spPr>
        <p:txBody>
          <a:bodyPr/>
          <a:lstStyle/>
          <a:p>
            <a:r>
              <a:rPr lang="en-US" dirty="0" smtClean="0"/>
              <a:t>In order</a:t>
            </a:r>
            <a:r>
              <a:rPr lang="en-US" baseline="0" dirty="0" smtClean="0"/>
              <a:t> to remove ringing at motion boundaries, </a:t>
            </a:r>
            <a:r>
              <a:rPr lang="en-US" dirty="0" smtClean="0"/>
              <a:t>we</a:t>
            </a:r>
            <a:r>
              <a:rPr lang="en-US" baseline="0" dirty="0" smtClean="0"/>
              <a:t> use an image </a:t>
            </a:r>
            <a:r>
              <a:rPr lang="en-US" baseline="0" dirty="0" err="1" smtClean="0"/>
              <a:t>deblurred</a:t>
            </a:r>
            <a:r>
              <a:rPr lang="en-US" baseline="0" dirty="0" smtClean="0"/>
              <a:t> from one of the two captured images to fill in such regions, and we show those regions using the black bounding box.</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This problem has been investigated</a:t>
            </a:r>
            <a:r>
              <a:rPr lang="en-US" baseline="0" dirty="0" smtClean="0"/>
              <a:t> for quite a while now.  </a:t>
            </a:r>
            <a:r>
              <a:rPr lang="en-US" dirty="0" smtClean="0"/>
              <a:t>One </a:t>
            </a:r>
            <a:r>
              <a:rPr lang="en-US" dirty="0" smtClean="0"/>
              <a:t>of the</a:t>
            </a:r>
            <a:r>
              <a:rPr lang="en-US" baseline="0" dirty="0" smtClean="0"/>
              <a:t> most famous methods in our community is Rob Fergus’s </a:t>
            </a:r>
            <a:r>
              <a:rPr lang="en-US" baseline="0" dirty="0" err="1" smtClean="0"/>
              <a:t>variational</a:t>
            </a:r>
            <a:r>
              <a:rPr lang="en-US" baseline="0" dirty="0" smtClean="0"/>
              <a:t> inference method. </a:t>
            </a:r>
            <a:r>
              <a:rPr lang="en-US" baseline="0" dirty="0" smtClean="0"/>
              <a:t> Rob’s work was sensational in </a:t>
            </a:r>
            <a:r>
              <a:rPr lang="en-US" baseline="0" dirty="0" smtClean="0"/>
              <a:t>that it </a:t>
            </a:r>
            <a:r>
              <a:rPr lang="en-US" baseline="0" dirty="0" smtClean="0"/>
              <a:t>demonstrated it </a:t>
            </a:r>
            <a:r>
              <a:rPr lang="en-US" baseline="0" dirty="0" smtClean="0"/>
              <a:t>is indeed possible to remove blur from</a:t>
            </a:r>
            <a:r>
              <a:rPr lang="en-US" baseline="0" dirty="0" smtClean="0"/>
              <a:t> consumer </a:t>
            </a:r>
            <a:r>
              <a:rPr lang="en-US" baseline="0" dirty="0" smtClean="0"/>
              <a:t>photographs.  Rob’s method first estimates the blur </a:t>
            </a:r>
            <a:r>
              <a:rPr lang="en-US" baseline="0" dirty="0" smtClean="0"/>
              <a:t>kernel using a </a:t>
            </a:r>
            <a:r>
              <a:rPr lang="en-US" baseline="0" dirty="0" err="1" smtClean="0"/>
              <a:t>variational</a:t>
            </a:r>
            <a:r>
              <a:rPr lang="en-US" baseline="0" dirty="0" smtClean="0"/>
              <a:t> inference algorithm, </a:t>
            </a:r>
            <a:r>
              <a:rPr lang="en-US" baseline="0" dirty="0" smtClean="0"/>
              <a:t>and uses a non-blind </a:t>
            </a:r>
            <a:r>
              <a:rPr lang="en-US" baseline="0" dirty="0" err="1" smtClean="0"/>
              <a:t>deconvolution</a:t>
            </a:r>
            <a:r>
              <a:rPr lang="en-US" baseline="0" dirty="0" smtClean="0"/>
              <a:t> technique</a:t>
            </a:r>
            <a:r>
              <a:rPr lang="en-US" baseline="0" dirty="0" smtClean="0"/>
              <a:t> to </a:t>
            </a:r>
            <a:r>
              <a:rPr lang="en-US" baseline="0" dirty="0" smtClean="0"/>
              <a:t>restore a blur free image.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Instead of</a:t>
            </a:r>
            <a:r>
              <a:rPr lang="en-US" dirty="0" smtClean="0"/>
              <a:t> first recovering </a:t>
            </a:r>
            <a:r>
              <a:rPr lang="en-US" dirty="0" smtClean="0"/>
              <a:t>the blur kernel and then restoring a blur free image in two separate steps, we can</a:t>
            </a:r>
            <a:r>
              <a:rPr lang="en-US" baseline="0" dirty="0" smtClean="0"/>
              <a:t> jointly estimate the blur and the sharp image by minimizing a single energy function.  These methods tend to be quite sensitive to</a:t>
            </a:r>
            <a:r>
              <a:rPr lang="en-US" baseline="0" dirty="0" smtClean="0"/>
              <a:t> parameter values.</a:t>
            </a:r>
            <a:endParaRPr lang="en-US" baseline="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there exists</a:t>
            </a:r>
            <a:r>
              <a:rPr lang="en-US" baseline="0" dirty="0" smtClean="0"/>
              <a:t> a class of algorithms that explicitly uses blurred edges for blur estimation.  For instance, Neel’s work predicts where sharp edges should line up, and uses the predicted location of edges to recover the blur kernel in a non-blind manner.  </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r>
              <a:rPr lang="en-US" dirty="0" smtClean="0"/>
              <a:t>1. </a:t>
            </a:r>
            <a:r>
              <a:rPr lang="en-US" baseline="0" dirty="0" smtClean="0"/>
              <a:t>Blur is a smearing of pixels in photographs.  </a:t>
            </a:r>
            <a:r>
              <a:rPr lang="en-US" dirty="0" smtClean="0"/>
              <a:t>Blur can sometimes be desirable</a:t>
            </a:r>
            <a:r>
              <a:rPr lang="en-US" baseline="0" dirty="0" smtClean="0"/>
              <a:t> for artistic purposes, but</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In our work, we also exploit blurred edges, but</a:t>
            </a:r>
            <a:r>
              <a:rPr lang="en-US" dirty="0" smtClean="0"/>
              <a:t> we key on a different</a:t>
            </a:r>
            <a:r>
              <a:rPr lang="en-US" baseline="0" dirty="0" smtClean="0"/>
              <a:t> insight.  </a:t>
            </a:r>
            <a:r>
              <a:rPr lang="en-US" baseline="0" dirty="0" smtClean="0"/>
              <a:t>Specifically, we </a:t>
            </a:r>
            <a:r>
              <a:rPr lang="en-US" dirty="0" smtClean="0"/>
              <a:t>exploit</a:t>
            </a:r>
            <a:r>
              <a:rPr lang="en-US" baseline="0" dirty="0" smtClean="0"/>
              <a:t> an observation that edges in different orientations are affected differently by blur, as shown on this slide. </a:t>
            </a:r>
            <a:r>
              <a:rPr lang="en-US" baseline="0" dirty="0" smtClean="0"/>
              <a:t> We use these signatures of the blur kernel to estimate it.</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a brief</a:t>
            </a:r>
            <a:r>
              <a:rPr lang="en-US" baseline="0" dirty="0" smtClean="0"/>
              <a:t> outline.  We will first review how the Radon transform is related to blur, and how we can use blurred edges for blur estimation.  Then we discuss our system and the experimental results.</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So, the Radon transform.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baseline="0" dirty="0" smtClean="0"/>
              <a:t>The radon transform is defined as a set of integrals of a signal f along straight lines in different </a:t>
            </a:r>
            <a:r>
              <a:rPr lang="en-US" baseline="0" dirty="0" smtClean="0"/>
              <a:t>orientations</a:t>
            </a:r>
            <a:r>
              <a:rPr lang="en-US" baseline="0" dirty="0" smtClean="0"/>
              <a:t>.</a:t>
            </a: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Following</a:t>
            </a:r>
            <a:r>
              <a:rPr lang="en-US" baseline="0" dirty="0" smtClean="0"/>
              <a:t> the definition</a:t>
            </a:r>
            <a:r>
              <a:rPr lang="en-US" dirty="0" smtClean="0"/>
              <a:t>, if</a:t>
            </a:r>
            <a:r>
              <a:rPr lang="en-US" baseline="0" dirty="0" smtClean="0"/>
              <a:t> we integrate a blur kernel along the yellow lines, we get a projection of that blur kernel.  In other words, the Radon transform of a signal is a set of projections of a signal.</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smtClean="0"/>
              <a:t>Once</a:t>
            </a:r>
            <a:r>
              <a:rPr lang="en-US" baseline="0" dirty="0" smtClean="0"/>
              <a:t> </a:t>
            </a:r>
            <a:r>
              <a:rPr lang="en-US" dirty="0" smtClean="0"/>
              <a:t>we </a:t>
            </a:r>
            <a:r>
              <a:rPr lang="en-US" dirty="0" smtClean="0"/>
              <a:t>have projections of a blur kernel in different orientations, we can use the inverse Radon transform to recover</a:t>
            </a:r>
            <a:r>
              <a:rPr lang="en-US" baseline="0" dirty="0" smtClean="0"/>
              <a:t> the blur kernel from the </a:t>
            </a:r>
            <a:r>
              <a:rPr lang="en-US" baseline="0" dirty="0" smtClean="0"/>
              <a:t>projections.  This </a:t>
            </a:r>
            <a:r>
              <a:rPr lang="en-US" baseline="0" dirty="0" smtClean="0"/>
              <a:t>is how the CT scan  works. </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Then how </a:t>
            </a:r>
            <a:r>
              <a:rPr lang="en-US" baseline="0" dirty="0" smtClean="0"/>
              <a:t>is the Radon transform related to blur?  I argue that</a:t>
            </a:r>
            <a:r>
              <a:rPr lang="en-US" baseline="0" dirty="0" smtClean="0"/>
              <a:t> a perpendicular slice of a blurred line is equivalent to the projection of the blur kernel in the line’s orientation.</a:t>
            </a:r>
          </a:p>
          <a:p>
            <a:pPr marL="228600" indent="-228600">
              <a:buAutoNum type="arabicPeriod"/>
            </a:pPr>
            <a:endParaRPr lang="en-US" baseline="0" dirty="0" smtClean="0"/>
          </a:p>
          <a:p>
            <a:pPr marL="228600" indent="-228600">
              <a:buAutoNum type="arabicPeriod"/>
            </a:pPr>
            <a:r>
              <a:rPr lang="en-US" baseline="0" dirty="0" smtClean="0"/>
              <a:t>I </a:t>
            </a:r>
            <a:r>
              <a:rPr lang="en-US" baseline="0" dirty="0" smtClean="0"/>
              <a:t>will illustrate this idea graphically</a:t>
            </a:r>
            <a:r>
              <a:rPr lang="en-US" baseline="0" dirty="0" smtClean="0"/>
              <a:t> by convolving a vertical line with a blur kernel.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Since</a:t>
            </a:r>
            <a:r>
              <a:rPr lang="en-US" baseline="0" dirty="0" smtClean="0"/>
              <a:t> convolution is bilinear, we can swap the operands,</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Following</a:t>
            </a:r>
            <a:r>
              <a:rPr lang="en-US" baseline="0" dirty="0" smtClean="0"/>
              <a:t> the definition of convolution,  we compute the sum of products between the</a:t>
            </a:r>
            <a:r>
              <a:rPr lang="en-US" baseline="0" dirty="0" smtClean="0"/>
              <a:t> line and the kernel to </a:t>
            </a:r>
            <a:r>
              <a:rPr lang="en-US" baseline="0" dirty="0" smtClean="0"/>
              <a:t>compute the value of the convolved image at the orange dot.  At this time instance, there is one crossing; therefore the value at the orange dot is 1.</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29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29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In the next time instance,</a:t>
            </a:r>
            <a:r>
              <a:rPr lang="en-US" baseline="0" dirty="0" smtClean="0"/>
              <a:t> we shift the line by one pixel, and do the same operation.</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Oftentimes blur degrades the image quality</a:t>
            </a:r>
            <a:r>
              <a:rPr lang="en-US" baseline="0" dirty="0" smtClean="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so 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we have two crossings, so</a:t>
            </a:r>
            <a:r>
              <a:rPr lang="en-US" baseline="0" dirty="0" smtClean="0"/>
              <a:t> the value at the orange dot is 2.</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here three.  You may have realized by now that when we compute the sum of products</a:t>
            </a:r>
            <a:r>
              <a:rPr lang="en-US" dirty="0" smtClean="0"/>
              <a:t> between the line and the kernel, </a:t>
            </a:r>
            <a:r>
              <a:rPr lang="en-US" dirty="0" smtClean="0"/>
              <a:t>we are in</a:t>
            </a:r>
            <a:r>
              <a:rPr lang="en-US" baseline="0" dirty="0" smtClean="0"/>
              <a:t> fact taking the projection of the blur </a:t>
            </a:r>
            <a:r>
              <a:rPr lang="en-US" baseline="0" dirty="0" smtClean="0"/>
              <a:t>kernel along the line.</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In other words, by</a:t>
            </a:r>
            <a:r>
              <a:rPr lang="en-US" baseline="0" dirty="0" smtClean="0"/>
              <a:t> the end of convolution, </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When we take</a:t>
            </a:r>
            <a:r>
              <a:rPr lang="en-US" baseline="0" dirty="0" smtClean="0"/>
              <a:t> a</a:t>
            </a:r>
            <a:r>
              <a:rPr lang="en-US" baseline="0" dirty="0" smtClean="0"/>
              <a:t> perpendicular slice </a:t>
            </a:r>
            <a:r>
              <a:rPr lang="en-US" baseline="0" dirty="0" smtClean="0"/>
              <a:t>of the blurred </a:t>
            </a:r>
            <a:r>
              <a:rPr lang="en-US" baseline="0" dirty="0" smtClean="0"/>
              <a:t>line, </a:t>
            </a:r>
            <a:r>
              <a:rPr lang="en-US" baseline="0" dirty="0" smtClean="0"/>
              <a:t>we would get a blurred line profile, and this is equivalent to the projection of the blur kernel.</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can experimentally show that it is indeed the case. </a:t>
            </a:r>
            <a:r>
              <a:rPr lang="en-US" dirty="0" smtClean="0"/>
              <a:t> We blur</a:t>
            </a:r>
            <a:r>
              <a:rPr lang="en-US" baseline="0" dirty="0" smtClean="0"/>
              <a:t> the lines in different orientations and compare a perpendicular slice of each blurred line to explicit projections of the blur kernel.  And we see that the two are equivalent.</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This observation implies that</a:t>
            </a:r>
            <a:r>
              <a:rPr lang="en-US" dirty="0" smtClean="0"/>
              <a:t> if </a:t>
            </a:r>
            <a:r>
              <a:rPr lang="en-US" dirty="0" smtClean="0"/>
              <a:t>we could reliably detect impulse-like structures</a:t>
            </a:r>
            <a:r>
              <a:rPr lang="en-US" baseline="0" dirty="0" smtClean="0"/>
              <a:t> from blurred images, we can estimate the blur kernel from </a:t>
            </a:r>
            <a:r>
              <a:rPr lang="en-US" baseline="0" dirty="0" smtClean="0"/>
              <a:t>them by taking perpendicular slices of blurred impulse lines and </a:t>
            </a:r>
            <a:r>
              <a:rPr lang="en-US" baseline="0" dirty="0" smtClean="0"/>
              <a:t>using the inverse Radon transform.  </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But detecting lines reliably</a:t>
            </a:r>
            <a:r>
              <a:rPr lang="en-US" dirty="0" smtClean="0"/>
              <a:t> from</a:t>
            </a:r>
            <a:r>
              <a:rPr lang="en-US" baseline="0" dirty="0" smtClean="0"/>
              <a:t> an image </a:t>
            </a:r>
            <a:r>
              <a:rPr lang="en-US" dirty="0" smtClean="0"/>
              <a:t>is </a:t>
            </a:r>
            <a:r>
              <a:rPr lang="en-US" dirty="0" smtClean="0"/>
              <a:t>a challenging </a:t>
            </a:r>
            <a:r>
              <a:rPr lang="en-US" dirty="0" smtClean="0"/>
              <a:t>task by itself,</a:t>
            </a:r>
            <a:r>
              <a:rPr lang="en-US" baseline="0" dirty="0" smtClean="0"/>
              <a:t> and</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even if we could</a:t>
            </a:r>
            <a:r>
              <a:rPr lang="en-US" baseline="0" dirty="0" smtClean="0"/>
              <a:t> detect</a:t>
            </a:r>
            <a:r>
              <a:rPr lang="en-US" baseline="0" dirty="0" smtClean="0"/>
              <a:t> all the lines reliably, </a:t>
            </a:r>
            <a:r>
              <a:rPr lang="en-US" dirty="0" smtClean="0"/>
              <a:t>most lines are in</a:t>
            </a:r>
            <a:r>
              <a:rPr lang="en-US" baseline="0" dirty="0" smtClean="0"/>
              <a:t> fact not an impulse, but have finite widths and complicated profiles.  Therefore, we cannot use most of them.</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39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39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But</a:t>
            </a:r>
            <a:r>
              <a:rPr lang="en-US" baseline="0" dirty="0" smtClean="0"/>
              <a:t> fortunately we can use blurred edges.</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baseline="0" dirty="0" smtClean="0"/>
              <a:t>But where does the blur come </a:t>
            </a:r>
            <a:r>
              <a:rPr lang="en-US" baseline="0" dirty="0" smtClean="0"/>
              <a:t>from and how can we reduce the blur?  </a:t>
            </a:r>
            <a:r>
              <a:rPr lang="en-US" baseline="0" dirty="0" smtClean="0"/>
              <a:t>Blur is induced by a relative motion between a camera and a scene during exposure.</a:t>
            </a:r>
            <a:endParaRPr lang="en-US" baseline="0" dirty="0" smtClean="0"/>
          </a:p>
          <a:p>
            <a:pPr marL="228600" indent="-228600">
              <a:buAutoNum type="arabicPeriod"/>
            </a:pPr>
            <a:r>
              <a:rPr lang="en-US" baseline="0" dirty="0" smtClean="0"/>
              <a:t>Let’s consider </a:t>
            </a:r>
            <a:r>
              <a:rPr lang="en-US" baseline="0" dirty="0" smtClean="0"/>
              <a:t>taking a photo of the </a:t>
            </a:r>
            <a:r>
              <a:rPr lang="en-US" baseline="0" dirty="0" err="1" smtClean="0"/>
              <a:t>stata</a:t>
            </a:r>
            <a:r>
              <a:rPr lang="en-US" baseline="0" dirty="0" smtClean="0"/>
              <a:t> center.</a:t>
            </a:r>
          </a:p>
          <a:p>
            <a:pPr marL="228600" indent="-228600">
              <a:buAutoNum type="arabicPeriod"/>
            </a:pPr>
            <a:r>
              <a:rPr lang="en-US" baseline="0" dirty="0" smtClean="0"/>
              <a:t>If you hand hold your camera, but you </a:t>
            </a:r>
            <a:r>
              <a:rPr lang="en-US" baseline="0" dirty="0" smtClean="0"/>
              <a:t>happen to move your camera frantically during exposure,</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 interesting property of an edge is that we can process it to derive a line from it.  For instance,</a:t>
            </a:r>
            <a:r>
              <a:rPr lang="en-US" dirty="0" smtClean="0"/>
              <a:t> let’s consider an</a:t>
            </a:r>
            <a:r>
              <a:rPr lang="en-US" baseline="0" dirty="0" smtClean="0"/>
              <a:t> edge consisting of two dominant colors.  We can matte this edge to recover a binary edge and we can differentiate the binary edge to recover the line.</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None/>
            </a:pPr>
            <a:r>
              <a:rPr lang="en-US" dirty="0" smtClean="0"/>
              <a:t>1.</a:t>
            </a:r>
            <a:r>
              <a:rPr lang="en-US" baseline="0" dirty="0" smtClean="0"/>
              <a:t> What’s interesting is that we can process the blurred edge the same was to recover blurred lines.  This </a:t>
            </a:r>
            <a:r>
              <a:rPr lang="en-US" baseline="0" dirty="0" smtClean="0"/>
              <a:t>property holds because every operation is linear.  </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baseline="0" dirty="0" smtClean="0"/>
              <a:t>In other words, we can recover the blur kernel projections by differentiating blurred edge profiles.  Since</a:t>
            </a:r>
            <a:r>
              <a:rPr lang="en-US" baseline="0" dirty="0" smtClean="0"/>
              <a:t> detecting edges from a natural image </a:t>
            </a:r>
            <a:r>
              <a:rPr lang="en-US" baseline="0" dirty="0" smtClean="0"/>
              <a:t>is quite stable, we can devise an automatic </a:t>
            </a:r>
            <a:r>
              <a:rPr lang="en-US" baseline="0" dirty="0" err="1" smtClean="0"/>
              <a:t>deblurring</a:t>
            </a:r>
            <a:r>
              <a:rPr lang="en-US" baseline="0" dirty="0" smtClean="0"/>
              <a:t> system using this idea.  </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a:t>
            </a:r>
            <a:r>
              <a:rPr lang="en-US" baseline="0" dirty="0" smtClean="0"/>
              <a:t> will illustrate how to use this idea for </a:t>
            </a:r>
            <a:r>
              <a:rPr lang="en-US" baseline="0" dirty="0" err="1" smtClean="0"/>
              <a:t>deblurring</a:t>
            </a:r>
            <a:r>
              <a:rPr lang="en-US" baseline="0" dirty="0" smtClean="0"/>
              <a:t>.</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Our system comprises</a:t>
            </a:r>
            <a:r>
              <a:rPr lang="en-US" baseline="0" dirty="0" smtClean="0"/>
              <a:t> of three </a:t>
            </a:r>
            <a:r>
              <a:rPr lang="en-US" baseline="0" dirty="0" err="1" smtClean="0"/>
              <a:t>subblocks</a:t>
            </a:r>
            <a:r>
              <a:rPr lang="en-US" baseline="0" dirty="0" smtClean="0"/>
              <a:t>.  </a:t>
            </a:r>
            <a:r>
              <a:rPr lang="en-US" dirty="0" smtClean="0"/>
              <a:t>First we detect</a:t>
            </a:r>
            <a:r>
              <a:rPr lang="en-US" baseline="0" dirty="0" smtClean="0"/>
              <a:t> reliable step edges from the input blurry photograph.  At selected edge samples, we use blurred edges to estimate blur kernel projections.  Then we use the inverse Radon transform to reconstruct the blur kernel.  Given </a:t>
            </a:r>
            <a:r>
              <a:rPr lang="en-US" baseline="0" dirty="0" smtClean="0"/>
              <a:t>the blur </a:t>
            </a:r>
            <a:r>
              <a:rPr lang="en-US" baseline="0" dirty="0" smtClean="0"/>
              <a:t>kernel, we use a standard MAP </a:t>
            </a:r>
            <a:r>
              <a:rPr lang="en-US" baseline="0" dirty="0" err="1" smtClean="0"/>
              <a:t>deconvolution</a:t>
            </a:r>
            <a:r>
              <a:rPr lang="en-US" baseline="0" dirty="0" smtClean="0"/>
              <a:t> method to remove blur from the blurry photograph.  </a:t>
            </a:r>
          </a:p>
          <a:p>
            <a:pPr marL="228600" indent="-228600">
              <a:buAutoNum type="arabicPeriod"/>
            </a:pPr>
            <a:r>
              <a:rPr lang="en-US" baseline="0" dirty="0" smtClean="0"/>
              <a:t>We look into these sub blocks in more detail.</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use a standard edge detector to detect edges for blur estimation.</a:t>
            </a:r>
            <a:r>
              <a:rPr lang="en-US" baseline="0" dirty="0" smtClean="0"/>
              <a:t>  Before we run the edge detector, w</a:t>
            </a:r>
            <a:r>
              <a:rPr lang="en-US" dirty="0" smtClean="0"/>
              <a:t>e first down-sample the</a:t>
            </a:r>
            <a:r>
              <a:rPr lang="en-US" baseline="0" dirty="0" smtClean="0"/>
              <a:t> image to ensure that a single edge is not interpreted as a line due to blur.   Unfortunately, we cannot </a:t>
            </a:r>
            <a:r>
              <a:rPr lang="en-US" baseline="0" dirty="0" smtClean="0"/>
              <a:t>use</a:t>
            </a:r>
            <a:r>
              <a:rPr lang="ko-KR" altLang="en-US" baseline="0" dirty="0" smtClean="0"/>
              <a:t> </a:t>
            </a:r>
            <a:r>
              <a:rPr lang="en-US" altLang="ko-KR" baseline="0" dirty="0" smtClean="0"/>
              <a:t>all </a:t>
            </a:r>
            <a:r>
              <a:rPr lang="en-US" baseline="0" dirty="0" smtClean="0"/>
              <a:t>the edges detected </a:t>
            </a:r>
            <a:r>
              <a:rPr lang="en-US" baseline="0" dirty="0" smtClean="0"/>
              <a:t>using the edge detector because they sometimes correspond to lines, not step edges, or they sometimes correspond to curved structures and not straight edges, or sometimes the color difference on either side of the edge is too small.</a:t>
            </a:r>
          </a:p>
          <a:p>
            <a:pPr marL="228600" indent="-228600">
              <a:buAutoNum type="arabicPeriod"/>
            </a:pPr>
            <a:r>
              <a:rPr lang="en-US" baseline="0" dirty="0" smtClean="0"/>
              <a:t>We have a number of heuristics to select reliable edges that correspond to straight step edges with enough color difference on either side of the edge.</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This heuristic</a:t>
            </a:r>
            <a:r>
              <a:rPr lang="en-US" baseline="0" dirty="0" smtClean="0"/>
              <a:t> sieves edges that are reliable enough for our technique.</a:t>
            </a:r>
          </a:p>
          <a:p>
            <a:pPr marL="228600" indent="-228600">
              <a:buAutoNum type="arabicPeriod"/>
            </a:pPr>
            <a:r>
              <a:rPr lang="en-US" baseline="0" dirty="0" smtClean="0"/>
              <a:t>We take edge profiles at these locations and compute their derivatives to estimate the blur kernel projections.</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Given the blur projections our</a:t>
            </a:r>
            <a:r>
              <a:rPr lang="en-US" baseline="0" dirty="0" smtClean="0"/>
              <a:t> next task is to </a:t>
            </a:r>
            <a:r>
              <a:rPr lang="en-US" dirty="0" smtClean="0"/>
              <a:t>invert them using the inverse</a:t>
            </a:r>
            <a:r>
              <a:rPr lang="en-US" baseline="0" dirty="0" smtClean="0"/>
              <a:t> Radon transform.</a:t>
            </a:r>
          </a:p>
          <a:p>
            <a:pPr marL="228600" indent="-228600">
              <a:buAutoNum type="arabicPeriod"/>
            </a:pPr>
            <a:r>
              <a:rPr lang="en-US" baseline="0" dirty="0" smtClean="0"/>
              <a:t>The inverse Radon transform has been studied extensively in the past in the context of computed tomography.  One of the simplest method is called </a:t>
            </a:r>
            <a:r>
              <a:rPr lang="en-US" baseline="0" dirty="0" err="1" smtClean="0"/>
              <a:t>backprojection</a:t>
            </a:r>
            <a:r>
              <a:rPr lang="en-US" baseline="0" dirty="0" smtClean="0"/>
              <a:t>.</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If we use a lot more projections</a:t>
            </a:r>
            <a:r>
              <a:rPr lang="en-US" baseline="0" dirty="0" smtClean="0"/>
              <a:t> in a lot more directions, we get a rather smoothed version of the blur kernel.  This is one undesirable characteristic of back projection.</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49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49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To address that, we could pre-filter the projections to accentuate the high frequency contents of</a:t>
            </a:r>
            <a:r>
              <a:rPr lang="en-US" baseline="0" dirty="0" smtClean="0"/>
              <a:t> the restored blur, but we still observe somewhat noisy inaccurate rendition of the blur.</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You would end up with a blurry photograph as this</a:t>
            </a:r>
            <a:r>
              <a:rPr lang="en-US" baseline="0" dirty="0" smtClean="0"/>
              <a:t> one.  </a:t>
            </a:r>
          </a:p>
          <a:p>
            <a:pPr marL="228600" indent="-228600">
              <a:buAutoNum type="arabicPeriod"/>
            </a:pPr>
            <a:r>
              <a:rPr lang="en-US" baseline="0" dirty="0" smtClean="0"/>
              <a:t>We could reduce the blur by reducing the exposure </a:t>
            </a:r>
            <a:r>
              <a:rPr lang="en-US" baseline="0" dirty="0" smtClean="0"/>
              <a:t>time and increasing the gain setting of your sensor, </a:t>
            </a:r>
            <a:r>
              <a:rPr lang="en-US" baseline="0" dirty="0" smtClean="0"/>
              <a:t>but it comes at a price of more noise. </a:t>
            </a:r>
            <a:endParaRPr lang="en-US" dirty="0" smtClean="0"/>
          </a:p>
          <a:p>
            <a:pPr marL="228600" indent="-228600">
              <a:buAutoNum type="arabicPeriod"/>
            </a:pP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can address this issue by exploiting some prior knowledge about blur kernels. </a:t>
            </a:r>
            <a:r>
              <a:rPr lang="en-US" baseline="0" dirty="0" smtClean="0"/>
              <a:t>In particular, most pixels in a blur kernel have zero intensity and most gradients in a blur kernel is small. We can represent such constraints using a sparse prior term. </a:t>
            </a:r>
          </a:p>
          <a:p>
            <a:pPr marL="228600" indent="-228600">
              <a:buAutoNum type="arabicPeriod"/>
            </a:pPr>
            <a:r>
              <a:rPr lang="en-US" baseline="0" dirty="0" smtClean="0"/>
              <a:t>We minimize the energy function consisting of two terms: kernel projection constraints and the sparse prior.  </a:t>
            </a:r>
          </a:p>
          <a:p>
            <a:pPr marL="228600" indent="-228600">
              <a:buAutoNum type="arabicPeriod"/>
            </a:pPr>
            <a:r>
              <a:rPr lang="en-US" baseline="0" dirty="0" smtClean="0"/>
              <a:t>Kernel projection constraints ensures that the reconstructed kernel respects the projections estimated from blurred edges, while the sparse prior term ensures that the restored kernel respects our prior knowledge about blur kernels.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here is the restored blur kernel, along with the ground-truth</a:t>
            </a:r>
            <a:r>
              <a:rPr lang="en-US" baseline="0" dirty="0" smtClean="0"/>
              <a:t>.  The estimated blur kernel is quite an accurate reproduction of the original blur kernel</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we show kernels</a:t>
            </a:r>
            <a:r>
              <a:rPr lang="en-US" baseline="0" dirty="0" smtClean="0"/>
              <a:t> reconstructed using other methods.  </a:t>
            </a: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Now, we can plug</a:t>
            </a:r>
            <a:r>
              <a:rPr lang="en-US" baseline="0" dirty="0" smtClean="0"/>
              <a:t> in the estimate blur kernel to a conventional MAP </a:t>
            </a:r>
            <a:r>
              <a:rPr lang="en-US" baseline="0" dirty="0" err="1" smtClean="0"/>
              <a:t>deconvolution</a:t>
            </a:r>
            <a:r>
              <a:rPr lang="en-US" baseline="0" dirty="0" smtClean="0"/>
              <a:t> method.</a:t>
            </a: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recover this blur-free </a:t>
            </a:r>
            <a:r>
              <a:rPr lang="en-US" dirty="0" smtClean="0"/>
              <a:t>image.</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here we show the blurry image for comparison.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a:t>
            </a:r>
            <a:r>
              <a:rPr lang="en-US" baseline="0" dirty="0" smtClean="0"/>
              <a:t> show a few experimental results.  We compare our work to two algorithms that are considered the state of the art</a:t>
            </a:r>
            <a:r>
              <a:rPr lang="en-US" baseline="0" dirty="0" smtClean="0"/>
              <a:t> : Rob’s </a:t>
            </a:r>
            <a:r>
              <a:rPr lang="en-US" baseline="0" dirty="0" err="1" smtClean="0"/>
              <a:t>variational</a:t>
            </a:r>
            <a:r>
              <a:rPr lang="en-US" baseline="0" dirty="0" smtClean="0"/>
              <a:t> inference algorithm, and Cho’s algorithm presented at SIGGRAPH </a:t>
            </a:r>
            <a:r>
              <a:rPr lang="en-US" baseline="0" dirty="0" err="1" smtClean="0"/>
              <a:t>asia</a:t>
            </a:r>
            <a:r>
              <a:rPr lang="en-US" baseline="0" dirty="0" smtClean="0"/>
              <a:t> last year.  To </a:t>
            </a:r>
            <a:r>
              <a:rPr lang="en-US" baseline="0" dirty="0" smtClean="0"/>
              <a:t>compare just the blur kernel estimation performance, we take the estimated blur kernels and use the same </a:t>
            </a:r>
            <a:r>
              <a:rPr lang="en-US" baseline="0" dirty="0" err="1" smtClean="0"/>
              <a:t>deconvolution</a:t>
            </a:r>
            <a:r>
              <a:rPr lang="en-US" baseline="0" dirty="0" smtClean="0"/>
              <a:t> method to restore the image.</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a blurry photograph. </a:t>
            </a:r>
            <a:r>
              <a:rPr lang="en-US" dirty="0" smtClean="0"/>
              <a:t> We can sometimes</a:t>
            </a:r>
            <a:r>
              <a:rPr lang="en-US" baseline="0" dirty="0" smtClean="0"/>
              <a:t> guess the shape of the blur kernel by looking at saturated streaks in the photograph.  Here, we do have a saturated streak on the right hand side, so I show a blown up version of it.  So if our algorithm does a good job in estimating the kernel, it should have a shape similar to this saturated streak.</a:t>
            </a: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are detected </a:t>
            </a:r>
            <a:r>
              <a:rPr lang="en-US" dirty="0" smtClean="0"/>
              <a:t>edges.</a:t>
            </a:r>
            <a:r>
              <a:rPr lang="en-US" baseline="0" dirty="0" smtClean="0"/>
              <a:t>  We have many edges in different orientations.</a:t>
            </a:r>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59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59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here is the estimated blur kernel along with the </a:t>
            </a:r>
            <a:r>
              <a:rPr lang="en-US" dirty="0" err="1" smtClean="0"/>
              <a:t>deblurred</a:t>
            </a:r>
            <a:r>
              <a:rPr lang="en-US" dirty="0" smtClean="0"/>
              <a:t> image.  The restored image is quite clean and is free of blur.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baseline="0" dirty="0" smtClean="0"/>
              <a:t>So it’s desirable to remove blur computationally.</a:t>
            </a:r>
            <a:endParaRPr lang="en-US" dirty="0" smtClean="0"/>
          </a:p>
          <a:p>
            <a:pPr marL="228600" indent="-228600">
              <a:buAutoNum type="arabicPeriod"/>
            </a:pP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the blur kernel estimated</a:t>
            </a:r>
            <a:r>
              <a:rPr lang="en-US" baseline="0" dirty="0" smtClean="0"/>
              <a:t> using Rob Fergus’s </a:t>
            </a:r>
            <a:r>
              <a:rPr lang="en-US" baseline="0" dirty="0" err="1" smtClean="0"/>
              <a:t>variational</a:t>
            </a:r>
            <a:r>
              <a:rPr lang="en-US" baseline="0" dirty="0" smtClean="0"/>
              <a:t> inference algorithm.  Although the blur kernel is less accurate, the restored image is still quite plausible.</a:t>
            </a: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we</a:t>
            </a:r>
            <a:r>
              <a:rPr lang="en-US" baseline="0" dirty="0" smtClean="0"/>
              <a:t> show the result of using the fast motion </a:t>
            </a:r>
            <a:r>
              <a:rPr lang="en-US" baseline="0" dirty="0" err="1" smtClean="0"/>
              <a:t>deblurring</a:t>
            </a:r>
            <a:r>
              <a:rPr lang="en-US" baseline="0" dirty="0" smtClean="0"/>
              <a:t> algorithm presented at SIGG Asia last year.  In this particular example, the algorithm did a poor job estimating the blur kernel, and is unable to remove the blur.</a:t>
            </a:r>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are some zoom-in</a:t>
            </a:r>
            <a:r>
              <a:rPr lang="en-US" baseline="0" dirty="0" smtClean="0"/>
              <a:t> comparisons.  Our algorithm and Rob’s algorithm performs comparably, whereas Cho’s algorithm is unable to remove the blur.</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another experiment.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These</a:t>
            </a:r>
            <a:r>
              <a:rPr lang="en-US" baseline="0" dirty="0" smtClean="0"/>
              <a:t> are selected edges at which we estimate the blur kernel projections</a:t>
            </a:r>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here is the estimated</a:t>
            </a:r>
            <a:r>
              <a:rPr lang="en-US" baseline="0" dirty="0" smtClean="0"/>
              <a:t> blur kernel and the restored image.  </a:t>
            </a:r>
          </a:p>
          <a:p>
            <a:pPr marL="228600" indent="-228600">
              <a:buAutoNum type="arabicPeriod"/>
            </a:pPr>
            <a:r>
              <a:rPr lang="en-US" baseline="0" dirty="0" smtClean="0"/>
              <a:t>Although we see some ringing on the right shoulder of Roger, overall the restored image is quite pleasing.</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the result from Rob’s algorithm.  The restored blur kernel is quite</a:t>
            </a:r>
            <a:r>
              <a:rPr lang="en-US" baseline="0" dirty="0" smtClean="0"/>
              <a:t> inaccurate, and the restored image has noticeable ringing.</a:t>
            </a:r>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we show</a:t>
            </a:r>
            <a:r>
              <a:rPr lang="en-US" baseline="0" dirty="0" smtClean="0"/>
              <a:t> the results from Cho’s algorithm.  This time, the algorithm accurately estimated the kernel and restored a blur free image.</a:t>
            </a:r>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are some zoom-ins.  Again our algorithm and</a:t>
            </a:r>
            <a:r>
              <a:rPr lang="en-US" baseline="0" dirty="0" smtClean="0"/>
              <a:t> Cho’s algorithm performed well, whereas Rob’s algorithm generated noticeable ringing.  </a:t>
            </a:r>
          </a:p>
          <a:p>
            <a:pPr marL="228600" indent="-228600">
              <a:buAutoNum type="arabicPeriod"/>
            </a:pPr>
            <a:r>
              <a:rPr lang="en-US" baseline="0" dirty="0" smtClean="0"/>
              <a:t>From these two examples, we can see that as long as we can reliably estimate blur kernel projections in many orientations, our algorithm restores an accurate blur kernel.</a:t>
            </a: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When</a:t>
            </a:r>
            <a:r>
              <a:rPr lang="en-US" baseline="0" dirty="0" smtClean="0"/>
              <a:t> the blurred image does not have enough edges in many orientations, our algorithm is unstable.  Consider this blurred image.</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This problem has been explored</a:t>
            </a:r>
            <a:r>
              <a:rPr lang="en-US" baseline="0" dirty="0" smtClean="0"/>
              <a:t> for almost 50 years, </a:t>
            </a:r>
            <a:r>
              <a:rPr lang="en-US" baseline="0" dirty="0" smtClean="0"/>
              <a:t>but it’s still considered largely unsolved.</a:t>
            </a:r>
          </a:p>
          <a:p>
            <a:pPr marL="228600" indent="-228600">
              <a:buAutoNum type="arabicPeriod"/>
            </a:pPr>
            <a:r>
              <a:rPr lang="en-US" baseline="0" dirty="0" smtClean="0"/>
              <a:t>So why exactly is this problem so challenging? </a:t>
            </a:r>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Our edge selection algorithm returned these edge samples.  Notice that most of the edges are vertical.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the restored image.</a:t>
            </a:r>
            <a:r>
              <a:rPr lang="en-US" baseline="0" dirty="0" smtClean="0"/>
              <a:t>  The restored image contains many </a:t>
            </a:r>
            <a:r>
              <a:rPr lang="en-US" baseline="0" dirty="0" err="1" smtClean="0"/>
              <a:t>ringings</a:t>
            </a:r>
            <a:r>
              <a:rPr lang="en-US" baseline="0" dirty="0" smtClean="0"/>
              <a:t> and is visually disturbing.</a:t>
            </a:r>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a:t>
            </a:r>
            <a:r>
              <a:rPr lang="en-US" baseline="0" dirty="0" smtClean="0"/>
              <a:t> the blur kernel and the restored image using Rob’s algorithm.  The algorithm did a good job in estimating the vertical blur structure.</a:t>
            </a:r>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the result from Cho’s algorithm.  Cho’s algorithm has spurious artifacts</a:t>
            </a:r>
            <a:r>
              <a:rPr lang="en-US" baseline="0" dirty="0" smtClean="0"/>
              <a:t> in the kernel, which manifest themselves as slightly sharpened edges / ringing.  </a:t>
            </a:r>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are zoom-in</a:t>
            </a:r>
            <a:r>
              <a:rPr lang="en-US" baseline="0" dirty="0" smtClean="0"/>
              <a:t> versions.  </a:t>
            </a:r>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From experiments,</a:t>
            </a:r>
            <a:r>
              <a:rPr lang="en-US" baseline="0" dirty="0" smtClean="0"/>
              <a:t> we realized that our technique is quite sensitive to the number of edges as well as the distribution of edge orientation.  If there is only one dominant orientation among selected edges, the restored blur kernel tends to be inaccurate.  </a:t>
            </a:r>
          </a:p>
          <a:p>
            <a:pPr marL="228600" indent="-228600">
              <a:buAutoNum type="arabicPeriod"/>
            </a:pPr>
            <a:r>
              <a:rPr lang="en-US" baseline="0" dirty="0" smtClean="0"/>
              <a:t>In order to overcome this issue, we developed a technique that can refine the blur kernel at the expense of computational complexity.  </a:t>
            </a: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Our strategy is to integrate the blur kernel projection constraints</a:t>
            </a:r>
            <a:r>
              <a:rPr lang="en-US" baseline="0" dirty="0" smtClean="0"/>
              <a:t> to existing blur estimation method.  </a:t>
            </a:r>
            <a:r>
              <a:rPr lang="en-US" dirty="0" smtClean="0"/>
              <a:t>In particular, we consider</a:t>
            </a:r>
            <a:r>
              <a:rPr lang="en-US" baseline="0" dirty="0" smtClean="0"/>
              <a:t> a maximum-a-posteriori estimation method to jointly estimate the blur and image.  In this formulation, we want to find a pair of blur kernel and image that maximizes the posterior probability.  The likelihood term is often defined using the observation model, which states that if we blur the latent image I using the estimated blur kernel k, it should be similar to the observed image </a:t>
            </a:r>
            <a:r>
              <a:rPr lang="en-US" baseline="0" dirty="0" smtClean="0"/>
              <a:t>B .</a:t>
            </a:r>
          </a:p>
          <a:p>
            <a:pPr marL="228600" indent="-228600">
              <a:buAutoNum type="arabicPeriod"/>
            </a:pPr>
            <a:r>
              <a:rPr lang="en-US" baseline="0" dirty="0" smtClean="0"/>
              <a:t>Although intuitive, this likelihood term is a source of ambiguity.  For instance, as mentioned earlier, an observed image B can be a sharp rendition of a blurry scene, in which case the blur is an impulse and the restored image is the same as the observed image.   But B could also be a blurry rendition of a sharp scene, in which case blur is not an impulse but still satisfy the likelihood term.</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can fix such ambiguity</a:t>
            </a:r>
            <a:r>
              <a:rPr lang="en-US" baseline="0" dirty="0" smtClean="0"/>
              <a:t> using the blur kernel projection constraints.  </a:t>
            </a:r>
          </a:p>
          <a:p>
            <a:pPr marL="228600" indent="-228600">
              <a:buAutoNum type="arabicPeriod"/>
            </a:pPr>
            <a:r>
              <a:rPr lang="en-US" baseline="0" dirty="0" smtClean="0"/>
              <a:t>Under this likelihood term, the estimated blur kernel should satisfy the projection constraints in addition to satisfying the observation constraints.  In other words, if the observed image B is a blurry version of a sharp scene, the projection constraints would penalize an impulse blur solution.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illustrate</a:t>
            </a:r>
            <a:r>
              <a:rPr lang="en-US" baseline="0" dirty="0" smtClean="0"/>
              <a:t> the performance of the </a:t>
            </a:r>
            <a:r>
              <a:rPr lang="en-US" baseline="0" dirty="0" err="1" smtClean="0"/>
              <a:t>RadonMAP</a:t>
            </a:r>
            <a:r>
              <a:rPr lang="en-US" baseline="0" dirty="0" smtClean="0"/>
              <a:t> algorithm through an experiment.</a:t>
            </a:r>
          </a:p>
          <a:p>
            <a:pPr marL="228600" indent="-228600">
              <a:buAutoNum type="arabicPeriod"/>
            </a:pPr>
            <a:r>
              <a:rPr lang="en-US" baseline="0" dirty="0" smtClean="0"/>
              <a:t>Here is an image shown previously, which is </a:t>
            </a:r>
            <a:r>
              <a:rPr lang="en-US" baseline="0" dirty="0" err="1" smtClean="0"/>
              <a:t>deblurring</a:t>
            </a:r>
            <a:r>
              <a:rPr lang="en-US" baseline="0" dirty="0" smtClean="0"/>
              <a:t> using the inverse radon transform.  This image contains a lot of ringing and noise, and is visually disturbing.</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79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79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is an image restored using </a:t>
            </a:r>
            <a:r>
              <a:rPr lang="en-US" dirty="0" err="1" smtClean="0"/>
              <a:t>RadonMAP</a:t>
            </a:r>
            <a:r>
              <a:rPr lang="en-US" dirty="0" smtClean="0"/>
              <a:t>.  Notice that the</a:t>
            </a:r>
            <a:r>
              <a:rPr lang="en-US" baseline="0" dirty="0" smtClean="0"/>
              <a:t> restored image is virtually free of ringing and noise.</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Well,</a:t>
            </a:r>
            <a:r>
              <a:rPr lang="en-US" baseline="0" dirty="0" smtClean="0"/>
              <a:t> t</a:t>
            </a:r>
            <a:r>
              <a:rPr lang="en-US" dirty="0" smtClean="0"/>
              <a:t>he first challenge of</a:t>
            </a:r>
            <a:r>
              <a:rPr lang="en-US" baseline="0" dirty="0" smtClean="0"/>
              <a:t> </a:t>
            </a:r>
            <a:r>
              <a:rPr lang="en-US" baseline="0" dirty="0" err="1" smtClean="0"/>
              <a:t>deblurring</a:t>
            </a:r>
            <a:r>
              <a:rPr lang="en-US" baseline="0" dirty="0" smtClean="0"/>
              <a:t> </a:t>
            </a:r>
            <a:r>
              <a:rPr lang="en-US" dirty="0" smtClean="0"/>
              <a:t>is estimating how</a:t>
            </a:r>
            <a:r>
              <a:rPr lang="en-US" baseline="0" dirty="0" smtClean="0"/>
              <a:t> the image has been blurred</a:t>
            </a:r>
            <a:r>
              <a:rPr lang="en-US" baseline="0" dirty="0" smtClean="0"/>
              <a:t>,.  The blur pattern is called </a:t>
            </a:r>
            <a:r>
              <a:rPr lang="en-US" baseline="0" dirty="0" smtClean="0"/>
              <a:t>a point-spread function or a blur kernel.  </a:t>
            </a:r>
          </a:p>
          <a:p>
            <a:pPr marL="228600" indent="-228600">
              <a:buAutoNum type="arabicPeriod"/>
            </a:pPr>
            <a:r>
              <a:rPr lang="en-US" baseline="0" dirty="0" smtClean="0"/>
              <a:t>This problem is hard many blur – image pairs can explain a blurry input image. For instance, we can explain this blurry image as</a:t>
            </a:r>
            <a:r>
              <a:rPr lang="en-US" baseline="0" dirty="0" smtClean="0"/>
              <a:t> a blurry rendition of a sharp scene, but we could also explain this same photograph as a sharp rendition of a blurry scene. And there are even more solutions that can explain this blurry image, and our </a:t>
            </a:r>
            <a:r>
              <a:rPr lang="en-US" baseline="0" dirty="0" smtClean="0"/>
              <a:t>task is to pick the correct image – blur pair among all candidates that can explain the blurry image. </a:t>
            </a:r>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Here are</a:t>
            </a:r>
            <a:r>
              <a:rPr lang="en-US" baseline="0" dirty="0" smtClean="0"/>
              <a:t> cropped zoom-ins.   The </a:t>
            </a:r>
            <a:r>
              <a:rPr lang="en-US" baseline="0" dirty="0" err="1" smtClean="0"/>
              <a:t>RadonMAp</a:t>
            </a:r>
            <a:r>
              <a:rPr lang="en-US" baseline="0" dirty="0" smtClean="0"/>
              <a:t> algorithm performs favorably to other methods. [explain the algorithms. 1. computation. 2. reliability]</a:t>
            </a:r>
            <a:endParaRPr lang="en-US" dirty="0"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Until now we have</a:t>
            </a:r>
            <a:r>
              <a:rPr lang="en-US" baseline="0" dirty="0" smtClean="0"/>
              <a:t> only qualitatively compared different blur removal algorithms.  In the next couple of slides, we would like to compare different algorithms quantitatively.  </a:t>
            </a:r>
          </a:p>
          <a:p>
            <a:pPr marL="228600" indent="-228600">
              <a:buAutoNum type="arabicPeriod"/>
            </a:pPr>
            <a:r>
              <a:rPr lang="en-US" baseline="0" dirty="0" err="1" smtClean="0"/>
              <a:t>Anat</a:t>
            </a:r>
            <a:r>
              <a:rPr lang="en-US" baseline="0" dirty="0" smtClean="0"/>
              <a:t> provides a set of images and blur kernels to compare different algorithms, but those images are grayscale and is actually quite small with respect to the size of blur kernels, so her dataset may give somewhat of a biased result.  </a:t>
            </a:r>
          </a:p>
          <a:p>
            <a:pPr marL="228600" indent="-228600">
              <a:buAutoNum type="arabicPeriod"/>
            </a:pPr>
            <a:r>
              <a:rPr lang="en-US" baseline="0" dirty="0" smtClean="0"/>
              <a:t>So I have hand-selected 6 images of different contents, each with about 1 mega pixels,</a:t>
            </a:r>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And used </a:t>
            </a:r>
            <a:r>
              <a:rPr lang="en-US" dirty="0" err="1" smtClean="0"/>
              <a:t>Anat’s</a:t>
            </a:r>
            <a:r>
              <a:rPr lang="en-US" dirty="0" smtClean="0"/>
              <a:t> blur kernels to compare </a:t>
            </a:r>
            <a:r>
              <a:rPr lang="en-US" dirty="0" err="1" smtClean="0"/>
              <a:t>differnet</a:t>
            </a:r>
            <a:r>
              <a:rPr lang="en-US" dirty="0" smtClean="0"/>
              <a:t> algorithms.  Each algorithm would </a:t>
            </a:r>
            <a:r>
              <a:rPr lang="en-US" dirty="0" err="1" smtClean="0"/>
              <a:t>deblur</a:t>
            </a:r>
            <a:r>
              <a:rPr lang="en-US" dirty="0" smtClean="0"/>
              <a:t> 48</a:t>
            </a:r>
            <a:r>
              <a:rPr lang="en-US" baseline="0" dirty="0" smtClean="0"/>
              <a:t> images.</a:t>
            </a:r>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To measure</a:t>
            </a:r>
            <a:r>
              <a:rPr lang="en-US" baseline="0" dirty="0" smtClean="0"/>
              <a:t> the quality of restored images, </a:t>
            </a:r>
            <a:r>
              <a:rPr lang="en-US" baseline="0" dirty="0" err="1" smtClean="0"/>
              <a:t>Anat</a:t>
            </a:r>
            <a:r>
              <a:rPr lang="en-US" baseline="0" dirty="0" smtClean="0"/>
              <a:t> uses what’s called an error ratio. </a:t>
            </a:r>
          </a:p>
          <a:p>
            <a:pPr marL="228600" indent="-228600">
              <a:buAutoNum type="arabicPeriod"/>
            </a:pPr>
            <a:r>
              <a:rPr lang="en-US" baseline="0" dirty="0" smtClean="0"/>
              <a:t>Error ratio compares the degradation level of images restored using the estimated blur kernel and the ground-truth blur kernel.  </a:t>
            </a:r>
          </a:p>
          <a:p>
            <a:pPr marL="228600" indent="-228600">
              <a:buAutoNum type="arabicPeriod"/>
            </a:pPr>
            <a:r>
              <a:rPr lang="en-US" baseline="0" dirty="0" err="1" smtClean="0"/>
              <a:t>Dest</a:t>
            </a:r>
            <a:r>
              <a:rPr lang="en-US" baseline="0" dirty="0" smtClean="0"/>
              <a:t> is the image restored using the estimated blur kernel, and </a:t>
            </a:r>
            <a:r>
              <a:rPr lang="en-US" baseline="0" dirty="0" err="1" smtClean="0"/>
              <a:t>Dgt</a:t>
            </a:r>
            <a:r>
              <a:rPr lang="en-US" baseline="0" dirty="0" smtClean="0"/>
              <a:t> is the image </a:t>
            </a:r>
            <a:r>
              <a:rPr lang="en-US" baseline="0" dirty="0" err="1" smtClean="0"/>
              <a:t>resored</a:t>
            </a:r>
            <a:r>
              <a:rPr lang="en-US" baseline="0" dirty="0" smtClean="0"/>
              <a:t> using the ground-truth blur kernel.  Therefore the lower the error ratio, the better.</a:t>
            </a: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84</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84</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As in </a:t>
            </a:r>
            <a:r>
              <a:rPr lang="en-US" dirty="0" err="1" smtClean="0"/>
              <a:t>Anat’s</a:t>
            </a:r>
            <a:r>
              <a:rPr lang="en-US" dirty="0" smtClean="0"/>
              <a:t> paper, we show a cumulative error ratio across 48 different blurred images.</a:t>
            </a:r>
            <a:r>
              <a:rPr lang="en-US" baseline="0" dirty="0" smtClean="0"/>
              <a:t>  An algorithm with a larger portion of images with small error ratio wins.</a:t>
            </a:r>
          </a:p>
          <a:p>
            <a:pPr marL="228600" indent="-228600">
              <a:buAutoNum type="arabicPeriod"/>
            </a:pPr>
            <a:r>
              <a:rPr lang="en-US" baseline="0" dirty="0" smtClean="0"/>
              <a:t>Under this measure, Cho’s algorithm performs the best, closely followed by our </a:t>
            </a:r>
            <a:r>
              <a:rPr lang="en-US" baseline="0" dirty="0" err="1" smtClean="0"/>
              <a:t>RadonMAP</a:t>
            </a:r>
            <a:r>
              <a:rPr lang="en-US" baseline="0" dirty="0" smtClean="0"/>
              <a:t> algorithm.  </a:t>
            </a:r>
            <a:r>
              <a:rPr lang="en-US" baseline="0" dirty="0" err="1" smtClean="0"/>
              <a:t>RadonMAP</a:t>
            </a:r>
            <a:r>
              <a:rPr lang="en-US" baseline="0" dirty="0" smtClean="0"/>
              <a:t> algorithm improves the inverse radon transform based algorithm, and both are better than Rob’s and Shan’s algorithms. </a:t>
            </a:r>
            <a:r>
              <a:rPr lang="en-US" baseline="0" dirty="0" smtClean="0"/>
              <a:t> </a:t>
            </a:r>
            <a:endParaRPr lang="en-US" baseline="0"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85</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85</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To gain more insights from this</a:t>
            </a:r>
            <a:r>
              <a:rPr lang="en-US" baseline="0" dirty="0" smtClean="0"/>
              <a:t> experiment, I have computed CER for images 1—3 and images 4—6 separately.  Images 1—3 contain many edges in </a:t>
            </a:r>
            <a:r>
              <a:rPr lang="en-US" baseline="0" dirty="0" err="1" smtClean="0"/>
              <a:t>dfferent</a:t>
            </a:r>
            <a:r>
              <a:rPr lang="en-US" baseline="0" dirty="0" smtClean="0"/>
              <a:t> orientations, whereas images 4—6 do not contain many isolated edges.</a:t>
            </a:r>
          </a:p>
          <a:p>
            <a:pPr marL="228600" indent="-228600">
              <a:buAutoNum type="arabicPeriod"/>
            </a:pPr>
            <a:r>
              <a:rPr lang="en-US" baseline="0" dirty="0" smtClean="0"/>
              <a:t>Interestingly, when images contain many edges in different orientations, our algorithms outperform all others by a large margin.  Other algorithms heavily rely on the observation constraint, which is weak when images are </a:t>
            </a:r>
            <a:r>
              <a:rPr lang="en-US" baseline="0" dirty="0" err="1" smtClean="0"/>
              <a:t>textureless</a:t>
            </a:r>
            <a:r>
              <a:rPr lang="en-US" baseline="0" dirty="0" smtClean="0"/>
              <a:t>.  Because our algorithms key on edges, we can handle images with </a:t>
            </a:r>
            <a:r>
              <a:rPr lang="en-US" baseline="0" dirty="0" err="1" smtClean="0"/>
              <a:t>textureless</a:t>
            </a:r>
            <a:r>
              <a:rPr lang="en-US" baseline="0" dirty="0" smtClean="0"/>
              <a:t> surface.  </a:t>
            </a:r>
          </a:p>
          <a:p>
            <a:pPr marL="228600" indent="-228600">
              <a:buAutoNum type="arabicPeriod"/>
            </a:pPr>
            <a:r>
              <a:rPr lang="en-US" baseline="0" dirty="0" smtClean="0"/>
              <a:t>On the other hand, if images contain a lot of textures and not enough isolated edges, Cho’s algorithm performs better than others by a large margin.  Still, even in this case our algorithm performs comparably to other work.</a:t>
            </a:r>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86</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86</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We have</a:t>
            </a:r>
            <a:r>
              <a:rPr lang="en-US" baseline="0" dirty="0" smtClean="0"/>
              <a:t> also observed that our algorithm’s performance depends on the blur kernel size.  So I have plotted the CER for small blur kernels and large blur kernels separately.  Interestingly, when the blur kernel size is small, our algorithm performs well, even better than Cho’s algorithm.  However, when the blur kernel size is large, our algorithm performs poorly.  We can attribute this to edge detection.  Detecting step edges in heavily blurred images is a challenging problem, so the algorithm sometimes discards well isolated step edges or selects edges may contain textures conducive to error.</a:t>
            </a:r>
          </a:p>
          <a:p>
            <a:pPr marL="228600" indent="-228600">
              <a:buAutoNum type="arabicPeriod"/>
            </a:pPr>
            <a:r>
              <a:rPr lang="en-US" baseline="0" dirty="0" smtClean="0"/>
              <a:t>We could improve our edge detection algorithm in a multi-scale manner to improve these results. [ change the resolution of kernels]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87</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87</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There are a few characteristics</a:t>
            </a:r>
            <a:r>
              <a:rPr lang="en-US" baseline="0" dirty="0" smtClean="0"/>
              <a:t> of our algorithm that need mentioning.</a:t>
            </a:r>
          </a:p>
          <a:p>
            <a:pPr marL="228600" indent="-228600">
              <a:buAutoNum type="arabicPeriod"/>
            </a:pPr>
            <a:r>
              <a:rPr lang="en-US" baseline="0" dirty="0" smtClean="0"/>
              <a:t>The inverse radon transform based kernel estimation algorithm is computationally attractive because bulk of the computation is performed at the size of blur kernels, which is much smaller than the image. In MATLAB, blur kernel estimation takes about 30 seconds for a 1 MP image.</a:t>
            </a:r>
          </a:p>
          <a:p>
            <a:pPr marL="228600" indent="-228600">
              <a:buAutoNum type="arabicPeriod"/>
            </a:pPr>
            <a:endParaRPr lang="en-US" baseline="0" dirty="0" smtClean="0"/>
          </a:p>
          <a:p>
            <a:pPr marL="228600" indent="-228600">
              <a:buAutoNum type="arabicPeriod"/>
            </a:pPr>
            <a:r>
              <a:rPr lang="en-US" baseline="0" dirty="0" smtClean="0"/>
              <a:t>A drawback of our method is that the performance depends quite heavily on the number of edge orientations in the image.  Experimentally, we observe that about 5 orientations with sufficient number of edges is enough to estimate the blur kernel reliably.  By integrating the edge profile information to existing algorithms, however, we can improve the </a:t>
            </a:r>
            <a:r>
              <a:rPr lang="en-US" baseline="0" dirty="0" err="1" smtClean="0"/>
              <a:t>deblurring</a:t>
            </a:r>
            <a:r>
              <a:rPr lang="en-US" baseline="0" dirty="0" smtClean="0"/>
              <a:t> performance. </a:t>
            </a:r>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88</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88</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Questions?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89</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Unicode MS" pitchFamily="34" charset="-128"/>
                <a:ea typeface="+mn-ea"/>
                <a:cs typeface="+mn-cs"/>
              </a:rPr>
              <a:t>Now, we are</a:t>
            </a:r>
            <a:r>
              <a:rPr lang="en-US" sz="1200" kern="1200" baseline="0" dirty="0" smtClean="0">
                <a:solidFill>
                  <a:schemeClr val="tx1"/>
                </a:solidFill>
                <a:latin typeface="Arial Unicode MS" pitchFamily="34" charset="-128"/>
                <a:ea typeface="+mn-ea"/>
                <a:cs typeface="+mn-cs"/>
              </a:rPr>
              <a:t> going to switch gears to discuss a computational camera that addresses a subject motion blur.  </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9</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9</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pPr marL="228600" indent="-228600">
              <a:buAutoNum type="arabicPeriod"/>
            </a:pPr>
            <a:r>
              <a:rPr lang="en-US" dirty="0" smtClean="0"/>
              <a:t>But even if we could perfectly</a:t>
            </a:r>
            <a:r>
              <a:rPr lang="en-US" baseline="0" dirty="0" smtClean="0"/>
              <a:t> estimate the blur, restoring a natural looking image is still challenging because blur attenuates high frequency information of the underlying image.  Therefore we need a mechanism to hallucinate such lost information.</a:t>
            </a:r>
          </a:p>
          <a:p>
            <a:pPr marL="228600" indent="-228600">
              <a:buAutoNum type="arabicPeriod"/>
            </a:pPr>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90</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90</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Dealing with subject motion blur is quite challenging because the blur is spatially variant.  But if we can take multiple photos of the scene, this problem can be significantly</a:t>
            </a:r>
            <a:r>
              <a:rPr lang="en-US" baseline="0" dirty="0" smtClean="0">
                <a:solidFill>
                  <a:srgbClr val="FF0000"/>
                </a:solidFill>
              </a:rPr>
              <a:t> simplified.</a:t>
            </a:r>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91</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91</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1. Even if we could estimate the blur</a:t>
            </a:r>
            <a:r>
              <a:rPr lang="en-US" baseline="0" dirty="0" smtClean="0">
                <a:solidFill>
                  <a:srgbClr val="FF0000"/>
                </a:solidFill>
              </a:rPr>
              <a:t> kernel without any error</a:t>
            </a:r>
            <a:r>
              <a:rPr lang="en-US" dirty="0" smtClean="0">
                <a:solidFill>
                  <a:srgbClr val="FF0000"/>
                </a:solidFill>
              </a:rPr>
              <a:t>, blur destroys high frequencies</a:t>
            </a:r>
            <a:r>
              <a:rPr lang="en-US" baseline="0" dirty="0" smtClean="0">
                <a:solidFill>
                  <a:srgbClr val="FF0000"/>
                </a:solidFill>
              </a:rPr>
              <a:t>. Inverting the blur is a numerically sensitive process and the quality of the </a:t>
            </a:r>
            <a:r>
              <a:rPr lang="en-US" baseline="0" dirty="0" err="1" smtClean="0">
                <a:solidFill>
                  <a:srgbClr val="FF0000"/>
                </a:solidFill>
              </a:rPr>
              <a:t>deblurred</a:t>
            </a:r>
            <a:r>
              <a:rPr lang="en-US" baseline="0" dirty="0" smtClean="0">
                <a:solidFill>
                  <a:srgbClr val="FF0000"/>
                </a:solidFill>
              </a:rPr>
              <a:t> output is never equal to the quality of the original sharp image.  We could exploit prior knowledge about natural images to improve restored images, but in this project, we explore a different approach to this problem.  In particular, we are interested in reducing the information loss due to blur.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endParaRPr lang="en-US"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problem was first addressed in </a:t>
            </a:r>
            <a:r>
              <a:rPr lang="en-US" baseline="0" dirty="0" err="1" smtClean="0"/>
              <a:t>Raskar</a:t>
            </a:r>
            <a:r>
              <a:rPr lang="en-US" baseline="0" dirty="0" smtClean="0"/>
              <a:t> et al.’s paper in 2006.  They present a flutter shutter camera that opens and closes the camera aperture multiple times during a single exposure.  This technique reduces the loss of information in moving parts and makes the blur more invertible.  </a:t>
            </a:r>
            <a:endParaRPr lang="en-US" dirty="0"/>
          </a:p>
        </p:txBody>
      </p:sp>
      <p:sp>
        <p:nvSpPr>
          <p:cNvPr id="4" name="Slide Number Placeholder 3"/>
          <p:cNvSpPr>
            <a:spLocks noGrp="1"/>
          </p:cNvSpPr>
          <p:nvPr>
            <p:ph type="sldNum" sz="quarter" idx="10"/>
          </p:nvPr>
        </p:nvSpPr>
        <p:spPr/>
        <p:txBody>
          <a:bodyPr/>
          <a:lstStyle/>
          <a:p>
            <a:pPr>
              <a:defRPr/>
            </a:pPr>
            <a:fld id="{9E7A2CFE-C2A4-488A-8D83-4D3063533272}"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93</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93</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In 2008 Levin</a:t>
            </a:r>
            <a:r>
              <a:rPr lang="en-US" baseline="0" dirty="0" smtClean="0"/>
              <a:t> et al proposed the motion invariant camera. They move the camera horizontally during exposure but change the velocity in a linear way.  </a:t>
            </a:r>
            <a:r>
              <a:rPr lang="en-US" dirty="0" smtClean="0"/>
              <a:t>One advantage of this</a:t>
            </a:r>
            <a:r>
              <a:rPr lang="en-US" baseline="0" dirty="0" smtClean="0"/>
              <a:t> camera was that the PSF is invariant to motion velocity.  </a:t>
            </a:r>
            <a:r>
              <a:rPr lang="en-US" dirty="0" smtClean="0"/>
              <a:t>Another</a:t>
            </a:r>
            <a:r>
              <a:rPr lang="en-US" baseline="0" dirty="0" smtClean="0"/>
              <a:t> important advantage is that the PSF is easy to invert. In fact, they proved that this is the best PSF one can hope to get for motions aligned with the camera motion. </a:t>
            </a:r>
            <a:r>
              <a:rPr lang="en-US" baseline="0" dirty="0" smtClean="0">
                <a:solidFill>
                  <a:srgbClr val="FF0000"/>
                </a:solidFill>
              </a:rPr>
              <a:t>There is a bound on the maximal amount of information we can hope to preserve when we capture an image, and the parabolic motion achieves this bound. </a:t>
            </a:r>
            <a:endParaRPr lang="en-US" dirty="0" smtClean="0"/>
          </a:p>
          <a:p>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94</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94</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baseline="0" dirty="0" smtClean="0">
                <a:solidFill>
                  <a:srgbClr val="FF0000"/>
                </a:solidFill>
              </a:rPr>
              <a:t>However, all these good properties are true only for a 1D motion</a:t>
            </a:r>
            <a:r>
              <a:rPr lang="en-US" baseline="0" dirty="0" smtClean="0"/>
              <a:t>.  </a:t>
            </a:r>
            <a:r>
              <a:rPr lang="en-US" dirty="0" smtClean="0"/>
              <a:t>When the object</a:t>
            </a:r>
            <a:r>
              <a:rPr lang="en-US" baseline="0" dirty="0" smtClean="0"/>
              <a:t> moves in a different direction the blur is no longer invariant to motion. Also, the blur is no longer easy to invert.</a:t>
            </a:r>
            <a:endParaRPr lang="en-US" dirty="0" smtClean="0"/>
          </a:p>
          <a:p>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95</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95</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In this simulation, we have two scenes. In one of them, the object is moving horizontally and in the other, the object is moving vertically.</a:t>
            </a:r>
            <a:r>
              <a:rPr lang="en-US" baseline="0" dirty="0" smtClean="0"/>
              <a:t>  </a:t>
            </a:r>
            <a:r>
              <a:rPr lang="en-US" dirty="0" smtClean="0"/>
              <a:t>We capture</a:t>
            </a:r>
            <a:r>
              <a:rPr lang="en-US" baseline="0" dirty="0" smtClean="0"/>
              <a:t> the moving object with 3 different cameras: a static camera, a flutter shutter camera and a parabolic camera which is moving along the vertical axis. </a:t>
            </a:r>
            <a:r>
              <a:rPr lang="en-US" dirty="0" smtClean="0"/>
              <a:t>The </a:t>
            </a:r>
            <a:r>
              <a:rPr lang="en-US" dirty="0" err="1" smtClean="0"/>
              <a:t>deblurred</a:t>
            </a:r>
            <a:r>
              <a:rPr lang="en-US" dirty="0" smtClean="0"/>
              <a:t> output of</a:t>
            </a:r>
            <a:r>
              <a:rPr lang="en-US" baseline="0" dirty="0" smtClean="0"/>
              <a:t> the parabolic camera is good when the object is moving vertically, but is poor when the object is moving horizontally. That is, the </a:t>
            </a:r>
            <a:r>
              <a:rPr lang="en-US" baseline="0" dirty="0" err="1" smtClean="0"/>
              <a:t>deblurring</a:t>
            </a:r>
            <a:r>
              <a:rPr lang="en-US" baseline="0" dirty="0" smtClean="0"/>
              <a:t> performance of the parabolic camera is good when the direction of the object motion is the same as the direction of the parabolic camera motion . However, the </a:t>
            </a:r>
            <a:r>
              <a:rPr lang="en-US" baseline="0" dirty="0" err="1" smtClean="0"/>
              <a:t>deblurring</a:t>
            </a:r>
            <a:r>
              <a:rPr lang="en-US" baseline="0" dirty="0" smtClean="0"/>
              <a:t> performance is bad if the object moves in a different direction. </a:t>
            </a:r>
            <a:endParaRPr lang="en-US" dirty="0" smtClean="0"/>
          </a:p>
          <a:p>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96</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96</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In this simulation, we have two scenes. In one of them, the object is moving horizontally and in the other, the object is moving vertically.</a:t>
            </a:r>
            <a:r>
              <a:rPr lang="en-US" baseline="0" dirty="0" smtClean="0"/>
              <a:t>  </a:t>
            </a:r>
            <a:r>
              <a:rPr lang="en-US" dirty="0" smtClean="0"/>
              <a:t>We capture</a:t>
            </a:r>
            <a:r>
              <a:rPr lang="en-US" baseline="0" dirty="0" smtClean="0"/>
              <a:t> the moving object with 3 different cameras: a static camera, a flutter shutter camera and a parabolic camera which is moving along the vertical axis. </a:t>
            </a:r>
            <a:r>
              <a:rPr lang="en-US" dirty="0" smtClean="0"/>
              <a:t>The </a:t>
            </a:r>
            <a:r>
              <a:rPr lang="en-US" dirty="0" err="1" smtClean="0"/>
              <a:t>deblurred</a:t>
            </a:r>
            <a:r>
              <a:rPr lang="en-US" dirty="0" smtClean="0"/>
              <a:t> output of</a:t>
            </a:r>
            <a:r>
              <a:rPr lang="en-US" baseline="0" dirty="0" smtClean="0"/>
              <a:t> the parabolic camera is good when the object is moving vertically, but is poor when the object is moving horizontally. That is, the </a:t>
            </a:r>
            <a:r>
              <a:rPr lang="en-US" baseline="0" dirty="0" err="1" smtClean="0"/>
              <a:t>deblurring</a:t>
            </a:r>
            <a:r>
              <a:rPr lang="en-US" baseline="0" dirty="0" smtClean="0"/>
              <a:t> performance of the parabolic camera is good when the direction of the object motion is the same as the direction of the parabolic camera motion . However, the </a:t>
            </a:r>
            <a:r>
              <a:rPr lang="en-US" baseline="0" dirty="0" err="1" smtClean="0"/>
              <a:t>deblurring</a:t>
            </a:r>
            <a:r>
              <a:rPr lang="en-US" baseline="0" dirty="0" smtClean="0"/>
              <a:t> performance is bad if the object moves in a different direction. </a:t>
            </a:r>
            <a:endParaRPr lang="en-US" dirty="0" smtClean="0"/>
          </a:p>
          <a:p>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97</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97</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In this simulation, we have two scenes. In one of them, the object is moving horizontally and in the other, the object is moving vertically.</a:t>
            </a:r>
            <a:r>
              <a:rPr lang="en-US" baseline="0" dirty="0" smtClean="0"/>
              <a:t>  </a:t>
            </a:r>
            <a:r>
              <a:rPr lang="en-US" dirty="0" smtClean="0"/>
              <a:t>We capture</a:t>
            </a:r>
            <a:r>
              <a:rPr lang="en-US" baseline="0" dirty="0" smtClean="0"/>
              <a:t> the moving object with 3 different cameras: a static camera, a flutter shutter camera and a parabolic camera which is moving along the vertical axis. </a:t>
            </a:r>
            <a:r>
              <a:rPr lang="en-US" dirty="0" smtClean="0"/>
              <a:t>The </a:t>
            </a:r>
            <a:r>
              <a:rPr lang="en-US" dirty="0" err="1" smtClean="0"/>
              <a:t>deblurred</a:t>
            </a:r>
            <a:r>
              <a:rPr lang="en-US" dirty="0" smtClean="0"/>
              <a:t> output of</a:t>
            </a:r>
            <a:r>
              <a:rPr lang="en-US" baseline="0" dirty="0" smtClean="0"/>
              <a:t> the parabolic camera is good when the object is moving vertically, but is poor when the object is moving horizontally. That is, the </a:t>
            </a:r>
            <a:r>
              <a:rPr lang="en-US" baseline="0" dirty="0" err="1" smtClean="0"/>
              <a:t>deblurring</a:t>
            </a:r>
            <a:r>
              <a:rPr lang="en-US" baseline="0" dirty="0" smtClean="0"/>
              <a:t> performance of the parabolic camera is good when the direction of the object motion is the same as the direction of the parabolic camera motion . However, the </a:t>
            </a:r>
            <a:r>
              <a:rPr lang="en-US" baseline="0" dirty="0" err="1" smtClean="0"/>
              <a:t>deblurring</a:t>
            </a:r>
            <a:r>
              <a:rPr lang="en-US" baseline="0" dirty="0" smtClean="0"/>
              <a:t> performance is bad if the object moves in a different direction. </a:t>
            </a:r>
            <a:endParaRPr lang="en-US" dirty="0" smtClean="0"/>
          </a:p>
          <a:p>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98</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98</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For</a:t>
            </a:r>
            <a:r>
              <a:rPr lang="en-US" baseline="0" dirty="0" smtClean="0"/>
              <a:t> the vertical motion the best results are obtained with the parabolic camera. However, for the horizontal motion we actually get better results from the flutter shutter camera.</a:t>
            </a:r>
            <a:endParaRPr lang="en-US" dirty="0" smtClean="0"/>
          </a:p>
          <a:p>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99</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99</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The main</a:t>
            </a:r>
            <a:r>
              <a:rPr lang="en-US" baseline="0" dirty="0" smtClean="0"/>
              <a:t> question that we want to address in this work is, what is the best image quality we can hope to achieve if the object moves in 2 dimensions? We want to extend the results of the parabolic camera from 1D to 2D.  </a:t>
            </a:r>
            <a:r>
              <a:rPr lang="en-US" dirty="0" smtClean="0"/>
              <a:t>Can we design a camera which guarantees the optimal </a:t>
            </a:r>
            <a:r>
              <a:rPr lang="en-US" dirty="0" err="1" smtClean="0"/>
              <a:t>deblurring</a:t>
            </a:r>
            <a:r>
              <a:rPr lang="en-US" dirty="0" smtClean="0"/>
              <a:t> performance for 2D motions?</a:t>
            </a:r>
          </a:p>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1828800"/>
            <a:ext cx="7772400" cy="1143000"/>
          </a:xfrm>
        </p:spPr>
        <p:txBody>
          <a:bodyPr/>
          <a:lstStyle>
            <a:lvl1pPr>
              <a:defRPr sz="4800" b="0">
                <a:latin typeface="Calibri" pitchFamily="34" charset="0"/>
              </a:defRPr>
            </a:lvl1pPr>
          </a:lstStyle>
          <a:p>
            <a:r>
              <a:rPr lang="en-US" dirty="0"/>
              <a:t>Click to edit Master title style</a:t>
            </a:r>
          </a:p>
        </p:txBody>
      </p:sp>
      <p:sp>
        <p:nvSpPr>
          <p:cNvPr id="23555" name="Rectangle 3"/>
          <p:cNvSpPr>
            <a:spLocks noGrp="1" noChangeArrowheads="1"/>
          </p:cNvSpPr>
          <p:nvPr>
            <p:ph type="subTitle" idx="1"/>
          </p:nvPr>
        </p:nvSpPr>
        <p:spPr>
          <a:xfrm>
            <a:off x="1371600" y="3581400"/>
            <a:ext cx="6400800" cy="1752600"/>
          </a:xfrm>
        </p:spPr>
        <p:txBody>
          <a:bodyPr/>
          <a:lstStyle>
            <a:lvl1pPr algn="ctr">
              <a:buNone/>
              <a:defRPr sz="3600">
                <a:latin typeface="Calibri" pitchFamily="34" charset="0"/>
              </a:defRPr>
            </a:lvl1pPr>
          </a:lstStyle>
          <a:p>
            <a:r>
              <a:rPr lang="en-US" dirty="0"/>
              <a:t>Click to edit Master subtitle style</a:t>
            </a:r>
          </a:p>
        </p:txBody>
      </p:sp>
      <p:sp>
        <p:nvSpPr>
          <p:cNvPr id="4" name="Rectangle 5"/>
          <p:cNvSpPr>
            <a:spLocks noGrp="1" noChangeArrowheads="1"/>
          </p:cNvSpPr>
          <p:nvPr>
            <p:ph type="sldNum" sz="quarter" idx="4"/>
          </p:nvPr>
        </p:nvSpPr>
        <p:spPr bwMode="auto">
          <a:xfrm>
            <a:off x="70104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C56B7B5-B346-46BB-8E3A-BF99DA868915}" type="slidenum">
              <a:rPr lang="en-US"/>
              <a:pPr>
                <a:defRPr/>
              </a:pPr>
              <a:t>‹#›</a:t>
            </a:fld>
            <a:endParaRPr lang="en-US"/>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201613"/>
            <a:ext cx="8229600" cy="6794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31888"/>
            <a:ext cx="4038600" cy="534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31888"/>
            <a:ext cx="4038600" cy="2593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78263"/>
            <a:ext cx="4038600" cy="25939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2" tx1="lt1" bg2="dk1" tx2="lt2" accent1="accent1" accent2="accent2" accent3="accent3" accent4="accent4" accent5="accent5" accent6="accent6" hlink="hlink" folHlink="folHlink"/>
  </p:clrMapOvr>
  <p:transition advTm="149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1_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1167617"/>
            <a:ext cx="7772400" cy="2096087"/>
          </a:xfrm>
        </p:spPr>
        <p:txBody>
          <a:bodyPr anchor="t"/>
          <a:lstStyle>
            <a:lvl1pPr algn="l">
              <a:defRPr sz="4400" b="0">
                <a:latin typeface="Calibri" pitchFamily="34" charset="0"/>
              </a:defRPr>
            </a:lvl1pPr>
          </a:lstStyle>
          <a:p>
            <a:r>
              <a:rPr lang="en-US" dirty="0"/>
              <a:t>Click to edit Master title style</a:t>
            </a:r>
          </a:p>
        </p:txBody>
      </p:sp>
      <p:sp>
        <p:nvSpPr>
          <p:cNvPr id="23555" name="Rectangle 3"/>
          <p:cNvSpPr>
            <a:spLocks noGrp="1" noChangeArrowheads="1"/>
          </p:cNvSpPr>
          <p:nvPr>
            <p:ph type="subTitle" idx="1"/>
          </p:nvPr>
        </p:nvSpPr>
        <p:spPr>
          <a:xfrm>
            <a:off x="675249" y="3940134"/>
            <a:ext cx="7814603" cy="2172286"/>
          </a:xfrm>
        </p:spPr>
        <p:txBody>
          <a:bodyPr/>
          <a:lstStyle>
            <a:lvl1pPr algn="l">
              <a:buNone/>
              <a:defRPr sz="3600">
                <a:latin typeface="Calibri" pitchFamily="34" charset="0"/>
              </a:defRPr>
            </a:lvl1pPr>
          </a:lstStyle>
          <a:p>
            <a:r>
              <a:rPr lang="en-US" dirty="0"/>
              <a:t>Click to edit Master subtitle style</a:t>
            </a:r>
          </a:p>
        </p:txBody>
      </p:sp>
      <p:sp>
        <p:nvSpPr>
          <p:cNvPr id="4" name="Rectangle 5"/>
          <p:cNvSpPr>
            <a:spLocks noGrp="1" noChangeArrowheads="1"/>
          </p:cNvSpPr>
          <p:nvPr>
            <p:ph type="sldNum" sz="quarter" idx="4"/>
          </p:nvPr>
        </p:nvSpPr>
        <p:spPr bwMode="auto">
          <a:xfrm>
            <a:off x="70104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C56B7B5-B346-46BB-8E3A-BF99DA868915}" type="slidenum">
              <a:rPr lang="en-US"/>
              <a:pPr>
                <a:defRPr/>
              </a:pPr>
              <a:t>‹#›</a:t>
            </a:fld>
            <a:endParaRPr lang="en-US"/>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9702" y="920878"/>
            <a:ext cx="8321504" cy="2103437"/>
          </a:xfrm>
        </p:spPr>
        <p:txBody>
          <a:bodyPr/>
          <a:lstStyle>
            <a:lvl1pPr marL="0" indent="0">
              <a:buNone/>
              <a:defRPr sz="4400">
                <a:solidFill>
                  <a:schemeClr val="tx1"/>
                </a:solidFill>
              </a:defRPr>
            </a:lvl1pPr>
          </a:lstStyle>
          <a:p>
            <a:pPr lvl="0"/>
            <a:endParaRPr lang="en-US" dirty="0"/>
          </a:p>
        </p:txBody>
      </p:sp>
      <p:sp>
        <p:nvSpPr>
          <p:cNvPr id="10" name="Text Placeholder 8"/>
          <p:cNvSpPr>
            <a:spLocks noGrp="1"/>
          </p:cNvSpPr>
          <p:nvPr>
            <p:ph type="body" sz="quarter" idx="11"/>
          </p:nvPr>
        </p:nvSpPr>
        <p:spPr>
          <a:xfrm>
            <a:off x="468460" y="3978249"/>
            <a:ext cx="8321504" cy="2103437"/>
          </a:xfrm>
        </p:spPr>
        <p:txBody>
          <a:bodyPr/>
          <a:lstStyle>
            <a:lvl1pPr marL="0" indent="0">
              <a:buNone/>
              <a:defRPr sz="4400">
                <a:solidFill>
                  <a:schemeClr val="tx1"/>
                </a:solidFill>
              </a:defRPr>
            </a:lvl1pPr>
          </a:lstStyle>
          <a:p>
            <a:pPr lvl="0"/>
            <a:endParaRPr lang="en-US" dirty="0"/>
          </a:p>
        </p:txBody>
      </p:sp>
      <p:sp>
        <p:nvSpPr>
          <p:cNvPr id="5" name="Rectangle 5"/>
          <p:cNvSpPr>
            <a:spLocks noGrp="1" noChangeArrowheads="1"/>
          </p:cNvSpPr>
          <p:nvPr>
            <p:ph type="sldNum" sz="quarter" idx="4"/>
          </p:nvPr>
        </p:nvSpPr>
        <p:spPr bwMode="auto">
          <a:xfrm>
            <a:off x="70104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C56B7B5-B346-46BB-8E3A-BF99DA868915}" type="slidenum">
              <a:rPr lang="en-US"/>
              <a:pPr>
                <a:defRPr/>
              </a:pPr>
              <a:t>‹#›</a:t>
            </a:fld>
            <a:endParaRPr lang="en-US"/>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5099538"/>
            <a:ext cx="8229600" cy="1567962"/>
          </a:xfrm>
        </p:spPr>
        <p:txBody>
          <a:bodyPr/>
          <a:lstStyle>
            <a:lvl1pPr>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endParaRPr lang="en-US" dirty="0"/>
          </a:p>
        </p:txBody>
      </p:sp>
      <p:sp>
        <p:nvSpPr>
          <p:cNvPr id="4" name="Content Placeholder 2"/>
          <p:cNvSpPr>
            <a:spLocks noGrp="1"/>
          </p:cNvSpPr>
          <p:nvPr>
            <p:ph idx="10"/>
          </p:nvPr>
        </p:nvSpPr>
        <p:spPr>
          <a:xfrm>
            <a:off x="454855" y="2313692"/>
            <a:ext cx="8229600" cy="1567962"/>
          </a:xfrm>
        </p:spPr>
        <p:txBody>
          <a:bodyPr/>
          <a:lstStyle>
            <a:lvl1pPr>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65226"/>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454856" y="2520414"/>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452512" y="3875602"/>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10" name="Content Placeholder 2"/>
          <p:cNvSpPr>
            <a:spLocks noGrp="1"/>
          </p:cNvSpPr>
          <p:nvPr>
            <p:ph idx="12"/>
          </p:nvPr>
        </p:nvSpPr>
        <p:spPr>
          <a:xfrm>
            <a:off x="450168" y="5230790"/>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346912" y="1066749"/>
            <a:ext cx="4375053" cy="2070343"/>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4344568" y="3237861"/>
            <a:ext cx="4375053" cy="1756168"/>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4342224" y="5085467"/>
            <a:ext cx="4375053" cy="1655058"/>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248" y="1003444"/>
            <a:ext cx="3263705" cy="874593"/>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257904" y="1950660"/>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255560" y="3453562"/>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10" name="Content Placeholder 2"/>
          <p:cNvSpPr>
            <a:spLocks noGrp="1"/>
          </p:cNvSpPr>
          <p:nvPr>
            <p:ph idx="12"/>
          </p:nvPr>
        </p:nvSpPr>
        <p:spPr>
          <a:xfrm>
            <a:off x="253216" y="5561388"/>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A3A3A"/>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531" name="Rectangle 3"/>
          <p:cNvSpPr>
            <a:spLocks noGrp="1" noChangeArrowheads="1"/>
          </p:cNvSpPr>
          <p:nvPr>
            <p:ph type="body" idx="1"/>
          </p:nvPr>
        </p:nvSpPr>
        <p:spPr bwMode="auto">
          <a:xfrm>
            <a:off x="457200" y="1165225"/>
            <a:ext cx="8229600" cy="5502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 this is a test this is a test this is a test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81" r:id="rId4"/>
    <p:sldLayoutId id="2147483682" r:id="rId5"/>
    <p:sldLayoutId id="2147483683" r:id="rId6"/>
    <p:sldLayoutId id="2147483684" r:id="rId7"/>
    <p:sldLayoutId id="2147483685" r:id="rId8"/>
    <p:sldLayoutId id="2147483686" r:id="rId9"/>
    <p:sldLayoutId id="2147483690" r:id="rId10"/>
  </p:sldLayoutIdLst>
  <p:transition>
    <p:fade/>
  </p:transition>
  <p:timing>
    <p:tnLst>
      <p:par>
        <p:cTn id="1" dur="indefinite" restart="never" nodeType="tmRoot"/>
      </p:par>
    </p:tnLst>
  </p:timing>
  <p:hf hdr="0" ftr="0" dt="0"/>
  <p:txStyles>
    <p:titleStyle>
      <a:lvl1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eaLnBrk="0" fontAlgn="base" hangingPunct="0">
        <a:spcBef>
          <a:spcPct val="25000"/>
        </a:spcBef>
        <a:spcAft>
          <a:spcPct val="0"/>
        </a:spcAft>
        <a:buChar char="•"/>
        <a:defRPr sz="2200">
          <a:solidFill>
            <a:schemeClr val="tx1"/>
          </a:solidFill>
          <a:effectLst>
            <a:outerShdw blurRad="38100" dist="38100" dir="2700000" algn="tl">
              <a:srgbClr val="000000"/>
            </a:outerShdw>
          </a:effectLst>
          <a:latin typeface="Calibri" pitchFamily="34" charset="0"/>
        </a:defRPr>
      </a:lvl2pPr>
      <a:lvl3pPr marL="11430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3pPr>
      <a:lvl4pPr marL="16002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4pPr>
      <a:lvl5pPr marL="20574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5pPr>
      <a:lvl6pPr marL="25146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1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4" Type="http://schemas.openxmlformats.org/officeDocument/2006/relationships/image" Target="../media/image5.png"/><Relationship Id="rId1" Type="http://schemas.openxmlformats.org/officeDocument/2006/relationships/tags" Target="../tags/tag5.xml"/><Relationship Id="rId2"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5.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3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4" Type="http://schemas.openxmlformats.org/officeDocument/2006/relationships/image" Target="../media/image140.png"/><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image" Target="../media/image126.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25.png"/><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44.png"/></Relationships>
</file>

<file path=ppt/slides/_rels/slide134.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37.png"/><Relationship Id="rId5" Type="http://schemas.openxmlformats.org/officeDocument/2006/relationships/image" Target="../media/image145.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14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4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14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4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150.png"/></Relationships>
</file>

<file path=ppt/slides/_rels/slide141.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3.png"/><Relationship Id="rId8"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3.png"/><Relationship Id="rId8" Type="http://schemas.openxmlformats.org/officeDocument/2006/relationships/image" Target="../media/image158.png"/><Relationship Id="rId1" Type="http://schemas.openxmlformats.org/officeDocument/2006/relationships/slideLayout" Target="../slideLayouts/slideLayout1.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159.png"/></Relationships>
</file>

<file path=ppt/slides/_rels/slide149.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1" Type="http://schemas.openxmlformats.org/officeDocument/2006/relationships/slideLayout" Target="../slideLayouts/slideLayout1.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1" Type="http://schemas.openxmlformats.org/officeDocument/2006/relationships/slideLayout" Target="../slideLayouts/slideLayout1.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1" Type="http://schemas.openxmlformats.org/officeDocument/2006/relationships/slideLayout" Target="../slideLayouts/slideLayout1.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1.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9" Type="http://schemas.openxmlformats.org/officeDocument/2006/relationships/image" Target="../media/image178.jpeg"/><Relationship Id="rId20" Type="http://schemas.openxmlformats.org/officeDocument/2006/relationships/image" Target="../media/image189.jpeg"/><Relationship Id="rId21" Type="http://schemas.openxmlformats.org/officeDocument/2006/relationships/image" Target="../media/image190.png"/><Relationship Id="rId22" Type="http://schemas.openxmlformats.org/officeDocument/2006/relationships/image" Target="../media/image191.png"/><Relationship Id="rId10" Type="http://schemas.openxmlformats.org/officeDocument/2006/relationships/image" Target="../media/image179.jpeg"/><Relationship Id="rId11" Type="http://schemas.openxmlformats.org/officeDocument/2006/relationships/image" Target="../media/image180.jpeg"/><Relationship Id="rId12" Type="http://schemas.openxmlformats.org/officeDocument/2006/relationships/image" Target="../media/image181.jpeg"/><Relationship Id="rId13" Type="http://schemas.openxmlformats.org/officeDocument/2006/relationships/image" Target="../media/image182.jpeg"/><Relationship Id="rId14" Type="http://schemas.openxmlformats.org/officeDocument/2006/relationships/image" Target="../media/image183.jpeg"/><Relationship Id="rId15" Type="http://schemas.openxmlformats.org/officeDocument/2006/relationships/image" Target="../media/image184.jpeg"/><Relationship Id="rId16" Type="http://schemas.openxmlformats.org/officeDocument/2006/relationships/image" Target="../media/image185.jpeg"/><Relationship Id="rId17" Type="http://schemas.openxmlformats.org/officeDocument/2006/relationships/image" Target="../media/image186.jpeg"/><Relationship Id="rId18" Type="http://schemas.openxmlformats.org/officeDocument/2006/relationships/image" Target="../media/image187.png"/><Relationship Id="rId19" Type="http://schemas.openxmlformats.org/officeDocument/2006/relationships/image" Target="../media/image188.jpeg"/><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72.jpeg"/><Relationship Id="rId4" Type="http://schemas.openxmlformats.org/officeDocument/2006/relationships/image" Target="../media/image173.jpeg"/><Relationship Id="rId5" Type="http://schemas.openxmlformats.org/officeDocument/2006/relationships/image" Target="../media/image174.png"/><Relationship Id="rId6" Type="http://schemas.openxmlformats.org/officeDocument/2006/relationships/image" Target="../media/image175.jpeg"/><Relationship Id="rId7" Type="http://schemas.openxmlformats.org/officeDocument/2006/relationships/image" Target="../media/image176.png"/><Relationship Id="rId8" Type="http://schemas.openxmlformats.org/officeDocument/2006/relationships/image" Target="../media/image17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11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 Id="rId3" Type="http://schemas.openxmlformats.org/officeDocument/2006/relationships/image" Target="../media/image118.png"/></Relationships>
</file>

<file path=ppt/slides/_rels/slide162.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5.png"/><Relationship Id="rId5" Type="http://schemas.openxmlformats.org/officeDocument/2006/relationships/oleObject" Target="../embeddings/Microsoft_Equation2.bin"/><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5.jpeg"/></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4" Type="http://schemas.openxmlformats.org/officeDocument/2006/relationships/image" Target="../media/image11.wmf"/><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wm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9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4" Type="http://schemas.openxmlformats.org/officeDocument/2006/relationships/image" Target="../media/image97.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9" Type="http://schemas.openxmlformats.org/officeDocument/2006/relationships/image" Target="../media/image103.png"/><Relationship Id="rId1" Type="http://schemas.openxmlformats.org/officeDocument/2006/relationships/tags" Target="../tags/tag3.xml"/><Relationship Id="rId2"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2.xml"/><Relationship Id="rId3" Type="http://schemas.openxmlformats.org/officeDocument/2006/relationships/image" Target="../media/image104.wmf"/></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12.png"/><Relationship Id="rId13" Type="http://schemas.openxmlformats.org/officeDocument/2006/relationships/image" Target="../media/image101.png"/><Relationship Id="rId14" Type="http://schemas.openxmlformats.org/officeDocument/2006/relationships/image" Target="../media/image113.png"/><Relationship Id="rId15" Type="http://schemas.openxmlformats.org/officeDocument/2006/relationships/image" Target="../media/image114.png"/><Relationship Id="rId16" Type="http://schemas.openxmlformats.org/officeDocument/2006/relationships/image" Target="../media/image115.png"/><Relationship Id="rId17" Type="http://schemas.openxmlformats.org/officeDocument/2006/relationships/image" Target="../media/image116.png"/><Relationship Id="rId1" Type="http://schemas.openxmlformats.org/officeDocument/2006/relationships/tags" Target="../tags/tag4.xml"/><Relationship Id="rId2" Type="http://schemas.openxmlformats.org/officeDocument/2006/relationships/slideLayout" Target="../slideLayouts/slideLayout1.xml"/><Relationship Id="rId3" Type="http://schemas.openxmlformats.org/officeDocument/2006/relationships/notesSlide" Target="../notesSlides/notesSlide95.xml"/><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s>
</file>

<file path=ppt/slides/_rels/slide96.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01.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00.png"/></Relationships>
</file>

<file path=ppt/slides/_rels/slide97.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01.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00.png"/></Relationships>
</file>

<file path=ppt/slides/_rels/slide98.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01.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00.png"/></Relationships>
</file>

<file path=ppt/slides/_rels/slide99.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01.pn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png"/><Relationship Id="rId16"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smtClean="0">
                <a:solidFill>
                  <a:srgbClr val="FFCC66"/>
                </a:solidFill>
                <a:effectLst>
                  <a:outerShdw blurRad="38100" dist="38100" dir="2700000" algn="tl">
                    <a:srgbClr val="000000"/>
                  </a:outerShdw>
                </a:effectLst>
              </a:rPr>
              <a:t>Removing motion blur </a:t>
            </a:r>
          </a:p>
          <a:p>
            <a:pPr algn="ctr" eaLnBrk="0" hangingPunct="0">
              <a:defRPr/>
            </a:pPr>
            <a:r>
              <a:rPr lang="en-US" sz="4800" dirty="0" smtClean="0">
                <a:solidFill>
                  <a:srgbClr val="FFCC66"/>
                </a:solidFill>
                <a:effectLst>
                  <a:outerShdw blurRad="38100" dist="38100" dir="2700000" algn="tl">
                    <a:srgbClr val="000000"/>
                  </a:outerShdw>
                </a:effectLst>
              </a:rPr>
              <a:t>from photographs</a:t>
            </a:r>
            <a:endParaRPr lang="en-US" sz="4800" dirty="0">
              <a:solidFill>
                <a:srgbClr val="FFCC66"/>
              </a:solidFill>
              <a:effectLst>
                <a:outerShdw blurRad="38100" dist="38100" dir="2700000" algn="tl">
                  <a:srgbClr val="000000"/>
                </a:outerShdw>
              </a:effectLst>
            </a:endParaRPr>
          </a:p>
        </p:txBody>
      </p:sp>
      <p:sp>
        <p:nvSpPr>
          <p:cNvPr id="5" name="Subtitle 4"/>
          <p:cNvSpPr>
            <a:spLocks/>
          </p:cNvSpPr>
          <p:nvPr/>
        </p:nvSpPr>
        <p:spPr bwMode="auto">
          <a:xfrm>
            <a:off x="214371"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Sang Cho</a:t>
            </a:r>
          </a:p>
          <a:p>
            <a:pPr marL="342900" indent="-342900" algn="ctr" eaLnBrk="0" hangingPunct="0">
              <a:defRPr/>
            </a:pPr>
            <a:r>
              <a:rPr lang="en-US" sz="3200" dirty="0" smtClean="0">
                <a:solidFill>
                  <a:srgbClr val="FFFFCC"/>
                </a:solidFill>
                <a:effectLst>
                  <a:outerShdw blurRad="38100" dist="38100" dir="2700000" algn="tl">
                    <a:srgbClr val="000000"/>
                  </a:outerShdw>
                </a:effectLst>
              </a:rPr>
              <a:t>Massachusetts Institute of Technology</a:t>
            </a:r>
          </a:p>
          <a:p>
            <a:pPr marL="342900" indent="-342900" algn="ctr" eaLnBrk="0" hangingPunct="0">
              <a:defRPr/>
            </a:pPr>
            <a:r>
              <a:rPr lang="en-US" sz="3200" dirty="0" smtClean="0">
                <a:solidFill>
                  <a:srgbClr val="FFFFCC"/>
                </a:solidFill>
                <a:effectLst>
                  <a:outerShdw blurRad="38100" dist="38100" dir="2700000" algn="tl">
                    <a:srgbClr val="000000"/>
                  </a:outerShdw>
                </a:effectLst>
              </a:rPr>
              <a:t>Aug. 12, 2010</a:t>
            </a:r>
          </a:p>
          <a:p>
            <a:pPr marL="342900" indent="-342900" algn="ctr" eaLnBrk="0" hangingPunct="0">
              <a:defRPr/>
            </a:pPr>
            <a:endParaRPr lang="en-US" sz="1600" dirty="0">
              <a:solidFill>
                <a:srgbClr val="FFFFCC"/>
              </a:solidFill>
              <a:effectLst>
                <a:outerShdw blurRad="38100" dist="38100" dir="2700000" algn="tl">
                  <a:srgbClr val="000000"/>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Why is motion blur removal challenging</a:t>
            </a:r>
          </a:p>
        </p:txBody>
      </p:sp>
      <p:sp>
        <p:nvSpPr>
          <p:cNvPr id="3" name="Rectangle 2"/>
          <p:cNvSpPr/>
          <p:nvPr/>
        </p:nvSpPr>
        <p:spPr>
          <a:xfrm>
            <a:off x="611560" y="1088740"/>
            <a:ext cx="3918060" cy="406265"/>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3. Blur can be spatially variant</a:t>
            </a:r>
            <a:endParaRPr lang="en-US" dirty="0">
              <a:solidFill>
                <a:srgbClr val="FFFF66"/>
              </a:solidFill>
              <a:effectLst>
                <a:outerShdw blurRad="38100" dist="38100" dir="2700000" algn="tl">
                  <a:srgbClr val="000000"/>
                </a:outerShdw>
              </a:effectLst>
            </a:endParaRPr>
          </a:p>
        </p:txBody>
      </p:sp>
      <p:pic>
        <p:nvPicPr>
          <p:cNvPr id="1090562" name="Picture 2" descr="Z:\Research\LineBasedKernelEstimation\MATLABCode\FiguresForPaper\slideFigures\motivation\spatVarC.jpg"/>
          <p:cNvPicPr>
            <a:picLocks noChangeAspect="1" noChangeArrowheads="1"/>
          </p:cNvPicPr>
          <p:nvPr/>
        </p:nvPicPr>
        <p:blipFill>
          <a:blip r:embed="rId3" cstate="print"/>
          <a:srcRect/>
          <a:stretch>
            <a:fillRect/>
          </a:stretch>
        </p:blipFill>
        <p:spPr bwMode="auto">
          <a:xfrm>
            <a:off x="5544108" y="836712"/>
            <a:ext cx="2570585" cy="5962625"/>
          </a:xfrm>
          <a:prstGeom prst="rect">
            <a:avLst/>
          </a:prstGeom>
          <a:noFill/>
          <a:ln w="38100">
            <a:solidFill>
              <a:schemeClr val="tx1"/>
            </a:solidFill>
          </a:ln>
        </p:spPr>
      </p:pic>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10</a:t>
            </a:fld>
            <a:endParaRPr lang="en-US"/>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In this work</a:t>
            </a:r>
          </a:p>
        </p:txBody>
      </p:sp>
      <p:sp>
        <p:nvSpPr>
          <p:cNvPr id="14339" name="TextBox 6"/>
          <p:cNvSpPr txBox="1">
            <a:spLocks noChangeArrowheads="1"/>
          </p:cNvSpPr>
          <p:nvPr/>
        </p:nvSpPr>
        <p:spPr bwMode="auto">
          <a:xfrm>
            <a:off x="1066800" y="1219200"/>
            <a:ext cx="6934200" cy="830997"/>
          </a:xfrm>
          <a:prstGeom prst="rect">
            <a:avLst/>
          </a:prstGeom>
          <a:noFill/>
          <a:ln w="9525">
            <a:noFill/>
            <a:miter lim="800000"/>
            <a:headEnd/>
            <a:tailEnd/>
          </a:ln>
        </p:spPr>
        <p:txBody>
          <a:bodyPr>
            <a:spAutoFit/>
          </a:bodyPr>
          <a:lstStyle/>
          <a:p>
            <a:pPr>
              <a:buFont typeface="Arial" charset="0"/>
              <a:buChar char="•"/>
            </a:pPr>
            <a:r>
              <a:rPr lang="en-US" dirty="0"/>
              <a:t> What is the</a:t>
            </a:r>
            <a:r>
              <a:rPr lang="en-US" dirty="0" smtClean="0"/>
              <a:t> best we can do for 2D motions?</a:t>
            </a:r>
          </a:p>
          <a:p>
            <a:pPr>
              <a:buFont typeface="Arial" charset="0"/>
              <a:buChar char="•"/>
            </a:pPr>
            <a:r>
              <a:rPr lang="en-US" dirty="0"/>
              <a:t> A new camera for near-optimal information capture</a:t>
            </a:r>
          </a:p>
        </p:txBody>
      </p:sp>
      <p:grpSp>
        <p:nvGrpSpPr>
          <p:cNvPr id="2" name="Group 78"/>
          <p:cNvGrpSpPr/>
          <p:nvPr/>
        </p:nvGrpSpPr>
        <p:grpSpPr>
          <a:xfrm>
            <a:off x="694019" y="2370123"/>
            <a:ext cx="3366799" cy="4407835"/>
            <a:chOff x="446031" y="2370123"/>
            <a:chExt cx="3366799" cy="4407835"/>
          </a:xfrm>
        </p:grpSpPr>
        <p:sp>
          <p:nvSpPr>
            <p:cNvPr id="69" name="Text Box 27"/>
            <p:cNvSpPr txBox="1">
              <a:spLocks noChangeArrowheads="1"/>
            </p:cNvSpPr>
            <p:nvPr/>
          </p:nvSpPr>
          <p:spPr bwMode="auto">
            <a:xfrm rot="18472817">
              <a:off x="1132138" y="5755348"/>
              <a:ext cx="1337334"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a:t>
              </a:r>
              <a:r>
                <a:rPr lang="en-US" sz="2000" b="1" i="1" dirty="0">
                  <a:latin typeface="Times New Roman" pitchFamily="18" charset="0"/>
                </a:rPr>
                <a:t>x</a:t>
              </a:r>
            </a:p>
          </p:txBody>
        </p:sp>
        <p:grpSp>
          <p:nvGrpSpPr>
            <p:cNvPr id="3" name="Group 74"/>
            <p:cNvGrpSpPr/>
            <p:nvPr/>
          </p:nvGrpSpPr>
          <p:grpSpPr>
            <a:xfrm>
              <a:off x="446031" y="2370123"/>
              <a:ext cx="3366799" cy="3945709"/>
              <a:chOff x="825741" y="2513870"/>
              <a:chExt cx="3366799" cy="3945709"/>
            </a:xfrm>
          </p:grpSpPr>
          <p:sp>
            <p:nvSpPr>
              <p:cNvPr id="57" name="AutoShape 18"/>
              <p:cNvSpPr>
                <a:spLocks/>
              </p:cNvSpPr>
              <p:nvPr/>
            </p:nvSpPr>
            <p:spPr bwMode="auto">
              <a:xfrm rot="18342341" flipH="1">
                <a:off x="1267280" y="4202068"/>
                <a:ext cx="938272" cy="417573"/>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58" name="AutoShape 19"/>
              <p:cNvSpPr>
                <a:spLocks/>
              </p:cNvSpPr>
              <p:nvPr/>
            </p:nvSpPr>
            <p:spPr bwMode="auto">
              <a:xfrm rot="18360085" flipH="1">
                <a:off x="1088871" y="5019896"/>
                <a:ext cx="535068" cy="417573"/>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59" name="AutoShape 21"/>
              <p:cNvSpPr>
                <a:spLocks/>
              </p:cNvSpPr>
              <p:nvPr/>
            </p:nvSpPr>
            <p:spPr bwMode="auto">
              <a:xfrm rot="19478630">
                <a:off x="1601273" y="5695393"/>
                <a:ext cx="324135" cy="416728"/>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60" name="AutoShape 20"/>
              <p:cNvSpPr>
                <a:spLocks/>
              </p:cNvSpPr>
              <p:nvPr/>
            </p:nvSpPr>
            <p:spPr bwMode="auto">
              <a:xfrm rot="18460980" flipH="1">
                <a:off x="879700" y="5708527"/>
                <a:ext cx="309656" cy="417573"/>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sp>
            <p:nvSpPr>
              <p:cNvPr id="61" name="AutoShape 22"/>
              <p:cNvSpPr>
                <a:spLocks/>
              </p:cNvSpPr>
              <p:nvPr/>
            </p:nvSpPr>
            <p:spPr bwMode="auto">
              <a:xfrm rot="19935500">
                <a:off x="1292938" y="5883918"/>
                <a:ext cx="296722" cy="417573"/>
              </a:xfrm>
              <a:prstGeom prst="rightArrow">
                <a:avLst>
                  <a:gd name="adj1" fmla="val 28445"/>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62" name="AutoShape 23"/>
              <p:cNvSpPr>
                <a:spLocks/>
              </p:cNvSpPr>
              <p:nvPr/>
            </p:nvSpPr>
            <p:spPr bwMode="auto">
              <a:xfrm rot="19443298">
                <a:off x="1877471" y="5417703"/>
                <a:ext cx="442189" cy="417573"/>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63" name="Line 25"/>
              <p:cNvSpPr>
                <a:spLocks noChangeShapeType="1"/>
              </p:cNvSpPr>
              <p:nvPr/>
            </p:nvSpPr>
            <p:spPr bwMode="auto">
              <a:xfrm>
                <a:off x="2140914" y="5568287"/>
                <a:ext cx="2042222" cy="0"/>
              </a:xfrm>
              <a:prstGeom prst="line">
                <a:avLst/>
              </a:prstGeom>
              <a:noFill/>
              <a:ln w="28575">
                <a:solidFill>
                  <a:schemeClr val="tx1"/>
                </a:solidFill>
                <a:round/>
                <a:headEnd/>
                <a:tailEnd type="triangle" w="med" len="med"/>
              </a:ln>
              <a:effectLst/>
            </p:spPr>
            <p:txBody>
              <a:bodyPr/>
              <a:lstStyle/>
              <a:p>
                <a:endParaRPr lang="en-US"/>
              </a:p>
            </p:txBody>
          </p:sp>
          <p:sp>
            <p:nvSpPr>
              <p:cNvPr id="64" name="Line 26"/>
              <p:cNvSpPr>
                <a:spLocks noChangeShapeType="1"/>
              </p:cNvSpPr>
              <p:nvPr/>
            </p:nvSpPr>
            <p:spPr bwMode="auto">
              <a:xfrm flipH="1">
                <a:off x="2143450" y="2530314"/>
                <a:ext cx="0" cy="3045581"/>
              </a:xfrm>
              <a:prstGeom prst="line">
                <a:avLst/>
              </a:prstGeom>
              <a:noFill/>
              <a:ln w="28575">
                <a:solidFill>
                  <a:schemeClr val="tx1"/>
                </a:solidFill>
                <a:round/>
                <a:headEnd type="triangle" w="med" len="med"/>
                <a:tailEnd/>
              </a:ln>
              <a:effectLst/>
            </p:spPr>
            <p:txBody>
              <a:bodyPr/>
              <a:lstStyle/>
              <a:p>
                <a:endParaRPr lang="en-US"/>
              </a:p>
            </p:txBody>
          </p:sp>
          <p:sp>
            <p:nvSpPr>
              <p:cNvPr id="65" name="Text Box 27"/>
              <p:cNvSpPr txBox="1">
                <a:spLocks noChangeArrowheads="1"/>
              </p:cNvSpPr>
              <p:nvPr/>
            </p:nvSpPr>
            <p:spPr bwMode="auto">
              <a:xfrm>
                <a:off x="1994157" y="5516589"/>
                <a:ext cx="2198383"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y</a:t>
                </a:r>
                <a:endParaRPr lang="en-US" sz="2000" b="1" i="1" dirty="0">
                  <a:latin typeface="Times New Roman" pitchFamily="18" charset="0"/>
                </a:endParaRPr>
              </a:p>
            </p:txBody>
          </p:sp>
          <p:sp>
            <p:nvSpPr>
              <p:cNvPr id="66" name="Text Box 28"/>
              <p:cNvSpPr txBox="1">
                <a:spLocks noChangeArrowheads="1"/>
              </p:cNvSpPr>
              <p:nvPr/>
            </p:nvSpPr>
            <p:spPr bwMode="auto">
              <a:xfrm>
                <a:off x="1299805" y="2513870"/>
                <a:ext cx="869560"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sp>
            <p:nvSpPr>
              <p:cNvPr id="68" name="Line 25"/>
              <p:cNvSpPr>
                <a:spLocks noChangeShapeType="1"/>
              </p:cNvSpPr>
              <p:nvPr/>
            </p:nvSpPr>
            <p:spPr bwMode="auto">
              <a:xfrm flipH="1">
                <a:off x="1358856" y="5546754"/>
                <a:ext cx="803286" cy="912825"/>
              </a:xfrm>
              <a:prstGeom prst="line">
                <a:avLst/>
              </a:prstGeom>
              <a:noFill/>
              <a:ln w="28575">
                <a:solidFill>
                  <a:schemeClr val="tx1"/>
                </a:solidFill>
                <a:round/>
                <a:headEnd/>
                <a:tailEnd type="triangle" w="med" len="med"/>
              </a:ln>
              <a:effectLst/>
            </p:spPr>
            <p:txBody>
              <a:bodyPr/>
              <a:lstStyle/>
              <a:p>
                <a:endParaRPr lang="en-US"/>
              </a:p>
            </p:txBody>
          </p:sp>
          <p:sp>
            <p:nvSpPr>
              <p:cNvPr id="73" name="Freeform 72"/>
              <p:cNvSpPr/>
              <p:nvPr/>
            </p:nvSpPr>
            <p:spPr bwMode="auto">
              <a:xfrm>
                <a:off x="1187752" y="4122057"/>
                <a:ext cx="945848" cy="2012648"/>
              </a:xfrm>
              <a:custGeom>
                <a:avLst/>
                <a:gdLst>
                  <a:gd name="connsiteX0" fmla="*/ 945848 w 945848"/>
                  <a:gd name="connsiteY0" fmla="*/ 0 h 2012648"/>
                  <a:gd name="connsiteX1" fmla="*/ 2419 w 945848"/>
                  <a:gd name="connsiteY1" fmla="*/ 1770743 h 2012648"/>
                  <a:gd name="connsiteX2" fmla="*/ 931334 w 945848"/>
                  <a:gd name="connsiteY2" fmla="*/ 1451429 h 2012648"/>
                </a:gdLst>
                <a:ahLst/>
                <a:cxnLst>
                  <a:cxn ang="0">
                    <a:pos x="connsiteX0" y="connsiteY0"/>
                  </a:cxn>
                  <a:cxn ang="0">
                    <a:pos x="connsiteX1" y="connsiteY1"/>
                  </a:cxn>
                  <a:cxn ang="0">
                    <a:pos x="connsiteX2" y="connsiteY2"/>
                  </a:cxn>
                </a:cxnLst>
                <a:rect l="l" t="t" r="r" b="b"/>
                <a:pathLst>
                  <a:path w="945848" h="2012648">
                    <a:moveTo>
                      <a:pt x="945848" y="0"/>
                    </a:moveTo>
                    <a:cubicBezTo>
                      <a:pt x="475343" y="764419"/>
                      <a:pt x="4838" y="1528838"/>
                      <a:pt x="2419" y="1770743"/>
                    </a:cubicBezTo>
                    <a:cubicBezTo>
                      <a:pt x="0" y="2012648"/>
                      <a:pt x="465667" y="1732038"/>
                      <a:pt x="931334" y="1451429"/>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grpSp>
        <p:nvGrpSpPr>
          <p:cNvPr id="4" name="Group 79"/>
          <p:cNvGrpSpPr/>
          <p:nvPr/>
        </p:nvGrpSpPr>
        <p:grpSpPr>
          <a:xfrm>
            <a:off x="5119695" y="2224071"/>
            <a:ext cx="2903064" cy="4597229"/>
            <a:chOff x="5170183" y="2224071"/>
            <a:chExt cx="2903064" cy="4597229"/>
          </a:xfrm>
        </p:grpSpPr>
        <p:sp>
          <p:nvSpPr>
            <p:cNvPr id="47" name="Line 25"/>
            <p:cNvSpPr>
              <a:spLocks noChangeShapeType="1"/>
            </p:cNvSpPr>
            <p:nvPr/>
          </p:nvSpPr>
          <p:spPr bwMode="auto">
            <a:xfrm>
              <a:off x="6011292" y="5415887"/>
              <a:ext cx="2042222" cy="0"/>
            </a:xfrm>
            <a:prstGeom prst="line">
              <a:avLst/>
            </a:prstGeom>
            <a:noFill/>
            <a:ln w="28575">
              <a:solidFill>
                <a:schemeClr val="tx1"/>
              </a:solidFill>
              <a:round/>
              <a:headEnd/>
              <a:tailEnd type="triangle" w="med" len="med"/>
            </a:ln>
            <a:effectLst/>
          </p:spPr>
          <p:txBody>
            <a:bodyPr/>
            <a:lstStyle/>
            <a:p>
              <a:endParaRPr lang="en-US"/>
            </a:p>
          </p:txBody>
        </p:sp>
        <p:sp>
          <p:nvSpPr>
            <p:cNvPr id="48" name="Line 26"/>
            <p:cNvSpPr>
              <a:spLocks noChangeShapeType="1"/>
            </p:cNvSpPr>
            <p:nvPr/>
          </p:nvSpPr>
          <p:spPr bwMode="auto">
            <a:xfrm flipH="1">
              <a:off x="6013828" y="2377914"/>
              <a:ext cx="0" cy="3045581"/>
            </a:xfrm>
            <a:prstGeom prst="line">
              <a:avLst/>
            </a:prstGeom>
            <a:noFill/>
            <a:ln w="28575">
              <a:solidFill>
                <a:schemeClr val="tx1"/>
              </a:solidFill>
              <a:round/>
              <a:headEnd type="triangle" w="med" len="med"/>
              <a:tailEnd/>
            </a:ln>
            <a:effectLst/>
          </p:spPr>
          <p:txBody>
            <a:bodyPr/>
            <a:lstStyle/>
            <a:p>
              <a:endParaRPr lang="en-US"/>
            </a:p>
          </p:txBody>
        </p:sp>
        <p:sp>
          <p:nvSpPr>
            <p:cNvPr id="49" name="Text Box 27"/>
            <p:cNvSpPr txBox="1">
              <a:spLocks noChangeArrowheads="1"/>
            </p:cNvSpPr>
            <p:nvPr/>
          </p:nvSpPr>
          <p:spPr bwMode="auto">
            <a:xfrm>
              <a:off x="5874864" y="5364189"/>
              <a:ext cx="2198383"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y</a:t>
              </a:r>
              <a:endParaRPr lang="en-US" sz="2000" b="1" i="1" dirty="0">
                <a:latin typeface="Times New Roman" pitchFamily="18" charset="0"/>
              </a:endParaRPr>
            </a:p>
          </p:txBody>
        </p:sp>
        <p:sp>
          <p:nvSpPr>
            <p:cNvPr id="50" name="Text Box 28"/>
            <p:cNvSpPr txBox="1">
              <a:spLocks noChangeArrowheads="1"/>
            </p:cNvSpPr>
            <p:nvPr/>
          </p:nvSpPr>
          <p:spPr bwMode="auto">
            <a:xfrm>
              <a:off x="5170183" y="2361470"/>
              <a:ext cx="869560"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grpSp>
          <p:nvGrpSpPr>
            <p:cNvPr id="5" name="Group 76"/>
            <p:cNvGrpSpPr/>
            <p:nvPr/>
          </p:nvGrpSpPr>
          <p:grpSpPr>
            <a:xfrm rot="10800000">
              <a:off x="6062010" y="2224071"/>
              <a:ext cx="1935715" cy="1659015"/>
              <a:chOff x="6062010" y="2224071"/>
              <a:chExt cx="1935715" cy="1659015"/>
            </a:xfrm>
          </p:grpSpPr>
          <p:sp>
            <p:nvSpPr>
              <p:cNvPr id="44" name="AutoShape 20"/>
              <p:cNvSpPr>
                <a:spLocks/>
              </p:cNvSpPr>
              <p:nvPr/>
            </p:nvSpPr>
            <p:spPr bwMode="auto">
              <a:xfrm flipH="1">
                <a:off x="6062010" y="3027357"/>
                <a:ext cx="262040" cy="417573"/>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grpSp>
            <p:nvGrpSpPr>
              <p:cNvPr id="6" name="Group 75"/>
              <p:cNvGrpSpPr/>
              <p:nvPr/>
            </p:nvGrpSpPr>
            <p:grpSpPr>
              <a:xfrm>
                <a:off x="6119521" y="2224071"/>
                <a:ext cx="1878204" cy="1659015"/>
                <a:chOff x="6119521" y="2224071"/>
                <a:chExt cx="1878204" cy="1659015"/>
              </a:xfrm>
            </p:grpSpPr>
            <p:sp>
              <p:nvSpPr>
                <p:cNvPr id="41" name="AutoShape 18"/>
                <p:cNvSpPr>
                  <a:spLocks/>
                </p:cNvSpPr>
                <p:nvPr/>
              </p:nvSpPr>
              <p:spPr bwMode="auto">
                <a:xfrm flipH="1">
                  <a:off x="6950409" y="3465513"/>
                  <a:ext cx="938272" cy="417573"/>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42" name="AutoShape 19"/>
                <p:cNvSpPr>
                  <a:spLocks/>
                </p:cNvSpPr>
                <p:nvPr/>
              </p:nvSpPr>
              <p:spPr bwMode="auto">
                <a:xfrm flipH="1">
                  <a:off x="6369695" y="3246435"/>
                  <a:ext cx="535068" cy="417573"/>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43" name="AutoShape 21"/>
                <p:cNvSpPr>
                  <a:spLocks/>
                </p:cNvSpPr>
                <p:nvPr/>
              </p:nvSpPr>
              <p:spPr bwMode="auto">
                <a:xfrm>
                  <a:off x="6375112" y="2406636"/>
                  <a:ext cx="575643" cy="416728"/>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45" name="AutoShape 22"/>
                <p:cNvSpPr>
                  <a:spLocks/>
                </p:cNvSpPr>
                <p:nvPr/>
              </p:nvSpPr>
              <p:spPr bwMode="auto">
                <a:xfrm>
                  <a:off x="6119521" y="2589201"/>
                  <a:ext cx="257814" cy="417573"/>
                </a:xfrm>
                <a:prstGeom prst="rightArrow">
                  <a:avLst>
                    <a:gd name="adj1" fmla="val 32000"/>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46" name="AutoShape 23"/>
                <p:cNvSpPr>
                  <a:spLocks/>
                </p:cNvSpPr>
                <p:nvPr/>
              </p:nvSpPr>
              <p:spPr bwMode="auto">
                <a:xfrm>
                  <a:off x="6970697" y="2224071"/>
                  <a:ext cx="948416" cy="417573"/>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51" name="Freeform 30"/>
                <p:cNvSpPr>
                  <a:spLocks/>
                </p:cNvSpPr>
                <p:nvPr/>
              </p:nvSpPr>
              <p:spPr bwMode="auto">
                <a:xfrm flipH="1">
                  <a:off x="6193875" y="2384676"/>
                  <a:ext cx="1803850" cy="1445967"/>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38100" cmpd="sng">
                  <a:solidFill>
                    <a:schemeClr val="tx1"/>
                  </a:solidFill>
                  <a:round/>
                  <a:headEnd/>
                  <a:tailEnd/>
                </a:ln>
                <a:effectLst/>
              </p:spPr>
              <p:txBody>
                <a:bodyPr/>
                <a:lstStyle/>
                <a:p>
                  <a:endParaRPr lang="en-US"/>
                </a:p>
              </p:txBody>
            </p:sp>
          </p:grpSp>
        </p:grpSp>
        <p:sp>
          <p:nvSpPr>
            <p:cNvPr id="53" name="Line 25"/>
            <p:cNvSpPr>
              <a:spLocks noChangeShapeType="1"/>
            </p:cNvSpPr>
            <p:nvPr/>
          </p:nvSpPr>
          <p:spPr bwMode="auto">
            <a:xfrm flipH="1">
              <a:off x="5229234" y="5400702"/>
              <a:ext cx="803286" cy="912825"/>
            </a:xfrm>
            <a:prstGeom prst="line">
              <a:avLst/>
            </a:prstGeom>
            <a:noFill/>
            <a:ln w="28575">
              <a:solidFill>
                <a:schemeClr val="tx1"/>
              </a:solidFill>
              <a:round/>
              <a:headEnd/>
              <a:tailEnd type="triangle" w="med" len="med"/>
            </a:ln>
            <a:effectLst/>
          </p:spPr>
          <p:txBody>
            <a:bodyPr/>
            <a:lstStyle/>
            <a:p>
              <a:endParaRPr lang="en-US"/>
            </a:p>
          </p:txBody>
        </p:sp>
        <p:sp>
          <p:nvSpPr>
            <p:cNvPr id="74" name="Text Box 27"/>
            <p:cNvSpPr txBox="1">
              <a:spLocks noChangeArrowheads="1"/>
            </p:cNvSpPr>
            <p:nvPr/>
          </p:nvSpPr>
          <p:spPr bwMode="auto">
            <a:xfrm rot="18472817">
              <a:off x="5213991" y="5798690"/>
              <a:ext cx="1337334" cy="707886"/>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a:t>
              </a:r>
              <a:r>
                <a:rPr lang="en-US" sz="2000" b="1" i="1" dirty="0" smtClean="0">
                  <a:latin typeface="Times New Roman" pitchFamily="18" charset="0"/>
                </a:rPr>
                <a:t/>
              </a:r>
              <a:br>
                <a:rPr lang="en-US" sz="2000" b="1" i="1" dirty="0" smtClean="0">
                  <a:latin typeface="Times New Roman" pitchFamily="18" charset="0"/>
                </a:rPr>
              </a:br>
              <a:r>
                <a:rPr lang="en-US" sz="2000" b="1" i="1" dirty="0" smtClean="0">
                  <a:latin typeface="Times New Roman" pitchFamily="18" charset="0"/>
                </a:rPr>
                <a:t>position </a:t>
              </a:r>
              <a:r>
                <a:rPr lang="en-US" sz="2000" b="1" i="1" dirty="0">
                  <a:latin typeface="Times New Roman" pitchFamily="18" charset="0"/>
                </a:rPr>
                <a:t>x</a:t>
              </a:r>
            </a:p>
          </p:txBody>
        </p:sp>
      </p:grpSp>
      <p:sp>
        <p:nvSpPr>
          <p:cNvPr id="78" name="TextBox 77"/>
          <p:cNvSpPr txBox="1"/>
          <p:nvPr/>
        </p:nvSpPr>
        <p:spPr>
          <a:xfrm>
            <a:off x="4113755" y="3429000"/>
            <a:ext cx="567784" cy="1015663"/>
          </a:xfrm>
          <a:prstGeom prst="rect">
            <a:avLst/>
          </a:prstGeom>
          <a:noFill/>
        </p:spPr>
        <p:txBody>
          <a:bodyPr wrap="none" rtlCol="0">
            <a:spAutoFit/>
          </a:bodyPr>
          <a:lstStyle/>
          <a:p>
            <a:r>
              <a:rPr lang="en-US" sz="6000" dirty="0" smtClean="0"/>
              <a:t>+</a:t>
            </a:r>
            <a:endParaRPr lang="en-US" sz="6000" dirty="0"/>
          </a:p>
        </p:txBody>
      </p:sp>
      <p:sp>
        <p:nvSpPr>
          <p:cNvPr id="36" name="Slide Number Placeholder 3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100</a:t>
            </a:fld>
            <a:endParaRPr lang="en-US"/>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technique</a:t>
            </a:r>
          </a:p>
        </p:txBody>
      </p:sp>
      <p:pic>
        <p:nvPicPr>
          <p:cNvPr id="19459" name="Picture 3" descr="Z:\public_html\y1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6" name="Down Arrow 5"/>
          <p:cNvSpPr/>
          <p:nvPr/>
        </p:nvSpPr>
        <p:spPr bwMode="auto">
          <a:xfrm rot="20751278">
            <a:off x="1367412" y="1170640"/>
            <a:ext cx="438156" cy="1058877"/>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Down Arrow 6"/>
          <p:cNvSpPr/>
          <p:nvPr/>
        </p:nvSpPr>
        <p:spPr bwMode="auto">
          <a:xfrm rot="4489420">
            <a:off x="4079177" y="859324"/>
            <a:ext cx="372940" cy="893243"/>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5813442"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sp>
        <p:nvSpPr>
          <p:cNvPr id="11" name="TextBox 10"/>
          <p:cNvSpPr txBox="1">
            <a:spLocks noChangeArrowheads="1"/>
          </p:cNvSpPr>
          <p:nvPr/>
        </p:nvSpPr>
        <p:spPr bwMode="auto">
          <a:xfrm>
            <a:off x="5667390" y="2698740"/>
            <a:ext cx="3476610" cy="1785104"/>
          </a:xfrm>
          <a:prstGeom prst="rect">
            <a:avLst/>
          </a:prstGeom>
          <a:noFill/>
          <a:ln w="9525">
            <a:noFill/>
            <a:miter lim="800000"/>
            <a:headEnd/>
            <a:tailEnd/>
          </a:ln>
        </p:spPr>
        <p:txBody>
          <a:bodyPr wrap="square">
            <a:spAutoFit/>
          </a:bodyPr>
          <a:lstStyle/>
          <a:p>
            <a:pPr>
              <a:buFont typeface="Arial" charset="0"/>
              <a:buChar char="•"/>
            </a:pPr>
            <a:r>
              <a:rPr lang="en-US" sz="2200" dirty="0"/>
              <a:t> Takes two </a:t>
            </a:r>
            <a:r>
              <a:rPr lang="en-US" sz="2200" dirty="0" smtClean="0"/>
              <a:t>shots in </a:t>
            </a:r>
          </a:p>
          <a:p>
            <a:r>
              <a:rPr lang="en-US" sz="2200" dirty="0" smtClean="0"/>
              <a:t>   orthogonal parabolic paths</a:t>
            </a:r>
            <a:endParaRPr lang="en-US" sz="2200" dirty="0"/>
          </a:p>
          <a:p>
            <a:r>
              <a:rPr lang="en-US" sz="2200" dirty="0" smtClean="0"/>
              <a:t> </a:t>
            </a:r>
          </a:p>
          <a:p>
            <a:pPr>
              <a:buFont typeface="Arial" charset="0"/>
              <a:buChar char="•"/>
            </a:pPr>
            <a:r>
              <a:rPr lang="en-US" sz="2200" dirty="0" smtClean="0"/>
              <a:t> Allows </a:t>
            </a:r>
            <a:r>
              <a:rPr lang="en-US" sz="2200" dirty="0"/>
              <a:t>near-optimal </a:t>
            </a:r>
          </a:p>
          <a:p>
            <a:r>
              <a:rPr lang="en-US" sz="2200" dirty="0"/>
              <a:t>   information capture </a:t>
            </a:r>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101</a:t>
            </a:fld>
            <a:endParaRPr lang="en-US"/>
          </a:p>
        </p:txBody>
      </p:sp>
    </p:spTree>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technique</a:t>
            </a:r>
          </a:p>
        </p:txBody>
      </p:sp>
      <p:pic>
        <p:nvPicPr>
          <p:cNvPr id="7" name="Picture 3" descr="Z:\public_html\y2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6" name="Down Arrow 5"/>
          <p:cNvSpPr/>
          <p:nvPr/>
        </p:nvSpPr>
        <p:spPr bwMode="auto">
          <a:xfrm rot="20751278">
            <a:off x="1262522" y="1093141"/>
            <a:ext cx="438156" cy="1058877"/>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Down Arrow 9"/>
          <p:cNvSpPr/>
          <p:nvPr/>
        </p:nvSpPr>
        <p:spPr bwMode="auto">
          <a:xfrm rot="4489420">
            <a:off x="3759616" y="723357"/>
            <a:ext cx="372940" cy="893243"/>
          </a:xfrm>
          <a:prstGeom prst="downArrow">
            <a:avLst/>
          </a:prstGeom>
          <a:solidFill>
            <a:srgbClr val="FFC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a:xfrm>
            <a:off x="5813442"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sp>
        <p:nvSpPr>
          <p:cNvPr id="12" name="TextBox 10"/>
          <p:cNvSpPr txBox="1">
            <a:spLocks noChangeArrowheads="1"/>
          </p:cNvSpPr>
          <p:nvPr/>
        </p:nvSpPr>
        <p:spPr bwMode="auto">
          <a:xfrm>
            <a:off x="5667390" y="2698740"/>
            <a:ext cx="3476610" cy="1785104"/>
          </a:xfrm>
          <a:prstGeom prst="rect">
            <a:avLst/>
          </a:prstGeom>
          <a:noFill/>
          <a:ln w="9525">
            <a:noFill/>
            <a:miter lim="800000"/>
            <a:headEnd/>
            <a:tailEnd/>
          </a:ln>
        </p:spPr>
        <p:txBody>
          <a:bodyPr wrap="square">
            <a:spAutoFit/>
          </a:bodyPr>
          <a:lstStyle/>
          <a:p>
            <a:pPr>
              <a:buFont typeface="Arial" charset="0"/>
              <a:buChar char="•"/>
            </a:pPr>
            <a:r>
              <a:rPr lang="en-US" sz="2200" dirty="0"/>
              <a:t> Takes two </a:t>
            </a:r>
            <a:r>
              <a:rPr lang="en-US" sz="2200" dirty="0" smtClean="0"/>
              <a:t>shots in </a:t>
            </a:r>
          </a:p>
          <a:p>
            <a:r>
              <a:rPr lang="en-US" sz="2200" dirty="0" smtClean="0"/>
              <a:t>   orthogonal parabolic paths</a:t>
            </a:r>
            <a:endParaRPr lang="en-US" sz="2200" dirty="0"/>
          </a:p>
          <a:p>
            <a:r>
              <a:rPr lang="en-US" sz="2200" dirty="0" smtClean="0"/>
              <a:t> </a:t>
            </a:r>
          </a:p>
          <a:p>
            <a:pPr>
              <a:buFont typeface="Arial" charset="0"/>
              <a:buChar char="•"/>
            </a:pPr>
            <a:r>
              <a:rPr lang="en-US" sz="2200" dirty="0" smtClean="0"/>
              <a:t> Allows </a:t>
            </a:r>
            <a:r>
              <a:rPr lang="en-US" sz="2200" dirty="0"/>
              <a:t>near-optimal </a:t>
            </a:r>
          </a:p>
          <a:p>
            <a:r>
              <a:rPr lang="en-US" sz="2200" dirty="0"/>
              <a:t>   information capture </a:t>
            </a:r>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102</a:t>
            </a:fld>
            <a:endParaRPr lang="en-US"/>
          </a:p>
        </p:txBody>
      </p:sp>
    </p:spTree>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Z:\public_html\layerIm_MJJiye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p:spPr>
      </p:pic>
      <p:sp>
        <p:nvSpPr>
          <p:cNvPr id="28" name="Title 27"/>
          <p:cNvSpPr>
            <a:spLocks noGrp="1"/>
          </p:cNvSpPr>
          <p:nvPr>
            <p:ph type="title" idx="4294967295"/>
          </p:nvPr>
        </p:nvSpPr>
        <p:spPr/>
        <p:txBody>
          <a:bodyPr/>
          <a:lstStyle/>
          <a:p>
            <a:pPr>
              <a:defRPr/>
            </a:pPr>
            <a:r>
              <a:rPr lang="en-US" b="0" dirty="0" smtClean="0"/>
              <a:t>Our technique</a:t>
            </a:r>
          </a:p>
        </p:txBody>
      </p:sp>
      <p:sp>
        <p:nvSpPr>
          <p:cNvPr id="12" name="Rectangle 11"/>
          <p:cNvSpPr/>
          <p:nvPr/>
        </p:nvSpPr>
        <p:spPr>
          <a:xfrm>
            <a:off x="5813442"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pic>
        <p:nvPicPr>
          <p:cNvPr id="17409" name="Picture 1" descr="Z:\public_html\motionField.png"/>
          <p:cNvPicPr>
            <a:picLocks noChangeAspect="1" noChangeArrowheads="1"/>
          </p:cNvPicPr>
          <p:nvPr/>
        </p:nvPicPr>
        <p:blipFill>
          <a:blip r:embed="rId4" cstate="print"/>
          <a:srcRect/>
          <a:stretch>
            <a:fillRect/>
          </a:stretch>
        </p:blipFill>
        <p:spPr bwMode="auto">
          <a:xfrm>
            <a:off x="299979" y="4670442"/>
            <a:ext cx="1514618" cy="1606525"/>
          </a:xfrm>
          <a:prstGeom prst="rect">
            <a:avLst/>
          </a:prstGeom>
          <a:noFill/>
        </p:spPr>
      </p:pic>
      <p:sp>
        <p:nvSpPr>
          <p:cNvPr id="7" name="TextBox 10"/>
          <p:cNvSpPr txBox="1">
            <a:spLocks noChangeArrowheads="1"/>
          </p:cNvSpPr>
          <p:nvPr/>
        </p:nvSpPr>
        <p:spPr bwMode="auto">
          <a:xfrm>
            <a:off x="5667390" y="2698740"/>
            <a:ext cx="3476610" cy="1785104"/>
          </a:xfrm>
          <a:prstGeom prst="rect">
            <a:avLst/>
          </a:prstGeom>
          <a:noFill/>
          <a:ln w="9525">
            <a:noFill/>
            <a:miter lim="800000"/>
            <a:headEnd/>
            <a:tailEnd/>
          </a:ln>
        </p:spPr>
        <p:txBody>
          <a:bodyPr wrap="square">
            <a:spAutoFit/>
          </a:bodyPr>
          <a:lstStyle/>
          <a:p>
            <a:pPr>
              <a:buFont typeface="Arial" charset="0"/>
              <a:buChar char="•"/>
            </a:pPr>
            <a:r>
              <a:rPr lang="en-US" sz="2200" dirty="0"/>
              <a:t> Takes two </a:t>
            </a:r>
            <a:r>
              <a:rPr lang="en-US" sz="2200" dirty="0" smtClean="0"/>
              <a:t>shots in </a:t>
            </a:r>
          </a:p>
          <a:p>
            <a:r>
              <a:rPr lang="en-US" sz="2200" dirty="0" smtClean="0"/>
              <a:t>   orthogonal parabolic paths</a:t>
            </a:r>
            <a:endParaRPr lang="en-US" sz="2200" dirty="0"/>
          </a:p>
          <a:p>
            <a:r>
              <a:rPr lang="en-US" sz="2200" dirty="0" smtClean="0"/>
              <a:t> </a:t>
            </a:r>
          </a:p>
          <a:p>
            <a:pPr>
              <a:buFont typeface="Arial" charset="0"/>
              <a:buChar char="•"/>
            </a:pPr>
            <a:r>
              <a:rPr lang="en-US" sz="2200" dirty="0" smtClean="0"/>
              <a:t> Allows </a:t>
            </a:r>
            <a:r>
              <a:rPr lang="en-US" sz="2200" dirty="0"/>
              <a:t>near-optimal </a:t>
            </a:r>
          </a:p>
          <a:p>
            <a:r>
              <a:rPr lang="en-US" sz="2200" dirty="0"/>
              <a:t>   information capture </a:t>
            </a:r>
          </a:p>
        </p:txBody>
      </p:sp>
      <p:sp>
        <p:nvSpPr>
          <p:cNvPr id="8" name="Rectangle 7"/>
          <p:cNvSpPr/>
          <p:nvPr/>
        </p:nvSpPr>
        <p:spPr>
          <a:xfrm>
            <a:off x="1593115" y="690525"/>
            <a:ext cx="2670924" cy="446276"/>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Color map of motion</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103</a:t>
            </a:fld>
            <a:endParaRPr lang="en-US"/>
          </a:p>
        </p:txBody>
      </p:sp>
    </p:spTree>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a:t>
            </a:r>
            <a:r>
              <a:rPr lang="en-US" b="0" dirty="0" err="1" smtClean="0"/>
              <a:t>deblurring</a:t>
            </a:r>
            <a:r>
              <a:rPr lang="en-US" b="0" dirty="0" smtClean="0"/>
              <a:t> result</a:t>
            </a:r>
          </a:p>
        </p:txBody>
      </p:sp>
      <p:pic>
        <p:nvPicPr>
          <p:cNvPr id="17411" name="Picture 5" descr="C:\Users\taegsang\Desktop\debIm_MJRoger_16.bmp"/>
          <p:cNvPicPr>
            <a:picLocks noChangeAspect="1" noChangeArrowheads="1"/>
          </p:cNvPicPr>
          <p:nvPr/>
        </p:nvPicPr>
        <p:blipFill>
          <a:blip r:embed="rId3" cstate="print"/>
          <a:srcRect/>
          <a:stretch>
            <a:fillRect/>
          </a:stretch>
        </p:blipFill>
        <p:spPr bwMode="auto">
          <a:xfrm>
            <a:off x="155575" y="1143000"/>
            <a:ext cx="5546725" cy="5257800"/>
          </a:xfrm>
          <a:prstGeom prst="rect">
            <a:avLst/>
          </a:prstGeom>
          <a:noFill/>
          <a:ln w="38100">
            <a:solidFill>
              <a:schemeClr val="tx1"/>
            </a:solidFill>
            <a:miter lim="800000"/>
            <a:headEnd/>
            <a:tailEnd/>
          </a:ln>
        </p:spPr>
      </p:pic>
      <p:sp>
        <p:nvSpPr>
          <p:cNvPr id="16" name="Rectangle 15"/>
          <p:cNvSpPr/>
          <p:nvPr/>
        </p:nvSpPr>
        <p:spPr bwMode="auto">
          <a:xfrm>
            <a:off x="3987792" y="1274733"/>
            <a:ext cx="1117608" cy="1168416"/>
          </a:xfrm>
          <a:prstGeom prst="rect">
            <a:avLst/>
          </a:prstGeom>
          <a:noFill/>
          <a:ln w="38100" cap="flat" cmpd="sng" algn="ctr">
            <a:solidFill>
              <a:schemeClr val="accent1">
                <a:lumMod val="40000"/>
                <a:lumOff val="60000"/>
              </a:schemeClr>
            </a:solidFill>
            <a:prstDash val="solid"/>
            <a:round/>
            <a:headEnd type="none" w="med" len="med"/>
            <a:tailEnd type="none" w="med" len="med"/>
          </a:ln>
          <a:effectLst/>
        </p:spPr>
        <p:txBody>
          <a:bodyPr wrap="none" anchor="ctr"/>
          <a:lstStyle/>
          <a:p>
            <a:pPr algn="ctr" eaLnBrk="0" hangingPunct="0">
              <a:defRPr/>
            </a:pPr>
            <a:endParaRPr lang="en-US">
              <a:latin typeface="Times New Roman" pitchFamily="18" charset="0"/>
            </a:endParaRPr>
          </a:p>
        </p:txBody>
      </p:sp>
      <p:pic>
        <p:nvPicPr>
          <p:cNvPr id="15361" name="Picture 1" descr="Z:\public_html\jin_crop_ICCP.bmp"/>
          <p:cNvPicPr>
            <a:picLocks noChangeAspect="1" noChangeArrowheads="1"/>
          </p:cNvPicPr>
          <p:nvPr/>
        </p:nvPicPr>
        <p:blipFill>
          <a:blip r:embed="rId4" cstate="print"/>
          <a:srcRect/>
          <a:stretch>
            <a:fillRect/>
          </a:stretch>
        </p:blipFill>
        <p:spPr bwMode="auto">
          <a:xfrm>
            <a:off x="6215085" y="1092168"/>
            <a:ext cx="2560320" cy="2560320"/>
          </a:xfrm>
          <a:prstGeom prst="rect">
            <a:avLst/>
          </a:prstGeom>
          <a:noFill/>
          <a:ln w="38100">
            <a:solidFill>
              <a:schemeClr val="accent1">
                <a:lumMod val="40000"/>
                <a:lumOff val="60000"/>
              </a:schemeClr>
            </a:solidFill>
          </a:ln>
        </p:spPr>
      </p:pic>
      <p:pic>
        <p:nvPicPr>
          <p:cNvPr id="15362" name="Picture 2" descr="Z:\public_html\roger_crop_ICCP.bmp"/>
          <p:cNvPicPr>
            <a:picLocks noChangeAspect="1" noChangeArrowheads="1"/>
          </p:cNvPicPr>
          <p:nvPr/>
        </p:nvPicPr>
        <p:blipFill>
          <a:blip r:embed="rId5" cstate="print"/>
          <a:srcRect/>
          <a:stretch>
            <a:fillRect/>
          </a:stretch>
        </p:blipFill>
        <p:spPr bwMode="auto">
          <a:xfrm>
            <a:off x="6215085" y="3830643"/>
            <a:ext cx="2560320" cy="2560320"/>
          </a:xfrm>
          <a:prstGeom prst="rect">
            <a:avLst/>
          </a:prstGeom>
          <a:noFill/>
          <a:ln w="38100">
            <a:solidFill>
              <a:schemeClr val="accent1">
                <a:lumMod val="75000"/>
              </a:schemeClr>
            </a:solidFill>
          </a:ln>
        </p:spPr>
      </p:pic>
      <p:sp>
        <p:nvSpPr>
          <p:cNvPr id="9" name="Rectangle 8"/>
          <p:cNvSpPr/>
          <p:nvPr/>
        </p:nvSpPr>
        <p:spPr bwMode="auto">
          <a:xfrm>
            <a:off x="569865" y="1165194"/>
            <a:ext cx="1117608" cy="116841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wrap="none" anchor="ctr"/>
          <a:lstStyle/>
          <a:p>
            <a:pPr algn="ctr" eaLnBrk="0" hangingPunct="0">
              <a:defRPr/>
            </a:pPr>
            <a:endParaRPr lang="en-US">
              <a:latin typeface="Times New Roman" pitchFamily="18" charset="0"/>
            </a:endParaRPr>
          </a:p>
        </p:txBody>
      </p:sp>
      <p:sp>
        <p:nvSpPr>
          <p:cNvPr id="8" name="Slide Number Placeholder 7"/>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104</a:t>
            </a:fld>
            <a:endParaRPr lang="en-US"/>
          </a:p>
        </p:txBody>
      </p:sp>
    </p:spTree>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Disclaimer</a:t>
            </a:r>
          </a:p>
        </p:txBody>
      </p:sp>
      <p:sp>
        <p:nvSpPr>
          <p:cNvPr id="22531" name="TextBox 36"/>
          <p:cNvSpPr txBox="1">
            <a:spLocks noChangeArrowheads="1"/>
          </p:cNvSpPr>
          <p:nvPr/>
        </p:nvSpPr>
        <p:spPr bwMode="auto">
          <a:xfrm>
            <a:off x="719572" y="1988840"/>
            <a:ext cx="5671937" cy="646331"/>
          </a:xfrm>
          <a:prstGeom prst="rect">
            <a:avLst/>
          </a:prstGeom>
          <a:noFill/>
          <a:ln w="9525">
            <a:noFill/>
            <a:miter lim="800000"/>
            <a:headEnd/>
            <a:tailEnd/>
          </a:ln>
        </p:spPr>
        <p:txBody>
          <a:bodyPr wrap="none">
            <a:spAutoFit/>
          </a:bodyPr>
          <a:lstStyle/>
          <a:p>
            <a:r>
              <a:rPr lang="en-US" sz="3600" dirty="0">
                <a:solidFill>
                  <a:srgbClr val="FFFF66"/>
                </a:solidFill>
              </a:rPr>
              <a:t>In this work, we assume that:</a:t>
            </a:r>
          </a:p>
        </p:txBody>
      </p:sp>
      <p:sp>
        <p:nvSpPr>
          <p:cNvPr id="38" name="TextBox 37"/>
          <p:cNvSpPr txBox="1"/>
          <p:nvPr/>
        </p:nvSpPr>
        <p:spPr>
          <a:xfrm>
            <a:off x="719572" y="2888940"/>
            <a:ext cx="5723129" cy="892552"/>
          </a:xfrm>
          <a:prstGeom prst="rect">
            <a:avLst/>
          </a:prstGeom>
          <a:noFill/>
        </p:spPr>
        <p:txBody>
          <a:bodyPr wrap="none">
            <a:spAutoFit/>
          </a:bodyPr>
          <a:lstStyle/>
          <a:p>
            <a:pPr>
              <a:buFont typeface="Arial" pitchFamily="34" charset="0"/>
              <a:buChar char="•"/>
              <a:defRPr/>
            </a:pPr>
            <a:r>
              <a:rPr lang="en-US" sz="2600" dirty="0">
                <a:effectLst>
                  <a:outerShdw blurRad="38100" dist="38100" dir="2700000" algn="tl">
                    <a:srgbClr val="000000">
                      <a:alpha val="43137"/>
                    </a:srgbClr>
                  </a:outerShdw>
                </a:effectLst>
              </a:rPr>
              <a:t>  Motion is constant-</a:t>
            </a:r>
            <a:r>
              <a:rPr lang="en-US" sz="2600" dirty="0" smtClean="0">
                <a:effectLst>
                  <a:outerShdw blurRad="38100" dist="38100" dir="2700000" algn="tl">
                    <a:srgbClr val="000000">
                      <a:alpha val="43137"/>
                    </a:srgbClr>
                  </a:outerShdw>
                </a:effectLst>
              </a:rPr>
              <a:t>velocity</a:t>
            </a:r>
          </a:p>
          <a:p>
            <a:pPr>
              <a:defRPr/>
            </a:pPr>
            <a:r>
              <a:rPr lang="en-US" sz="2600" dirty="0">
                <a:effectLst>
                  <a:outerShdw blurRad="38100" dist="38100" dir="2700000" algn="tl">
                    <a:srgbClr val="000000">
                      <a:alpha val="43137"/>
                    </a:srgbClr>
                  </a:outerShdw>
                </a:effectLst>
              </a:rPr>
              <a:t>         -&gt; i.e. relatively short exposure </a:t>
            </a:r>
            <a:r>
              <a:rPr lang="en-US" sz="2600" dirty="0" smtClean="0">
                <a:effectLst>
                  <a:outerShdw blurRad="38100" dist="38100" dir="2700000" algn="tl">
                    <a:srgbClr val="000000">
                      <a:alpha val="43137"/>
                    </a:srgbClr>
                  </a:outerShdw>
                </a:effectLst>
              </a:rPr>
              <a:t>time</a:t>
            </a:r>
            <a:endParaRPr lang="en-US" sz="2600"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105</a:t>
            </a:fld>
            <a:endParaRPr lang="en-US"/>
          </a:p>
        </p:txBody>
      </p:sp>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106</a:t>
            </a:fld>
            <a:endParaRPr lang="en-US"/>
          </a:p>
        </p:txBody>
      </p:sp>
      <p:sp>
        <p:nvSpPr>
          <p:cNvPr id="6"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
        <p:nvSpPr>
          <p:cNvPr id="7" name="TextBox 6"/>
          <p:cNvSpPr txBox="1"/>
          <p:nvPr/>
        </p:nvSpPr>
        <p:spPr>
          <a:xfrm>
            <a:off x="157589" y="721961"/>
            <a:ext cx="8635697" cy="5452775"/>
          </a:xfrm>
          <a:prstGeom prst="rect">
            <a:avLst/>
          </a:prstGeom>
          <a:noFill/>
        </p:spPr>
        <p:txBody>
          <a:bodyPr wrap="none" rtlCol="0">
            <a:spAutoFit/>
          </a:bodyPr>
          <a:lstStyle/>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Blur kernel estimation using blurred edge profiles</a:t>
            </a:r>
            <a:endParaRPr lang="en-US" sz="3200" dirty="0" smtClean="0">
              <a:solidFill>
                <a:schemeClr val="tx1">
                  <a:lumMod val="65000"/>
                </a:schemeClr>
              </a:solidFill>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The Radon transform and blur</a:t>
            </a:r>
          </a:p>
          <a:p>
            <a:pPr lvl="1">
              <a:lnSpc>
                <a:spcPct val="120000"/>
              </a:lnSpc>
              <a:buFont typeface="Arial" pitchFamily="34" charset="0"/>
              <a:buChar char="•"/>
            </a:pPr>
            <a:r>
              <a:rPr lang="en-US" sz="2600" dirty="0" smtClean="0">
                <a:solidFill>
                  <a:schemeClr val="tx1">
                    <a:lumMod val="65000"/>
                  </a:schemeClr>
                </a:solidFill>
              </a:rPr>
              <a:t>  Using blurred edges for blur identification</a:t>
            </a:r>
          </a:p>
          <a:p>
            <a:pPr lvl="1">
              <a:lnSpc>
                <a:spcPct val="120000"/>
              </a:lnSpc>
              <a:buFont typeface="Arial" pitchFamily="34" charset="0"/>
              <a:buChar char="•"/>
            </a:pPr>
            <a:r>
              <a:rPr lang="en-US" sz="2600" dirty="0" smtClean="0">
                <a:solidFill>
                  <a:schemeClr val="tx1">
                    <a:lumMod val="65000"/>
                  </a:schemeClr>
                </a:solidFill>
              </a:rPr>
              <a:t>  </a:t>
            </a:r>
            <a:r>
              <a:rPr lang="en-US" sz="2600" dirty="0" err="1" smtClean="0">
                <a:solidFill>
                  <a:schemeClr val="tx1">
                    <a:lumMod val="65000"/>
                  </a:schemeClr>
                </a:solidFill>
              </a:rPr>
              <a:t>Deblurring</a:t>
            </a:r>
            <a:r>
              <a:rPr lang="en-US" sz="2600" dirty="0" smtClean="0">
                <a:solidFill>
                  <a:schemeClr val="tx1">
                    <a:lumMod val="65000"/>
                  </a:schemeClr>
                </a:solidFill>
              </a:rPr>
              <a:t> pipeline</a:t>
            </a: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accent1">
                  <a:lumMod val="60000"/>
                  <a:lumOff val="40000"/>
                </a:schemeClr>
              </a:solidFill>
              <a:effectLst>
                <a:outerShdw blurRad="38100" dist="38100" dir="2700000" algn="tl">
                  <a:srgbClr val="000000"/>
                </a:outerShdw>
              </a:effectLst>
            </a:endParaRPr>
          </a:p>
          <a:p>
            <a:pPr>
              <a:buFont typeface="Arial" pitchFamily="34" charset="0"/>
              <a:buChar char="•"/>
            </a:pPr>
            <a:r>
              <a:rPr lang="en-US" sz="2800" kern="0" dirty="0" smtClean="0">
                <a:solidFill>
                  <a:srgbClr val="FFCC66"/>
                </a:solidFill>
                <a:effectLst>
                  <a:outerShdw blurRad="38100" dist="38100" dir="2700000" algn="tl">
                    <a:srgbClr val="000000"/>
                  </a:outerShdw>
                </a:effectLst>
              </a:rPr>
              <a:t> Orthogonal parabolic exposures for motion </a:t>
            </a:r>
            <a:r>
              <a:rPr lang="en-US" sz="2800" kern="0" dirty="0" err="1" smtClean="0">
                <a:solidFill>
                  <a:srgbClr val="FFCC66"/>
                </a:solidFill>
                <a:effectLst>
                  <a:outerShdw blurRad="38100" dist="38100" dir="2700000" algn="tl">
                    <a:srgbClr val="000000"/>
                  </a:outerShdw>
                </a:effectLst>
              </a:rPr>
              <a:t>deblurring</a:t>
            </a:r>
            <a:r>
              <a:rPr lang="en-US" sz="3200" dirty="0" smtClean="0">
                <a:solidFill>
                  <a:schemeClr val="tx1">
                    <a:lumMod val="65000"/>
                  </a:schemeClr>
                </a:solidFill>
              </a:rPr>
              <a:t> </a:t>
            </a:r>
          </a:p>
          <a:p>
            <a:pPr lvl="1">
              <a:buFont typeface="Arial" pitchFamily="34" charset="0"/>
              <a:buChar char="•"/>
            </a:pPr>
            <a:r>
              <a:rPr lang="en-US" sz="2600" dirty="0" smtClean="0">
                <a:solidFill>
                  <a:srgbClr val="FFFF66"/>
                </a:solidFill>
              </a:rPr>
              <a:t>  2D motion optimal spectral bound</a:t>
            </a:r>
          </a:p>
          <a:p>
            <a:pPr lvl="1">
              <a:lnSpc>
                <a:spcPct val="120000"/>
              </a:lnSpc>
              <a:buFont typeface="Arial" pitchFamily="34" charset="0"/>
              <a:buChar char="•"/>
            </a:pPr>
            <a:r>
              <a:rPr lang="en-US" sz="2600" dirty="0" smtClean="0">
                <a:solidFill>
                  <a:schemeClr val="tx1">
                    <a:lumMod val="65000"/>
                  </a:schemeClr>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18" name="TextBox 17"/>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sp>
        <p:nvSpPr>
          <p:cNvPr id="20" name="TextBox 19"/>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21" name="TextBox 20"/>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22" name="TextBox 21"/>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24"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6"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7"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9"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30"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18"/>
            <p:cNvSpPr>
              <a:spLocks noChangeArrowheads="1"/>
            </p:cNvSpPr>
            <p:nvPr/>
          </p:nvSpPr>
          <p:spPr bwMode="auto">
            <a:xfrm>
              <a:off x="1412" y="2182"/>
              <a:ext cx="132"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mj-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23" name="Rectangle 17"/>
          <p:cNvSpPr>
            <a:spLocks noChangeArrowheads="1"/>
          </p:cNvSpPr>
          <p:nvPr/>
        </p:nvSpPr>
        <p:spPr bwMode="auto">
          <a:xfrm>
            <a:off x="3152775" y="990600"/>
            <a:ext cx="504825" cy="6794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Slide Number Placeholder 1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107</a:t>
            </a:fld>
            <a:endParaRPr lang="en-US"/>
          </a:p>
        </p:txBody>
      </p:sp>
    </p:spTree>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18" name="Oval 17"/>
          <p:cNvSpPr/>
          <p:nvPr/>
        </p:nvSpPr>
        <p:spPr bwMode="auto">
          <a:xfrm>
            <a:off x="3841740" y="2078019"/>
            <a:ext cx="328617" cy="292104"/>
          </a:xfrm>
          <a:prstGeom prst="ellipse">
            <a:avLst/>
          </a:prstGeom>
          <a:noFill/>
          <a:ln w="57150" cap="flat" cmpd="sng" algn="ctr">
            <a:solidFill>
              <a:schemeClr val="accent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0" name="Straight Arrow Connector 19"/>
          <p:cNvCxnSpPr/>
          <p:nvPr/>
        </p:nvCxnSpPr>
        <p:spPr bwMode="auto">
          <a:xfrm rot="16200000" flipV="1">
            <a:off x="3859998" y="2607457"/>
            <a:ext cx="876311" cy="401643"/>
          </a:xfrm>
          <a:prstGeom prst="straightConnector1">
            <a:avLst/>
          </a:prstGeom>
          <a:solidFill>
            <a:schemeClr val="accent1"/>
          </a:solidFill>
          <a:ln w="57150" cap="flat" cmpd="sng" algn="ctr">
            <a:solidFill>
              <a:schemeClr val="accent2"/>
            </a:solidFill>
            <a:prstDash val="solid"/>
            <a:round/>
            <a:headEnd type="none" w="med" len="med"/>
            <a:tailEnd type="arrow"/>
          </a:ln>
          <a:effectLst/>
        </p:spPr>
      </p:cxnSp>
      <p:sp>
        <p:nvSpPr>
          <p:cNvPr id="21" name="TextBox 20"/>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sp>
        <p:nvSpPr>
          <p:cNvPr id="23" name="TextBox 22"/>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24" name="TextBox 23"/>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25" name="TextBox 24"/>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27"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30"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31"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32"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33"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18"/>
            <p:cNvSpPr>
              <a:spLocks noChangeArrowheads="1"/>
            </p:cNvSpPr>
            <p:nvPr/>
          </p:nvSpPr>
          <p:spPr bwMode="auto">
            <a:xfrm>
              <a:off x="1412" y="2182"/>
              <a:ext cx="132"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mj-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22" name="Rectangle 17"/>
          <p:cNvSpPr>
            <a:spLocks noChangeArrowheads="1"/>
          </p:cNvSpPr>
          <p:nvPr/>
        </p:nvSpPr>
        <p:spPr bwMode="auto">
          <a:xfrm>
            <a:off x="3152775" y="990600"/>
            <a:ext cx="504825" cy="6794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Slide Number Placeholder 2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108</a:t>
            </a:fld>
            <a:endParaRPr lang="en-US"/>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23" name="Rectangle 22"/>
          <p:cNvSpPr/>
          <p:nvPr/>
        </p:nvSpPr>
        <p:spPr>
          <a:xfrm>
            <a:off x="2951820" y="3825044"/>
            <a:ext cx="3240360" cy="523220"/>
          </a:xfrm>
          <a:prstGeom prst="rect">
            <a:avLst/>
          </a:prstGeom>
        </p:spPr>
        <p:txBody>
          <a:bodyPr wrap="square">
            <a:spAutoFit/>
          </a:bodyPr>
          <a:lstStyle/>
          <a:p>
            <a:pPr algn="ctr" defTabSz="461963">
              <a:defRPr/>
            </a:pPr>
            <a:r>
              <a:rPr lang="en-US" sz="28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Frequency domain</a:t>
            </a:r>
            <a:endParaRPr lang="en-US" sz="28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nvGrpSpPr>
          <p:cNvPr id="2" name="Group 7"/>
          <p:cNvGrpSpPr>
            <a:grpSpLocks noChangeAspect="1"/>
          </p:cNvGrpSpPr>
          <p:nvPr/>
        </p:nvGrpSpPr>
        <p:grpSpPr bwMode="auto">
          <a:xfrm>
            <a:off x="1395413" y="4268788"/>
            <a:ext cx="6338887" cy="1001712"/>
            <a:chOff x="879" y="2689"/>
            <a:chExt cx="3993" cy="631"/>
          </a:xfrm>
        </p:grpSpPr>
        <p:sp>
          <p:nvSpPr>
            <p:cNvPr id="246790"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792"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46793"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794"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795"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796"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6797"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798"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799"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00"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6801"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46802"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6803"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246804"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05"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06" name="Rectangle 22"/>
            <p:cNvSpPr>
              <a:spLocks noChangeArrowheads="1"/>
            </p:cNvSpPr>
            <p:nvPr/>
          </p:nvSpPr>
          <p:spPr bwMode="auto">
            <a:xfrm>
              <a:off x="1465"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07"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08"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809"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810"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11"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12"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13"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14"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6815"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16"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6817"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246818"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19"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6820"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246821"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6822"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6823" name="Rectangle 39"/>
            <p:cNvSpPr>
              <a:spLocks noChangeArrowheads="1"/>
            </p:cNvSpPr>
            <p:nvPr/>
          </p:nvSpPr>
          <p:spPr bwMode="auto">
            <a:xfrm>
              <a:off x="2025" y="2877"/>
              <a:ext cx="129"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mj-lt"/>
                  <a:cs typeface="Arial" pitchFamily="34" charset="0"/>
                </a:rPr>
                <a:t>k</a:t>
              </a:r>
              <a:endParaRPr kumimoji="0" lang="en-US" sz="1800" b="0" i="0" u="none" strike="noStrike" cap="none" normalizeH="0" baseline="0" dirty="0" smtClean="0">
                <a:ln>
                  <a:noFill/>
                </a:ln>
                <a:solidFill>
                  <a:srgbClr val="FFC000"/>
                </a:solidFill>
                <a:effectLst/>
                <a:latin typeface="+mj-lt"/>
                <a:cs typeface="Arial" pitchFamily="34" charset="0"/>
              </a:endParaRPr>
            </a:p>
          </p:txBody>
        </p:sp>
        <p:sp>
          <p:nvSpPr>
            <p:cNvPr id="246824"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6825"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6826"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6827" name="Rectangle 43"/>
            <p:cNvSpPr>
              <a:spLocks noChangeArrowheads="1"/>
            </p:cNvSpPr>
            <p:nvPr/>
          </p:nvSpPr>
          <p:spPr bwMode="auto">
            <a:xfrm>
              <a:off x="179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60" name="Oval 59"/>
          <p:cNvSpPr/>
          <p:nvPr/>
        </p:nvSpPr>
        <p:spPr bwMode="auto">
          <a:xfrm>
            <a:off x="4608513" y="4816494"/>
            <a:ext cx="146052" cy="146052"/>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8" name="TextBox 57"/>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sp>
        <p:nvSpPr>
          <p:cNvPr id="61" name="TextBox 60"/>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62" name="TextBox 61"/>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63" name="TextBox 62"/>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3" name="Group 10"/>
          <p:cNvGrpSpPr>
            <a:grpSpLocks noChangeAspect="1"/>
          </p:cNvGrpSpPr>
          <p:nvPr/>
        </p:nvGrpSpPr>
        <p:grpSpPr bwMode="auto">
          <a:xfrm>
            <a:off x="2454246" y="1676376"/>
            <a:ext cx="3851275" cy="1003299"/>
            <a:chOff x="626" y="2182"/>
            <a:chExt cx="2426" cy="632"/>
          </a:xfrm>
        </p:grpSpPr>
        <p:sp>
          <p:nvSpPr>
            <p:cNvPr id="65"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67"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68"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69"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0"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1"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2"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18"/>
            <p:cNvSpPr>
              <a:spLocks noChangeArrowheads="1"/>
            </p:cNvSpPr>
            <p:nvPr/>
          </p:nvSpPr>
          <p:spPr bwMode="auto">
            <a:xfrm>
              <a:off x="1412" y="2182"/>
              <a:ext cx="132"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mj-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64" name="Rectangle 17"/>
          <p:cNvSpPr>
            <a:spLocks noChangeArrowheads="1"/>
          </p:cNvSpPr>
          <p:nvPr/>
        </p:nvSpPr>
        <p:spPr bwMode="auto">
          <a:xfrm>
            <a:off x="3152775" y="990600"/>
            <a:ext cx="260413" cy="8463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Slide Number Placeholder 5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109</a:t>
            </a:fld>
            <a:endParaRPr lang="en-US"/>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Contributions</a:t>
            </a:r>
          </a:p>
        </p:txBody>
      </p:sp>
      <p:pic>
        <p:nvPicPr>
          <p:cNvPr id="1091586" name="Picture 2" descr="Z:\Research\LineBasedKernelEstimation\MATLABCode\FiguresForPaper\slideFigures\motivation\DCut.jpg"/>
          <p:cNvPicPr>
            <a:picLocks noChangeAspect="1" noChangeArrowheads="1"/>
          </p:cNvPicPr>
          <p:nvPr/>
        </p:nvPicPr>
        <p:blipFill>
          <a:blip r:embed="rId3" cstate="print"/>
          <a:srcRect/>
          <a:stretch>
            <a:fillRect/>
          </a:stretch>
        </p:blipFill>
        <p:spPr bwMode="auto">
          <a:xfrm>
            <a:off x="467544" y="3320988"/>
            <a:ext cx="4320480" cy="3354057"/>
          </a:xfrm>
          <a:prstGeom prst="rect">
            <a:avLst/>
          </a:prstGeom>
          <a:noFill/>
          <a:ln w="38100">
            <a:solidFill>
              <a:schemeClr val="tx1"/>
            </a:solidFill>
          </a:ln>
        </p:spPr>
      </p:pic>
      <p:pic>
        <p:nvPicPr>
          <p:cNvPr id="1091587" name="Picture 3" descr="Z:\Research\LineBasedKernelEstimation\MATLABCode\FiguresForPaper\slideFigures\motivation\spatVarDebC.jpg"/>
          <p:cNvPicPr>
            <a:picLocks noChangeAspect="1" noChangeArrowheads="1"/>
          </p:cNvPicPr>
          <p:nvPr/>
        </p:nvPicPr>
        <p:blipFill>
          <a:blip r:embed="rId4" cstate="print"/>
          <a:srcRect/>
          <a:stretch>
            <a:fillRect/>
          </a:stretch>
        </p:blipFill>
        <p:spPr bwMode="auto">
          <a:xfrm>
            <a:off x="5541264" y="841248"/>
            <a:ext cx="2570268" cy="5961888"/>
          </a:xfrm>
          <a:prstGeom prst="rect">
            <a:avLst/>
          </a:prstGeom>
          <a:noFill/>
          <a:ln w="38100">
            <a:solidFill>
              <a:schemeClr val="tx1"/>
            </a:solidFill>
          </a:ln>
        </p:spPr>
      </p:pic>
      <p:pic>
        <p:nvPicPr>
          <p:cNvPr id="1091589" name="Picture 5" descr="C:\Users\taegsang\Desktop\blur_1.png"/>
          <p:cNvPicPr>
            <a:picLocks noChangeAspect="1" noChangeArrowheads="1"/>
          </p:cNvPicPr>
          <p:nvPr/>
        </p:nvPicPr>
        <p:blipFill>
          <a:blip r:embed="rId5" cstate="print"/>
          <a:srcRect/>
          <a:stretch>
            <a:fillRect/>
          </a:stretch>
        </p:blipFill>
        <p:spPr bwMode="auto">
          <a:xfrm>
            <a:off x="467544" y="1106742"/>
            <a:ext cx="1917700" cy="1917700"/>
          </a:xfrm>
          <a:prstGeom prst="rect">
            <a:avLst/>
          </a:prstGeom>
          <a:noFill/>
          <a:ln w="38100">
            <a:solidFill>
              <a:schemeClr val="tx1"/>
            </a:solidFill>
          </a:ln>
        </p:spPr>
      </p:pic>
      <p:pic>
        <p:nvPicPr>
          <p:cNvPr id="1091590" name="Picture 6" descr="C:\Users\taegsang\Desktop\blur_3.png"/>
          <p:cNvPicPr>
            <a:picLocks noChangeAspect="1" noChangeArrowheads="1"/>
          </p:cNvPicPr>
          <p:nvPr/>
        </p:nvPicPr>
        <p:blipFill>
          <a:blip r:embed="rId6" cstate="print"/>
          <a:srcRect/>
          <a:stretch>
            <a:fillRect/>
          </a:stretch>
        </p:blipFill>
        <p:spPr bwMode="auto">
          <a:xfrm>
            <a:off x="2870324" y="1106742"/>
            <a:ext cx="1917700" cy="1917700"/>
          </a:xfrm>
          <a:prstGeom prst="rect">
            <a:avLst/>
          </a:prstGeom>
          <a:noFill/>
          <a:ln w="38100">
            <a:solidFill>
              <a:schemeClr val="tx1"/>
            </a:solidFill>
          </a:ln>
        </p:spPr>
      </p:pic>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11</a:t>
            </a:fld>
            <a:endParaRPr lang="en-US"/>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Imaging model</a:t>
            </a:r>
          </a:p>
        </p:txBody>
      </p:sp>
      <p:sp>
        <p:nvSpPr>
          <p:cNvPr id="6" name="TextBox 5"/>
          <p:cNvSpPr txBox="1"/>
          <p:nvPr/>
        </p:nvSpPr>
        <p:spPr>
          <a:xfrm>
            <a:off x="1212804" y="1105172"/>
            <a:ext cx="1767343" cy="461665"/>
          </a:xfrm>
          <a:prstGeom prst="rect">
            <a:avLst/>
          </a:prstGeom>
          <a:noFill/>
        </p:spPr>
        <p:txBody>
          <a:bodyPr wrap="none" rtlCol="0">
            <a:spAutoFit/>
          </a:bodyPr>
          <a:lstStyle/>
          <a:p>
            <a:r>
              <a:rPr lang="en-US" dirty="0" smtClean="0">
                <a:solidFill>
                  <a:srgbClr val="92D050"/>
                </a:solidFill>
              </a:rPr>
              <a:t>Blurry image</a:t>
            </a:r>
            <a:endParaRPr lang="en-US" dirty="0">
              <a:solidFill>
                <a:srgbClr val="92D050"/>
              </a:solidFill>
            </a:endParaRPr>
          </a:p>
        </p:txBody>
      </p:sp>
      <p:sp>
        <p:nvSpPr>
          <p:cNvPr id="10" name="TextBox 9"/>
          <p:cNvSpPr txBox="1"/>
          <p:nvPr/>
        </p:nvSpPr>
        <p:spPr>
          <a:xfrm>
            <a:off x="3508352" y="1105172"/>
            <a:ext cx="625492" cy="461665"/>
          </a:xfrm>
          <a:prstGeom prst="rect">
            <a:avLst/>
          </a:prstGeom>
          <a:noFill/>
        </p:spPr>
        <p:txBody>
          <a:bodyPr wrap="none" rtlCol="0">
            <a:spAutoFit/>
          </a:bodyPr>
          <a:lstStyle/>
          <a:p>
            <a:r>
              <a:rPr lang="en-US" dirty="0" smtClean="0">
                <a:solidFill>
                  <a:srgbClr val="FFC000"/>
                </a:solidFill>
              </a:rPr>
              <a:t>PSF</a:t>
            </a:r>
            <a:endParaRPr lang="en-US" dirty="0">
              <a:solidFill>
                <a:srgbClr val="FFC000"/>
              </a:solidFill>
            </a:endParaRPr>
          </a:p>
        </p:txBody>
      </p:sp>
      <p:sp>
        <p:nvSpPr>
          <p:cNvPr id="11" name="TextBox 10"/>
          <p:cNvSpPr txBox="1"/>
          <p:nvPr/>
        </p:nvSpPr>
        <p:spPr>
          <a:xfrm>
            <a:off x="4243383" y="1105172"/>
            <a:ext cx="1732205" cy="461665"/>
          </a:xfrm>
          <a:prstGeom prst="rect">
            <a:avLst/>
          </a:prstGeom>
          <a:noFill/>
        </p:spPr>
        <p:txBody>
          <a:bodyPr wrap="none" rtlCol="0">
            <a:spAutoFit/>
          </a:bodyPr>
          <a:lstStyle/>
          <a:p>
            <a:r>
              <a:rPr lang="en-US" dirty="0" smtClean="0">
                <a:solidFill>
                  <a:srgbClr val="FF0000"/>
                </a:solidFill>
              </a:rPr>
              <a:t>Sharp image</a:t>
            </a:r>
            <a:endParaRPr lang="en-US" dirty="0">
              <a:solidFill>
                <a:srgbClr val="FF0000"/>
              </a:solidFill>
            </a:endParaRPr>
          </a:p>
        </p:txBody>
      </p:sp>
      <p:sp>
        <p:nvSpPr>
          <p:cNvPr id="12" name="TextBox 11"/>
          <p:cNvSpPr txBox="1"/>
          <p:nvPr/>
        </p:nvSpPr>
        <p:spPr>
          <a:xfrm>
            <a:off x="5922981" y="1105172"/>
            <a:ext cx="889987" cy="461665"/>
          </a:xfrm>
          <a:prstGeom prst="rect">
            <a:avLst/>
          </a:prstGeom>
          <a:noFill/>
        </p:spPr>
        <p:txBody>
          <a:bodyPr wrap="none" rtlCol="0">
            <a:spAutoFit/>
          </a:bodyPr>
          <a:lstStyle/>
          <a:p>
            <a:r>
              <a:rPr lang="en-US" dirty="0" smtClean="0">
                <a:solidFill>
                  <a:schemeClr val="tx2">
                    <a:lumMod val="60000"/>
                    <a:lumOff val="40000"/>
                  </a:schemeClr>
                </a:solidFill>
              </a:rPr>
              <a:t>Noise</a:t>
            </a:r>
            <a:endParaRPr lang="en-US" dirty="0">
              <a:solidFill>
                <a:schemeClr val="tx2">
                  <a:lumMod val="60000"/>
                  <a:lumOff val="40000"/>
                </a:schemeClr>
              </a:solidFill>
            </a:endParaRPr>
          </a:p>
        </p:txBody>
      </p:sp>
      <p:grpSp>
        <p:nvGrpSpPr>
          <p:cNvPr id="2" name="Group 10"/>
          <p:cNvGrpSpPr>
            <a:grpSpLocks noChangeAspect="1"/>
          </p:cNvGrpSpPr>
          <p:nvPr/>
        </p:nvGrpSpPr>
        <p:grpSpPr bwMode="auto">
          <a:xfrm>
            <a:off x="2454246" y="1676376"/>
            <a:ext cx="3851275" cy="1003299"/>
            <a:chOff x="626" y="2182"/>
            <a:chExt cx="2426" cy="632"/>
          </a:xfrm>
        </p:grpSpPr>
        <p:sp>
          <p:nvSpPr>
            <p:cNvPr id="144393" name="AutoShape 9"/>
            <p:cNvSpPr>
              <a:spLocks noChangeAspect="1" noChangeArrowheads="1" noTextEdit="1"/>
            </p:cNvSpPr>
            <p:nvPr/>
          </p:nvSpPr>
          <p:spPr bwMode="auto">
            <a:xfrm>
              <a:off x="626" y="2183"/>
              <a:ext cx="2426"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395" name="Rectangle 11"/>
            <p:cNvSpPr>
              <a:spLocks noChangeArrowheads="1"/>
            </p:cNvSpPr>
            <p:nvPr/>
          </p:nvSpPr>
          <p:spPr bwMode="auto">
            <a:xfrm>
              <a:off x="2865" y="2215"/>
              <a:ext cx="149"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44396" name="Rectangle 12"/>
            <p:cNvSpPr>
              <a:spLocks noChangeArrowheads="1"/>
            </p:cNvSpPr>
            <p:nvPr/>
          </p:nvSpPr>
          <p:spPr bwMode="auto">
            <a:xfrm>
              <a:off x="2227" y="2215"/>
              <a:ext cx="100"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4397" name="Rectangle 13"/>
            <p:cNvSpPr>
              <a:spLocks noChangeArrowheads="1"/>
            </p:cNvSpPr>
            <p:nvPr/>
          </p:nvSpPr>
          <p:spPr bwMode="auto">
            <a:xfrm>
              <a:off x="677" y="2215"/>
              <a:ext cx="183"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44398" name="Rectangle 14"/>
            <p:cNvSpPr>
              <a:spLocks noChangeArrowheads="1"/>
            </p:cNvSpPr>
            <p:nvPr/>
          </p:nvSpPr>
          <p:spPr bwMode="auto">
            <a:xfrm>
              <a:off x="1560" y="2396"/>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44399" name="Rectangle 15"/>
            <p:cNvSpPr>
              <a:spLocks noChangeArrowheads="1"/>
            </p:cNvSpPr>
            <p:nvPr/>
          </p:nvSpPr>
          <p:spPr bwMode="auto">
            <a:xfrm>
              <a:off x="2510"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0" name="Rectangle 16"/>
            <p:cNvSpPr>
              <a:spLocks noChangeArrowheads="1"/>
            </p:cNvSpPr>
            <p:nvPr/>
          </p:nvSpPr>
          <p:spPr bwMode="auto">
            <a:xfrm>
              <a:off x="1812" y="2182"/>
              <a:ext cx="37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Ä</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1" name="Rectangle 17"/>
            <p:cNvSpPr>
              <a:spLocks noChangeArrowheads="1"/>
            </p:cNvSpPr>
            <p:nvPr/>
          </p:nvSpPr>
          <p:spPr bwMode="auto">
            <a:xfrm>
              <a:off x="1066" y="2182"/>
              <a:ext cx="318"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4402" name="Rectangle 18"/>
            <p:cNvSpPr>
              <a:spLocks noChangeArrowheads="1"/>
            </p:cNvSpPr>
            <p:nvPr/>
          </p:nvSpPr>
          <p:spPr bwMode="auto">
            <a:xfrm>
              <a:off x="1412" y="2182"/>
              <a:ext cx="132" cy="35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1" u="none" strike="noStrike" cap="none" normalizeH="0" baseline="0" dirty="0" smtClean="0">
                  <a:ln>
                    <a:noFill/>
                  </a:ln>
                  <a:solidFill>
                    <a:srgbClr val="FFC000"/>
                  </a:solidFill>
                  <a:effectLst/>
                  <a:latin typeface="+mj-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grpSp>
        <p:nvGrpSpPr>
          <p:cNvPr id="4" name="Group 8"/>
          <p:cNvGrpSpPr>
            <a:grpSpLocks noChangeAspect="1"/>
          </p:cNvGrpSpPr>
          <p:nvPr/>
        </p:nvGrpSpPr>
        <p:grpSpPr bwMode="auto">
          <a:xfrm>
            <a:off x="2085975" y="3502025"/>
            <a:ext cx="4970463" cy="1925638"/>
            <a:chOff x="1314" y="2206"/>
            <a:chExt cx="3131" cy="1213"/>
          </a:xfrm>
        </p:grpSpPr>
        <p:sp>
          <p:nvSpPr>
            <p:cNvPr id="247815" name="AutoShape 7"/>
            <p:cNvSpPr>
              <a:spLocks noChangeAspect="1" noChangeArrowheads="1" noTextEdit="1"/>
            </p:cNvSpPr>
            <p:nvPr/>
          </p:nvSpPr>
          <p:spPr bwMode="auto">
            <a:xfrm>
              <a:off x="1314" y="2206"/>
              <a:ext cx="3131" cy="1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817" name="Line 9"/>
            <p:cNvSpPr>
              <a:spLocks noChangeShapeType="1"/>
            </p:cNvSpPr>
            <p:nvPr/>
          </p:nvSpPr>
          <p:spPr bwMode="auto">
            <a:xfrm>
              <a:off x="2389" y="2813"/>
              <a:ext cx="877" cy="1"/>
            </a:xfrm>
            <a:prstGeom prst="line">
              <a:avLst/>
            </a:prstGeom>
            <a:noFill/>
            <a:ln w="11">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818" name="Line 10"/>
            <p:cNvSpPr>
              <a:spLocks noChangeShapeType="1"/>
            </p:cNvSpPr>
            <p:nvPr/>
          </p:nvSpPr>
          <p:spPr bwMode="auto">
            <a:xfrm>
              <a:off x="3521" y="2813"/>
              <a:ext cx="878" cy="1"/>
            </a:xfrm>
            <a:prstGeom prst="line">
              <a:avLst/>
            </a:prstGeom>
            <a:noFill/>
            <a:ln w="11">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819" name="Rectangle 11"/>
            <p:cNvSpPr>
              <a:spLocks noChangeArrowheads="1"/>
            </p:cNvSpPr>
            <p:nvPr/>
          </p:nvSpPr>
          <p:spPr bwMode="auto">
            <a:xfrm>
              <a:off x="4295"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20" name="Rectangle 12"/>
            <p:cNvSpPr>
              <a:spLocks noChangeArrowheads="1"/>
            </p:cNvSpPr>
            <p:nvPr/>
          </p:nvSpPr>
          <p:spPr bwMode="auto">
            <a:xfrm>
              <a:off x="3764"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21" name="Rectangle 13"/>
            <p:cNvSpPr>
              <a:spLocks noChangeArrowheads="1"/>
            </p:cNvSpPr>
            <p:nvPr/>
          </p:nvSpPr>
          <p:spPr bwMode="auto">
            <a:xfrm>
              <a:off x="4253"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22" name="Rectangle 14"/>
            <p:cNvSpPr>
              <a:spLocks noChangeArrowheads="1"/>
            </p:cNvSpPr>
            <p:nvPr/>
          </p:nvSpPr>
          <p:spPr bwMode="auto">
            <a:xfrm>
              <a:off x="3722"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23" name="Rectangle 15"/>
            <p:cNvSpPr>
              <a:spLocks noChangeArrowheads="1"/>
            </p:cNvSpPr>
            <p:nvPr/>
          </p:nvSpPr>
          <p:spPr bwMode="auto">
            <a:xfrm>
              <a:off x="3162"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24" name="Rectangle 16"/>
            <p:cNvSpPr>
              <a:spLocks noChangeArrowheads="1"/>
            </p:cNvSpPr>
            <p:nvPr/>
          </p:nvSpPr>
          <p:spPr bwMode="auto">
            <a:xfrm>
              <a:off x="2631" y="2985"/>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25" name="Rectangle 17"/>
            <p:cNvSpPr>
              <a:spLocks noChangeArrowheads="1"/>
            </p:cNvSpPr>
            <p:nvPr/>
          </p:nvSpPr>
          <p:spPr bwMode="auto">
            <a:xfrm>
              <a:off x="3142"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26" name="Rectangle 18"/>
            <p:cNvSpPr>
              <a:spLocks noChangeArrowheads="1"/>
            </p:cNvSpPr>
            <p:nvPr/>
          </p:nvSpPr>
          <p:spPr bwMode="auto">
            <a:xfrm>
              <a:off x="2611" y="2408"/>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27" name="Rectangle 19"/>
            <p:cNvSpPr>
              <a:spLocks noChangeArrowheads="1"/>
            </p:cNvSpPr>
            <p:nvPr/>
          </p:nvSpPr>
          <p:spPr bwMode="auto">
            <a:xfrm>
              <a:off x="2018" y="2627"/>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28" name="Rectangle 20"/>
            <p:cNvSpPr>
              <a:spLocks noChangeArrowheads="1"/>
            </p:cNvSpPr>
            <p:nvPr/>
          </p:nvSpPr>
          <p:spPr bwMode="auto">
            <a:xfrm>
              <a:off x="1487" y="2627"/>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29" name="Rectangle 21"/>
            <p:cNvSpPr>
              <a:spLocks noChangeArrowheads="1"/>
            </p:cNvSpPr>
            <p:nvPr/>
          </p:nvSpPr>
          <p:spPr bwMode="auto">
            <a:xfrm>
              <a:off x="4126" y="3165"/>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0" name="Rectangle 22"/>
            <p:cNvSpPr>
              <a:spLocks noChangeArrowheads="1"/>
            </p:cNvSpPr>
            <p:nvPr/>
          </p:nvSpPr>
          <p:spPr bwMode="auto">
            <a:xfrm>
              <a:off x="3611" y="2899"/>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1" name="Rectangle 23"/>
            <p:cNvSpPr>
              <a:spLocks noChangeArrowheads="1"/>
            </p:cNvSpPr>
            <p:nvPr/>
          </p:nvSpPr>
          <p:spPr bwMode="auto">
            <a:xfrm>
              <a:off x="4084" y="2588"/>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47832" name="Rectangle 24"/>
            <p:cNvSpPr>
              <a:spLocks noChangeArrowheads="1"/>
            </p:cNvSpPr>
            <p:nvPr/>
          </p:nvSpPr>
          <p:spPr bwMode="auto">
            <a:xfrm>
              <a:off x="3611" y="2322"/>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00"/>
                  </a:solidFill>
                  <a:effectLst/>
                  <a:latin typeface="Times New Roman" pitchFamily="18" charset="0"/>
                  <a:cs typeface="Arial" pitchFamily="34" charset="0"/>
                </a:rPr>
                <a:t>^</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33" name="Rectangle 25"/>
            <p:cNvSpPr>
              <a:spLocks noChangeArrowheads="1"/>
            </p:cNvSpPr>
            <p:nvPr/>
          </p:nvSpPr>
          <p:spPr bwMode="auto">
            <a:xfrm>
              <a:off x="2994" y="3165"/>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4" name="Rectangle 26"/>
            <p:cNvSpPr>
              <a:spLocks noChangeArrowheads="1"/>
            </p:cNvSpPr>
            <p:nvPr/>
          </p:nvSpPr>
          <p:spPr bwMode="auto">
            <a:xfrm>
              <a:off x="2478" y="2899"/>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35" name="Rectangle 27"/>
            <p:cNvSpPr>
              <a:spLocks noChangeArrowheads="1"/>
            </p:cNvSpPr>
            <p:nvPr/>
          </p:nvSpPr>
          <p:spPr bwMode="auto">
            <a:xfrm>
              <a:off x="2973" y="2588"/>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36" name="Rectangle 28"/>
            <p:cNvSpPr>
              <a:spLocks noChangeArrowheads="1"/>
            </p:cNvSpPr>
            <p:nvPr/>
          </p:nvSpPr>
          <p:spPr bwMode="auto">
            <a:xfrm>
              <a:off x="2478" y="2322"/>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7837" name="Rectangle 29"/>
            <p:cNvSpPr>
              <a:spLocks noChangeArrowheads="1"/>
            </p:cNvSpPr>
            <p:nvPr/>
          </p:nvSpPr>
          <p:spPr bwMode="auto">
            <a:xfrm>
              <a:off x="1850" y="2806"/>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38" name="Rectangle 30"/>
            <p:cNvSpPr>
              <a:spLocks noChangeArrowheads="1"/>
            </p:cNvSpPr>
            <p:nvPr/>
          </p:nvSpPr>
          <p:spPr bwMode="auto">
            <a:xfrm>
              <a:off x="1380" y="2541"/>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39" name="Rectangle 31"/>
            <p:cNvSpPr>
              <a:spLocks noChangeArrowheads="1"/>
            </p:cNvSpPr>
            <p:nvPr/>
          </p:nvSpPr>
          <p:spPr bwMode="auto">
            <a:xfrm>
              <a:off x="4187"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40" name="Rectangle 32"/>
            <p:cNvSpPr>
              <a:spLocks noChangeArrowheads="1"/>
            </p:cNvSpPr>
            <p:nvPr/>
          </p:nvSpPr>
          <p:spPr bwMode="auto">
            <a:xfrm>
              <a:off x="4045"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41" name="Rectangle 33"/>
            <p:cNvSpPr>
              <a:spLocks noChangeArrowheads="1"/>
            </p:cNvSpPr>
            <p:nvPr/>
          </p:nvSpPr>
          <p:spPr bwMode="auto">
            <a:xfrm>
              <a:off x="3666" y="3165"/>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42" name="Rectangle 34"/>
            <p:cNvSpPr>
              <a:spLocks noChangeArrowheads="1"/>
            </p:cNvSpPr>
            <p:nvPr/>
          </p:nvSpPr>
          <p:spPr bwMode="auto">
            <a:xfrm>
              <a:off x="4145"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FF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47843" name="Rectangle 35"/>
            <p:cNvSpPr>
              <a:spLocks noChangeArrowheads="1"/>
            </p:cNvSpPr>
            <p:nvPr/>
          </p:nvSpPr>
          <p:spPr bwMode="auto">
            <a:xfrm>
              <a:off x="4004"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FF00"/>
                  </a:solidFill>
                  <a:effectLst/>
                  <a:latin typeface="Times New Roman" pitchFamily="18" charset="0"/>
                  <a:cs typeface="Arial" pitchFamily="34" charset="0"/>
                </a:rPr>
                <a:t>x</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44" name="Rectangle 36"/>
            <p:cNvSpPr>
              <a:spLocks noChangeArrowheads="1"/>
            </p:cNvSpPr>
            <p:nvPr/>
          </p:nvSpPr>
          <p:spPr bwMode="auto">
            <a:xfrm>
              <a:off x="3055"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45" name="Rectangle 37"/>
            <p:cNvSpPr>
              <a:spLocks noChangeArrowheads="1"/>
            </p:cNvSpPr>
            <p:nvPr/>
          </p:nvSpPr>
          <p:spPr bwMode="auto">
            <a:xfrm>
              <a:off x="2913" y="3165"/>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46" name="Rectangle 38"/>
            <p:cNvSpPr>
              <a:spLocks noChangeArrowheads="1"/>
            </p:cNvSpPr>
            <p:nvPr/>
          </p:nvSpPr>
          <p:spPr bwMode="auto">
            <a:xfrm>
              <a:off x="2533" y="3165"/>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47" name="Rectangle 39"/>
            <p:cNvSpPr>
              <a:spLocks noChangeArrowheads="1"/>
            </p:cNvSpPr>
            <p:nvPr/>
          </p:nvSpPr>
          <p:spPr bwMode="auto">
            <a:xfrm>
              <a:off x="3034"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7848" name="Rectangle 40"/>
            <p:cNvSpPr>
              <a:spLocks noChangeArrowheads="1"/>
            </p:cNvSpPr>
            <p:nvPr/>
          </p:nvSpPr>
          <p:spPr bwMode="auto">
            <a:xfrm>
              <a:off x="2892" y="2588"/>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247849" name="Rectangle 41"/>
            <p:cNvSpPr>
              <a:spLocks noChangeArrowheads="1"/>
            </p:cNvSpPr>
            <p:nvPr/>
          </p:nvSpPr>
          <p:spPr bwMode="auto">
            <a:xfrm>
              <a:off x="1911" y="2806"/>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50" name="Rectangle 42"/>
            <p:cNvSpPr>
              <a:spLocks noChangeArrowheads="1"/>
            </p:cNvSpPr>
            <p:nvPr/>
          </p:nvSpPr>
          <p:spPr bwMode="auto">
            <a:xfrm>
              <a:off x="1769" y="2806"/>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51" name="Rectangle 43"/>
            <p:cNvSpPr>
              <a:spLocks noChangeArrowheads="1"/>
            </p:cNvSpPr>
            <p:nvPr/>
          </p:nvSpPr>
          <p:spPr bwMode="auto">
            <a:xfrm>
              <a:off x="3582" y="2408"/>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FF00"/>
                  </a:solidFill>
                  <a:effectLst/>
                  <a:latin typeface="Times New Roman" pitchFamily="18" charset="0"/>
                  <a:cs typeface="Arial" pitchFamily="34" charset="0"/>
                </a:rPr>
                <a:t>n</a:t>
              </a:r>
              <a:endParaRPr kumimoji="0" lang="en-US" sz="1800" b="0" i="0" u="none" strike="noStrike" cap="none" normalizeH="0" baseline="0" dirty="0" smtClean="0">
                <a:ln>
                  <a:noFill/>
                </a:ln>
                <a:solidFill>
                  <a:srgbClr val="FFFF00"/>
                </a:solidFill>
                <a:effectLst/>
                <a:latin typeface="Arial" pitchFamily="34" charset="0"/>
                <a:cs typeface="Arial" pitchFamily="34" charset="0"/>
              </a:endParaRPr>
            </a:p>
          </p:txBody>
        </p:sp>
        <p:sp>
          <p:nvSpPr>
            <p:cNvPr id="247852" name="Rectangle 44"/>
            <p:cNvSpPr>
              <a:spLocks noChangeArrowheads="1"/>
            </p:cNvSpPr>
            <p:nvPr/>
          </p:nvSpPr>
          <p:spPr bwMode="auto">
            <a:xfrm>
              <a:off x="2436" y="2408"/>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53" name="Rectangle 45"/>
            <p:cNvSpPr>
              <a:spLocks noChangeArrowheads="1"/>
            </p:cNvSpPr>
            <p:nvPr/>
          </p:nvSpPr>
          <p:spPr bwMode="auto">
            <a:xfrm>
              <a:off x="1364" y="2627"/>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54" name="Rectangle 46"/>
            <p:cNvSpPr>
              <a:spLocks noChangeArrowheads="1"/>
            </p:cNvSpPr>
            <p:nvPr/>
          </p:nvSpPr>
          <p:spPr bwMode="auto">
            <a:xfrm>
              <a:off x="3845" y="2952"/>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FFC000"/>
                  </a:solidFill>
                  <a:effectLst/>
                  <a:latin typeface="Symbol" pitchFamily="18" charset="2"/>
                  <a:cs typeface="Arial" pitchFamily="34" charset="0"/>
                </a:rPr>
                <a:t>w</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247855" name="Rectangle 47"/>
            <p:cNvSpPr>
              <a:spLocks noChangeArrowheads="1"/>
            </p:cNvSpPr>
            <p:nvPr/>
          </p:nvSpPr>
          <p:spPr bwMode="auto">
            <a:xfrm>
              <a:off x="3564" y="2952"/>
              <a:ext cx="132"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r>
                <a:rPr lang="en-US" sz="3600" i="1" dirty="0" smtClean="0">
                  <a:solidFill>
                    <a:srgbClr val="FFC000"/>
                  </a:solidFill>
                  <a:latin typeface="+mj-lt"/>
                  <a:cs typeface="Arial" pitchFamily="34" charset="0"/>
                </a:rPr>
                <a:t>k</a:t>
              </a:r>
              <a:endParaRPr kumimoji="0" lang="en-US" sz="1800" b="0" i="0" u="none" strike="noStrike" cap="none" normalizeH="0" baseline="0" dirty="0" smtClean="0">
                <a:ln>
                  <a:noFill/>
                </a:ln>
                <a:solidFill>
                  <a:srgbClr val="FFC000"/>
                </a:solidFill>
                <a:effectLst/>
                <a:latin typeface="+mj-lt"/>
                <a:cs typeface="Arial" pitchFamily="34" charset="0"/>
              </a:endParaRPr>
            </a:p>
          </p:txBody>
        </p:sp>
        <p:sp>
          <p:nvSpPr>
            <p:cNvPr id="247856" name="Rectangle 48"/>
            <p:cNvSpPr>
              <a:spLocks noChangeArrowheads="1"/>
            </p:cNvSpPr>
            <p:nvPr/>
          </p:nvSpPr>
          <p:spPr bwMode="auto">
            <a:xfrm>
              <a:off x="3803" y="2375"/>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FFFF00"/>
                  </a:solidFill>
                  <a:effectLst/>
                  <a:latin typeface="Symbol" pitchFamily="18" charset="2"/>
                  <a:cs typeface="Arial" pitchFamily="34" charset="0"/>
                </a:rPr>
                <a:t>w</a:t>
              </a:r>
              <a:endParaRPr kumimoji="0" lang="en-US" sz="1800" b="0" i="0" u="none" strike="noStrike" cap="none" normalizeH="0" baseline="0" smtClean="0">
                <a:ln>
                  <a:noFill/>
                </a:ln>
                <a:solidFill>
                  <a:srgbClr val="FFFF00"/>
                </a:solidFill>
                <a:effectLst/>
                <a:latin typeface="Arial" pitchFamily="34" charset="0"/>
                <a:cs typeface="Arial" pitchFamily="34" charset="0"/>
              </a:endParaRPr>
            </a:p>
          </p:txBody>
        </p:sp>
        <p:sp>
          <p:nvSpPr>
            <p:cNvPr id="247857" name="Rectangle 49"/>
            <p:cNvSpPr>
              <a:spLocks noChangeArrowheads="1"/>
            </p:cNvSpPr>
            <p:nvPr/>
          </p:nvSpPr>
          <p:spPr bwMode="auto">
            <a:xfrm>
              <a:off x="2712" y="2952"/>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247858" name="Rectangle 50"/>
            <p:cNvSpPr>
              <a:spLocks noChangeArrowheads="1"/>
            </p:cNvSpPr>
            <p:nvPr/>
          </p:nvSpPr>
          <p:spPr bwMode="auto">
            <a:xfrm>
              <a:off x="2453" y="2952"/>
              <a:ext cx="132"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r>
                <a:rPr lang="en-US" sz="3600" i="1" dirty="0" smtClean="0">
                  <a:solidFill>
                    <a:srgbClr val="FFC000"/>
                  </a:solidFill>
                  <a:latin typeface="+mj-lt"/>
                  <a:cs typeface="Arial" pitchFamily="34" charset="0"/>
                </a:rPr>
                <a:t>k</a:t>
              </a:r>
              <a:endParaRPr kumimoji="0" lang="en-US" sz="1800" b="0" i="0" u="none" strike="noStrike" cap="none" normalizeH="0" baseline="0" dirty="0" smtClean="0">
                <a:ln>
                  <a:noFill/>
                </a:ln>
                <a:solidFill>
                  <a:srgbClr val="FFC000"/>
                </a:solidFill>
                <a:effectLst/>
                <a:latin typeface="+mj-lt"/>
                <a:cs typeface="Arial" pitchFamily="34" charset="0"/>
              </a:endParaRPr>
            </a:p>
          </p:txBody>
        </p:sp>
        <p:sp>
          <p:nvSpPr>
            <p:cNvPr id="247859" name="Rectangle 51"/>
            <p:cNvSpPr>
              <a:spLocks noChangeArrowheads="1"/>
            </p:cNvSpPr>
            <p:nvPr/>
          </p:nvSpPr>
          <p:spPr bwMode="auto">
            <a:xfrm>
              <a:off x="2691" y="2375"/>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92D050"/>
                  </a:solidFill>
                  <a:effectLst/>
                  <a:latin typeface="Symbol" pitchFamily="18" charset="2"/>
                  <a:cs typeface="Arial" pitchFamily="34" charset="0"/>
                </a:rPr>
                <a:t>w</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247860" name="Rectangle 52"/>
            <p:cNvSpPr>
              <a:spLocks noChangeArrowheads="1"/>
            </p:cNvSpPr>
            <p:nvPr/>
          </p:nvSpPr>
          <p:spPr bwMode="auto">
            <a:xfrm>
              <a:off x="1568" y="2594"/>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247861" name="Rectangle 53"/>
            <p:cNvSpPr>
              <a:spLocks noChangeArrowheads="1"/>
            </p:cNvSpPr>
            <p:nvPr/>
          </p:nvSpPr>
          <p:spPr bwMode="auto">
            <a:xfrm>
              <a:off x="3321" y="2594"/>
              <a:ext cx="319"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7862" name="Rectangle 54"/>
            <p:cNvSpPr>
              <a:spLocks noChangeArrowheads="1"/>
            </p:cNvSpPr>
            <p:nvPr/>
          </p:nvSpPr>
          <p:spPr bwMode="auto">
            <a:xfrm>
              <a:off x="2172" y="2594"/>
              <a:ext cx="319" cy="42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9" name="TextBox 108"/>
          <p:cNvSpPr txBox="1"/>
          <p:nvPr/>
        </p:nvSpPr>
        <p:spPr>
          <a:xfrm>
            <a:off x="2125629" y="5802345"/>
            <a:ext cx="4852226" cy="461665"/>
          </a:xfrm>
          <a:prstGeom prst="rect">
            <a:avLst/>
          </a:prstGeom>
          <a:noFill/>
        </p:spPr>
        <p:txBody>
          <a:bodyPr wrap="none" rtlCol="0">
            <a:spAutoFit/>
          </a:bodyPr>
          <a:lstStyle/>
          <a:p>
            <a:r>
              <a:rPr lang="en-US" dirty="0" smtClean="0"/>
              <a:t>How high can we make                        ?</a:t>
            </a:r>
            <a:endParaRPr lang="en-US" dirty="0"/>
          </a:p>
        </p:txBody>
      </p:sp>
      <p:grpSp>
        <p:nvGrpSpPr>
          <p:cNvPr id="5" name="Group 83"/>
          <p:cNvGrpSpPr/>
          <p:nvPr/>
        </p:nvGrpSpPr>
        <p:grpSpPr>
          <a:xfrm>
            <a:off x="5229234" y="5619780"/>
            <a:ext cx="1385888" cy="746125"/>
            <a:chOff x="4054475" y="6111875"/>
            <a:chExt cx="1385888" cy="746125"/>
          </a:xfrm>
        </p:grpSpPr>
        <p:sp>
          <p:nvSpPr>
            <p:cNvPr id="76" name="Rectangle 15"/>
            <p:cNvSpPr>
              <a:spLocks noChangeArrowheads="1"/>
            </p:cNvSpPr>
            <p:nvPr/>
          </p:nvSpPr>
          <p:spPr bwMode="auto">
            <a:xfrm>
              <a:off x="5286375" y="6248400"/>
              <a:ext cx="153988"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7" name="Rectangle 16"/>
            <p:cNvSpPr>
              <a:spLocks noChangeArrowheads="1"/>
            </p:cNvSpPr>
            <p:nvPr/>
          </p:nvSpPr>
          <p:spPr bwMode="auto">
            <a:xfrm>
              <a:off x="4443413" y="6248400"/>
              <a:ext cx="153988"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8" name="Rectangle 26"/>
            <p:cNvSpPr>
              <a:spLocks noChangeArrowheads="1"/>
            </p:cNvSpPr>
            <p:nvPr/>
          </p:nvSpPr>
          <p:spPr bwMode="auto">
            <a:xfrm>
              <a:off x="4200525" y="6111875"/>
              <a:ext cx="12700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9" name="Rectangle 36"/>
            <p:cNvSpPr>
              <a:spLocks noChangeArrowheads="1"/>
            </p:cNvSpPr>
            <p:nvPr/>
          </p:nvSpPr>
          <p:spPr bwMode="auto">
            <a:xfrm>
              <a:off x="5116513" y="6534150"/>
              <a:ext cx="12065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80" name="Rectangle 37"/>
            <p:cNvSpPr>
              <a:spLocks noChangeArrowheads="1"/>
            </p:cNvSpPr>
            <p:nvPr/>
          </p:nvSpPr>
          <p:spPr bwMode="auto">
            <a:xfrm>
              <a:off x="4891088" y="6534150"/>
              <a:ext cx="12065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81" name="Rectangle 38"/>
            <p:cNvSpPr>
              <a:spLocks noChangeArrowheads="1"/>
            </p:cNvSpPr>
            <p:nvPr/>
          </p:nvSpPr>
          <p:spPr bwMode="auto">
            <a:xfrm>
              <a:off x="4287838" y="6534150"/>
              <a:ext cx="104775"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2" name="Rectangle 49"/>
            <p:cNvSpPr>
              <a:spLocks noChangeArrowheads="1"/>
            </p:cNvSpPr>
            <p:nvPr/>
          </p:nvSpPr>
          <p:spPr bwMode="auto">
            <a:xfrm>
              <a:off x="4572000" y="6196012"/>
              <a:ext cx="317500" cy="55403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3" name="Rectangle 50"/>
            <p:cNvSpPr>
              <a:spLocks noChangeArrowheads="1"/>
            </p:cNvSpPr>
            <p:nvPr/>
          </p:nvSpPr>
          <p:spPr bwMode="auto">
            <a:xfrm>
              <a:off x="4054475" y="6196012"/>
              <a:ext cx="65"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grpSp>
      <p:sp>
        <p:nvSpPr>
          <p:cNvPr id="87" name="Rectangle 50"/>
          <p:cNvSpPr>
            <a:spLocks noChangeArrowheads="1"/>
          </p:cNvSpPr>
          <p:nvPr/>
        </p:nvSpPr>
        <p:spPr bwMode="auto">
          <a:xfrm>
            <a:off x="5334114" y="5733256"/>
            <a:ext cx="209994" cy="5539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lvl="0"/>
            <a:r>
              <a:rPr lang="en-US" sz="3600" i="1" dirty="0" smtClean="0">
                <a:solidFill>
                  <a:srgbClr val="FFC000"/>
                </a:solidFill>
                <a:latin typeface="+mj-lt"/>
                <a:cs typeface="Arial" pitchFamily="34" charset="0"/>
              </a:rPr>
              <a:t>k</a:t>
            </a:r>
            <a:endParaRPr kumimoji="0" lang="en-US" sz="1800" b="0" i="0" u="none" strike="noStrike" cap="none" normalizeH="0" baseline="0" dirty="0" smtClean="0">
              <a:ln>
                <a:noFill/>
              </a:ln>
              <a:solidFill>
                <a:srgbClr val="FFC000"/>
              </a:solidFill>
              <a:effectLst/>
              <a:latin typeface="+mj-lt"/>
              <a:cs typeface="Arial" pitchFamily="34" charset="0"/>
            </a:endParaRPr>
          </a:p>
        </p:txBody>
      </p:sp>
      <p:sp>
        <p:nvSpPr>
          <p:cNvPr id="84" name="Rectangle 83"/>
          <p:cNvSpPr/>
          <p:nvPr/>
        </p:nvSpPr>
        <p:spPr>
          <a:xfrm>
            <a:off x="2951820" y="3002042"/>
            <a:ext cx="3240360" cy="523220"/>
          </a:xfrm>
          <a:prstGeom prst="rect">
            <a:avLst/>
          </a:prstGeom>
        </p:spPr>
        <p:txBody>
          <a:bodyPr wrap="square">
            <a:spAutoFit/>
          </a:bodyPr>
          <a:lstStyle/>
          <a:p>
            <a:pPr algn="ctr" defTabSz="461963">
              <a:defRPr/>
            </a:pPr>
            <a:r>
              <a:rPr lang="en-US" sz="28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Frequency domain</a:t>
            </a:r>
            <a:endParaRPr lang="en-US" sz="28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6" name="Rectangle 17"/>
          <p:cNvSpPr>
            <a:spLocks noChangeArrowheads="1"/>
          </p:cNvSpPr>
          <p:nvPr/>
        </p:nvSpPr>
        <p:spPr bwMode="auto">
          <a:xfrm>
            <a:off x="3152775" y="990600"/>
            <a:ext cx="260413" cy="8463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700" b="0" i="0" u="none" strike="noStrike" cap="none" normalizeH="0" baseline="0" dirty="0" smtClean="0">
                <a:ln>
                  <a:noFill/>
                </a:ln>
                <a:solidFill>
                  <a:srgbClr val="FFFFFF"/>
                </a:solidFill>
                <a:effectLst/>
                <a:latin typeface="Symbol" pitchFamily="18" charset="2"/>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Slide Number Placeholder 8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110</a:t>
            </a:fld>
            <a:endParaRPr lang="en-US"/>
          </a:p>
        </p:txBody>
      </p:sp>
    </p:spTree>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Camera motion path</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pic>
        <p:nvPicPr>
          <p:cNvPr id="194561" name="Picture 1"/>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965428" y="3575052"/>
            <a:ext cx="721662" cy="714372"/>
          </a:xfrm>
          <a:prstGeom prst="rect">
            <a:avLst/>
          </a:prstGeom>
          <a:noFill/>
          <a:ln w="9525">
            <a:noFill/>
            <a:miter lim="800000"/>
            <a:headEnd/>
            <a:tailEnd/>
          </a:ln>
        </p:spPr>
      </p:pic>
      <p:sp>
        <p:nvSpPr>
          <p:cNvPr id="13" name="TextBox 12"/>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sp>
        <p:nvSpPr>
          <p:cNvPr id="14" name="Rectangle 13"/>
          <p:cNvSpPr/>
          <p:nvPr/>
        </p:nvSpPr>
        <p:spPr>
          <a:xfrm>
            <a:off x="6598362" y="1232756"/>
            <a:ext cx="421910" cy="461665"/>
          </a:xfrm>
          <a:prstGeom prst="rect">
            <a:avLst/>
          </a:prstGeom>
        </p:spPr>
        <p:txBody>
          <a:bodyPr wrap="none">
            <a:spAutoFit/>
          </a:bodyPr>
          <a:lstStyle/>
          <a:p>
            <a:pPr lvl="0"/>
            <a:r>
              <a:rPr lang="en-US" i="1" dirty="0" smtClean="0">
                <a:latin typeface="Symbol" pitchFamily="18" charset="2"/>
                <a:cs typeface="Arial" pitchFamily="34" charset="0"/>
              </a:rPr>
              <a:t>f </a:t>
            </a:r>
            <a:endParaRPr lang="en-US" sz="1200" dirty="0" smtClean="0">
              <a:latin typeface="Arial" pitchFamily="34" charset="0"/>
              <a:cs typeface="Arial" pitchFamily="34" charset="0"/>
            </a:endParaRPr>
          </a:p>
        </p:txBody>
      </p:sp>
      <p:sp>
        <p:nvSpPr>
          <p:cNvPr id="15" name="Slide Number Placeholder 1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111</a:t>
            </a:fld>
            <a:endParaRPr lang="en-US"/>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6 -5.3654E-7 C 0.04322 -0.03145 0.08663 -0.0629 0.07447 -0.08811 C 0.06232 -0.11332 -0.06667 -0.12535 -0.07327 -0.15194 C -0.07987 -0.17854 0.02291 -0.22202 0.03506 -0.24769 C 0.04722 -0.27336 0.00642 -0.29602 -8.33333E-6 -0.30597 " pathEditMode="relative" ptsTypes="aaaaA">
                                      <p:cBhvr>
                                        <p:cTn id="6" dur="3000" fill="hold"/>
                                        <p:tgtEl>
                                          <p:spTgt spid="1945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Camera motion path</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pic>
        <p:nvPicPr>
          <p:cNvPr id="194561"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965428" y="3575052"/>
            <a:ext cx="721662" cy="714372"/>
          </a:xfrm>
          <a:prstGeom prst="rect">
            <a:avLst/>
          </a:prstGeom>
          <a:noFill/>
          <a:ln w="9525">
            <a:noFill/>
            <a:miter lim="800000"/>
            <a:headEnd/>
            <a:tailEnd/>
          </a:ln>
        </p:spPr>
      </p:pic>
      <p:cxnSp>
        <p:nvCxnSpPr>
          <p:cNvPr id="13" name="Straight Connector 33"/>
          <p:cNvCxnSpPr>
            <a:cxnSpLocks noChangeShapeType="1"/>
          </p:cNvCxnSpPr>
          <p:nvPr/>
        </p:nvCxnSpPr>
        <p:spPr bwMode="auto">
          <a:xfrm rot="5400000" flipH="1" flipV="1">
            <a:off x="1335052" y="3055947"/>
            <a:ext cx="2133600" cy="0"/>
          </a:xfrm>
          <a:prstGeom prst="line">
            <a:avLst/>
          </a:prstGeom>
          <a:noFill/>
          <a:ln w="25400" algn="ctr">
            <a:solidFill>
              <a:schemeClr val="tx1"/>
            </a:solidFill>
            <a:round/>
            <a:headEnd type="arrow" w="med" len="med"/>
            <a:tailEnd type="arrow" w="med" len="med"/>
          </a:ln>
        </p:spPr>
      </p:cxnSp>
      <p:sp>
        <p:nvSpPr>
          <p:cNvPr id="14" name="TextBox 36"/>
          <p:cNvSpPr txBox="1">
            <a:spLocks noChangeArrowheads="1"/>
          </p:cNvSpPr>
          <p:nvPr/>
        </p:nvSpPr>
        <p:spPr bwMode="auto">
          <a:xfrm>
            <a:off x="2052603" y="2771774"/>
            <a:ext cx="385763" cy="584200"/>
          </a:xfrm>
          <a:prstGeom prst="rect">
            <a:avLst/>
          </a:prstGeom>
          <a:noFill/>
          <a:ln w="9525">
            <a:noFill/>
            <a:miter lim="800000"/>
            <a:headEnd/>
            <a:tailEnd/>
          </a:ln>
        </p:spPr>
        <p:txBody>
          <a:bodyPr wrap="none">
            <a:spAutoFit/>
          </a:bodyPr>
          <a:lstStyle/>
          <a:p>
            <a:r>
              <a:rPr lang="en-US" sz="3200" dirty="0"/>
              <a:t>T</a:t>
            </a:r>
          </a:p>
        </p:txBody>
      </p:sp>
      <p:sp>
        <p:nvSpPr>
          <p:cNvPr id="16" name="Freeform 15"/>
          <p:cNvSpPr/>
          <p:nvPr/>
        </p:nvSpPr>
        <p:spPr bwMode="auto">
          <a:xfrm>
            <a:off x="2530475" y="1993900"/>
            <a:ext cx="1612900" cy="2133600"/>
          </a:xfrm>
          <a:custGeom>
            <a:avLst/>
            <a:gdLst>
              <a:gd name="connsiteX0" fmla="*/ 688975 w 1612900"/>
              <a:gd name="connsiteY0" fmla="*/ 2133600 h 2133600"/>
              <a:gd name="connsiteX1" fmla="*/ 1508125 w 1612900"/>
              <a:gd name="connsiteY1" fmla="*/ 1460500 h 2133600"/>
              <a:gd name="connsiteX2" fmla="*/ 60325 w 1612900"/>
              <a:gd name="connsiteY2" fmla="*/ 971550 h 2133600"/>
              <a:gd name="connsiteX3" fmla="*/ 1146175 w 1612900"/>
              <a:gd name="connsiteY3" fmla="*/ 374650 h 2133600"/>
              <a:gd name="connsiteX4" fmla="*/ 708025 w 16129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900" h="2133600">
                <a:moveTo>
                  <a:pt x="688975" y="2133600"/>
                </a:moveTo>
                <a:cubicBezTo>
                  <a:pt x="1150937" y="1893887"/>
                  <a:pt x="1612900" y="1654175"/>
                  <a:pt x="1508125" y="1460500"/>
                </a:cubicBezTo>
                <a:cubicBezTo>
                  <a:pt x="1403350" y="1266825"/>
                  <a:pt x="120650" y="1152525"/>
                  <a:pt x="60325" y="971550"/>
                </a:cubicBezTo>
                <a:cubicBezTo>
                  <a:pt x="0" y="790575"/>
                  <a:pt x="1038225" y="536575"/>
                  <a:pt x="1146175" y="374650"/>
                </a:cubicBezTo>
                <a:cubicBezTo>
                  <a:pt x="1254125" y="212725"/>
                  <a:pt x="981075" y="106362"/>
                  <a:pt x="708025" y="0"/>
                </a:cubicBezTo>
              </a:path>
            </a:pathLst>
          </a:custGeom>
          <a:noFill/>
          <a:ln w="762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sp>
        <p:nvSpPr>
          <p:cNvPr id="18" name="Rectangle 17"/>
          <p:cNvSpPr/>
          <p:nvPr/>
        </p:nvSpPr>
        <p:spPr>
          <a:xfrm>
            <a:off x="6598362" y="1232756"/>
            <a:ext cx="421910" cy="461665"/>
          </a:xfrm>
          <a:prstGeom prst="rect">
            <a:avLst/>
          </a:prstGeom>
        </p:spPr>
        <p:txBody>
          <a:bodyPr wrap="none">
            <a:spAutoFit/>
          </a:bodyPr>
          <a:lstStyle/>
          <a:p>
            <a:pPr lvl="0"/>
            <a:r>
              <a:rPr lang="en-US" i="1" dirty="0" smtClean="0">
                <a:latin typeface="Symbol" pitchFamily="18" charset="2"/>
                <a:cs typeface="Arial" pitchFamily="34" charset="0"/>
              </a:rPr>
              <a:t>f </a:t>
            </a:r>
            <a:endParaRPr lang="en-US" sz="1200" dirty="0" smtClean="0">
              <a:latin typeface="Arial" pitchFamily="34" charset="0"/>
              <a:cs typeface="Arial" pitchFamily="34" charset="0"/>
            </a:endParaRPr>
          </a:p>
        </p:txBody>
      </p:sp>
      <p:sp>
        <p:nvSpPr>
          <p:cNvPr id="19" name="Slide Number Placeholder 1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112</a:t>
            </a:fld>
            <a:endParaRPr lang="en-US"/>
          </a:p>
        </p:txBody>
      </p:sp>
    </p:spTree>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static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69" name="Straight Connector 68"/>
          <p:cNvCxnSpPr>
            <a:cxnSpLocks noChangeShapeType="1"/>
          </p:cNvCxnSpPr>
          <p:nvPr/>
        </p:nvCxnSpPr>
        <p:spPr bwMode="auto">
          <a:xfrm rot="5400000" flipH="1" flipV="1">
            <a:off x="2166115" y="3059897"/>
            <a:ext cx="2109811" cy="3"/>
          </a:xfrm>
          <a:prstGeom prst="line">
            <a:avLst/>
          </a:prstGeom>
          <a:noFill/>
          <a:ln w="76200" cap="rnd" algn="ctr">
            <a:solidFill>
              <a:schemeClr val="accent1"/>
            </a:solidFill>
            <a:round/>
            <a:headEnd/>
            <a:tailEnd/>
          </a:ln>
        </p:spPr>
      </p:cxn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15" name="Straight Connector 33"/>
          <p:cNvCxnSpPr>
            <a:cxnSpLocks noChangeShapeType="1"/>
          </p:cNvCxnSpPr>
          <p:nvPr/>
        </p:nvCxnSpPr>
        <p:spPr bwMode="auto">
          <a:xfrm rot="5400000" flipH="1" flipV="1">
            <a:off x="2008166" y="3055947"/>
            <a:ext cx="2133600" cy="0"/>
          </a:xfrm>
          <a:prstGeom prst="line">
            <a:avLst/>
          </a:prstGeom>
          <a:noFill/>
          <a:ln w="25400" algn="ctr">
            <a:solidFill>
              <a:schemeClr val="tx1"/>
            </a:solidFill>
            <a:round/>
            <a:headEnd type="arrow" w="med" len="med"/>
            <a:tailEnd type="arrow" w="med" len="med"/>
          </a:ln>
        </p:spPr>
      </p:cxnSp>
      <p:sp>
        <p:nvSpPr>
          <p:cNvPr id="16" name="TextBox 36"/>
          <p:cNvSpPr txBox="1">
            <a:spLocks noChangeArrowheads="1"/>
          </p:cNvSpPr>
          <p:nvPr/>
        </p:nvSpPr>
        <p:spPr bwMode="auto">
          <a:xfrm>
            <a:off x="2725717" y="2771774"/>
            <a:ext cx="385763" cy="584200"/>
          </a:xfrm>
          <a:prstGeom prst="rect">
            <a:avLst/>
          </a:prstGeom>
          <a:noFill/>
          <a:ln w="9525">
            <a:noFill/>
            <a:miter lim="800000"/>
            <a:headEnd/>
            <a:tailEnd/>
          </a:ln>
        </p:spPr>
        <p:txBody>
          <a:bodyPr wrap="none">
            <a:spAutoFit/>
          </a:bodyPr>
          <a:lstStyle/>
          <a:p>
            <a:r>
              <a:rPr lang="en-US" sz="3200" dirty="0"/>
              <a:t>T</a:t>
            </a:r>
          </a:p>
        </p:txBody>
      </p:sp>
      <p:sp>
        <p:nvSpPr>
          <p:cNvPr id="17" name="TextBox 16"/>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sp>
        <p:nvSpPr>
          <p:cNvPr id="18" name="Rectangle 17"/>
          <p:cNvSpPr/>
          <p:nvPr/>
        </p:nvSpPr>
        <p:spPr>
          <a:xfrm>
            <a:off x="6598362" y="1232756"/>
            <a:ext cx="421910" cy="461665"/>
          </a:xfrm>
          <a:prstGeom prst="rect">
            <a:avLst/>
          </a:prstGeom>
        </p:spPr>
        <p:txBody>
          <a:bodyPr wrap="none">
            <a:spAutoFit/>
          </a:bodyPr>
          <a:lstStyle/>
          <a:p>
            <a:pPr lvl="0"/>
            <a:r>
              <a:rPr lang="en-US" i="1" dirty="0" smtClean="0">
                <a:latin typeface="Symbol" pitchFamily="18" charset="2"/>
                <a:cs typeface="Arial" pitchFamily="34" charset="0"/>
              </a:rPr>
              <a:t>f </a:t>
            </a:r>
            <a:endParaRPr lang="en-US" sz="1200" dirty="0" smtClean="0">
              <a:latin typeface="Arial" pitchFamily="34" charset="0"/>
              <a:cs typeface="Arial" pitchFamily="34" charset="0"/>
            </a:endParaRPr>
          </a:p>
        </p:txBody>
      </p:sp>
      <p:sp>
        <p:nvSpPr>
          <p:cNvPr id="19" name="Slide Number Placeholder 1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113</a:t>
            </a:fld>
            <a:endParaRPr lang="en-US"/>
          </a:p>
        </p:txBody>
      </p:sp>
    </p:spTree>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flutter shutter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grpSp>
        <p:nvGrpSpPr>
          <p:cNvPr id="2" name="Group 29"/>
          <p:cNvGrpSpPr/>
          <p:nvPr/>
        </p:nvGrpSpPr>
        <p:grpSpPr>
          <a:xfrm>
            <a:off x="3221019" y="2004993"/>
            <a:ext cx="1" cy="2109812"/>
            <a:chOff x="1760500" y="2078019"/>
            <a:chExt cx="1" cy="2109812"/>
          </a:xfrm>
        </p:grpSpPr>
        <p:cxnSp>
          <p:nvCxnSpPr>
            <p:cNvPr id="16" name="Straight Connector 15"/>
            <p:cNvCxnSpPr>
              <a:cxnSpLocks noChangeShapeType="1"/>
            </p:cNvCxnSpPr>
            <p:nvPr/>
          </p:nvCxnSpPr>
          <p:spPr bwMode="auto">
            <a:xfrm rot="5400000" flipH="1" flipV="1">
              <a:off x="1600163" y="4027494"/>
              <a:ext cx="320675" cy="0"/>
            </a:xfrm>
            <a:prstGeom prst="line">
              <a:avLst/>
            </a:prstGeom>
            <a:noFill/>
            <a:ln w="76200" cap="rnd" algn="ctr">
              <a:solidFill>
                <a:schemeClr val="accent1"/>
              </a:solidFill>
              <a:round/>
              <a:headEnd/>
              <a:tailEnd/>
            </a:ln>
          </p:spPr>
        </p:cxnSp>
        <p:cxnSp>
          <p:nvCxnSpPr>
            <p:cNvPr id="18" name="Straight Connector 17"/>
            <p:cNvCxnSpPr>
              <a:cxnSpLocks noChangeShapeType="1"/>
            </p:cNvCxnSpPr>
            <p:nvPr/>
          </p:nvCxnSpPr>
          <p:spPr bwMode="auto">
            <a:xfrm rot="5400000" flipH="1" flipV="1">
              <a:off x="1673188" y="3625852"/>
              <a:ext cx="174625" cy="0"/>
            </a:xfrm>
            <a:prstGeom prst="line">
              <a:avLst/>
            </a:prstGeom>
            <a:noFill/>
            <a:ln w="76200" cap="rnd" algn="ctr">
              <a:solidFill>
                <a:schemeClr val="accent1"/>
              </a:solidFill>
              <a:round/>
              <a:headEnd/>
              <a:tailEnd/>
            </a:ln>
          </p:spPr>
        </p:cxnSp>
        <p:cxnSp>
          <p:nvCxnSpPr>
            <p:cNvPr id="23" name="Straight Connector 22"/>
            <p:cNvCxnSpPr>
              <a:cxnSpLocks noChangeShapeType="1"/>
            </p:cNvCxnSpPr>
            <p:nvPr/>
          </p:nvCxnSpPr>
          <p:spPr bwMode="auto">
            <a:xfrm rot="5400000" flipH="1" flipV="1">
              <a:off x="1487448" y="3044818"/>
              <a:ext cx="546104" cy="0"/>
            </a:xfrm>
            <a:prstGeom prst="line">
              <a:avLst/>
            </a:prstGeom>
            <a:noFill/>
            <a:ln w="76200" cap="rnd" algn="ctr">
              <a:solidFill>
                <a:schemeClr val="accent1"/>
              </a:solidFill>
              <a:round/>
              <a:headEnd/>
              <a:tailEnd/>
            </a:ln>
          </p:spPr>
        </p:cxnSp>
        <p:cxnSp>
          <p:nvCxnSpPr>
            <p:cNvPr id="25" name="Straight Connector 24"/>
            <p:cNvCxnSpPr>
              <a:cxnSpLocks noChangeShapeType="1"/>
            </p:cNvCxnSpPr>
            <p:nvPr/>
          </p:nvCxnSpPr>
          <p:spPr bwMode="auto">
            <a:xfrm rot="5400000" flipH="1" flipV="1">
              <a:off x="1670013" y="2606662"/>
              <a:ext cx="180974" cy="0"/>
            </a:xfrm>
            <a:prstGeom prst="line">
              <a:avLst/>
            </a:prstGeom>
            <a:noFill/>
            <a:ln w="76200" cap="rnd" algn="ctr">
              <a:solidFill>
                <a:schemeClr val="accent1"/>
              </a:solidFill>
              <a:round/>
              <a:headEnd/>
              <a:tailEnd/>
            </a:ln>
          </p:spPr>
        </p:cxnSp>
        <p:cxnSp>
          <p:nvCxnSpPr>
            <p:cNvPr id="27" name="Straight Connector 26"/>
            <p:cNvCxnSpPr>
              <a:cxnSpLocks noChangeShapeType="1"/>
            </p:cNvCxnSpPr>
            <p:nvPr/>
          </p:nvCxnSpPr>
          <p:spPr bwMode="auto">
            <a:xfrm rot="5400000" flipH="1" flipV="1">
              <a:off x="1632705" y="2205815"/>
              <a:ext cx="255591" cy="0"/>
            </a:xfrm>
            <a:prstGeom prst="line">
              <a:avLst/>
            </a:prstGeom>
            <a:noFill/>
            <a:ln w="76200" cap="rnd" algn="ctr">
              <a:solidFill>
                <a:schemeClr val="accent1"/>
              </a:solidFill>
              <a:round/>
              <a:headEnd/>
              <a:tailEnd/>
            </a:ln>
          </p:spPr>
        </p:cxnSp>
      </p:grpSp>
      <p:cxnSp>
        <p:nvCxnSpPr>
          <p:cNvPr id="31" name="Straight Connector 33"/>
          <p:cNvCxnSpPr>
            <a:cxnSpLocks noChangeShapeType="1"/>
          </p:cNvCxnSpPr>
          <p:nvPr/>
        </p:nvCxnSpPr>
        <p:spPr bwMode="auto">
          <a:xfrm rot="5400000" flipH="1" flipV="1">
            <a:off x="2008166" y="3055947"/>
            <a:ext cx="2133600" cy="0"/>
          </a:xfrm>
          <a:prstGeom prst="line">
            <a:avLst/>
          </a:prstGeom>
          <a:noFill/>
          <a:ln w="25400" algn="ctr">
            <a:solidFill>
              <a:schemeClr val="tx1"/>
            </a:solidFill>
            <a:round/>
            <a:headEnd type="arrow" w="med" len="med"/>
            <a:tailEnd type="arrow" w="med" len="med"/>
          </a:ln>
        </p:spPr>
      </p:cxnSp>
      <p:sp>
        <p:nvSpPr>
          <p:cNvPr id="32" name="TextBox 36"/>
          <p:cNvSpPr txBox="1">
            <a:spLocks noChangeArrowheads="1"/>
          </p:cNvSpPr>
          <p:nvPr/>
        </p:nvSpPr>
        <p:spPr bwMode="auto">
          <a:xfrm>
            <a:off x="2725717" y="2771774"/>
            <a:ext cx="385763" cy="584200"/>
          </a:xfrm>
          <a:prstGeom prst="rect">
            <a:avLst/>
          </a:prstGeom>
          <a:noFill/>
          <a:ln w="9525">
            <a:noFill/>
            <a:miter lim="800000"/>
            <a:headEnd/>
            <a:tailEnd/>
          </a:ln>
        </p:spPr>
        <p:txBody>
          <a:bodyPr wrap="none">
            <a:spAutoFit/>
          </a:bodyPr>
          <a:lstStyle/>
          <a:p>
            <a:r>
              <a:rPr lang="en-US" sz="3200" dirty="0"/>
              <a:t>T</a:t>
            </a:r>
          </a:p>
        </p:txBody>
      </p:sp>
      <p:sp>
        <p:nvSpPr>
          <p:cNvPr id="20" name="TextBox 19"/>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sp>
        <p:nvSpPr>
          <p:cNvPr id="22" name="Rectangle 21"/>
          <p:cNvSpPr/>
          <p:nvPr/>
        </p:nvSpPr>
        <p:spPr>
          <a:xfrm>
            <a:off x="6598362" y="1232756"/>
            <a:ext cx="421910" cy="461665"/>
          </a:xfrm>
          <a:prstGeom prst="rect">
            <a:avLst/>
          </a:prstGeom>
        </p:spPr>
        <p:txBody>
          <a:bodyPr wrap="none">
            <a:spAutoFit/>
          </a:bodyPr>
          <a:lstStyle/>
          <a:p>
            <a:pPr lvl="0"/>
            <a:r>
              <a:rPr lang="en-US" i="1" dirty="0" smtClean="0">
                <a:latin typeface="Symbol" pitchFamily="18" charset="2"/>
                <a:cs typeface="Arial" pitchFamily="34" charset="0"/>
              </a:rPr>
              <a:t>f </a:t>
            </a:r>
            <a:endParaRPr lang="en-US" sz="1200" dirty="0" smtClean="0">
              <a:latin typeface="Arial" pitchFamily="34" charset="0"/>
              <a:cs typeface="Arial" pitchFamily="34" charset="0"/>
            </a:endParaRPr>
          </a:p>
        </p:txBody>
      </p:sp>
      <p:sp>
        <p:nvSpPr>
          <p:cNvPr id="21" name="Slide Number Placeholder 20"/>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114</a:t>
            </a:fld>
            <a:endParaRPr lang="en-US"/>
          </a:p>
        </p:txBody>
      </p:sp>
    </p:spTree>
  </p:cSld>
  <p:clrMapOvr>
    <a:masterClrMapping/>
  </p:clrMapOvr>
  <p:transition spd="med" advTm="14539">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parabolic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008166" y="3055947"/>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2725717" y="2771774"/>
            <a:ext cx="385763" cy="584200"/>
          </a:xfrm>
          <a:prstGeom prst="rect">
            <a:avLst/>
          </a:prstGeom>
          <a:noFill/>
          <a:ln w="9525">
            <a:noFill/>
            <a:miter lim="800000"/>
            <a:headEnd/>
            <a:tailEnd/>
          </a:ln>
        </p:spPr>
        <p:txBody>
          <a:bodyPr wrap="none">
            <a:spAutoFit/>
          </a:bodyPr>
          <a:lstStyle/>
          <a:p>
            <a:r>
              <a:rPr lang="en-US" sz="3200" dirty="0"/>
              <a:t>T</a:t>
            </a:r>
          </a:p>
        </p:txBody>
      </p:sp>
      <p:sp>
        <p:nvSpPr>
          <p:cNvPr id="22" name="Freeform 30"/>
          <p:cNvSpPr>
            <a:spLocks/>
          </p:cNvSpPr>
          <p:nvPr/>
        </p:nvSpPr>
        <p:spPr bwMode="auto">
          <a:xfrm rot="10800000" flipH="1">
            <a:off x="3222008" y="2004993"/>
            <a:ext cx="1970713" cy="2081240"/>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76200" cmpd="sng">
            <a:solidFill>
              <a:schemeClr val="accent1"/>
            </a:solidFill>
            <a:round/>
            <a:headEnd/>
            <a:tailEnd/>
          </a:ln>
          <a:effectLst/>
        </p:spPr>
        <p:txBody>
          <a:bodyPr/>
          <a:lstStyle/>
          <a:p>
            <a:endParaRPr lang="en-US"/>
          </a:p>
        </p:txBody>
      </p:sp>
      <p:sp>
        <p:nvSpPr>
          <p:cNvPr id="15" name="TextBox 14"/>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sp>
        <p:nvSpPr>
          <p:cNvPr id="16" name="Rectangle 15"/>
          <p:cNvSpPr/>
          <p:nvPr/>
        </p:nvSpPr>
        <p:spPr>
          <a:xfrm>
            <a:off x="6598362" y="1232756"/>
            <a:ext cx="421910" cy="461665"/>
          </a:xfrm>
          <a:prstGeom prst="rect">
            <a:avLst/>
          </a:prstGeom>
        </p:spPr>
        <p:txBody>
          <a:bodyPr wrap="none">
            <a:spAutoFit/>
          </a:bodyPr>
          <a:lstStyle/>
          <a:p>
            <a:pPr lvl="0"/>
            <a:r>
              <a:rPr lang="en-US" i="1" dirty="0" smtClean="0">
                <a:latin typeface="Symbol" pitchFamily="18" charset="2"/>
                <a:cs typeface="Arial" pitchFamily="34" charset="0"/>
              </a:rPr>
              <a:t>f </a:t>
            </a:r>
            <a:endParaRPr lang="en-US" sz="1200" dirty="0" smtClean="0">
              <a:latin typeface="Arial" pitchFamily="34" charset="0"/>
              <a:cs typeface="Arial" pitchFamily="34" charset="0"/>
            </a:endParaRPr>
          </a:p>
        </p:txBody>
      </p:sp>
      <p:sp>
        <p:nvSpPr>
          <p:cNvPr id="17" name="Slide Number Placeholder 16"/>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115</a:t>
            </a:fld>
            <a:endParaRPr lang="en-US"/>
          </a:p>
        </p:txBody>
      </p:sp>
    </p:spTree>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parabolic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300270" y="3055947"/>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3403584" y="2771774"/>
            <a:ext cx="385763" cy="584200"/>
          </a:xfrm>
          <a:prstGeom prst="rect">
            <a:avLst/>
          </a:prstGeom>
          <a:noFill/>
          <a:ln w="9525">
            <a:noFill/>
            <a:miter lim="800000"/>
            <a:headEnd/>
            <a:tailEnd/>
          </a:ln>
        </p:spPr>
        <p:txBody>
          <a:bodyPr wrap="none">
            <a:spAutoFit/>
          </a:bodyPr>
          <a:lstStyle/>
          <a:p>
            <a:r>
              <a:rPr lang="en-US" sz="3200" dirty="0"/>
              <a:t>T</a:t>
            </a:r>
          </a:p>
        </p:txBody>
      </p:sp>
      <p:sp>
        <p:nvSpPr>
          <p:cNvPr id="21" name="TextBox 20"/>
          <p:cNvSpPr txBox="1"/>
          <p:nvPr/>
        </p:nvSpPr>
        <p:spPr>
          <a:xfrm>
            <a:off x="3962400" y="1287737"/>
            <a:ext cx="2774768" cy="461665"/>
          </a:xfrm>
          <a:prstGeom prst="rect">
            <a:avLst/>
          </a:prstGeom>
          <a:noFill/>
        </p:spPr>
        <p:txBody>
          <a:bodyPr wrap="none" rtlCol="0">
            <a:spAutoFit/>
          </a:bodyPr>
          <a:lstStyle/>
          <a:p>
            <a:r>
              <a:rPr lang="en-US" dirty="0" smtClean="0"/>
              <a:t>Camera motion path</a:t>
            </a:r>
            <a:endParaRPr lang="en-US" dirty="0"/>
          </a:p>
        </p:txBody>
      </p:sp>
      <p:sp>
        <p:nvSpPr>
          <p:cNvPr id="22" name="Freeform 21"/>
          <p:cNvSpPr/>
          <p:nvPr/>
        </p:nvSpPr>
        <p:spPr bwMode="auto">
          <a:xfrm>
            <a:off x="1918063" y="1985554"/>
            <a:ext cx="1256211" cy="2168435"/>
          </a:xfrm>
          <a:custGeom>
            <a:avLst/>
            <a:gdLst>
              <a:gd name="connsiteX0" fmla="*/ 1243148 w 1256211"/>
              <a:gd name="connsiteY0" fmla="*/ 0 h 2168435"/>
              <a:gd name="connsiteX1" fmla="*/ 2177 w 1256211"/>
              <a:gd name="connsiteY1" fmla="*/ 1672046 h 2168435"/>
              <a:gd name="connsiteX2" fmla="*/ 1256211 w 1256211"/>
              <a:gd name="connsiteY2" fmla="*/ 2168435 h 2168435"/>
            </a:gdLst>
            <a:ahLst/>
            <a:cxnLst>
              <a:cxn ang="0">
                <a:pos x="connsiteX0" y="connsiteY0"/>
              </a:cxn>
              <a:cxn ang="0">
                <a:pos x="connsiteX1" y="connsiteY1"/>
              </a:cxn>
              <a:cxn ang="0">
                <a:pos x="connsiteX2" y="connsiteY2"/>
              </a:cxn>
            </a:cxnLst>
            <a:rect l="l" t="t" r="r" b="b"/>
            <a:pathLst>
              <a:path w="1256211" h="2168435">
                <a:moveTo>
                  <a:pt x="1243148" y="0"/>
                </a:moveTo>
                <a:cubicBezTo>
                  <a:pt x="621574" y="655320"/>
                  <a:pt x="0" y="1310640"/>
                  <a:pt x="2177" y="1672046"/>
                </a:cubicBezTo>
                <a:cubicBezTo>
                  <a:pt x="4354" y="2033452"/>
                  <a:pt x="630282" y="2100943"/>
                  <a:pt x="1256211" y="2168435"/>
                </a:cubicBezTo>
              </a:path>
            </a:pathLst>
          </a:custGeom>
          <a:noFill/>
          <a:ln w="76200" cap="flat" cmpd="sng" algn="ctr">
            <a:solidFill>
              <a:srgbClr val="FF993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a:xfrm>
            <a:off x="6598362" y="1232756"/>
            <a:ext cx="421910" cy="461665"/>
          </a:xfrm>
          <a:prstGeom prst="rect">
            <a:avLst/>
          </a:prstGeom>
        </p:spPr>
        <p:txBody>
          <a:bodyPr wrap="none">
            <a:spAutoFit/>
          </a:bodyPr>
          <a:lstStyle/>
          <a:p>
            <a:pPr lvl="0"/>
            <a:r>
              <a:rPr lang="en-US" i="1" dirty="0" smtClean="0">
                <a:latin typeface="Symbol" pitchFamily="18" charset="2"/>
                <a:cs typeface="Arial" pitchFamily="34" charset="0"/>
              </a:rPr>
              <a:t>f </a:t>
            </a:r>
            <a:endParaRPr lang="en-US" sz="1200" dirty="0" smtClean="0">
              <a:latin typeface="Arial" pitchFamily="34" charset="0"/>
              <a:cs typeface="Arial" pitchFamily="34" charset="0"/>
            </a:endParaRPr>
          </a:p>
        </p:txBody>
      </p:sp>
      <p:sp>
        <p:nvSpPr>
          <p:cNvPr id="16" name="Slide Number Placeholder 1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116</a:t>
            </a:fld>
            <a:endParaRPr lang="en-US"/>
          </a:p>
        </p:txBody>
      </p:sp>
    </p:spTree>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Frequency analysis of 3-D space-time motion</a:t>
            </a:r>
          </a:p>
        </p:txBody>
      </p:sp>
      <p:sp>
        <p:nvSpPr>
          <p:cNvPr id="11" name="TextBox 10"/>
          <p:cNvSpPr txBox="1"/>
          <p:nvPr/>
        </p:nvSpPr>
        <p:spPr>
          <a:xfrm>
            <a:off x="409518" y="1350933"/>
            <a:ext cx="2774768" cy="461665"/>
          </a:xfrm>
          <a:prstGeom prst="rect">
            <a:avLst/>
          </a:prstGeom>
          <a:noFill/>
        </p:spPr>
        <p:txBody>
          <a:bodyPr wrap="none" rtlCol="0">
            <a:spAutoFit/>
          </a:bodyPr>
          <a:lstStyle/>
          <a:p>
            <a:r>
              <a:rPr lang="en-US" dirty="0" smtClean="0"/>
              <a:t>Camera motion path</a:t>
            </a:r>
            <a:endParaRPr lang="en-US" dirty="0"/>
          </a:p>
        </p:txBody>
      </p:sp>
      <p:grpSp>
        <p:nvGrpSpPr>
          <p:cNvPr id="2" name="Group 41"/>
          <p:cNvGrpSpPr/>
          <p:nvPr/>
        </p:nvGrpSpPr>
        <p:grpSpPr>
          <a:xfrm>
            <a:off x="182565" y="2004993"/>
            <a:ext cx="3324161" cy="3408402"/>
            <a:chOff x="182565" y="2004993"/>
            <a:chExt cx="3324161" cy="3408402"/>
          </a:xfrm>
        </p:grpSpPr>
        <p:grpSp>
          <p:nvGrpSpPr>
            <p:cNvPr id="3" name="Group 35"/>
            <p:cNvGrpSpPr/>
            <p:nvPr/>
          </p:nvGrpSpPr>
          <p:grpSpPr>
            <a:xfrm>
              <a:off x="182565" y="2151045"/>
              <a:ext cx="3324161" cy="3113103"/>
              <a:chOff x="-862089" y="1447800"/>
              <a:chExt cx="4800600" cy="4495800"/>
            </a:xfrm>
          </p:grpSpPr>
          <p:cxnSp>
            <p:nvCxnSpPr>
              <p:cNvPr id="4" name="Straight Arrow Connector 43"/>
              <p:cNvCxnSpPr>
                <a:cxnSpLocks noChangeShapeType="1"/>
              </p:cNvCxnSpPr>
              <p:nvPr/>
            </p:nvCxnSpPr>
            <p:spPr bwMode="auto">
              <a:xfrm rot="5400000" flipH="1" flipV="1">
                <a:off x="-887489" y="2787650"/>
                <a:ext cx="2681288" cy="1588"/>
              </a:xfrm>
              <a:prstGeom prst="straightConnector1">
                <a:avLst/>
              </a:prstGeom>
              <a:noFill/>
              <a:ln w="25400" algn="ctr">
                <a:solidFill>
                  <a:schemeClr val="tx1"/>
                </a:solidFill>
                <a:round/>
                <a:headEnd/>
                <a:tailEnd type="arrow" w="med" len="med"/>
              </a:ln>
            </p:spPr>
          </p:cxnSp>
          <p:cxnSp>
            <p:nvCxnSpPr>
              <p:cNvPr id="5" name="Straight Arrow Connector 45"/>
              <p:cNvCxnSpPr>
                <a:cxnSpLocks noChangeShapeType="1"/>
              </p:cNvCxnSpPr>
              <p:nvPr/>
            </p:nvCxnSpPr>
            <p:spPr bwMode="auto">
              <a:xfrm rot="5400000">
                <a:off x="-1112914" y="4378325"/>
                <a:ext cx="1816100" cy="1314450"/>
              </a:xfrm>
              <a:prstGeom prst="straightConnector1">
                <a:avLst/>
              </a:prstGeom>
              <a:noFill/>
              <a:ln w="25400" algn="ctr">
                <a:solidFill>
                  <a:schemeClr val="tx1"/>
                </a:solidFill>
                <a:round/>
                <a:headEnd/>
                <a:tailEnd type="arrow" w="med" len="med"/>
              </a:ln>
            </p:spPr>
          </p:cxnSp>
          <p:cxnSp>
            <p:nvCxnSpPr>
              <p:cNvPr id="6" name="Straight Arrow Connector 47"/>
              <p:cNvCxnSpPr>
                <a:cxnSpLocks noChangeShapeType="1"/>
              </p:cNvCxnSpPr>
              <p:nvPr/>
            </p:nvCxnSpPr>
            <p:spPr bwMode="auto">
              <a:xfrm>
                <a:off x="452361" y="4127500"/>
                <a:ext cx="3486150" cy="1588"/>
              </a:xfrm>
              <a:prstGeom prst="straightConnector1">
                <a:avLst/>
              </a:prstGeom>
              <a:noFill/>
              <a:ln w="25400" algn="ctr">
                <a:solidFill>
                  <a:schemeClr val="tx1"/>
                </a:solidFill>
                <a:round/>
                <a:headEnd/>
                <a:tailEnd type="arrow" w="med" len="med"/>
              </a:ln>
            </p:spPr>
          </p:cxnSp>
        </p:grpSp>
        <p:sp>
          <p:nvSpPr>
            <p:cNvPr id="7" name="TextBox 53"/>
            <p:cNvSpPr txBox="1">
              <a:spLocks noChangeArrowheads="1"/>
            </p:cNvSpPr>
            <p:nvPr/>
          </p:nvSpPr>
          <p:spPr bwMode="auto">
            <a:xfrm>
              <a:off x="373005" y="4889520"/>
              <a:ext cx="339725" cy="523875"/>
            </a:xfrm>
            <a:prstGeom prst="rect">
              <a:avLst/>
            </a:prstGeom>
            <a:noFill/>
            <a:ln w="9525">
              <a:noFill/>
              <a:miter lim="800000"/>
              <a:headEnd/>
              <a:tailEnd/>
            </a:ln>
          </p:spPr>
          <p:txBody>
            <a:bodyPr wrap="none">
              <a:spAutoFit/>
            </a:bodyPr>
            <a:lstStyle/>
            <a:p>
              <a:r>
                <a:rPr lang="en-US" sz="2800" dirty="0"/>
                <a:t>x</a:t>
              </a:r>
            </a:p>
          </p:txBody>
        </p:sp>
        <p:sp>
          <p:nvSpPr>
            <p:cNvPr id="8" name="TextBox 54"/>
            <p:cNvSpPr txBox="1">
              <a:spLocks noChangeArrowheads="1"/>
            </p:cNvSpPr>
            <p:nvPr/>
          </p:nvSpPr>
          <p:spPr bwMode="auto">
            <a:xfrm>
              <a:off x="3147993" y="3940182"/>
              <a:ext cx="346075" cy="523875"/>
            </a:xfrm>
            <a:prstGeom prst="rect">
              <a:avLst/>
            </a:prstGeom>
            <a:noFill/>
            <a:ln w="9525">
              <a:noFill/>
              <a:miter lim="800000"/>
              <a:headEnd/>
              <a:tailEnd/>
            </a:ln>
          </p:spPr>
          <p:txBody>
            <a:bodyPr wrap="none">
              <a:spAutoFit/>
            </a:bodyPr>
            <a:lstStyle/>
            <a:p>
              <a:r>
                <a:rPr lang="en-US" sz="2800"/>
                <a:t>y</a:t>
              </a:r>
            </a:p>
          </p:txBody>
        </p:sp>
        <p:sp>
          <p:nvSpPr>
            <p:cNvPr id="9" name="TextBox 55"/>
            <p:cNvSpPr txBox="1">
              <a:spLocks noChangeArrowheads="1"/>
            </p:cNvSpPr>
            <p:nvPr/>
          </p:nvSpPr>
          <p:spPr bwMode="auto">
            <a:xfrm>
              <a:off x="774648" y="2004993"/>
              <a:ext cx="304800" cy="523875"/>
            </a:xfrm>
            <a:prstGeom prst="rect">
              <a:avLst/>
            </a:prstGeom>
            <a:noFill/>
            <a:ln w="9525">
              <a:noFill/>
              <a:miter lim="800000"/>
              <a:headEnd/>
              <a:tailEnd/>
            </a:ln>
          </p:spPr>
          <p:txBody>
            <a:bodyPr wrap="none">
              <a:spAutoFit/>
            </a:bodyPr>
            <a:lstStyle/>
            <a:p>
              <a:r>
                <a:rPr lang="en-US" sz="2800" dirty="0"/>
                <a:t>t</a:t>
              </a:r>
            </a:p>
          </p:txBody>
        </p:sp>
        <p:cxnSp>
          <p:nvCxnSpPr>
            <p:cNvPr id="10" name="Straight Arrow Connector 17"/>
            <p:cNvCxnSpPr>
              <a:cxnSpLocks noChangeShapeType="1"/>
            </p:cNvCxnSpPr>
            <p:nvPr/>
          </p:nvCxnSpPr>
          <p:spPr bwMode="auto">
            <a:xfrm flipV="1">
              <a:off x="1103265" y="2519771"/>
              <a:ext cx="2227293" cy="9124"/>
            </a:xfrm>
            <a:prstGeom prst="straightConnector1">
              <a:avLst/>
            </a:prstGeom>
            <a:noFill/>
            <a:ln w="25400" algn="ctr">
              <a:solidFill>
                <a:schemeClr val="tx1"/>
              </a:solidFill>
              <a:prstDash val="sysDash"/>
              <a:round/>
              <a:headEnd/>
              <a:tailEnd/>
            </a:ln>
          </p:spPr>
        </p:cxnSp>
        <p:pic>
          <p:nvPicPr>
            <p:cNvPr id="13"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74648" y="3502026"/>
              <a:ext cx="721662" cy="714372"/>
            </a:xfrm>
            <a:prstGeom prst="rect">
              <a:avLst/>
            </a:prstGeom>
            <a:noFill/>
            <a:ln w="9525">
              <a:noFill/>
              <a:miter lim="800000"/>
              <a:headEnd/>
              <a:tailEnd/>
            </a:ln>
          </p:spPr>
        </p:pic>
        <p:cxnSp>
          <p:nvCxnSpPr>
            <p:cNvPr id="14" name="Straight Connector 33"/>
            <p:cNvCxnSpPr>
              <a:cxnSpLocks noChangeShapeType="1"/>
            </p:cNvCxnSpPr>
            <p:nvPr/>
          </p:nvCxnSpPr>
          <p:spPr bwMode="auto">
            <a:xfrm rot="5400000" flipH="1" flipV="1">
              <a:off x="-109587" y="3327384"/>
              <a:ext cx="1476366" cy="0"/>
            </a:xfrm>
            <a:prstGeom prst="line">
              <a:avLst/>
            </a:prstGeom>
            <a:noFill/>
            <a:ln w="25400" algn="ctr">
              <a:solidFill>
                <a:schemeClr val="tx1"/>
              </a:solidFill>
              <a:round/>
              <a:headEnd type="arrow" w="med" len="med"/>
              <a:tailEnd type="arrow" w="med" len="med"/>
            </a:ln>
          </p:spPr>
        </p:cxnSp>
        <p:sp>
          <p:nvSpPr>
            <p:cNvPr id="15" name="TextBox 36"/>
            <p:cNvSpPr txBox="1">
              <a:spLocks noChangeArrowheads="1"/>
            </p:cNvSpPr>
            <p:nvPr/>
          </p:nvSpPr>
          <p:spPr bwMode="auto">
            <a:xfrm>
              <a:off x="182565" y="2990844"/>
              <a:ext cx="385763" cy="584200"/>
            </a:xfrm>
            <a:prstGeom prst="rect">
              <a:avLst/>
            </a:prstGeom>
            <a:noFill/>
            <a:ln w="9525">
              <a:noFill/>
              <a:miter lim="800000"/>
              <a:headEnd/>
              <a:tailEnd/>
            </a:ln>
          </p:spPr>
          <p:txBody>
            <a:bodyPr wrap="none">
              <a:spAutoFit/>
            </a:bodyPr>
            <a:lstStyle/>
            <a:p>
              <a:r>
                <a:rPr lang="en-US" sz="3200" dirty="0"/>
                <a:t>T</a:t>
              </a:r>
            </a:p>
          </p:txBody>
        </p:sp>
        <p:sp>
          <p:nvSpPr>
            <p:cNvPr id="16" name="Freeform 15"/>
            <p:cNvSpPr/>
            <p:nvPr/>
          </p:nvSpPr>
          <p:spPr bwMode="auto">
            <a:xfrm>
              <a:off x="847674" y="2552687"/>
              <a:ext cx="584208" cy="1439853"/>
            </a:xfrm>
            <a:custGeom>
              <a:avLst/>
              <a:gdLst>
                <a:gd name="connsiteX0" fmla="*/ 688975 w 1612900"/>
                <a:gd name="connsiteY0" fmla="*/ 2133600 h 2133600"/>
                <a:gd name="connsiteX1" fmla="*/ 1508125 w 1612900"/>
                <a:gd name="connsiteY1" fmla="*/ 1460500 h 2133600"/>
                <a:gd name="connsiteX2" fmla="*/ 60325 w 1612900"/>
                <a:gd name="connsiteY2" fmla="*/ 971550 h 2133600"/>
                <a:gd name="connsiteX3" fmla="*/ 1146175 w 1612900"/>
                <a:gd name="connsiteY3" fmla="*/ 374650 h 2133600"/>
                <a:gd name="connsiteX4" fmla="*/ 708025 w 1612900"/>
                <a:gd name="connsiteY4" fmla="*/ 0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900" h="2133600">
                  <a:moveTo>
                    <a:pt x="688975" y="2133600"/>
                  </a:moveTo>
                  <a:cubicBezTo>
                    <a:pt x="1150937" y="1893887"/>
                    <a:pt x="1612900" y="1654175"/>
                    <a:pt x="1508125" y="1460500"/>
                  </a:cubicBezTo>
                  <a:cubicBezTo>
                    <a:pt x="1403350" y="1266825"/>
                    <a:pt x="120650" y="1152525"/>
                    <a:pt x="60325" y="971550"/>
                  </a:cubicBezTo>
                  <a:cubicBezTo>
                    <a:pt x="0" y="790575"/>
                    <a:pt x="1038225" y="536575"/>
                    <a:pt x="1146175" y="374650"/>
                  </a:cubicBezTo>
                  <a:cubicBezTo>
                    <a:pt x="1254125" y="212725"/>
                    <a:pt x="981075" y="106362"/>
                    <a:pt x="708025" y="0"/>
                  </a:cubicBezTo>
                </a:path>
              </a:pathLst>
            </a:custGeom>
            <a:noFill/>
            <a:ln w="762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5" name="Right Arrow 24"/>
          <p:cNvSpPr/>
          <p:nvPr/>
        </p:nvSpPr>
        <p:spPr bwMode="auto">
          <a:xfrm>
            <a:off x="3367071" y="2443149"/>
            <a:ext cx="1802660" cy="1570059"/>
          </a:xfrm>
          <a:prstGeom prst="rightArrow">
            <a:avLst/>
          </a:prstGeom>
          <a:solidFill>
            <a:srgbClr val="FFFF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TextBox 25"/>
          <p:cNvSpPr txBox="1"/>
          <p:nvPr/>
        </p:nvSpPr>
        <p:spPr>
          <a:xfrm>
            <a:off x="3388708" y="2808279"/>
            <a:ext cx="1744510" cy="830997"/>
          </a:xfrm>
          <a:prstGeom prst="rect">
            <a:avLst/>
          </a:prstGeom>
          <a:noFill/>
        </p:spPr>
        <p:txBody>
          <a:bodyPr wrap="square" rtlCol="0">
            <a:spAutoFit/>
          </a:bodyPr>
          <a:lstStyle/>
          <a:p>
            <a:r>
              <a:rPr lang="en-US" b="1" dirty="0" smtClean="0">
                <a:solidFill>
                  <a:srgbClr val="141414"/>
                </a:solidFill>
              </a:rPr>
              <a:t>3D Fourier transform</a:t>
            </a:r>
            <a:endParaRPr lang="en-US" b="1" dirty="0">
              <a:solidFill>
                <a:srgbClr val="141414"/>
              </a:solidFill>
            </a:endParaRPr>
          </a:p>
        </p:txBody>
      </p:sp>
      <p:sp>
        <p:nvSpPr>
          <p:cNvPr id="32" name="Rectangle 26"/>
          <p:cNvSpPr>
            <a:spLocks noChangeArrowheads="1"/>
          </p:cNvSpPr>
          <p:nvPr/>
        </p:nvSpPr>
        <p:spPr bwMode="auto">
          <a:xfrm>
            <a:off x="8261424" y="1232942"/>
            <a:ext cx="127000" cy="3238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effectLst/>
                <a:latin typeface="Times New Roman" pitchFamily="18" charset="0"/>
                <a:cs typeface="Arial" pitchFamily="34" charset="0"/>
              </a:rPr>
              <a:t>^</a:t>
            </a:r>
            <a:endParaRPr kumimoji="0" lang="en-US" sz="1800" b="0" i="0" u="none" strike="noStrike" cap="none" normalizeH="0" baseline="0" dirty="0" smtClean="0">
              <a:ln>
                <a:noFill/>
              </a:ln>
              <a:effectLst/>
              <a:latin typeface="Arial" pitchFamily="34" charset="0"/>
              <a:cs typeface="Arial" pitchFamily="34" charset="0"/>
            </a:endParaRPr>
          </a:p>
        </p:txBody>
      </p:sp>
      <p:sp>
        <p:nvSpPr>
          <p:cNvPr id="57" name="TextBox 56"/>
          <p:cNvSpPr txBox="1"/>
          <p:nvPr/>
        </p:nvSpPr>
        <p:spPr>
          <a:xfrm>
            <a:off x="5410200" y="1350933"/>
            <a:ext cx="2830222" cy="461665"/>
          </a:xfrm>
          <a:prstGeom prst="rect">
            <a:avLst/>
          </a:prstGeom>
          <a:noFill/>
        </p:spPr>
        <p:txBody>
          <a:bodyPr wrap="none" rtlCol="0">
            <a:spAutoFit/>
          </a:bodyPr>
          <a:lstStyle/>
          <a:p>
            <a:r>
              <a:rPr lang="en-US" dirty="0" smtClean="0"/>
              <a:t>3D Fourier Transform</a:t>
            </a:r>
            <a:endParaRPr lang="en-US" dirty="0"/>
          </a:p>
        </p:txBody>
      </p:sp>
      <p:pic>
        <p:nvPicPr>
          <p:cNvPr id="301063" name="Picture 7" descr="Z:\ICCP Slide Eps\randSpectrum_ICCP.png"/>
          <p:cNvPicPr>
            <a:picLocks noChangeAspect="1" noChangeArrowheads="1"/>
          </p:cNvPicPr>
          <p:nvPr/>
        </p:nvPicPr>
        <p:blipFill>
          <a:blip r:embed="rId4" cstate="print"/>
          <a:srcRect/>
          <a:stretch>
            <a:fillRect/>
          </a:stretch>
        </p:blipFill>
        <p:spPr bwMode="auto">
          <a:xfrm>
            <a:off x="5176568" y="2625714"/>
            <a:ext cx="3587750" cy="1752600"/>
          </a:xfrm>
          <a:prstGeom prst="rect">
            <a:avLst/>
          </a:prstGeom>
          <a:noFill/>
        </p:spPr>
      </p:pic>
      <p:cxnSp>
        <p:nvCxnSpPr>
          <p:cNvPr id="62" name="Straight Arrow Connector 61"/>
          <p:cNvCxnSpPr/>
          <p:nvPr/>
        </p:nvCxnSpPr>
        <p:spPr bwMode="auto">
          <a:xfrm rot="5400000" flipH="1" flipV="1">
            <a:off x="6602384" y="2257690"/>
            <a:ext cx="797498" cy="1"/>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rot="5400000">
            <a:off x="5861303" y="3929091"/>
            <a:ext cx="729129" cy="622556"/>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64" name="Straight Arrow Connector 63"/>
          <p:cNvCxnSpPr/>
          <p:nvPr/>
        </p:nvCxnSpPr>
        <p:spPr bwMode="auto">
          <a:xfrm>
            <a:off x="8525676" y="3444955"/>
            <a:ext cx="537423" cy="1441"/>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33" name="Rectangle 32"/>
          <p:cNvSpPr/>
          <p:nvPr/>
        </p:nvSpPr>
        <p:spPr>
          <a:xfrm>
            <a:off x="3023828" y="1304764"/>
            <a:ext cx="344966" cy="461665"/>
          </a:xfrm>
          <a:prstGeom prst="rect">
            <a:avLst/>
          </a:prstGeom>
        </p:spPr>
        <p:txBody>
          <a:bodyPr wrap="none">
            <a:spAutoFit/>
          </a:bodyPr>
          <a:lstStyle/>
          <a:p>
            <a:pPr lvl="0"/>
            <a:r>
              <a:rPr lang="en-US" i="1" dirty="0" smtClean="0">
                <a:latin typeface="Symbol" pitchFamily="18" charset="2"/>
                <a:cs typeface="Arial" pitchFamily="34" charset="0"/>
              </a:rPr>
              <a:t>f</a:t>
            </a:r>
            <a:endParaRPr lang="en-US" sz="1200" dirty="0" smtClean="0">
              <a:latin typeface="Arial" pitchFamily="34" charset="0"/>
              <a:cs typeface="Arial" pitchFamily="34" charset="0"/>
            </a:endParaRPr>
          </a:p>
        </p:txBody>
      </p:sp>
      <p:sp>
        <p:nvSpPr>
          <p:cNvPr id="34" name="Rectangle 33"/>
          <p:cNvSpPr/>
          <p:nvPr/>
        </p:nvSpPr>
        <p:spPr>
          <a:xfrm>
            <a:off x="8100392" y="1347155"/>
            <a:ext cx="344966" cy="461665"/>
          </a:xfrm>
          <a:prstGeom prst="rect">
            <a:avLst/>
          </a:prstGeom>
        </p:spPr>
        <p:txBody>
          <a:bodyPr wrap="none">
            <a:spAutoFit/>
          </a:bodyPr>
          <a:lstStyle/>
          <a:p>
            <a:pPr lvl="0"/>
            <a:r>
              <a:rPr lang="en-US" i="1" dirty="0" smtClean="0">
                <a:latin typeface="Symbol" pitchFamily="18" charset="2"/>
                <a:cs typeface="Arial" pitchFamily="34" charset="0"/>
              </a:rPr>
              <a:t>f</a:t>
            </a:r>
            <a:endParaRPr lang="en-US" sz="1200" dirty="0" smtClean="0">
              <a:latin typeface="Arial" pitchFamily="34" charset="0"/>
              <a:cs typeface="Arial" pitchFamily="34" charset="0"/>
            </a:endParaRPr>
          </a:p>
        </p:txBody>
      </p:sp>
      <p:pic>
        <p:nvPicPr>
          <p:cNvPr id="1070086"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5544108" y="4316524"/>
            <a:ext cx="409575" cy="228600"/>
          </a:xfrm>
          <a:prstGeom prst="rect">
            <a:avLst/>
          </a:prstGeom>
          <a:noFill/>
        </p:spPr>
      </p:pic>
      <p:pic>
        <p:nvPicPr>
          <p:cNvPr id="1070088"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8604448" y="3573016"/>
            <a:ext cx="409575" cy="285750"/>
          </a:xfrm>
          <a:prstGeom prst="rect">
            <a:avLst/>
          </a:prstGeom>
          <a:noFill/>
        </p:spPr>
      </p:pic>
      <p:pic>
        <p:nvPicPr>
          <p:cNvPr id="1070090"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6588224" y="2096852"/>
            <a:ext cx="361950" cy="228600"/>
          </a:xfrm>
          <a:prstGeom prst="rect">
            <a:avLst/>
          </a:prstGeom>
          <a:noFill/>
        </p:spPr>
      </p:pic>
      <p:sp>
        <p:nvSpPr>
          <p:cNvPr id="30" name="Slide Number Placeholder 29"/>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117</a:t>
            </a:fld>
            <a:endParaRPr lang="en-US"/>
          </a:p>
        </p:txBody>
      </p:sp>
    </p:spTree>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1030"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1031"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cxnSp>
        <p:nvCxnSpPr>
          <p:cNvPr id="1032"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pic>
        <p:nvPicPr>
          <p:cNvPr id="1029" name="Picture 5" descr="Z:\ICCP Slide Eps\motionMeter_slow.png"/>
          <p:cNvPicPr>
            <a:picLocks noChangeAspect="1" noChangeArrowheads="1"/>
          </p:cNvPicPr>
          <p:nvPr/>
        </p:nvPicPr>
        <p:blipFill>
          <a:blip r:embed="rId3" cstate="print"/>
          <a:srcRect/>
          <a:stretch>
            <a:fillRect/>
          </a:stretch>
        </p:blipFill>
        <p:spPr bwMode="auto">
          <a:xfrm>
            <a:off x="457200" y="914400"/>
            <a:ext cx="2286000" cy="2286000"/>
          </a:xfrm>
          <a:prstGeom prst="rect">
            <a:avLst/>
          </a:prstGeom>
          <a:noFill/>
        </p:spPr>
      </p:pic>
      <p:grpSp>
        <p:nvGrpSpPr>
          <p:cNvPr id="4" name="Group 7"/>
          <p:cNvGrpSpPr>
            <a:grpSpLocks noChangeAspect="1"/>
          </p:cNvGrpSpPr>
          <p:nvPr/>
        </p:nvGrpSpPr>
        <p:grpSpPr bwMode="auto">
          <a:xfrm>
            <a:off x="3841740" y="1092168"/>
            <a:ext cx="5060976" cy="808640"/>
            <a:chOff x="879" y="2689"/>
            <a:chExt cx="3993" cy="638"/>
          </a:xfrm>
        </p:grpSpPr>
        <p:sp>
          <p:nvSpPr>
            <p:cNvPr id="63"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65"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66"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67"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68"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69"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0"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71"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72"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74"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76"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7"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78"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79"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0"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81"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82"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83"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84"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5"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6"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87"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8"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9"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90"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91"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92"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93"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94"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95" name="Rectangle 39"/>
            <p:cNvSpPr>
              <a:spLocks noChangeArrowheads="1"/>
            </p:cNvSpPr>
            <p:nvPr/>
          </p:nvSpPr>
          <p:spPr bwMode="auto">
            <a:xfrm>
              <a:off x="1995" y="2858"/>
              <a:ext cx="162" cy="4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mn-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96"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97"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8"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00" name="Oval 99"/>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pic>
        <p:nvPicPr>
          <p:cNvPr id="52" name="Picture 6" descr="http://hausheer.osola.com/latex2png/XGNvbG9ye3doaXRlfQ0KXGJlZ2lue2Rpc3BsYXltYXRofQ0KXG9tZWdhX3gNClxlbmR7ZGlzcGxheW1hdGh9/300/1/result.png"/>
          <p:cNvPicPr>
            <a:picLocks noChangeAspect="1" noChangeArrowheads="1"/>
          </p:cNvPicPr>
          <p:nvPr/>
        </p:nvPicPr>
        <p:blipFill>
          <a:blip r:embed="rId4" cstate="print"/>
          <a:srcRect/>
          <a:stretch>
            <a:fillRect/>
          </a:stretch>
        </p:blipFill>
        <p:spPr bwMode="auto">
          <a:xfrm>
            <a:off x="1583668" y="5445224"/>
            <a:ext cx="409575" cy="228600"/>
          </a:xfrm>
          <a:prstGeom prst="rect">
            <a:avLst/>
          </a:prstGeom>
          <a:noFill/>
        </p:spPr>
      </p:pic>
      <p:pic>
        <p:nvPicPr>
          <p:cNvPr id="53" name="Picture 8" descr="http://hausheer.osola.com/latex2png/XGNvbG9ye3doaXRlfQ0KXGJlZ2lue2Rpc3BsYXltYXRofQ0KXG9tZWdhX3kNClxlbmR7ZGlzcGxheW1hdGh9/300/1/result.png"/>
          <p:cNvPicPr>
            <a:picLocks noChangeAspect="1" noChangeArrowheads="1"/>
          </p:cNvPicPr>
          <p:nvPr/>
        </p:nvPicPr>
        <p:blipFill>
          <a:blip r:embed="rId5" cstate="print"/>
          <a:srcRect/>
          <a:stretch>
            <a:fillRect/>
          </a:stretch>
        </p:blipFill>
        <p:spPr bwMode="auto">
          <a:xfrm>
            <a:off x="6156176" y="3681028"/>
            <a:ext cx="409575" cy="285750"/>
          </a:xfrm>
          <a:prstGeom prst="rect">
            <a:avLst/>
          </a:prstGeom>
          <a:noFill/>
        </p:spPr>
      </p:pic>
      <p:pic>
        <p:nvPicPr>
          <p:cNvPr id="54" name="Picture 10" descr="http://hausheer.osola.com/latex2png/XGNvbG9ye3doaXRlfQ0KXGJlZ2lue2Rpc3BsYXltYXRofQ0KXG9tZWdhX3QNClxlbmR7ZGlzcGxheW1hdGh9/300/1/result.png"/>
          <p:cNvPicPr>
            <a:picLocks noChangeAspect="1" noChangeArrowheads="1"/>
          </p:cNvPicPr>
          <p:nvPr/>
        </p:nvPicPr>
        <p:blipFill>
          <a:blip r:embed="rId6" cstate="print"/>
          <a:srcRect/>
          <a:stretch>
            <a:fillRect/>
          </a:stretch>
        </p:blipFill>
        <p:spPr bwMode="auto">
          <a:xfrm>
            <a:off x="3275856" y="1700808"/>
            <a:ext cx="361950" cy="228600"/>
          </a:xfrm>
          <a:prstGeom prst="rect">
            <a:avLst/>
          </a:prstGeom>
          <a:noFill/>
        </p:spPr>
      </p:pic>
      <p:sp>
        <p:nvSpPr>
          <p:cNvPr id="51" name="Slide Number Placeholder 50"/>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118</a:t>
            </a:fld>
            <a:endParaRPr lang="en-US"/>
          </a:p>
        </p:txBody>
      </p:sp>
    </p:spTree>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2054"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055"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cxnSp>
        <p:nvCxnSpPr>
          <p:cNvPr id="2056"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pic>
        <p:nvPicPr>
          <p:cNvPr id="2053" name="Picture 5" descr="Z:\ICCP Slide Eps\motionMeter_med.png"/>
          <p:cNvPicPr>
            <a:picLocks noChangeAspect="1" noChangeArrowheads="1"/>
          </p:cNvPicPr>
          <p:nvPr/>
        </p:nvPicPr>
        <p:blipFill>
          <a:blip r:embed="rId3" cstate="print"/>
          <a:srcRect/>
          <a:stretch>
            <a:fillRect/>
          </a:stretch>
        </p:blipFill>
        <p:spPr bwMode="auto">
          <a:xfrm>
            <a:off x="457200" y="914400"/>
            <a:ext cx="2286000" cy="2286000"/>
          </a:xfrm>
          <a:prstGeom prst="rect">
            <a:avLst/>
          </a:prstGeom>
          <a:noFill/>
        </p:spPr>
      </p:pic>
      <p:sp>
        <p:nvSpPr>
          <p:cNvPr id="64" name="TextBox 63"/>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grpSp>
        <p:nvGrpSpPr>
          <p:cNvPr id="4" name="Group 7"/>
          <p:cNvGrpSpPr>
            <a:grpSpLocks noChangeAspect="1"/>
          </p:cNvGrpSpPr>
          <p:nvPr/>
        </p:nvGrpSpPr>
        <p:grpSpPr bwMode="auto">
          <a:xfrm>
            <a:off x="3841740" y="1092168"/>
            <a:ext cx="5060976" cy="808640"/>
            <a:chOff x="879" y="2689"/>
            <a:chExt cx="3993" cy="638"/>
          </a:xfrm>
        </p:grpSpPr>
        <p:sp>
          <p:nvSpPr>
            <p:cNvPr id="105"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107"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08"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09"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10"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111"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12"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13"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14"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5"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116"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7"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18"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19"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20"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21"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22"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23"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24"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25"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26"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27"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28"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129"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30"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31"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32"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33"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134"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35"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36"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37" name="Rectangle 39"/>
            <p:cNvSpPr>
              <a:spLocks noChangeArrowheads="1"/>
            </p:cNvSpPr>
            <p:nvPr/>
          </p:nvSpPr>
          <p:spPr bwMode="auto">
            <a:xfrm>
              <a:off x="1995" y="2858"/>
              <a:ext cx="162" cy="4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mn-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38"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139"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0"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42" name="Oval 141"/>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2" name="Picture 6" descr="http://hausheer.osola.com/latex2png/XGNvbG9ye3doaXRlfQ0KXGJlZ2lue2Rpc3BsYXltYXRofQ0KXG9tZWdhX3gNClxlbmR7ZGlzcGxheW1hdGh9/300/1/result.png"/>
          <p:cNvPicPr>
            <a:picLocks noChangeAspect="1" noChangeArrowheads="1"/>
          </p:cNvPicPr>
          <p:nvPr/>
        </p:nvPicPr>
        <p:blipFill>
          <a:blip r:embed="rId4" cstate="print"/>
          <a:srcRect/>
          <a:stretch>
            <a:fillRect/>
          </a:stretch>
        </p:blipFill>
        <p:spPr bwMode="auto">
          <a:xfrm>
            <a:off x="1583668" y="5445224"/>
            <a:ext cx="409575" cy="228600"/>
          </a:xfrm>
          <a:prstGeom prst="rect">
            <a:avLst/>
          </a:prstGeom>
          <a:noFill/>
        </p:spPr>
      </p:pic>
      <p:pic>
        <p:nvPicPr>
          <p:cNvPr id="53" name="Picture 8" descr="http://hausheer.osola.com/latex2png/XGNvbG9ye3doaXRlfQ0KXGJlZ2lue2Rpc3BsYXltYXRofQ0KXG9tZWdhX3kNClxlbmR7ZGlzcGxheW1hdGh9/300/1/result.png"/>
          <p:cNvPicPr>
            <a:picLocks noChangeAspect="1" noChangeArrowheads="1"/>
          </p:cNvPicPr>
          <p:nvPr/>
        </p:nvPicPr>
        <p:blipFill>
          <a:blip r:embed="rId5" cstate="print"/>
          <a:srcRect/>
          <a:stretch>
            <a:fillRect/>
          </a:stretch>
        </p:blipFill>
        <p:spPr bwMode="auto">
          <a:xfrm>
            <a:off x="6156176" y="3681028"/>
            <a:ext cx="409575" cy="285750"/>
          </a:xfrm>
          <a:prstGeom prst="rect">
            <a:avLst/>
          </a:prstGeom>
          <a:noFill/>
        </p:spPr>
      </p:pic>
      <p:pic>
        <p:nvPicPr>
          <p:cNvPr id="54" name="Picture 10" descr="http://hausheer.osola.com/latex2png/XGNvbG9ye3doaXRlfQ0KXGJlZ2lue2Rpc3BsYXltYXRofQ0KXG9tZWdhX3QNClxlbmR7ZGlzcGxheW1hdGh9/300/1/result.png"/>
          <p:cNvPicPr>
            <a:picLocks noChangeAspect="1" noChangeArrowheads="1"/>
          </p:cNvPicPr>
          <p:nvPr/>
        </p:nvPicPr>
        <p:blipFill>
          <a:blip r:embed="rId6" cstate="print"/>
          <a:srcRect/>
          <a:stretch>
            <a:fillRect/>
          </a:stretch>
        </p:blipFill>
        <p:spPr bwMode="auto">
          <a:xfrm>
            <a:off x="3275856" y="1700808"/>
            <a:ext cx="361950" cy="228600"/>
          </a:xfrm>
          <a:prstGeom prst="rect">
            <a:avLst/>
          </a:prstGeom>
          <a:noFill/>
        </p:spPr>
      </p:pic>
      <p:sp>
        <p:nvSpPr>
          <p:cNvPr id="55" name="Slide Number Placeholder 5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119</a:t>
            </a:fld>
            <a:endParaRPr lang="en-US"/>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Contributions</a:t>
            </a:r>
          </a:p>
        </p:txBody>
      </p:sp>
      <p:sp>
        <p:nvSpPr>
          <p:cNvPr id="7" name="Rectangle 76"/>
          <p:cNvSpPr>
            <a:spLocks noChangeArrowheads="1"/>
          </p:cNvSpPr>
          <p:nvPr/>
        </p:nvSpPr>
        <p:spPr bwMode="auto">
          <a:xfrm>
            <a:off x="503548" y="1592796"/>
            <a:ext cx="8316924" cy="4176464"/>
          </a:xfrm>
          <a:prstGeom prst="rect">
            <a:avLst/>
          </a:prstGeom>
          <a:noFill/>
          <a:ln w="12700">
            <a:noFill/>
            <a:miter lim="800000"/>
            <a:headEnd/>
            <a:tailEnd/>
          </a:ln>
          <a:effectLst/>
        </p:spPr>
        <p:txBody>
          <a:bodyPr wrap="none"/>
          <a:lstStyle/>
          <a:p>
            <a:pPr marL="457200" indent="-457200">
              <a:lnSpc>
                <a:spcPct val="85000"/>
              </a:lnSpc>
              <a:buFont typeface="Arial" pitchFamily="34" charset="0"/>
              <a:buChar char="•"/>
              <a:defRPr/>
            </a:pPr>
            <a:r>
              <a:rPr lang="en-US" sz="2800" dirty="0" smtClean="0">
                <a:solidFill>
                  <a:srgbClr val="FFFF66"/>
                </a:solidFill>
                <a:effectLst>
                  <a:outerShdw blurRad="38100" dist="38100" dir="2700000" algn="tl">
                    <a:srgbClr val="000000"/>
                  </a:outerShdw>
                </a:effectLst>
              </a:rPr>
              <a:t>Blur kernel estimation</a:t>
            </a:r>
            <a:endParaRPr lang="en-US" dirty="0" smtClean="0">
              <a:solidFill>
                <a:srgbClr val="FFFF66"/>
              </a:solidFill>
              <a:effectLst>
                <a:outerShdw blurRad="38100" dist="38100" dir="2700000" algn="tl">
                  <a:srgbClr val="000000"/>
                </a:outerShdw>
              </a:effectLst>
            </a:endParaRPr>
          </a:p>
          <a:p>
            <a:pPr marL="457200" indent="-457200">
              <a:lnSpc>
                <a:spcPct val="85000"/>
              </a:lnSpc>
              <a:defRPr/>
            </a:pPr>
            <a:r>
              <a:rPr lang="en-US" dirty="0" smtClean="0">
                <a:solidFill>
                  <a:srgbClr val="FFFF66"/>
                </a:solidFill>
                <a:effectLst>
                  <a:outerShdw blurRad="38100" dist="38100" dir="2700000" algn="tl">
                    <a:srgbClr val="000000"/>
                  </a:outerShdw>
                </a:effectLst>
              </a:rPr>
              <a:t>	</a:t>
            </a:r>
            <a:r>
              <a:rPr lang="en-US" dirty="0" smtClean="0">
                <a:effectLst>
                  <a:outerShdw blurRad="38100" dist="38100" dir="2700000" algn="tl">
                    <a:srgbClr val="000000"/>
                  </a:outerShdw>
                </a:effectLst>
              </a:rPr>
              <a:t>- 	</a:t>
            </a:r>
            <a:r>
              <a:rPr lang="en-US" sz="2200" dirty="0" smtClean="0">
                <a:effectLst>
                  <a:outerShdw blurRad="38100" dist="38100" dir="2700000" algn="tl">
                    <a:srgbClr val="000000"/>
                  </a:outerShdw>
                </a:effectLst>
              </a:rPr>
              <a:t>Using the inverse Radon transform to estimate blur kernels </a:t>
            </a:r>
            <a:br>
              <a:rPr lang="en-US" sz="2200" dirty="0" smtClean="0">
                <a:effectLst>
                  <a:outerShdw blurRad="38100" dist="38100" dir="2700000" algn="tl">
                    <a:srgbClr val="000000"/>
                  </a:outerShdw>
                </a:effectLst>
              </a:rPr>
            </a:br>
            <a:r>
              <a:rPr lang="en-US" sz="2200" dirty="0" smtClean="0">
                <a:effectLst>
                  <a:outerShdw blurRad="38100" dist="38100" dir="2700000" algn="tl">
                    <a:srgbClr val="000000"/>
                  </a:outerShdw>
                </a:effectLst>
              </a:rPr>
              <a:t>	from blurred edge profiles</a:t>
            </a:r>
          </a:p>
          <a:p>
            <a:pPr marL="457200" indent="-457200">
              <a:lnSpc>
                <a:spcPct val="85000"/>
              </a:lnSpc>
              <a:defRPr/>
            </a:pPr>
            <a:endParaRPr lang="en-US" sz="2800" dirty="0" smtClean="0">
              <a:solidFill>
                <a:srgbClr val="FFFF66"/>
              </a:solidFill>
              <a:effectLst>
                <a:outerShdw blurRad="38100" dist="38100" dir="2700000" algn="tl">
                  <a:srgbClr val="000000"/>
                </a:outerShdw>
              </a:effectLst>
            </a:endParaRPr>
          </a:p>
          <a:p>
            <a:pPr marL="457200" indent="-457200">
              <a:lnSpc>
                <a:spcPct val="85000"/>
              </a:lnSpc>
              <a:buFont typeface="Arial" pitchFamily="34" charset="0"/>
              <a:buChar char="•"/>
              <a:defRPr/>
            </a:pPr>
            <a:r>
              <a:rPr lang="en-US" sz="2800" dirty="0" err="1" smtClean="0">
                <a:solidFill>
                  <a:srgbClr val="FFFF66"/>
                </a:solidFill>
                <a:effectLst>
                  <a:outerShdw blurRad="38100" dist="38100" dir="2700000" algn="tl">
                    <a:srgbClr val="000000"/>
                  </a:outerShdw>
                </a:effectLst>
              </a:rPr>
              <a:t>Deconvolution</a:t>
            </a:r>
            <a:endParaRPr lang="en-US" sz="2800" dirty="0" smtClean="0">
              <a:solidFill>
                <a:srgbClr val="FFFF66"/>
              </a:solidFill>
              <a:effectLst>
                <a:outerShdw blurRad="38100" dist="38100" dir="2700000" algn="tl">
                  <a:srgbClr val="000000"/>
                </a:outerShdw>
              </a:effectLst>
            </a:endParaRPr>
          </a:p>
          <a:p>
            <a:pPr lvl="1" indent="-457200">
              <a:lnSpc>
                <a:spcPct val="85000"/>
              </a:lnSpc>
              <a:defRPr/>
            </a:pPr>
            <a:r>
              <a:rPr lang="en-US" sz="2800" dirty="0" smtClean="0">
                <a:solidFill>
                  <a:srgbClr val="FFFF66"/>
                </a:solidFill>
                <a:effectLst>
                  <a:outerShdw blurRad="38100" dist="38100" dir="2700000" algn="tl">
                    <a:srgbClr val="000000"/>
                  </a:outerShdw>
                </a:effectLst>
              </a:rPr>
              <a:t>	</a:t>
            </a:r>
            <a:r>
              <a:rPr lang="en-US" sz="2800" dirty="0" smtClean="0">
                <a:effectLst>
                  <a:outerShdw blurRad="38100" dist="38100" dir="2700000" algn="tl">
                    <a:srgbClr val="000000"/>
                  </a:outerShdw>
                </a:effectLst>
              </a:rPr>
              <a:t>-</a:t>
            </a:r>
            <a:r>
              <a:rPr lang="en-US" sz="2800" dirty="0" smtClean="0">
                <a:solidFill>
                  <a:srgbClr val="FFFF66"/>
                </a:solidFill>
                <a:effectLst>
                  <a:outerShdw blurRad="38100" dist="38100" dir="2700000" algn="tl">
                    <a:srgbClr val="000000"/>
                  </a:outerShdw>
                </a:effectLst>
              </a:rPr>
              <a:t> 	</a:t>
            </a:r>
            <a:r>
              <a:rPr lang="en-US" sz="2200" dirty="0" smtClean="0">
                <a:effectLst>
                  <a:outerShdw blurRad="38100" dist="38100" dir="2700000" algn="tl">
                    <a:srgbClr val="000000"/>
                  </a:outerShdw>
                </a:effectLst>
              </a:rPr>
              <a:t>Adaptive image restoration algorithms for </a:t>
            </a:r>
            <a:br>
              <a:rPr lang="en-US" sz="2200" dirty="0" smtClean="0">
                <a:effectLst>
                  <a:outerShdw blurRad="38100" dist="38100" dir="2700000" algn="tl">
                    <a:srgbClr val="000000"/>
                  </a:outerShdw>
                </a:effectLst>
              </a:rPr>
            </a:br>
            <a:r>
              <a:rPr lang="en-US" sz="2200" dirty="0" smtClean="0">
                <a:effectLst>
                  <a:outerShdw blurRad="38100" dist="38100" dir="2700000" algn="tl">
                    <a:srgbClr val="000000"/>
                  </a:outerShdw>
                </a:effectLst>
              </a:rPr>
              <a:t>	improved texture rendition.</a:t>
            </a:r>
          </a:p>
          <a:p>
            <a:pPr marL="457200" indent="-457200">
              <a:lnSpc>
                <a:spcPct val="85000"/>
              </a:lnSpc>
              <a:buFont typeface="Arial" pitchFamily="34" charset="0"/>
              <a:buChar char="•"/>
              <a:defRPr/>
            </a:pPr>
            <a:endParaRPr lang="en-US" sz="2800" dirty="0" smtClean="0">
              <a:solidFill>
                <a:srgbClr val="FFFF66"/>
              </a:solidFill>
              <a:effectLst>
                <a:outerShdw blurRad="38100" dist="38100" dir="2700000" algn="tl">
                  <a:srgbClr val="000000"/>
                </a:outerShdw>
              </a:effectLst>
            </a:endParaRPr>
          </a:p>
          <a:p>
            <a:pPr marL="457200" indent="-457200">
              <a:lnSpc>
                <a:spcPct val="85000"/>
              </a:lnSpc>
              <a:buFont typeface="Arial" pitchFamily="34" charset="0"/>
              <a:buChar char="•"/>
              <a:defRPr/>
            </a:pPr>
            <a:r>
              <a:rPr lang="en-US" sz="2800" dirty="0" smtClean="0">
                <a:solidFill>
                  <a:srgbClr val="FFFF66"/>
                </a:solidFill>
                <a:effectLst>
                  <a:outerShdw blurRad="38100" dist="38100" dir="2700000" algn="tl">
                    <a:srgbClr val="000000"/>
                  </a:outerShdw>
                </a:effectLst>
              </a:rPr>
              <a:t>Subject motion removal</a:t>
            </a:r>
          </a:p>
          <a:p>
            <a:pPr marL="914400" lvl="1" indent="-457200">
              <a:lnSpc>
                <a:spcPct val="85000"/>
              </a:lnSpc>
              <a:buFontTx/>
              <a:buChar char="-"/>
              <a:defRPr/>
            </a:pPr>
            <a:r>
              <a:rPr lang="en-US" sz="2200" dirty="0" smtClean="0">
                <a:effectLst>
                  <a:outerShdw blurRad="38100" dist="38100" dir="2700000" algn="tl">
                    <a:srgbClr val="000000"/>
                  </a:outerShdw>
                </a:effectLst>
              </a:rPr>
              <a:t>Spatially variant motion blur estimation.</a:t>
            </a:r>
          </a:p>
          <a:p>
            <a:pPr marL="914400" lvl="1" indent="-457200">
              <a:lnSpc>
                <a:spcPct val="85000"/>
              </a:lnSpc>
              <a:buFontTx/>
              <a:buChar char="-"/>
              <a:defRPr/>
            </a:pPr>
            <a:r>
              <a:rPr lang="en-US" sz="2200" dirty="0" smtClean="0">
                <a:effectLst>
                  <a:outerShdw blurRad="38100" dist="38100" dir="2700000" algn="tl">
                    <a:srgbClr val="000000"/>
                  </a:outerShdw>
                </a:effectLst>
              </a:rPr>
              <a:t>Information loss reduction using orthogonal parabolic motion.</a:t>
            </a:r>
          </a:p>
        </p:txBody>
      </p:sp>
      <p:sp>
        <p:nvSpPr>
          <p:cNvPr id="5" name="Slide Number Placeholder 4"/>
          <p:cNvSpPr>
            <a:spLocks noGrp="1"/>
          </p:cNvSpPr>
          <p:nvPr>
            <p:ph type="sldNum" sz="quarter" idx="4"/>
          </p:nvPr>
        </p:nvSpPr>
        <p:spPr/>
        <p:txBody>
          <a:bodyPr/>
          <a:lstStyle/>
          <a:p>
            <a:pPr>
              <a:defRPr/>
            </a:pPr>
            <a:fld id="{9C56B7B5-B346-46BB-8E3A-BF99DA868915}" type="slidenum">
              <a:rPr lang="en-US" smtClean="0"/>
              <a:pPr>
                <a:defRPr/>
              </a:pPr>
              <a:t>12</a:t>
            </a:fld>
            <a:endParaRPr lang="en-US"/>
          </a:p>
        </p:txBody>
      </p:sp>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grpSp>
        <p:nvGrpSpPr>
          <p:cNvPr id="4" name="Group 14"/>
          <p:cNvGrpSpPr>
            <a:grpSpLocks/>
          </p:cNvGrpSpPr>
          <p:nvPr/>
        </p:nvGrpSpPr>
        <p:grpSpPr bwMode="auto">
          <a:xfrm>
            <a:off x="1905000" y="1447800"/>
            <a:ext cx="4800600" cy="4495800"/>
            <a:chOff x="1905000" y="1447801"/>
            <a:chExt cx="4800600" cy="4495802"/>
          </a:xfrm>
        </p:grpSpPr>
        <p:cxnSp>
          <p:nvCxnSpPr>
            <p:cNvPr id="4108" name="Straight Arrow Connector 45"/>
            <p:cNvCxnSpPr>
              <a:cxnSpLocks noChangeShapeType="1"/>
            </p:cNvCxnSpPr>
            <p:nvPr/>
          </p:nvCxnSpPr>
          <p:spPr bwMode="auto">
            <a:xfrm rot="5400000">
              <a:off x="1654298" y="4378103"/>
              <a:ext cx="1816202" cy="1314797"/>
            </a:xfrm>
            <a:prstGeom prst="straightConnector1">
              <a:avLst/>
            </a:prstGeom>
            <a:noFill/>
            <a:ln w="25400" algn="ctr">
              <a:solidFill>
                <a:schemeClr val="tx1"/>
              </a:solidFill>
              <a:round/>
              <a:headEnd/>
              <a:tailEnd type="arrow" w="med" len="med"/>
            </a:ln>
          </p:spPr>
        </p:cxnSp>
        <p:cxnSp>
          <p:nvCxnSpPr>
            <p:cNvPr id="4109" name="Straight Arrow Connector 47"/>
            <p:cNvCxnSpPr>
              <a:cxnSpLocks noChangeShapeType="1"/>
            </p:cNvCxnSpPr>
            <p:nvPr/>
          </p:nvCxnSpPr>
          <p:spPr bwMode="auto">
            <a:xfrm>
              <a:off x="3219796" y="4127401"/>
              <a:ext cx="3485804" cy="1926"/>
            </a:xfrm>
            <a:prstGeom prst="straightConnector1">
              <a:avLst/>
            </a:prstGeom>
            <a:noFill/>
            <a:ln w="25400" algn="ctr">
              <a:solidFill>
                <a:schemeClr val="tx1"/>
              </a:solidFill>
              <a:round/>
              <a:headEnd/>
              <a:tailEnd type="arrow" w="med" len="med"/>
            </a:ln>
          </p:spPr>
        </p:cxnSp>
        <p:cxnSp>
          <p:nvCxnSpPr>
            <p:cNvPr id="4110" name="Straight Arrow Connector 43"/>
            <p:cNvCxnSpPr>
              <a:cxnSpLocks noChangeShapeType="1"/>
            </p:cNvCxnSpPr>
            <p:nvPr/>
          </p:nvCxnSpPr>
          <p:spPr bwMode="auto">
            <a:xfrm rot="5400000" flipH="1" flipV="1">
              <a:off x="1879514" y="2787101"/>
              <a:ext cx="2680564" cy="1963"/>
            </a:xfrm>
            <a:prstGeom prst="straightConnector1">
              <a:avLst/>
            </a:prstGeom>
            <a:noFill/>
            <a:ln w="25400" algn="ctr">
              <a:solidFill>
                <a:schemeClr val="tx1"/>
              </a:solidFill>
              <a:round/>
              <a:headEnd/>
              <a:tailEnd type="arrow" w="med" len="med"/>
            </a:ln>
          </p:spPr>
        </p:cxnSp>
      </p:grp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sp>
        <p:nvSpPr>
          <p:cNvPr id="25" name="Rectangle 24"/>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7733526" lon="4895653" rev="18759718"/>
            </a:camera>
            <a:lightRig rig="threePt" dir="t"/>
          </a:scene3d>
        </p:spPr>
        <p:txBody>
          <a:bodyPr wrap="none" anchor="ctr"/>
          <a:lstStyle/>
          <a:p>
            <a:pPr algn="ctr" eaLnBrk="0" hangingPunct="0">
              <a:defRPr/>
            </a:pPr>
            <a:endParaRPr lang="en-US">
              <a:latin typeface="Times New Roman" pitchFamily="18" charset="0"/>
            </a:endParaRPr>
          </a:p>
        </p:txBody>
      </p:sp>
      <p:cxnSp>
        <p:nvCxnSpPr>
          <p:cNvPr id="4106" name="Straight Arrow Connector 12"/>
          <p:cNvCxnSpPr>
            <a:cxnSpLocks noChangeShapeType="1"/>
          </p:cNvCxnSpPr>
          <p:nvPr/>
        </p:nvCxnSpPr>
        <p:spPr bwMode="auto">
          <a:xfrm rot="5400000" flipH="1" flipV="1">
            <a:off x="4876801" y="3352800"/>
            <a:ext cx="1219200" cy="3175"/>
          </a:xfrm>
          <a:prstGeom prst="straightConnector1">
            <a:avLst/>
          </a:prstGeom>
          <a:noFill/>
          <a:ln w="38100" algn="ctr">
            <a:solidFill>
              <a:schemeClr val="tx1"/>
            </a:solidFill>
            <a:round/>
            <a:headEnd/>
            <a:tailEnd type="arrow" w="med" len="med"/>
          </a:ln>
        </p:spPr>
      </p:cxnSp>
      <p:sp>
        <p:nvSpPr>
          <p:cNvPr id="4107" name="TextBox 13"/>
          <p:cNvSpPr txBox="1">
            <a:spLocks noChangeArrowheads="1"/>
          </p:cNvSpPr>
          <p:nvPr/>
        </p:nvSpPr>
        <p:spPr bwMode="auto">
          <a:xfrm>
            <a:off x="5638800" y="3124200"/>
            <a:ext cx="1991251" cy="523220"/>
          </a:xfrm>
          <a:prstGeom prst="rect">
            <a:avLst/>
          </a:prstGeom>
          <a:noFill/>
          <a:ln w="9525">
            <a:noFill/>
            <a:miter lim="800000"/>
            <a:headEnd/>
            <a:tailEnd/>
          </a:ln>
        </p:spPr>
        <p:txBody>
          <a:bodyPr wrap="none">
            <a:spAutoFit/>
          </a:bodyPr>
          <a:lstStyle/>
          <a:p>
            <a:r>
              <a:rPr lang="en-US" sz="2800"/>
              <a:t>Increasing </a:t>
            </a:r>
            <a:r>
              <a:rPr lang="en-US" sz="2800" dirty="0" err="1" smtClean="0"/>
              <a:t>s</a:t>
            </a:r>
            <a:r>
              <a:rPr lang="en-US" sz="2800" baseline="-25000" dirty="0" err="1" smtClean="0"/>
              <a:t>y</a:t>
            </a:r>
            <a:endParaRPr lang="en-US" sz="2800" baseline="-25000" dirty="0"/>
          </a:p>
        </p:txBody>
      </p:sp>
      <p:grpSp>
        <p:nvGrpSpPr>
          <p:cNvPr id="5" name="Group 16"/>
          <p:cNvGrpSpPr/>
          <p:nvPr/>
        </p:nvGrpSpPr>
        <p:grpSpPr>
          <a:xfrm>
            <a:off x="4316409" y="5437215"/>
            <a:ext cx="3777060" cy="886817"/>
            <a:chOff x="4133844" y="4975550"/>
            <a:chExt cx="3777060" cy="886817"/>
          </a:xfrm>
        </p:grpSpPr>
        <p:sp>
          <p:nvSpPr>
            <p:cNvPr id="15" name="TextBox 14"/>
            <p:cNvSpPr txBox="1"/>
            <p:nvPr/>
          </p:nvSpPr>
          <p:spPr>
            <a:xfrm>
              <a:off x="4133844" y="4975550"/>
              <a:ext cx="2778325" cy="461665"/>
            </a:xfrm>
            <a:prstGeom prst="rect">
              <a:avLst/>
            </a:prstGeom>
            <a:noFill/>
          </p:spPr>
          <p:txBody>
            <a:bodyPr wrap="none" rtlCol="0">
              <a:spAutoFit/>
            </a:bodyPr>
            <a:lstStyle/>
            <a:p>
              <a:r>
                <a:rPr lang="en-US" dirty="0" smtClean="0"/>
                <a:t>[Ng SIGGRAPH 2005]</a:t>
              </a:r>
              <a:endParaRPr lang="en-US" dirty="0"/>
            </a:p>
          </p:txBody>
        </p:sp>
        <p:sp>
          <p:nvSpPr>
            <p:cNvPr id="16" name="TextBox 15"/>
            <p:cNvSpPr txBox="1"/>
            <p:nvPr/>
          </p:nvSpPr>
          <p:spPr>
            <a:xfrm>
              <a:off x="4133844" y="5400702"/>
              <a:ext cx="3777060" cy="461665"/>
            </a:xfrm>
            <a:prstGeom prst="rect">
              <a:avLst/>
            </a:prstGeom>
            <a:noFill/>
          </p:spPr>
          <p:txBody>
            <a:bodyPr wrap="none" rtlCol="0">
              <a:spAutoFit/>
            </a:bodyPr>
            <a:lstStyle/>
            <a:p>
              <a:r>
                <a:rPr lang="en-US" dirty="0" smtClean="0"/>
                <a:t>[Levin et al. SIGGRAPH 2008]</a:t>
              </a:r>
              <a:endParaRPr lang="en-US" dirty="0"/>
            </a:p>
          </p:txBody>
        </p:sp>
      </p:grpSp>
      <p:pic>
        <p:nvPicPr>
          <p:cNvPr id="4101" name="Picture 5" descr="Z:\ICCP Slide Eps\motionMeter_fast.png"/>
          <p:cNvPicPr>
            <a:picLocks noChangeAspect="1" noChangeArrowheads="1"/>
          </p:cNvPicPr>
          <p:nvPr/>
        </p:nvPicPr>
        <p:blipFill>
          <a:blip r:embed="rId3" cstate="print"/>
          <a:srcRect/>
          <a:stretch>
            <a:fillRect/>
          </a:stretch>
        </p:blipFill>
        <p:spPr bwMode="auto">
          <a:xfrm>
            <a:off x="457200" y="914400"/>
            <a:ext cx="2286000" cy="2286000"/>
          </a:xfrm>
          <a:prstGeom prst="rect">
            <a:avLst/>
          </a:prstGeom>
          <a:noFill/>
        </p:spPr>
      </p:pic>
      <p:sp>
        <p:nvSpPr>
          <p:cNvPr id="71" name="TextBox 70"/>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grpSp>
        <p:nvGrpSpPr>
          <p:cNvPr id="6" name="Group 7"/>
          <p:cNvGrpSpPr>
            <a:grpSpLocks noChangeAspect="1"/>
          </p:cNvGrpSpPr>
          <p:nvPr/>
        </p:nvGrpSpPr>
        <p:grpSpPr bwMode="auto">
          <a:xfrm>
            <a:off x="3841740" y="1092168"/>
            <a:ext cx="5060976" cy="808640"/>
            <a:chOff x="879" y="2689"/>
            <a:chExt cx="3993" cy="638"/>
          </a:xfrm>
        </p:grpSpPr>
        <p:sp>
          <p:nvSpPr>
            <p:cNvPr id="73"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75"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76"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77"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78"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79"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0"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1"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2"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84"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86"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7"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88"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89"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90"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91"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92"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93"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94"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95"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96"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97"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98"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99"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00"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01"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102"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03"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04"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05" name="Rectangle 39"/>
            <p:cNvSpPr>
              <a:spLocks noChangeArrowheads="1"/>
            </p:cNvSpPr>
            <p:nvPr/>
          </p:nvSpPr>
          <p:spPr bwMode="auto">
            <a:xfrm>
              <a:off x="1995" y="2858"/>
              <a:ext cx="162" cy="4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mn-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06"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107"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8"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10" name="Oval 109"/>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9" name="Picture 6" descr="http://hausheer.osola.com/latex2png/XGNvbG9ye3doaXRlfQ0KXGJlZ2lue2Rpc3BsYXltYXRofQ0KXG9tZWdhX3gNClxlbmR7ZGlzcGxheW1hdGh9/300/1/result.png"/>
          <p:cNvPicPr>
            <a:picLocks noChangeAspect="1" noChangeArrowheads="1"/>
          </p:cNvPicPr>
          <p:nvPr/>
        </p:nvPicPr>
        <p:blipFill>
          <a:blip r:embed="rId4" cstate="print"/>
          <a:srcRect/>
          <a:stretch>
            <a:fillRect/>
          </a:stretch>
        </p:blipFill>
        <p:spPr bwMode="auto">
          <a:xfrm>
            <a:off x="1583668" y="5445224"/>
            <a:ext cx="409575" cy="228600"/>
          </a:xfrm>
          <a:prstGeom prst="rect">
            <a:avLst/>
          </a:prstGeom>
          <a:noFill/>
        </p:spPr>
      </p:pic>
      <p:pic>
        <p:nvPicPr>
          <p:cNvPr id="60" name="Picture 8" descr="http://hausheer.osola.com/latex2png/XGNvbG9ye3doaXRlfQ0KXGJlZ2lue2Rpc3BsYXltYXRofQ0KXG9tZWdhX3kNClxlbmR7ZGlzcGxheW1hdGh9/300/1/result.png"/>
          <p:cNvPicPr>
            <a:picLocks noChangeAspect="1" noChangeArrowheads="1"/>
          </p:cNvPicPr>
          <p:nvPr/>
        </p:nvPicPr>
        <p:blipFill>
          <a:blip r:embed="rId5" cstate="print"/>
          <a:srcRect/>
          <a:stretch>
            <a:fillRect/>
          </a:stretch>
        </p:blipFill>
        <p:spPr bwMode="auto">
          <a:xfrm>
            <a:off x="6156176" y="3681028"/>
            <a:ext cx="409575" cy="285750"/>
          </a:xfrm>
          <a:prstGeom prst="rect">
            <a:avLst/>
          </a:prstGeom>
          <a:noFill/>
        </p:spPr>
      </p:pic>
      <p:pic>
        <p:nvPicPr>
          <p:cNvPr id="61" name="Picture 10" descr="http://hausheer.osola.com/latex2png/XGNvbG9ye3doaXRlfQ0KXGJlZ2lue2Rpc3BsYXltYXRofQ0KXG9tZWdhX3QNClxlbmR7ZGlzcGxheW1hdGh9/300/1/result.png"/>
          <p:cNvPicPr>
            <a:picLocks noChangeAspect="1" noChangeArrowheads="1"/>
          </p:cNvPicPr>
          <p:nvPr/>
        </p:nvPicPr>
        <p:blipFill>
          <a:blip r:embed="rId6" cstate="print"/>
          <a:srcRect/>
          <a:stretch>
            <a:fillRect/>
          </a:stretch>
        </p:blipFill>
        <p:spPr bwMode="auto">
          <a:xfrm>
            <a:off x="3275856" y="1700808"/>
            <a:ext cx="361950" cy="228600"/>
          </a:xfrm>
          <a:prstGeom prst="rect">
            <a:avLst/>
          </a:prstGeom>
          <a:noFill/>
        </p:spPr>
      </p:pic>
      <p:sp>
        <p:nvSpPr>
          <p:cNvPr id="62" name="Slide Number Placeholder 61"/>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120</a:t>
            </a:fld>
            <a:endParaRPr lang="en-US"/>
          </a:p>
        </p:txBody>
      </p:sp>
    </p:spTree>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4106" name="Straight Arrow Connector 12"/>
          <p:cNvCxnSpPr>
            <a:cxnSpLocks noChangeShapeType="1"/>
          </p:cNvCxnSpPr>
          <p:nvPr/>
        </p:nvCxnSpPr>
        <p:spPr bwMode="auto">
          <a:xfrm rot="5400000" flipH="1" flipV="1">
            <a:off x="4876801" y="3352800"/>
            <a:ext cx="1219200" cy="3175"/>
          </a:xfrm>
          <a:prstGeom prst="straightConnector1">
            <a:avLst/>
          </a:prstGeom>
          <a:noFill/>
          <a:ln w="38100" algn="ctr">
            <a:solidFill>
              <a:schemeClr val="tx1"/>
            </a:solidFill>
            <a:round/>
            <a:headEnd/>
            <a:tailEnd type="arrow" w="med" len="med"/>
          </a:ln>
        </p:spPr>
      </p:cxnSp>
      <p:sp>
        <p:nvSpPr>
          <p:cNvPr id="4107" name="TextBox 13"/>
          <p:cNvSpPr txBox="1">
            <a:spLocks noChangeArrowheads="1"/>
          </p:cNvSpPr>
          <p:nvPr/>
        </p:nvSpPr>
        <p:spPr bwMode="auto">
          <a:xfrm>
            <a:off x="5638800" y="3124200"/>
            <a:ext cx="2460289" cy="523220"/>
          </a:xfrm>
          <a:prstGeom prst="rect">
            <a:avLst/>
          </a:prstGeom>
          <a:noFill/>
          <a:ln w="9525">
            <a:noFill/>
            <a:miter lim="800000"/>
            <a:headEnd/>
            <a:tailEnd/>
          </a:ln>
        </p:spPr>
        <p:txBody>
          <a:bodyPr wrap="none">
            <a:spAutoFit/>
          </a:bodyPr>
          <a:lstStyle/>
          <a:p>
            <a:r>
              <a:rPr lang="en-US" sz="2800" dirty="0"/>
              <a:t>Increasing </a:t>
            </a:r>
            <a:r>
              <a:rPr lang="en-US" sz="2800" dirty="0" err="1" smtClean="0"/>
              <a:t>s</a:t>
            </a:r>
            <a:r>
              <a:rPr lang="en-US" sz="2800" baseline="-25000" dirty="0" err="1" smtClean="0"/>
              <a:t>y</a:t>
            </a:r>
            <a:r>
              <a:rPr lang="en-US" sz="2800" baseline="-25000" dirty="0" smtClean="0"/>
              <a:t> = </a:t>
            </a:r>
            <a:r>
              <a:rPr lang="en-US" sz="2800" dirty="0" err="1" smtClean="0"/>
              <a:t>s</a:t>
            </a:r>
            <a:r>
              <a:rPr lang="en-US" sz="2800" baseline="-25000" dirty="0" err="1" smtClean="0"/>
              <a:t>x</a:t>
            </a:r>
            <a:endParaRPr lang="en-US" sz="2800" baseline="-25000" dirty="0"/>
          </a:p>
        </p:txBody>
      </p:sp>
      <p:sp>
        <p:nvSpPr>
          <p:cNvPr id="32" name="Rectangle 31"/>
          <p:cNvSpPr/>
          <p:nvPr/>
        </p:nvSpPr>
        <p:spPr bwMode="auto">
          <a:xfrm>
            <a:off x="1395369" y="3392487"/>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7929502" lon="17225358" rev="5071751"/>
            </a:camera>
            <a:lightRig rig="threePt" dir="t"/>
          </a:scene3d>
        </p:spPr>
        <p:txBody>
          <a:bodyPr wrap="none" anchor="ctr"/>
          <a:lstStyle/>
          <a:p>
            <a:pPr algn="ctr" eaLnBrk="0" hangingPunct="0">
              <a:defRPr/>
            </a:pPr>
            <a:endParaRPr lang="en-US">
              <a:latin typeface="Times New Roman" pitchFamily="18" charset="0"/>
            </a:endParaRPr>
          </a:p>
        </p:txBody>
      </p:sp>
      <p:sp>
        <p:nvSpPr>
          <p:cNvPr id="33" name="Rectangle 32"/>
          <p:cNvSpPr/>
          <p:nvPr/>
        </p:nvSpPr>
        <p:spPr bwMode="auto">
          <a:xfrm>
            <a:off x="1489086" y="3335355"/>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085272" lon="17235354" rev="5949582"/>
            </a:camera>
            <a:lightRig rig="threePt" dir="t"/>
          </a:scene3d>
        </p:spPr>
        <p:txBody>
          <a:bodyPr wrap="none" anchor="ctr"/>
          <a:lstStyle/>
          <a:p>
            <a:pPr algn="ctr" eaLnBrk="0" hangingPunct="0">
              <a:defRPr/>
            </a:pPr>
            <a:endParaRPr lang="en-US">
              <a:latin typeface="Times New Roman" pitchFamily="18" charset="0"/>
            </a:endParaRPr>
          </a:p>
        </p:txBody>
      </p:sp>
      <p:sp>
        <p:nvSpPr>
          <p:cNvPr id="34" name="Rectangle 33"/>
          <p:cNvSpPr/>
          <p:nvPr/>
        </p:nvSpPr>
        <p:spPr bwMode="auto">
          <a:xfrm>
            <a:off x="1416060" y="3282948"/>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7848976" lon="17659814" rev="6485085"/>
            </a:camera>
            <a:lightRig rig="threePt" dir="t"/>
          </a:scene3d>
        </p:spPr>
        <p:txBody>
          <a:bodyPr wrap="none" anchor="ctr"/>
          <a:lstStyle/>
          <a:p>
            <a:pPr algn="ctr" eaLnBrk="0" hangingPunct="0">
              <a:defRPr/>
            </a:pPr>
            <a:endParaRPr lang="en-US">
              <a:latin typeface="Times New Roman" pitchFamily="18" charset="0"/>
            </a:endParaRPr>
          </a:p>
        </p:txBody>
      </p:sp>
      <p:grpSp>
        <p:nvGrpSpPr>
          <p:cNvPr id="4" name="Group 14"/>
          <p:cNvGrpSpPr>
            <a:grpSpLocks/>
          </p:cNvGrpSpPr>
          <p:nvPr/>
        </p:nvGrpSpPr>
        <p:grpSpPr bwMode="auto">
          <a:xfrm>
            <a:off x="1905000" y="1447800"/>
            <a:ext cx="4800600" cy="4495800"/>
            <a:chOff x="1905000" y="1447801"/>
            <a:chExt cx="4800600" cy="4495802"/>
          </a:xfrm>
        </p:grpSpPr>
        <p:cxnSp>
          <p:nvCxnSpPr>
            <p:cNvPr id="4108" name="Straight Arrow Connector 45"/>
            <p:cNvCxnSpPr>
              <a:cxnSpLocks noChangeShapeType="1"/>
            </p:cNvCxnSpPr>
            <p:nvPr/>
          </p:nvCxnSpPr>
          <p:spPr bwMode="auto">
            <a:xfrm rot="5400000">
              <a:off x="1654298" y="4378103"/>
              <a:ext cx="1816202" cy="1314797"/>
            </a:xfrm>
            <a:prstGeom prst="straightConnector1">
              <a:avLst/>
            </a:prstGeom>
            <a:noFill/>
            <a:ln w="25400" algn="ctr">
              <a:solidFill>
                <a:schemeClr val="tx1"/>
              </a:solidFill>
              <a:round/>
              <a:headEnd/>
              <a:tailEnd type="arrow" w="med" len="med"/>
            </a:ln>
          </p:spPr>
        </p:cxnSp>
        <p:cxnSp>
          <p:nvCxnSpPr>
            <p:cNvPr id="4109" name="Straight Arrow Connector 47"/>
            <p:cNvCxnSpPr>
              <a:cxnSpLocks noChangeShapeType="1"/>
            </p:cNvCxnSpPr>
            <p:nvPr/>
          </p:nvCxnSpPr>
          <p:spPr bwMode="auto">
            <a:xfrm>
              <a:off x="3219796" y="4127401"/>
              <a:ext cx="3485804" cy="1926"/>
            </a:xfrm>
            <a:prstGeom prst="straightConnector1">
              <a:avLst/>
            </a:prstGeom>
            <a:noFill/>
            <a:ln w="25400" algn="ctr">
              <a:solidFill>
                <a:schemeClr val="tx1"/>
              </a:solidFill>
              <a:round/>
              <a:headEnd/>
              <a:tailEnd type="arrow" w="med" len="med"/>
            </a:ln>
          </p:spPr>
        </p:cxnSp>
        <p:cxnSp>
          <p:nvCxnSpPr>
            <p:cNvPr id="4110" name="Straight Arrow Connector 43"/>
            <p:cNvCxnSpPr>
              <a:cxnSpLocks noChangeShapeType="1"/>
            </p:cNvCxnSpPr>
            <p:nvPr/>
          </p:nvCxnSpPr>
          <p:spPr bwMode="auto">
            <a:xfrm rot="5400000" flipH="1" flipV="1">
              <a:off x="1879514" y="2787101"/>
              <a:ext cx="2680564" cy="1963"/>
            </a:xfrm>
            <a:prstGeom prst="straightConnector1">
              <a:avLst/>
            </a:prstGeom>
            <a:noFill/>
            <a:ln w="25400" algn="ctr">
              <a:solidFill>
                <a:schemeClr val="tx1"/>
              </a:solidFill>
              <a:round/>
              <a:headEnd/>
              <a:tailEnd type="arrow" w="med" len="med"/>
            </a:ln>
          </p:spPr>
        </p:cxnSp>
      </p:grpSp>
      <p:pic>
        <p:nvPicPr>
          <p:cNvPr id="358405" name="Picture 5" descr="Z:\ICCP Slide Eps\motionMeter_diag.png"/>
          <p:cNvPicPr>
            <a:picLocks noChangeAspect="1" noChangeArrowheads="1"/>
          </p:cNvPicPr>
          <p:nvPr/>
        </p:nvPicPr>
        <p:blipFill>
          <a:blip r:embed="rId3" cstate="print"/>
          <a:srcRect/>
          <a:stretch>
            <a:fillRect/>
          </a:stretch>
        </p:blipFill>
        <p:spPr bwMode="auto">
          <a:xfrm>
            <a:off x="457200" y="914400"/>
            <a:ext cx="2286000" cy="2286000"/>
          </a:xfrm>
          <a:prstGeom prst="rect">
            <a:avLst/>
          </a:prstGeom>
          <a:noFill/>
        </p:spPr>
      </p:pic>
      <p:sp>
        <p:nvSpPr>
          <p:cNvPr id="74" name="TextBox 73"/>
          <p:cNvSpPr txBox="1"/>
          <p:nvPr/>
        </p:nvSpPr>
        <p:spPr>
          <a:xfrm>
            <a:off x="482930" y="3209922"/>
            <a:ext cx="2044342" cy="461665"/>
          </a:xfrm>
          <a:prstGeom prst="rect">
            <a:avLst/>
          </a:prstGeom>
          <a:noFill/>
        </p:spPr>
        <p:txBody>
          <a:bodyPr wrap="none" rtlCol="0">
            <a:spAutoFit/>
          </a:bodyPr>
          <a:lstStyle/>
          <a:p>
            <a:r>
              <a:rPr lang="en-US" dirty="0" smtClean="0"/>
              <a:t>Object velocity</a:t>
            </a:r>
            <a:endParaRPr lang="en-US" dirty="0"/>
          </a:p>
        </p:txBody>
      </p:sp>
      <p:grpSp>
        <p:nvGrpSpPr>
          <p:cNvPr id="5" name="Group 7"/>
          <p:cNvGrpSpPr>
            <a:grpSpLocks noChangeAspect="1"/>
          </p:cNvGrpSpPr>
          <p:nvPr/>
        </p:nvGrpSpPr>
        <p:grpSpPr bwMode="auto">
          <a:xfrm>
            <a:off x="3841740" y="1092168"/>
            <a:ext cx="5060976" cy="808640"/>
            <a:chOff x="879" y="2689"/>
            <a:chExt cx="3993" cy="638"/>
          </a:xfrm>
        </p:grpSpPr>
        <p:sp>
          <p:nvSpPr>
            <p:cNvPr id="155" name="AutoShape 6"/>
            <p:cNvSpPr>
              <a:spLocks noChangeAspect="1" noChangeArrowheads="1" noTextEdit="1"/>
            </p:cNvSpPr>
            <p:nvPr/>
          </p:nvSpPr>
          <p:spPr bwMode="auto">
            <a:xfrm>
              <a:off x="879" y="2689"/>
              <a:ext cx="3993" cy="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8"/>
            <p:cNvSpPr>
              <a:spLocks noChangeArrowheads="1"/>
            </p:cNvSpPr>
            <p:nvPr/>
          </p:nvSpPr>
          <p:spPr bwMode="auto">
            <a:xfrm>
              <a:off x="473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157" name="Rectangle 9"/>
            <p:cNvSpPr>
              <a:spLocks noChangeArrowheads="1"/>
            </p:cNvSpPr>
            <p:nvPr/>
          </p:nvSpPr>
          <p:spPr bwMode="auto">
            <a:xfrm>
              <a:off x="4202"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58" name="Rectangle 10"/>
            <p:cNvSpPr>
              <a:spLocks noChangeArrowheads="1"/>
            </p:cNvSpPr>
            <p:nvPr/>
          </p:nvSpPr>
          <p:spPr bwMode="auto">
            <a:xfrm>
              <a:off x="372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59" name="Rectangle 11"/>
            <p:cNvSpPr>
              <a:spLocks noChangeArrowheads="1"/>
            </p:cNvSpPr>
            <p:nvPr/>
          </p:nvSpPr>
          <p:spPr bwMode="auto">
            <a:xfrm>
              <a:off x="319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60" name="Rectangle 12"/>
            <p:cNvSpPr>
              <a:spLocks noChangeArrowheads="1"/>
            </p:cNvSpPr>
            <p:nvPr/>
          </p:nvSpPr>
          <p:spPr bwMode="auto">
            <a:xfrm>
              <a:off x="2755"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161" name="Rectangle 13"/>
            <p:cNvSpPr>
              <a:spLocks noChangeArrowheads="1"/>
            </p:cNvSpPr>
            <p:nvPr/>
          </p:nvSpPr>
          <p:spPr bwMode="auto">
            <a:xfrm>
              <a:off x="222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62" name="Rectangle 14"/>
            <p:cNvSpPr>
              <a:spLocks noChangeArrowheads="1"/>
            </p:cNvSpPr>
            <p:nvPr/>
          </p:nvSpPr>
          <p:spPr bwMode="auto">
            <a:xfrm>
              <a:off x="1634"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63" name="Rectangle 15"/>
            <p:cNvSpPr>
              <a:spLocks noChangeArrowheads="1"/>
            </p:cNvSpPr>
            <p:nvPr/>
          </p:nvSpPr>
          <p:spPr bwMode="auto">
            <a:xfrm>
              <a:off x="1103"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64" name="Rectangle 16"/>
            <p:cNvSpPr>
              <a:spLocks noChangeArrowheads="1"/>
            </p:cNvSpPr>
            <p:nvPr/>
          </p:nvSpPr>
          <p:spPr bwMode="auto">
            <a:xfrm>
              <a:off x="4564"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5" name="Rectangle 17"/>
            <p:cNvSpPr>
              <a:spLocks noChangeArrowheads="1"/>
            </p:cNvSpPr>
            <p:nvPr/>
          </p:nvSpPr>
          <p:spPr bwMode="auto">
            <a:xfrm>
              <a:off x="409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chemeClr val="tx2">
                      <a:lumMod val="60000"/>
                      <a:lumOff val="40000"/>
                    </a:schemeClr>
                  </a:solidFill>
                  <a:effectLst/>
                  <a:latin typeface="Times New Roman" pitchFamily="18" charset="0"/>
                  <a:cs typeface="Arial" pitchFamily="34" charset="0"/>
                </a:rPr>
                <a:t>^</a:t>
              </a:r>
              <a:endParaRPr kumimoji="0" lang="en-US" sz="1800" b="0" i="0" u="none" strike="noStrike" cap="none" normalizeH="0" baseline="0" smtClean="0">
                <a:ln>
                  <a:noFill/>
                </a:ln>
                <a:solidFill>
                  <a:schemeClr val="tx2">
                    <a:lumMod val="60000"/>
                    <a:lumOff val="40000"/>
                  </a:schemeClr>
                </a:solidFill>
                <a:effectLst/>
                <a:latin typeface="Arial" pitchFamily="34" charset="0"/>
                <a:cs typeface="Arial" pitchFamily="34" charset="0"/>
              </a:endParaRPr>
            </a:p>
          </p:txBody>
        </p:sp>
        <p:sp>
          <p:nvSpPr>
            <p:cNvPr id="166" name="Rectangle 18"/>
            <p:cNvSpPr>
              <a:spLocks noChangeArrowheads="1"/>
            </p:cNvSpPr>
            <p:nvPr/>
          </p:nvSpPr>
          <p:spPr bwMode="auto">
            <a:xfrm>
              <a:off x="3556" y="3072"/>
              <a:ext cx="107" cy="23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FFFF"/>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7" name="Rectangle 19"/>
            <p:cNvSpPr>
              <a:spLocks noChangeArrowheads="1"/>
            </p:cNvSpPr>
            <p:nvPr/>
          </p:nvSpPr>
          <p:spPr bwMode="auto">
            <a:xfrm>
              <a:off x="3087"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smtClean="0">
                  <a:ln>
                    <a:noFill/>
                  </a:ln>
                  <a:solidFill>
                    <a:srgbClr val="FF0000"/>
                  </a:solidFill>
                  <a:effectLst/>
                  <a:latin typeface="Times New Roman" pitchFamily="18" charset="0"/>
                  <a:cs typeface="Arial" pitchFamily="34" charset="0"/>
                </a:rPr>
                <a:t>^</a:t>
              </a: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68" name="Rectangle 20"/>
            <p:cNvSpPr>
              <a:spLocks noChangeArrowheads="1"/>
            </p:cNvSpPr>
            <p:nvPr/>
          </p:nvSpPr>
          <p:spPr bwMode="auto">
            <a:xfrm>
              <a:off x="2587" y="3072"/>
              <a:ext cx="42"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69" name="Rectangle 21"/>
            <p:cNvSpPr>
              <a:spLocks noChangeArrowheads="1"/>
            </p:cNvSpPr>
            <p:nvPr/>
          </p:nvSpPr>
          <p:spPr bwMode="auto">
            <a:xfrm>
              <a:off x="2071"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FFC00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70" name="Rectangle 22"/>
            <p:cNvSpPr>
              <a:spLocks noChangeArrowheads="1"/>
            </p:cNvSpPr>
            <p:nvPr/>
          </p:nvSpPr>
          <p:spPr bwMode="auto">
            <a:xfrm>
              <a:off x="1465" y="3072"/>
              <a:ext cx="53" cy="2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71" name="Rectangle 23"/>
            <p:cNvSpPr>
              <a:spLocks noChangeArrowheads="1"/>
            </p:cNvSpPr>
            <p:nvPr/>
          </p:nvSpPr>
          <p:spPr bwMode="auto">
            <a:xfrm>
              <a:off x="970" y="2807"/>
              <a:ext cx="80"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92D050"/>
                  </a:solidFill>
                  <a:effectLst/>
                  <a:latin typeface="Times New Roman" pitchFamily="18" charset="0"/>
                  <a:cs typeface="Arial" pitchFamily="34" charset="0"/>
                </a:rPr>
                <a:t>^</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72" name="Rectangle 24"/>
            <p:cNvSpPr>
              <a:spLocks noChangeArrowheads="1"/>
            </p:cNvSpPr>
            <p:nvPr/>
          </p:nvSpPr>
          <p:spPr bwMode="auto">
            <a:xfrm>
              <a:off x="462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y</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73" name="Rectangle 25"/>
            <p:cNvSpPr>
              <a:spLocks noChangeArrowheads="1"/>
            </p:cNvSpPr>
            <p:nvPr/>
          </p:nvSpPr>
          <p:spPr bwMode="auto">
            <a:xfrm>
              <a:off x="4483"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x</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74" name="Rectangle 26"/>
            <p:cNvSpPr>
              <a:spLocks noChangeArrowheads="1"/>
            </p:cNvSpPr>
            <p:nvPr/>
          </p:nvSpPr>
          <p:spPr bwMode="auto">
            <a:xfrm>
              <a:off x="3617"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5" name="Rectangle 27"/>
            <p:cNvSpPr>
              <a:spLocks noChangeArrowheads="1"/>
            </p:cNvSpPr>
            <p:nvPr/>
          </p:nvSpPr>
          <p:spPr bwMode="auto">
            <a:xfrm>
              <a:off x="347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0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76" name="Rectangle 28"/>
            <p:cNvSpPr>
              <a:spLocks noChangeArrowheads="1"/>
            </p:cNvSpPr>
            <p:nvPr/>
          </p:nvSpPr>
          <p:spPr bwMode="auto">
            <a:xfrm>
              <a:off x="2648"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77" name="Rectangle 29"/>
            <p:cNvSpPr>
              <a:spLocks noChangeArrowheads="1"/>
            </p:cNvSpPr>
            <p:nvPr/>
          </p:nvSpPr>
          <p:spPr bwMode="auto">
            <a:xfrm>
              <a:off x="250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FFC00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78" name="Rectangle 30"/>
            <p:cNvSpPr>
              <a:spLocks noChangeArrowheads="1"/>
            </p:cNvSpPr>
            <p:nvPr/>
          </p:nvSpPr>
          <p:spPr bwMode="auto">
            <a:xfrm>
              <a:off x="2126" y="3072"/>
              <a:ext cx="6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smtClean="0">
                  <a:ln>
                    <a:noFill/>
                  </a:ln>
                  <a:solidFill>
                    <a:srgbClr val="FFC000"/>
                  </a:solidFill>
                  <a:effectLst/>
                  <a:latin typeface="Times New Roman" pitchFamily="18" charset="0"/>
                  <a:cs typeface="Arial" pitchFamily="34" charset="0"/>
                </a:rPr>
                <a:t>s</a:t>
              </a:r>
              <a:endParaRPr kumimoji="0" lang="en-US" sz="1800" b="0" i="0" u="none" strike="noStrike" cap="none" normalizeH="0" baseline="0" smtClean="0">
                <a:ln>
                  <a:noFill/>
                </a:ln>
                <a:solidFill>
                  <a:srgbClr val="FFC000"/>
                </a:solidFill>
                <a:effectLst/>
                <a:latin typeface="Arial" pitchFamily="34" charset="0"/>
                <a:cs typeface="Arial" pitchFamily="34" charset="0"/>
              </a:endParaRPr>
            </a:p>
          </p:txBody>
        </p:sp>
        <p:sp>
          <p:nvSpPr>
            <p:cNvPr id="179" name="Rectangle 31"/>
            <p:cNvSpPr>
              <a:spLocks noChangeArrowheads="1"/>
            </p:cNvSpPr>
            <p:nvPr/>
          </p:nvSpPr>
          <p:spPr bwMode="auto">
            <a:xfrm>
              <a:off x="1526"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y</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80" name="Rectangle 32"/>
            <p:cNvSpPr>
              <a:spLocks noChangeArrowheads="1"/>
            </p:cNvSpPr>
            <p:nvPr/>
          </p:nvSpPr>
          <p:spPr bwMode="auto">
            <a:xfrm>
              <a:off x="1385" y="3072"/>
              <a:ext cx="76" cy="20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1" u="none" strike="noStrike" cap="none" normalizeH="0" baseline="0" dirty="0" smtClean="0">
                  <a:ln>
                    <a:noFill/>
                  </a:ln>
                  <a:solidFill>
                    <a:srgbClr val="92D050"/>
                  </a:solidFill>
                  <a:effectLst/>
                  <a:latin typeface="Times New Roman" pitchFamily="18" charset="0"/>
                  <a:cs typeface="Arial" pitchFamily="34" charset="0"/>
                </a:rPr>
                <a:t>x</a:t>
              </a:r>
              <a:endParaRPr kumimoji="0" lang="en-US" sz="1800" b="0" i="0" u="none" strike="noStrike" cap="none" normalizeH="0" baseline="0" dirty="0" smtClean="0">
                <a:ln>
                  <a:noFill/>
                </a:ln>
                <a:solidFill>
                  <a:srgbClr val="92D050"/>
                </a:solidFill>
                <a:effectLst/>
                <a:latin typeface="Arial" pitchFamily="34" charset="0"/>
                <a:cs typeface="Arial" pitchFamily="34" charset="0"/>
              </a:endParaRPr>
            </a:p>
          </p:txBody>
        </p:sp>
        <p:sp>
          <p:nvSpPr>
            <p:cNvPr id="181" name="Rectangle 33"/>
            <p:cNvSpPr>
              <a:spLocks noChangeArrowheads="1"/>
            </p:cNvSpPr>
            <p:nvPr/>
          </p:nvSpPr>
          <p:spPr bwMode="auto">
            <a:xfrm>
              <a:off x="4061" y="2891"/>
              <a:ext cx="145"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Times New Roman" pitchFamily="18" charset="0"/>
                  <a:cs typeface="Arial" pitchFamily="34" charset="0"/>
                </a:rPr>
                <a:t>n</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82" name="Rectangle 34"/>
            <p:cNvSpPr>
              <a:spLocks noChangeArrowheads="1"/>
            </p:cNvSpPr>
            <p:nvPr/>
          </p:nvSpPr>
          <p:spPr bwMode="auto">
            <a:xfrm>
              <a:off x="3070" y="2891"/>
              <a:ext cx="97"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Times New Roman" pitchFamily="18" charset="0"/>
                  <a:cs typeface="Arial" pitchFamily="34" charset="0"/>
                </a:rPr>
                <a:t>I</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3" name="Rectangle 35"/>
            <p:cNvSpPr>
              <a:spLocks noChangeArrowheads="1"/>
            </p:cNvSpPr>
            <p:nvPr/>
          </p:nvSpPr>
          <p:spPr bwMode="auto">
            <a:xfrm>
              <a:off x="929" y="2891"/>
              <a:ext cx="178"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Times New Roman" pitchFamily="18" charset="0"/>
                  <a:cs typeface="Arial" pitchFamily="34" charset="0"/>
                </a:rPr>
                <a:t>B</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184" name="Rectangle 36"/>
            <p:cNvSpPr>
              <a:spLocks noChangeArrowheads="1"/>
            </p:cNvSpPr>
            <p:nvPr/>
          </p:nvSpPr>
          <p:spPr bwMode="auto">
            <a:xfrm>
              <a:off x="4282"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2">
                      <a:lumMod val="60000"/>
                      <a:lumOff val="40000"/>
                    </a:schemeClr>
                  </a:solidFill>
                  <a:effectLst/>
                  <a:latin typeface="Symbol" pitchFamily="18" charset="2"/>
                  <a:cs typeface="Arial" pitchFamily="34" charset="0"/>
                </a:rPr>
                <a:t>w</a:t>
              </a:r>
              <a:endParaRPr kumimoji="0" lang="en-US" sz="1800" b="0" i="0" u="none" strike="noStrike" cap="none" normalizeH="0" baseline="0" dirty="0" smtClean="0">
                <a:ln>
                  <a:noFill/>
                </a:ln>
                <a:solidFill>
                  <a:schemeClr val="tx2">
                    <a:lumMod val="60000"/>
                    <a:lumOff val="40000"/>
                  </a:schemeClr>
                </a:solidFill>
                <a:effectLst/>
                <a:latin typeface="Arial" pitchFamily="34" charset="0"/>
                <a:cs typeface="Arial" pitchFamily="34" charset="0"/>
              </a:endParaRPr>
            </a:p>
          </p:txBody>
        </p:sp>
        <p:sp>
          <p:nvSpPr>
            <p:cNvPr id="185" name="Rectangle 37"/>
            <p:cNvSpPr>
              <a:spLocks noChangeArrowheads="1"/>
            </p:cNvSpPr>
            <p:nvPr/>
          </p:nvSpPr>
          <p:spPr bwMode="auto">
            <a:xfrm>
              <a:off x="327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0000"/>
                  </a:solidFill>
                  <a:effectLst/>
                  <a:latin typeface="Symbol" pitchFamily="18" charset="2"/>
                  <a:cs typeface="Arial" pitchFamily="34" charset="0"/>
                </a:rPr>
                <a:t>w</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186" name="Rectangle 38"/>
            <p:cNvSpPr>
              <a:spLocks noChangeArrowheads="1"/>
            </p:cNvSpPr>
            <p:nvPr/>
          </p:nvSpPr>
          <p:spPr bwMode="auto">
            <a:xfrm>
              <a:off x="2305"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Symbol" pitchFamily="18" charset="2"/>
                  <a:cs typeface="Arial" pitchFamily="34" charset="0"/>
                </a:rPr>
                <a:t>w</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87" name="Rectangle 39"/>
            <p:cNvSpPr>
              <a:spLocks noChangeArrowheads="1"/>
            </p:cNvSpPr>
            <p:nvPr/>
          </p:nvSpPr>
          <p:spPr bwMode="auto">
            <a:xfrm>
              <a:off x="1995" y="2858"/>
              <a:ext cx="162" cy="43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rgbClr val="FFC000"/>
                  </a:solidFill>
                  <a:effectLst/>
                  <a:latin typeface="+mn-lt"/>
                  <a:cs typeface="Arial" pitchFamily="34" charset="0"/>
                </a:rPr>
                <a:t>k</a:t>
              </a:r>
              <a:endParaRPr kumimoji="0" lang="en-US" sz="1800" b="0" i="0" u="none" strike="noStrike" cap="none" normalizeH="0" baseline="0" dirty="0" smtClean="0">
                <a:ln>
                  <a:noFill/>
                </a:ln>
                <a:solidFill>
                  <a:srgbClr val="FFC000"/>
                </a:solidFill>
                <a:effectLst/>
                <a:latin typeface="Arial" pitchFamily="34" charset="0"/>
                <a:cs typeface="Arial" pitchFamily="34" charset="0"/>
              </a:endParaRPr>
            </a:p>
          </p:txBody>
        </p:sp>
        <p:sp>
          <p:nvSpPr>
            <p:cNvPr id="188" name="Rectangle 40"/>
            <p:cNvSpPr>
              <a:spLocks noChangeArrowheads="1"/>
            </p:cNvSpPr>
            <p:nvPr/>
          </p:nvSpPr>
          <p:spPr bwMode="auto">
            <a:xfrm>
              <a:off x="1184" y="2858"/>
              <a:ext cx="200" cy="3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smtClean="0">
                  <a:ln>
                    <a:noFill/>
                  </a:ln>
                  <a:solidFill>
                    <a:srgbClr val="92D050"/>
                  </a:solidFill>
                  <a:effectLst/>
                  <a:latin typeface="Symbol" pitchFamily="18" charset="2"/>
                  <a:cs typeface="Arial" pitchFamily="34" charset="0"/>
                </a:rPr>
                <a:t>w</a:t>
              </a:r>
              <a:endParaRPr kumimoji="0" lang="en-US" sz="1800" b="0" i="0" u="none" strike="noStrike" cap="none" normalizeH="0" baseline="0" smtClean="0">
                <a:ln>
                  <a:noFill/>
                </a:ln>
                <a:solidFill>
                  <a:srgbClr val="92D050"/>
                </a:solidFill>
                <a:effectLst/>
                <a:latin typeface="Arial" pitchFamily="34" charset="0"/>
                <a:cs typeface="Arial" pitchFamily="34" charset="0"/>
              </a:endParaRPr>
            </a:p>
          </p:txBody>
        </p:sp>
        <p:sp>
          <p:nvSpPr>
            <p:cNvPr id="189" name="Rectangle 41"/>
            <p:cNvSpPr>
              <a:spLocks noChangeArrowheads="1"/>
            </p:cNvSpPr>
            <p:nvPr/>
          </p:nvSpPr>
          <p:spPr bwMode="auto">
            <a:xfrm>
              <a:off x="3861"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0" name="Rectangle 42"/>
            <p:cNvSpPr>
              <a:spLocks noChangeArrowheads="1"/>
            </p:cNvSpPr>
            <p:nvPr/>
          </p:nvSpPr>
          <p:spPr bwMode="auto">
            <a:xfrm>
              <a:off x="2875" y="2858"/>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1" name="Rectangle 43"/>
            <p:cNvSpPr>
              <a:spLocks noChangeArrowheads="1"/>
            </p:cNvSpPr>
            <p:nvPr/>
          </p:nvSpPr>
          <p:spPr bwMode="auto">
            <a:xfrm>
              <a:off x="1787" y="2858"/>
              <a:ext cx="318" cy="42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smtClean="0">
                  <a:ln>
                    <a:noFill/>
                  </a:ln>
                  <a:solidFill>
                    <a:srgbClr val="FFFFFF"/>
                  </a:solidFill>
                  <a:effectLst/>
                  <a:latin typeface="Symbol" pitchFamily="18" charset="2"/>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192" name="Oval 191"/>
          <p:cNvSpPr/>
          <p:nvPr/>
        </p:nvSpPr>
        <p:spPr bwMode="auto">
          <a:xfrm>
            <a:off x="6434163" y="1603362"/>
            <a:ext cx="116608" cy="116608"/>
          </a:xfrm>
          <a:prstGeom prst="ellipse">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56" name="Picture 6" descr="http://hausheer.osola.com/latex2png/XGNvbG9ye3doaXRlfQ0KXGJlZ2lue2Rpc3BsYXltYXRofQ0KXG9tZWdhX3gNClxlbmR7ZGlzcGxheW1hdGh9/300/1/result.png"/>
          <p:cNvPicPr>
            <a:picLocks noChangeAspect="1" noChangeArrowheads="1"/>
          </p:cNvPicPr>
          <p:nvPr/>
        </p:nvPicPr>
        <p:blipFill>
          <a:blip r:embed="rId4" cstate="print"/>
          <a:srcRect/>
          <a:stretch>
            <a:fillRect/>
          </a:stretch>
        </p:blipFill>
        <p:spPr bwMode="auto">
          <a:xfrm>
            <a:off x="1583668" y="5445224"/>
            <a:ext cx="409575" cy="228600"/>
          </a:xfrm>
          <a:prstGeom prst="rect">
            <a:avLst/>
          </a:prstGeom>
          <a:noFill/>
        </p:spPr>
      </p:pic>
      <p:pic>
        <p:nvPicPr>
          <p:cNvPr id="57" name="Picture 8" descr="http://hausheer.osola.com/latex2png/XGNvbG9ye3doaXRlfQ0KXGJlZ2lue2Rpc3BsYXltYXRofQ0KXG9tZWdhX3kNClxlbmR7ZGlzcGxheW1hdGh9/300/1/result.png"/>
          <p:cNvPicPr>
            <a:picLocks noChangeAspect="1" noChangeArrowheads="1"/>
          </p:cNvPicPr>
          <p:nvPr/>
        </p:nvPicPr>
        <p:blipFill>
          <a:blip r:embed="rId5" cstate="print"/>
          <a:srcRect/>
          <a:stretch>
            <a:fillRect/>
          </a:stretch>
        </p:blipFill>
        <p:spPr bwMode="auto">
          <a:xfrm>
            <a:off x="6156176" y="3681028"/>
            <a:ext cx="409575" cy="285750"/>
          </a:xfrm>
          <a:prstGeom prst="rect">
            <a:avLst/>
          </a:prstGeom>
          <a:noFill/>
        </p:spPr>
      </p:pic>
      <p:pic>
        <p:nvPicPr>
          <p:cNvPr id="58" name="Picture 10" descr="http://hausheer.osola.com/latex2png/XGNvbG9ye3doaXRlfQ0KXGJlZ2lue2Rpc3BsYXltYXRofQ0KXG9tZWdhX3QNClxlbmR7ZGlzcGxheW1hdGh9/300/1/result.png"/>
          <p:cNvPicPr>
            <a:picLocks noChangeAspect="1" noChangeArrowheads="1"/>
          </p:cNvPicPr>
          <p:nvPr/>
        </p:nvPicPr>
        <p:blipFill>
          <a:blip r:embed="rId6" cstate="print"/>
          <a:srcRect/>
          <a:stretch>
            <a:fillRect/>
          </a:stretch>
        </p:blipFill>
        <p:spPr bwMode="auto">
          <a:xfrm>
            <a:off x="3275856" y="1700808"/>
            <a:ext cx="361950" cy="228600"/>
          </a:xfrm>
          <a:prstGeom prst="rect">
            <a:avLst/>
          </a:prstGeom>
          <a:noFill/>
        </p:spPr>
      </p:pic>
      <p:sp>
        <p:nvSpPr>
          <p:cNvPr id="59" name="Slide Number Placeholder 5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121</a:t>
            </a:fld>
            <a:endParaRPr lang="en-US"/>
          </a:p>
        </p:txBody>
      </p:sp>
    </p:spTree>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7" name="Picture 7" descr="Z:\ConeICCP.png"/>
          <p:cNvPicPr>
            <a:picLocks noChangeAspect="1" noChangeArrowheads="1"/>
          </p:cNvPicPr>
          <p:nvPr/>
        </p:nvPicPr>
        <p:blipFill>
          <a:blip r:embed="rId3" cstate="print"/>
          <a:srcRect/>
          <a:stretch>
            <a:fillRect/>
          </a:stretch>
        </p:blipFill>
        <p:spPr bwMode="auto">
          <a:xfrm>
            <a:off x="2396073" y="1092168"/>
            <a:ext cx="4476246" cy="5327676"/>
          </a:xfrm>
          <a:prstGeom prst="rect">
            <a:avLst/>
          </a:prstGeom>
          <a:noFill/>
        </p:spPr>
      </p:pic>
      <p:sp>
        <p:nvSpPr>
          <p:cNvPr id="28" name="Title 27"/>
          <p:cNvSpPr>
            <a:spLocks noGrp="1"/>
          </p:cNvSpPr>
          <p:nvPr>
            <p:ph type="title" idx="4294967295"/>
          </p:nvPr>
        </p:nvSpPr>
        <p:spPr/>
        <p:txBody>
          <a:bodyPr/>
          <a:lstStyle/>
          <a:p>
            <a:pPr>
              <a:defRPr/>
            </a:pPr>
            <a:r>
              <a:rPr lang="en-US" b="0" dirty="0" smtClean="0"/>
              <a:t>3-D Fourier Transform of 2D motions </a:t>
            </a:r>
          </a:p>
        </p:txBody>
      </p:sp>
      <p:sp>
        <p:nvSpPr>
          <p:cNvPr id="25603" name="Text Box 9"/>
          <p:cNvSpPr txBox="1">
            <a:spLocks noChangeArrowheads="1"/>
          </p:cNvSpPr>
          <p:nvPr/>
        </p:nvSpPr>
        <p:spPr bwMode="auto">
          <a:xfrm>
            <a:off x="5904148" y="2132856"/>
            <a:ext cx="2938463" cy="400050"/>
          </a:xfrm>
          <a:prstGeom prst="rect">
            <a:avLst/>
          </a:prstGeom>
          <a:solidFill>
            <a:srgbClr val="FFFFCC"/>
          </a:solidFill>
          <a:ln w="12700">
            <a:solidFill>
              <a:srgbClr val="CC0000"/>
            </a:solidFill>
            <a:miter lim="800000"/>
            <a:headEnd/>
            <a:tailEnd/>
          </a:ln>
        </p:spPr>
        <p:txBody>
          <a:bodyPr>
            <a:spAutoFit/>
          </a:bodyPr>
          <a:lstStyle/>
          <a:p>
            <a:pPr algn="ctr">
              <a:spcBef>
                <a:spcPct val="50000"/>
              </a:spcBef>
            </a:pPr>
            <a:r>
              <a:rPr lang="en-US" sz="2000" b="1" dirty="0">
                <a:solidFill>
                  <a:srgbClr val="CC0000"/>
                </a:solidFill>
              </a:rPr>
              <a:t>Wedge of revolution</a:t>
            </a:r>
          </a:p>
        </p:txBody>
      </p:sp>
      <p:sp>
        <p:nvSpPr>
          <p:cNvPr id="8" name="TextBox 7"/>
          <p:cNvSpPr txBox="1"/>
          <p:nvPr/>
        </p:nvSpPr>
        <p:spPr>
          <a:xfrm>
            <a:off x="1452256" y="1019142"/>
            <a:ext cx="2281544" cy="461665"/>
          </a:xfrm>
          <a:prstGeom prst="rect">
            <a:avLst/>
          </a:prstGeom>
          <a:noFill/>
        </p:spPr>
        <p:txBody>
          <a:bodyPr wrap="none" rtlCol="0">
            <a:spAutoFit/>
          </a:bodyPr>
          <a:lstStyle/>
          <a:p>
            <a:r>
              <a:rPr lang="en-US" dirty="0" smtClean="0"/>
              <a:t>3D Fourier space</a:t>
            </a:r>
            <a:endParaRPr lang="en-US" dirty="0"/>
          </a:p>
        </p:txBody>
      </p:sp>
      <p:pic>
        <p:nvPicPr>
          <p:cNvPr id="12" name="Picture 6" descr="http://hausheer.osola.com/latex2png/XGNvbG9ye3doaXRlfQ0KXGJlZ2lue2Rpc3BsYXltYXRofQ0KXG9tZWdhX3gNClxlbmR7ZGlzcGxheW1hdGh9/300/1/result.png"/>
          <p:cNvPicPr>
            <a:picLocks noChangeAspect="1" noChangeArrowheads="1"/>
          </p:cNvPicPr>
          <p:nvPr/>
        </p:nvPicPr>
        <p:blipFill>
          <a:blip r:embed="rId4" cstate="print"/>
          <a:srcRect/>
          <a:stretch>
            <a:fillRect/>
          </a:stretch>
        </p:blipFill>
        <p:spPr bwMode="auto">
          <a:xfrm>
            <a:off x="2555776" y="4653136"/>
            <a:ext cx="409575" cy="228600"/>
          </a:xfrm>
          <a:prstGeom prst="rect">
            <a:avLst/>
          </a:prstGeom>
          <a:noFill/>
        </p:spPr>
      </p:pic>
      <p:pic>
        <p:nvPicPr>
          <p:cNvPr id="13" name="Picture 8" descr="http://hausheer.osola.com/latex2png/XGNvbG9ye3doaXRlfQ0KXGJlZ2lue2Rpc3BsYXltYXRofQ0KXG9tZWdhX3kNClxlbmR7ZGlzcGxheW1hdGh9/300/1/result.png"/>
          <p:cNvPicPr>
            <a:picLocks noChangeAspect="1" noChangeArrowheads="1"/>
          </p:cNvPicPr>
          <p:nvPr/>
        </p:nvPicPr>
        <p:blipFill>
          <a:blip r:embed="rId5" cstate="print"/>
          <a:srcRect/>
          <a:stretch>
            <a:fillRect/>
          </a:stretch>
        </p:blipFill>
        <p:spPr bwMode="auto">
          <a:xfrm>
            <a:off x="6214653" y="3537012"/>
            <a:ext cx="409575" cy="285750"/>
          </a:xfrm>
          <a:prstGeom prst="rect">
            <a:avLst/>
          </a:prstGeom>
          <a:noFill/>
        </p:spPr>
      </p:pic>
      <p:pic>
        <p:nvPicPr>
          <p:cNvPr id="14" name="Picture 10" descr="http://hausheer.osola.com/latex2png/XGNvbG9ye3doaXRlfQ0KXGJlZ2lue2Rpc3BsYXltYXRofQ0KXG9tZWdhX3QNClxlbmR7ZGlzcGxheW1hdGh9/300/1/result.png"/>
          <p:cNvPicPr>
            <a:picLocks noChangeAspect="1" noChangeArrowheads="1"/>
          </p:cNvPicPr>
          <p:nvPr/>
        </p:nvPicPr>
        <p:blipFill>
          <a:blip r:embed="rId6" cstate="print"/>
          <a:srcRect/>
          <a:stretch>
            <a:fillRect/>
          </a:stretch>
        </p:blipFill>
        <p:spPr bwMode="auto">
          <a:xfrm>
            <a:off x="3995936" y="1160748"/>
            <a:ext cx="361950" cy="228600"/>
          </a:xfrm>
          <a:prstGeom prst="rect">
            <a:avLst/>
          </a:prstGeom>
          <a:noFill/>
        </p:spPr>
      </p:pic>
      <p:cxnSp>
        <p:nvCxnSpPr>
          <p:cNvPr id="18" name="Straight Arrow Connector 17"/>
          <p:cNvCxnSpPr>
            <a:stCxn id="25603" idx="1"/>
          </p:cNvCxnSpPr>
          <p:nvPr/>
        </p:nvCxnSpPr>
        <p:spPr bwMode="auto">
          <a:xfrm rot="10800000" flipV="1">
            <a:off x="5508104" y="2332880"/>
            <a:ext cx="396044" cy="196019"/>
          </a:xfrm>
          <a:prstGeom prst="straightConnector1">
            <a:avLst/>
          </a:prstGeom>
          <a:solidFill>
            <a:schemeClr val="accent1"/>
          </a:solidFill>
          <a:ln w="63500" cap="flat" cmpd="sng" algn="ctr">
            <a:solidFill>
              <a:schemeClr val="accent2">
                <a:lumMod val="60000"/>
                <a:lumOff val="40000"/>
              </a:schemeClr>
            </a:solidFill>
            <a:prstDash val="solid"/>
            <a:round/>
            <a:headEnd type="none" w="med" len="med"/>
            <a:tailEnd type="arrow"/>
          </a:ln>
          <a:effectLst/>
        </p:spPr>
      </p:cxnSp>
      <p:sp>
        <p:nvSpPr>
          <p:cNvPr id="10" name="Slide Number Placeholder 9"/>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122</a:t>
            </a:fld>
            <a:endParaRPr lang="en-US"/>
          </a:p>
        </p:txBody>
      </p:sp>
    </p:spTree>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3"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cxnSp>
        <p:nvCxnSpPr>
          <p:cNvPr id="15" name="Straight Connector 14"/>
          <p:cNvCxnSpPr/>
          <p:nvPr/>
        </p:nvCxnSpPr>
        <p:spPr bwMode="auto">
          <a:xfrm rot="5400000">
            <a:off x="3823483" y="3702847"/>
            <a:ext cx="1862163"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p:nvPr/>
        </p:nvCxnSpPr>
        <p:spPr bwMode="auto">
          <a:xfrm rot="5400000" flipH="1" flipV="1">
            <a:off x="4021924" y="4887140"/>
            <a:ext cx="1168416" cy="296865"/>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20" name="Straight Connector 19"/>
          <p:cNvCxnSpPr/>
          <p:nvPr/>
        </p:nvCxnSpPr>
        <p:spPr bwMode="auto">
          <a:xfrm rot="5400000" flipH="1" flipV="1">
            <a:off x="4663283" y="2059764"/>
            <a:ext cx="182567" cy="0"/>
          </a:xfrm>
          <a:prstGeom prst="line">
            <a:avLst/>
          </a:prstGeom>
          <a:solidFill>
            <a:schemeClr val="accent1"/>
          </a:solidFill>
          <a:ln w="63500" cap="flat" cmpd="sng" algn="ctr">
            <a:solidFill>
              <a:schemeClr val="accent3">
                <a:lumMod val="50000"/>
              </a:schemeClr>
            </a:solidFill>
            <a:prstDash val="solid"/>
            <a:round/>
            <a:headEnd type="none" w="med" len="med"/>
            <a:tailEnd type="none" w="med" len="med"/>
          </a:ln>
          <a:effectLst/>
        </p:spPr>
      </p:cxnSp>
      <p:cxnSp>
        <p:nvCxnSpPr>
          <p:cNvPr id="30" name="Straight Connector 29"/>
          <p:cNvCxnSpPr/>
          <p:nvPr/>
        </p:nvCxnSpPr>
        <p:spPr bwMode="auto">
          <a:xfrm rot="5400000" flipH="1" flipV="1">
            <a:off x="4517231" y="1658119"/>
            <a:ext cx="474670" cy="0"/>
          </a:xfrm>
          <a:prstGeom prst="line">
            <a:avLst/>
          </a:prstGeom>
          <a:solidFill>
            <a:schemeClr val="accent1"/>
          </a:solidFill>
          <a:ln w="63500" cap="flat" cmpd="sng" algn="ctr">
            <a:solidFill>
              <a:schemeClr val="accent3">
                <a:lumMod val="50000"/>
              </a:schemeClr>
            </a:solidFill>
            <a:prstDash val="sysDot"/>
            <a:round/>
            <a:headEnd type="none" w="med" len="med"/>
            <a:tailEnd type="none" w="med" len="med"/>
          </a:ln>
          <a:effectLst/>
        </p:spPr>
      </p:cxnSp>
      <p:pic>
        <p:nvPicPr>
          <p:cNvPr id="1076230" name="Picture 6" descr="http://hausheer.osola.com/latex2png/XGNvbG9ye3doaXRlfQ0KXGJlZ2lue2Rpc3BsYXltYXRofQ0KXGludCBcfFx0aWxkZXtcaGF0e1xQaGl9fShcb21lZ2Ffe3hfMH0sXG9tZWdhX3t5XzB9LFxvbWVnYV90KVx8XjIgZFxvbWVnYV90IFxsZXEgVA0KXGVuZHtkaXNwbGF5bWF0aH0-/300/1/result.png"/>
          <p:cNvPicPr>
            <a:picLocks noChangeAspect="1" noChangeArrowheads="1"/>
          </p:cNvPicPr>
          <p:nvPr/>
        </p:nvPicPr>
        <p:blipFill>
          <a:blip r:embed="rId4" cstate="print"/>
          <a:srcRect/>
          <a:stretch>
            <a:fillRect/>
          </a:stretch>
        </p:blipFill>
        <p:spPr bwMode="auto">
          <a:xfrm>
            <a:off x="2015716" y="5783535"/>
            <a:ext cx="4933950" cy="885825"/>
          </a:xfrm>
          <a:prstGeom prst="rect">
            <a:avLst/>
          </a:prstGeom>
          <a:noFill/>
        </p:spPr>
      </p:pic>
      <p:pic>
        <p:nvPicPr>
          <p:cNvPr id="19"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2555776" y="4653136"/>
            <a:ext cx="409575" cy="228600"/>
          </a:xfrm>
          <a:prstGeom prst="rect">
            <a:avLst/>
          </a:prstGeom>
          <a:noFill/>
        </p:spPr>
      </p:pic>
      <p:pic>
        <p:nvPicPr>
          <p:cNvPr id="21"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6214653" y="3537012"/>
            <a:ext cx="409575" cy="285750"/>
          </a:xfrm>
          <a:prstGeom prst="rect">
            <a:avLst/>
          </a:prstGeom>
          <a:noFill/>
        </p:spPr>
      </p:pic>
      <p:pic>
        <p:nvPicPr>
          <p:cNvPr id="22"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3995936" y="1160748"/>
            <a:ext cx="361950" cy="228600"/>
          </a:xfrm>
          <a:prstGeom prst="rect">
            <a:avLst/>
          </a:prstGeom>
          <a:noFill/>
        </p:spPr>
      </p:pic>
      <p:sp>
        <p:nvSpPr>
          <p:cNvPr id="23" name="TextBox 22"/>
          <p:cNvSpPr txBox="1"/>
          <p:nvPr/>
        </p:nvSpPr>
        <p:spPr>
          <a:xfrm>
            <a:off x="1452256" y="1019142"/>
            <a:ext cx="2281544" cy="461665"/>
          </a:xfrm>
          <a:prstGeom prst="rect">
            <a:avLst/>
          </a:prstGeom>
          <a:noFill/>
        </p:spPr>
        <p:txBody>
          <a:bodyPr wrap="none" rtlCol="0">
            <a:spAutoFit/>
          </a:bodyPr>
          <a:lstStyle/>
          <a:p>
            <a:r>
              <a:rPr lang="en-US" dirty="0" smtClean="0"/>
              <a:t>3D Fourier space</a:t>
            </a:r>
            <a:endParaRPr lang="en-US" dirty="0"/>
          </a:p>
        </p:txBody>
      </p:sp>
      <p:sp>
        <p:nvSpPr>
          <p:cNvPr id="13" name="Slide Number Placeholder 12"/>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123</a:t>
            </a:fld>
            <a:endParaRPr lang="en-US"/>
          </a:p>
        </p:txBody>
      </p:sp>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3"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cxnSp>
        <p:nvCxnSpPr>
          <p:cNvPr id="14" name="Straight Connector 13"/>
          <p:cNvCxnSpPr/>
          <p:nvPr/>
        </p:nvCxnSpPr>
        <p:spPr bwMode="auto">
          <a:xfrm rot="5400000">
            <a:off x="3622662" y="3794130"/>
            <a:ext cx="2848014"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p:nvPr/>
        </p:nvCxnSpPr>
        <p:spPr bwMode="auto">
          <a:xfrm rot="5400000" flipH="1" flipV="1">
            <a:off x="3838561" y="4429139"/>
            <a:ext cx="1809780" cy="571502"/>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16" name="Straight Connector 15"/>
          <p:cNvCxnSpPr/>
          <p:nvPr/>
        </p:nvCxnSpPr>
        <p:spPr bwMode="auto">
          <a:xfrm rot="5400000" flipH="1" flipV="1">
            <a:off x="4955385" y="1986735"/>
            <a:ext cx="182567" cy="0"/>
          </a:xfrm>
          <a:prstGeom prst="line">
            <a:avLst/>
          </a:prstGeom>
          <a:solidFill>
            <a:schemeClr val="accent1"/>
          </a:solidFill>
          <a:ln w="63500" cap="flat" cmpd="sng" algn="ctr">
            <a:solidFill>
              <a:schemeClr val="accent3">
                <a:lumMod val="50000"/>
              </a:schemeClr>
            </a:solidFill>
            <a:prstDash val="solid"/>
            <a:round/>
            <a:headEnd type="none" w="med" len="med"/>
            <a:tailEnd type="none" w="med" len="med"/>
          </a:ln>
          <a:effectLst/>
        </p:spPr>
      </p:cxnSp>
      <p:cxnSp>
        <p:nvCxnSpPr>
          <p:cNvPr id="17" name="Straight Connector 16"/>
          <p:cNvCxnSpPr/>
          <p:nvPr/>
        </p:nvCxnSpPr>
        <p:spPr bwMode="auto">
          <a:xfrm rot="5400000" flipH="1" flipV="1">
            <a:off x="4809333" y="1585090"/>
            <a:ext cx="474670" cy="0"/>
          </a:xfrm>
          <a:prstGeom prst="line">
            <a:avLst/>
          </a:prstGeom>
          <a:solidFill>
            <a:schemeClr val="accent1"/>
          </a:solidFill>
          <a:ln w="63500" cap="flat" cmpd="sng" algn="ctr">
            <a:solidFill>
              <a:schemeClr val="accent3">
                <a:lumMod val="50000"/>
              </a:schemeClr>
            </a:solidFill>
            <a:prstDash val="sysDot"/>
            <a:round/>
            <a:headEnd type="none" w="med" len="med"/>
            <a:tailEnd type="none" w="med" len="med"/>
          </a:ln>
          <a:effectLst/>
        </p:spPr>
      </p:cxnSp>
      <p:pic>
        <p:nvPicPr>
          <p:cNvPr id="15" name="Picture 6" descr="http://hausheer.osola.com/latex2png/XGNvbG9ye3doaXRlfQ0KXGJlZ2lue2Rpc3BsYXltYXRofQ0KXGludCBcfFx0aWxkZXtcaGF0e1xQaGl9fShcb21lZ2Ffe3hfMH0sXG9tZWdhX3t5XzB9LFxvbWVnYV90KVx8XjIgZFxvbWVnYV90IFxsZXEgVA0KXGVuZHtkaXNwbGF5bWF0aH0-/300/1/result.png"/>
          <p:cNvPicPr>
            <a:picLocks noChangeAspect="1" noChangeArrowheads="1"/>
          </p:cNvPicPr>
          <p:nvPr/>
        </p:nvPicPr>
        <p:blipFill>
          <a:blip r:embed="rId4" cstate="print"/>
          <a:srcRect/>
          <a:stretch>
            <a:fillRect/>
          </a:stretch>
        </p:blipFill>
        <p:spPr bwMode="auto">
          <a:xfrm>
            <a:off x="2015716" y="5783535"/>
            <a:ext cx="4933950" cy="885825"/>
          </a:xfrm>
          <a:prstGeom prst="rect">
            <a:avLst/>
          </a:prstGeom>
          <a:noFill/>
        </p:spPr>
      </p:pic>
      <p:pic>
        <p:nvPicPr>
          <p:cNvPr id="21"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2555776" y="4653136"/>
            <a:ext cx="409575" cy="228600"/>
          </a:xfrm>
          <a:prstGeom prst="rect">
            <a:avLst/>
          </a:prstGeom>
          <a:noFill/>
        </p:spPr>
      </p:pic>
      <p:pic>
        <p:nvPicPr>
          <p:cNvPr id="22"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6214653" y="3537012"/>
            <a:ext cx="409575" cy="285750"/>
          </a:xfrm>
          <a:prstGeom prst="rect">
            <a:avLst/>
          </a:prstGeom>
          <a:noFill/>
        </p:spPr>
      </p:pic>
      <p:pic>
        <p:nvPicPr>
          <p:cNvPr id="23"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3995936" y="1160748"/>
            <a:ext cx="361950" cy="228600"/>
          </a:xfrm>
          <a:prstGeom prst="rect">
            <a:avLst/>
          </a:prstGeom>
          <a:noFill/>
        </p:spPr>
      </p:pic>
      <p:sp>
        <p:nvSpPr>
          <p:cNvPr id="25" name="TextBox 24"/>
          <p:cNvSpPr txBox="1"/>
          <p:nvPr/>
        </p:nvSpPr>
        <p:spPr>
          <a:xfrm>
            <a:off x="1452256" y="1019142"/>
            <a:ext cx="2281544" cy="461665"/>
          </a:xfrm>
          <a:prstGeom prst="rect">
            <a:avLst/>
          </a:prstGeom>
          <a:noFill/>
        </p:spPr>
        <p:txBody>
          <a:bodyPr wrap="none" rtlCol="0">
            <a:spAutoFit/>
          </a:bodyPr>
          <a:lstStyle/>
          <a:p>
            <a:r>
              <a:rPr lang="en-US" dirty="0" smtClean="0"/>
              <a:t>3D Fourier space</a:t>
            </a:r>
            <a:endParaRPr lang="en-US" dirty="0"/>
          </a:p>
        </p:txBody>
      </p:sp>
      <p:sp>
        <p:nvSpPr>
          <p:cNvPr id="13" name="Slide Number Placeholder 12"/>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124</a:t>
            </a:fld>
            <a:endParaRPr lang="en-US"/>
          </a:p>
        </p:txBody>
      </p:sp>
    </p:spTree>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3"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cxnSp>
        <p:nvCxnSpPr>
          <p:cNvPr id="11" name="Straight Connector 10"/>
          <p:cNvCxnSpPr/>
          <p:nvPr/>
        </p:nvCxnSpPr>
        <p:spPr bwMode="auto">
          <a:xfrm rot="5400000">
            <a:off x="4097333" y="3611566"/>
            <a:ext cx="2921038"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p:nvPr/>
        </p:nvCxnSpPr>
        <p:spPr bwMode="auto">
          <a:xfrm rot="5400000" flipH="1" flipV="1">
            <a:off x="4094951" y="4193393"/>
            <a:ext cx="1789137" cy="1063638"/>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20" name="Straight Connector 19"/>
          <p:cNvCxnSpPr/>
          <p:nvPr/>
        </p:nvCxnSpPr>
        <p:spPr bwMode="auto">
          <a:xfrm rot="5400000" flipH="1" flipV="1">
            <a:off x="5466568" y="1986739"/>
            <a:ext cx="182567" cy="0"/>
          </a:xfrm>
          <a:prstGeom prst="line">
            <a:avLst/>
          </a:prstGeom>
          <a:solidFill>
            <a:schemeClr val="accent1"/>
          </a:solidFill>
          <a:ln w="63500" cap="flat" cmpd="sng" algn="ctr">
            <a:solidFill>
              <a:schemeClr val="accent3">
                <a:lumMod val="50000"/>
              </a:schemeClr>
            </a:solidFill>
            <a:prstDash val="solid"/>
            <a:round/>
            <a:headEnd type="none" w="med" len="med"/>
            <a:tailEnd type="none" w="med" len="med"/>
          </a:ln>
          <a:effectLst/>
        </p:spPr>
      </p:cxnSp>
      <p:cxnSp>
        <p:nvCxnSpPr>
          <p:cNvPr id="21" name="Straight Connector 20"/>
          <p:cNvCxnSpPr/>
          <p:nvPr/>
        </p:nvCxnSpPr>
        <p:spPr bwMode="auto">
          <a:xfrm rot="5400000" flipH="1" flipV="1">
            <a:off x="5320516" y="1585094"/>
            <a:ext cx="474670" cy="0"/>
          </a:xfrm>
          <a:prstGeom prst="line">
            <a:avLst/>
          </a:prstGeom>
          <a:solidFill>
            <a:schemeClr val="accent1"/>
          </a:solidFill>
          <a:ln w="63500" cap="flat" cmpd="sng" algn="ctr">
            <a:solidFill>
              <a:schemeClr val="accent3">
                <a:lumMod val="50000"/>
              </a:schemeClr>
            </a:solidFill>
            <a:prstDash val="sysDot"/>
            <a:round/>
            <a:headEnd type="none" w="med" len="med"/>
            <a:tailEnd type="none" w="med" len="med"/>
          </a:ln>
          <a:effectLst/>
        </p:spPr>
      </p:cxnSp>
      <p:pic>
        <p:nvPicPr>
          <p:cNvPr id="17" name="Picture 6" descr="http://hausheer.osola.com/latex2png/XGNvbG9ye3doaXRlfQ0KXGJlZ2lue2Rpc3BsYXltYXRofQ0KXGludCBcfFx0aWxkZXtcaGF0e1xQaGl9fShcb21lZ2Ffe3hfMH0sXG9tZWdhX3t5XzB9LFxvbWVnYV90KVx8XjIgZFxvbWVnYV90IFxsZXEgVA0KXGVuZHtkaXNwbGF5bWF0aH0-/300/1/result.png"/>
          <p:cNvPicPr>
            <a:picLocks noChangeAspect="1" noChangeArrowheads="1"/>
          </p:cNvPicPr>
          <p:nvPr/>
        </p:nvPicPr>
        <p:blipFill>
          <a:blip r:embed="rId4" cstate="print"/>
          <a:srcRect/>
          <a:stretch>
            <a:fillRect/>
          </a:stretch>
        </p:blipFill>
        <p:spPr bwMode="auto">
          <a:xfrm>
            <a:off x="2015716" y="5783535"/>
            <a:ext cx="4933950" cy="885825"/>
          </a:xfrm>
          <a:prstGeom prst="rect">
            <a:avLst/>
          </a:prstGeom>
          <a:noFill/>
        </p:spPr>
      </p:pic>
      <p:pic>
        <p:nvPicPr>
          <p:cNvPr id="19"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2555776" y="4653136"/>
            <a:ext cx="409575" cy="228600"/>
          </a:xfrm>
          <a:prstGeom prst="rect">
            <a:avLst/>
          </a:prstGeom>
          <a:noFill/>
        </p:spPr>
      </p:pic>
      <p:pic>
        <p:nvPicPr>
          <p:cNvPr id="22"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6214653" y="3537012"/>
            <a:ext cx="409575" cy="285750"/>
          </a:xfrm>
          <a:prstGeom prst="rect">
            <a:avLst/>
          </a:prstGeom>
          <a:noFill/>
        </p:spPr>
      </p:pic>
      <p:pic>
        <p:nvPicPr>
          <p:cNvPr id="23"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3995936" y="1160748"/>
            <a:ext cx="361950" cy="228600"/>
          </a:xfrm>
          <a:prstGeom prst="rect">
            <a:avLst/>
          </a:prstGeom>
          <a:noFill/>
        </p:spPr>
      </p:pic>
      <p:sp>
        <p:nvSpPr>
          <p:cNvPr id="24" name="TextBox 23"/>
          <p:cNvSpPr txBox="1"/>
          <p:nvPr/>
        </p:nvSpPr>
        <p:spPr>
          <a:xfrm>
            <a:off x="1452256" y="1019142"/>
            <a:ext cx="2281544" cy="461665"/>
          </a:xfrm>
          <a:prstGeom prst="rect">
            <a:avLst/>
          </a:prstGeom>
          <a:noFill/>
        </p:spPr>
        <p:txBody>
          <a:bodyPr wrap="none" rtlCol="0">
            <a:spAutoFit/>
          </a:bodyPr>
          <a:lstStyle/>
          <a:p>
            <a:r>
              <a:rPr lang="en-US" dirty="0" smtClean="0"/>
              <a:t>3D Fourier space</a:t>
            </a:r>
            <a:endParaRPr lang="en-US" dirty="0"/>
          </a:p>
        </p:txBody>
      </p:sp>
      <p:sp>
        <p:nvSpPr>
          <p:cNvPr id="13" name="Slide Number Placeholder 12"/>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125</a:t>
            </a:fld>
            <a:endParaRPr lang="en-US"/>
          </a:p>
        </p:txBody>
      </p:sp>
    </p:spTree>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3"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cxnSp>
        <p:nvCxnSpPr>
          <p:cNvPr id="13" name="Straight Connector 12"/>
          <p:cNvCxnSpPr/>
          <p:nvPr/>
        </p:nvCxnSpPr>
        <p:spPr bwMode="auto">
          <a:xfrm rot="5400000">
            <a:off x="4097332" y="3611566"/>
            <a:ext cx="2921038" cy="0"/>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5" name="Straight Connector 14"/>
          <p:cNvCxnSpPr/>
          <p:nvPr/>
        </p:nvCxnSpPr>
        <p:spPr bwMode="auto">
          <a:xfrm rot="5400000" flipH="1" flipV="1">
            <a:off x="5046669" y="1603350"/>
            <a:ext cx="1022364" cy="0"/>
          </a:xfrm>
          <a:prstGeom prst="line">
            <a:avLst/>
          </a:prstGeom>
          <a:solidFill>
            <a:schemeClr val="accent1"/>
          </a:solidFill>
          <a:ln w="63500" cap="flat" cmpd="sng" algn="ctr">
            <a:solidFill>
              <a:schemeClr val="tx2"/>
            </a:solidFill>
            <a:prstDash val="solid"/>
            <a:round/>
            <a:headEnd type="none" w="med" len="med"/>
            <a:tailEnd type="none" w="med" len="med"/>
          </a:ln>
          <a:effectLst/>
        </p:spPr>
      </p:cxnSp>
      <p:cxnSp>
        <p:nvCxnSpPr>
          <p:cNvPr id="17" name="Straight Connector 16"/>
          <p:cNvCxnSpPr/>
          <p:nvPr/>
        </p:nvCxnSpPr>
        <p:spPr bwMode="auto">
          <a:xfrm rot="5400000" flipH="1" flipV="1">
            <a:off x="5338773" y="5327676"/>
            <a:ext cx="438156" cy="0"/>
          </a:xfrm>
          <a:prstGeom prst="line">
            <a:avLst/>
          </a:prstGeom>
          <a:solidFill>
            <a:schemeClr val="accent1"/>
          </a:solidFill>
          <a:ln w="63500" cap="flat" cmpd="sng" algn="ctr">
            <a:solidFill>
              <a:schemeClr val="tx2"/>
            </a:solidFill>
            <a:prstDash val="solid"/>
            <a:round/>
            <a:headEnd type="none" w="med" len="med"/>
            <a:tailEnd type="none" w="med" len="med"/>
          </a:ln>
          <a:effectLst/>
        </p:spPr>
      </p:cxnSp>
      <p:cxnSp>
        <p:nvCxnSpPr>
          <p:cNvPr id="20" name="Curved Connector 19"/>
          <p:cNvCxnSpPr>
            <a:stCxn id="23" idx="0"/>
          </p:cNvCxnSpPr>
          <p:nvPr/>
        </p:nvCxnSpPr>
        <p:spPr bwMode="auto">
          <a:xfrm rot="16200000" flipV="1">
            <a:off x="6227519" y="3124466"/>
            <a:ext cx="545024" cy="1957383"/>
          </a:xfrm>
          <a:prstGeom prst="curvedConnector2">
            <a:avLst/>
          </a:prstGeom>
          <a:solidFill>
            <a:schemeClr val="accent1"/>
          </a:solidFill>
          <a:ln w="38100" cap="flat" cmpd="sng" algn="ctr">
            <a:solidFill>
              <a:schemeClr val="tx1"/>
            </a:solidFill>
            <a:prstDash val="solid"/>
            <a:round/>
            <a:headEnd type="none" w="med" len="med"/>
            <a:tailEnd type="arrow"/>
          </a:ln>
          <a:effectLst/>
        </p:spPr>
      </p:cxnSp>
      <p:sp>
        <p:nvSpPr>
          <p:cNvPr id="23" name="TextBox 22"/>
          <p:cNvSpPr txBox="1"/>
          <p:nvPr/>
        </p:nvSpPr>
        <p:spPr>
          <a:xfrm>
            <a:off x="5813442" y="4375670"/>
            <a:ext cx="3330559" cy="769441"/>
          </a:xfrm>
          <a:prstGeom prst="rect">
            <a:avLst/>
          </a:prstGeom>
          <a:noFill/>
        </p:spPr>
        <p:txBody>
          <a:bodyPr wrap="square" rtlCol="0">
            <a:spAutoFit/>
          </a:bodyPr>
          <a:lstStyle/>
          <a:p>
            <a:pPr algn="ctr"/>
            <a:r>
              <a:rPr lang="en-US" sz="2200" dirty="0" smtClean="0"/>
              <a:t>Spread the energy uniformly on this segment</a:t>
            </a:r>
            <a:endParaRPr lang="en-US" sz="2200" dirty="0"/>
          </a:p>
        </p:txBody>
      </p:sp>
      <p:cxnSp>
        <p:nvCxnSpPr>
          <p:cNvPr id="25" name="Curved Connector 19"/>
          <p:cNvCxnSpPr>
            <a:stCxn id="26" idx="0"/>
          </p:cNvCxnSpPr>
          <p:nvPr/>
        </p:nvCxnSpPr>
        <p:spPr bwMode="auto">
          <a:xfrm rot="16200000" flipV="1">
            <a:off x="6227518" y="863329"/>
            <a:ext cx="545024" cy="1957382"/>
          </a:xfrm>
          <a:prstGeom prst="curvedConnector2">
            <a:avLst/>
          </a:prstGeom>
          <a:solidFill>
            <a:schemeClr val="accent1"/>
          </a:solidFill>
          <a:ln w="38100" cap="flat" cmpd="sng" algn="ctr">
            <a:solidFill>
              <a:schemeClr val="tx1"/>
            </a:solidFill>
            <a:prstDash val="solid"/>
            <a:round/>
            <a:headEnd type="none" w="med" len="med"/>
            <a:tailEnd type="arrow"/>
          </a:ln>
          <a:effectLst/>
        </p:spPr>
      </p:cxnSp>
      <p:sp>
        <p:nvSpPr>
          <p:cNvPr id="26" name="TextBox 25"/>
          <p:cNvSpPr txBox="1"/>
          <p:nvPr/>
        </p:nvSpPr>
        <p:spPr>
          <a:xfrm>
            <a:off x="5813441" y="2114532"/>
            <a:ext cx="3330559" cy="769441"/>
          </a:xfrm>
          <a:prstGeom prst="rect">
            <a:avLst/>
          </a:prstGeom>
          <a:noFill/>
        </p:spPr>
        <p:txBody>
          <a:bodyPr wrap="square" rtlCol="0">
            <a:spAutoFit/>
          </a:bodyPr>
          <a:lstStyle/>
          <a:p>
            <a:pPr algn="ctr"/>
            <a:r>
              <a:rPr lang="en-US" sz="2200" dirty="0" smtClean="0"/>
              <a:t>No energy outside of the wedge of revolution</a:t>
            </a:r>
            <a:endParaRPr lang="en-US" sz="2200" dirty="0"/>
          </a:p>
        </p:txBody>
      </p:sp>
      <p:pic>
        <p:nvPicPr>
          <p:cNvPr id="1079302" name="Picture 6" descr="http://hausheer.osola.com/latex2png/XGNvbG9ye3doaXRlfQ0KXGJlZ2lue2Rpc3BsYXltYXRofQ0KXG1pbl97XG9tZWdhX3R9XHxcdGlsZGV7XGhhdHtcUGhpfX0oXG9tZWdhX3t4XzB9LFxvbWVnYV97eV8wfSxcb21lZ2FfdClcfF4yXGxlcVxmcmFje1R9ezJTX3tvYmp9XHxcb21lZ2Ffe3hfMCx5XzB9XHx9IA0KXGVuZHtkaXNwbGF5bWF0aH0-/300/1/result.png"/>
          <p:cNvPicPr>
            <a:picLocks noChangeAspect="1" noChangeArrowheads="1"/>
          </p:cNvPicPr>
          <p:nvPr/>
        </p:nvPicPr>
        <p:blipFill>
          <a:blip r:embed="rId4" cstate="print"/>
          <a:srcRect/>
          <a:stretch>
            <a:fillRect/>
          </a:stretch>
        </p:blipFill>
        <p:spPr bwMode="auto">
          <a:xfrm>
            <a:off x="1148453" y="5625244"/>
            <a:ext cx="6663907" cy="920797"/>
          </a:xfrm>
          <a:prstGeom prst="rect">
            <a:avLst/>
          </a:prstGeom>
          <a:noFill/>
          <a:ln w="38100">
            <a:noFill/>
          </a:ln>
        </p:spPr>
      </p:pic>
      <p:pic>
        <p:nvPicPr>
          <p:cNvPr id="22"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2555776" y="4653136"/>
            <a:ext cx="409575" cy="228600"/>
          </a:xfrm>
          <a:prstGeom prst="rect">
            <a:avLst/>
          </a:prstGeom>
          <a:noFill/>
        </p:spPr>
      </p:pic>
      <p:pic>
        <p:nvPicPr>
          <p:cNvPr id="24"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6214653" y="3537012"/>
            <a:ext cx="409575" cy="285750"/>
          </a:xfrm>
          <a:prstGeom prst="rect">
            <a:avLst/>
          </a:prstGeom>
          <a:noFill/>
        </p:spPr>
      </p:pic>
      <p:pic>
        <p:nvPicPr>
          <p:cNvPr id="27"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3995936" y="1160748"/>
            <a:ext cx="361950" cy="228600"/>
          </a:xfrm>
          <a:prstGeom prst="rect">
            <a:avLst/>
          </a:prstGeom>
          <a:noFill/>
        </p:spPr>
      </p:pic>
      <p:sp>
        <p:nvSpPr>
          <p:cNvPr id="29" name="TextBox 28"/>
          <p:cNvSpPr txBox="1"/>
          <p:nvPr/>
        </p:nvSpPr>
        <p:spPr>
          <a:xfrm>
            <a:off x="1452256" y="1019142"/>
            <a:ext cx="2281544" cy="461665"/>
          </a:xfrm>
          <a:prstGeom prst="rect">
            <a:avLst/>
          </a:prstGeom>
          <a:noFill/>
        </p:spPr>
        <p:txBody>
          <a:bodyPr wrap="none" rtlCol="0">
            <a:spAutoFit/>
          </a:bodyPr>
          <a:lstStyle/>
          <a:p>
            <a:r>
              <a:rPr lang="en-US" dirty="0" smtClean="0"/>
              <a:t>3D Fourier space</a:t>
            </a:r>
            <a:endParaRPr lang="en-US" dirty="0"/>
          </a:p>
        </p:txBody>
      </p:sp>
      <p:sp>
        <p:nvSpPr>
          <p:cNvPr id="16" name="Slide Number Placeholder 1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126</a:t>
            </a:fld>
            <a:endParaRPr lang="en-US"/>
          </a:p>
        </p:txBody>
      </p:sp>
    </p:spTree>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Goal:</a:t>
            </a:r>
          </a:p>
        </p:txBody>
      </p:sp>
      <p:sp>
        <p:nvSpPr>
          <p:cNvPr id="6" name="Rectangle 5"/>
          <p:cNvSpPr/>
          <p:nvPr/>
        </p:nvSpPr>
        <p:spPr>
          <a:xfrm>
            <a:off x="226953" y="1238220"/>
            <a:ext cx="8507529" cy="1077218"/>
          </a:xfrm>
          <a:prstGeom prst="rect">
            <a:avLst/>
          </a:prstGeom>
        </p:spPr>
        <p:txBody>
          <a:bodyPr wrap="square">
            <a:spAutoFit/>
          </a:bodyPr>
          <a:lstStyle/>
          <a:p>
            <a:pPr algn="ctr" defTabSz="461963">
              <a:defRPr/>
            </a:pPr>
            <a:r>
              <a:rPr lang="en-US" sz="3200" dirty="0">
                <a:solidFill>
                  <a:srgbClr val="FFFF66"/>
                </a:solidFill>
                <a:effectLst>
                  <a:outerShdw blurRad="38100" dist="38100" dir="2700000" algn="tl">
                    <a:srgbClr val="000000"/>
                  </a:outerShdw>
                </a:effectLst>
                <a:ea typeface="Arial Unicode MS" pitchFamily="34" charset="-128"/>
                <a:cs typeface="Arial Unicode MS" pitchFamily="34" charset="-128"/>
              </a:rPr>
              <a:t>Design camera paths </a:t>
            </a:r>
            <a:r>
              <a:rPr lang="en-US" sz="3200" dirty="0" smtClean="0">
                <a:solidFill>
                  <a:srgbClr val="FFFF66"/>
                </a:solidFill>
                <a:effectLst>
                  <a:outerShdw blurRad="38100" dist="38100" dir="2700000" algn="tl">
                    <a:srgbClr val="000000"/>
                  </a:outerShdw>
                </a:effectLst>
                <a:latin typeface="Symbol" pitchFamily="18" charset="2"/>
                <a:ea typeface="Arial Unicode MS" pitchFamily="34" charset="-128"/>
                <a:cs typeface="Arial Unicode MS" pitchFamily="34" charset="-128"/>
              </a:rPr>
              <a:t>f</a:t>
            </a:r>
            <a:r>
              <a:rPr lang="en-US" sz="3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whose </a:t>
            </a:r>
          </a:p>
          <a:p>
            <a:pPr algn="ctr" defTabSz="461963">
              <a:defRPr/>
            </a:pPr>
            <a:r>
              <a:rPr lang="en-US" sz="3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 approaches the upper bound</a:t>
            </a:r>
            <a:endParaRPr lang="en-US" sz="3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4" name="Picture 6" descr="http://hausheer.osola.com/latex2png/XGNvbG9ye3doaXRlfQ0KXGJlZ2lue2Rpc3BsYXltYXRofQ0KXG1pbl97XG9tZWdhX3R9XHxcdGlsZGV7XGhhdHtcUGhpfX0oXG9tZWdhX3t4XzB9LFxvbWVnYV97eV8wfSxcb21lZ2FfdClcfF4yXGxlcVxmcmFje1R9ezJTX3tvYmp9XHxcb21lZ2Ffe3hfMCx5XzB9XHx9IA0KXGVuZHtkaXNwbGF5bWF0aH0-/300/1/result.png"/>
          <p:cNvPicPr>
            <a:picLocks noChangeAspect="1" noChangeArrowheads="1"/>
          </p:cNvPicPr>
          <p:nvPr/>
        </p:nvPicPr>
        <p:blipFill>
          <a:blip r:embed="rId3" cstate="print"/>
          <a:srcRect/>
          <a:stretch>
            <a:fillRect/>
          </a:stretch>
        </p:blipFill>
        <p:spPr bwMode="auto">
          <a:xfrm>
            <a:off x="1148453" y="3284984"/>
            <a:ext cx="6663907" cy="920797"/>
          </a:xfrm>
          <a:prstGeom prst="rect">
            <a:avLst/>
          </a:prstGeom>
          <a:noFill/>
          <a:ln w="38100">
            <a:noFill/>
          </a:ln>
        </p:spPr>
      </p:pic>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127</a:t>
            </a:fld>
            <a:endParaRPr lang="en-US"/>
          </a:p>
        </p:txBody>
      </p:sp>
    </p:spTree>
  </p:cSld>
  <p:clrMapOvr>
    <a:masterClrMapping/>
  </p:clrMapOvr>
  <p:transition spd="med">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128</a:t>
            </a:fld>
            <a:endParaRPr lang="en-US"/>
          </a:p>
        </p:txBody>
      </p:sp>
      <p:sp>
        <p:nvSpPr>
          <p:cNvPr id="6" name="TextBox 5"/>
          <p:cNvSpPr txBox="1"/>
          <p:nvPr/>
        </p:nvSpPr>
        <p:spPr>
          <a:xfrm>
            <a:off x="157589" y="721961"/>
            <a:ext cx="8635697" cy="5452775"/>
          </a:xfrm>
          <a:prstGeom prst="rect">
            <a:avLst/>
          </a:prstGeom>
          <a:noFill/>
        </p:spPr>
        <p:txBody>
          <a:bodyPr wrap="none" rtlCol="0">
            <a:spAutoFit/>
          </a:bodyPr>
          <a:lstStyle/>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Blur kernel estimation using blurred edge profiles</a:t>
            </a:r>
            <a:endParaRPr lang="en-US" sz="3200" dirty="0" smtClean="0">
              <a:solidFill>
                <a:schemeClr val="tx1">
                  <a:lumMod val="65000"/>
                </a:schemeClr>
              </a:solidFill>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The Radon transform and blur</a:t>
            </a:r>
          </a:p>
          <a:p>
            <a:pPr lvl="1">
              <a:lnSpc>
                <a:spcPct val="120000"/>
              </a:lnSpc>
              <a:buFont typeface="Arial" pitchFamily="34" charset="0"/>
              <a:buChar char="•"/>
            </a:pPr>
            <a:r>
              <a:rPr lang="en-US" sz="2600" dirty="0" smtClean="0">
                <a:solidFill>
                  <a:schemeClr val="tx1">
                    <a:lumMod val="65000"/>
                  </a:schemeClr>
                </a:solidFill>
              </a:rPr>
              <a:t>  Using blurred edges for blur identification</a:t>
            </a:r>
          </a:p>
          <a:p>
            <a:pPr lvl="1">
              <a:lnSpc>
                <a:spcPct val="120000"/>
              </a:lnSpc>
              <a:buFont typeface="Arial" pitchFamily="34" charset="0"/>
              <a:buChar char="•"/>
            </a:pPr>
            <a:r>
              <a:rPr lang="en-US" sz="2600" dirty="0" smtClean="0">
                <a:solidFill>
                  <a:schemeClr val="tx1">
                    <a:lumMod val="65000"/>
                  </a:schemeClr>
                </a:solidFill>
              </a:rPr>
              <a:t>  </a:t>
            </a:r>
            <a:r>
              <a:rPr lang="en-US" sz="2600" dirty="0" err="1" smtClean="0">
                <a:solidFill>
                  <a:schemeClr val="tx1">
                    <a:lumMod val="65000"/>
                  </a:schemeClr>
                </a:solidFill>
              </a:rPr>
              <a:t>Deblurring</a:t>
            </a:r>
            <a:r>
              <a:rPr lang="en-US" sz="2600" dirty="0" smtClean="0">
                <a:solidFill>
                  <a:schemeClr val="tx1">
                    <a:lumMod val="65000"/>
                  </a:schemeClr>
                </a:solidFill>
              </a:rPr>
              <a:t> pipeline</a:t>
            </a: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accent1">
                  <a:lumMod val="60000"/>
                  <a:lumOff val="40000"/>
                </a:schemeClr>
              </a:solidFill>
              <a:effectLst>
                <a:outerShdw blurRad="38100" dist="38100" dir="2700000" algn="tl">
                  <a:srgbClr val="000000"/>
                </a:outerShdw>
              </a:effectLst>
            </a:endParaRPr>
          </a:p>
          <a:p>
            <a:pPr>
              <a:buFont typeface="Arial" pitchFamily="34" charset="0"/>
              <a:buChar char="•"/>
            </a:pPr>
            <a:r>
              <a:rPr lang="en-US" sz="2800" kern="0" dirty="0" smtClean="0">
                <a:solidFill>
                  <a:srgbClr val="FFCC66"/>
                </a:solidFill>
                <a:effectLst>
                  <a:outerShdw blurRad="38100" dist="38100" dir="2700000" algn="tl">
                    <a:srgbClr val="000000"/>
                  </a:outerShdw>
                </a:effectLst>
              </a:rPr>
              <a:t> Orthogonal parabolic exposures for motion </a:t>
            </a:r>
            <a:r>
              <a:rPr lang="en-US" sz="2800" kern="0" dirty="0" err="1" smtClean="0">
                <a:solidFill>
                  <a:srgbClr val="FFCC66"/>
                </a:solidFill>
                <a:effectLst>
                  <a:outerShdw blurRad="38100" dist="38100" dir="2700000" algn="tl">
                    <a:srgbClr val="000000"/>
                  </a:outerShdw>
                </a:effectLst>
              </a:rPr>
              <a:t>deblurring</a:t>
            </a:r>
            <a:r>
              <a:rPr lang="en-US" sz="3200" dirty="0" smtClean="0">
                <a:solidFill>
                  <a:schemeClr val="tx1">
                    <a:lumMod val="65000"/>
                  </a:schemeClr>
                </a:solidFill>
              </a:rPr>
              <a:t> </a:t>
            </a:r>
          </a:p>
          <a:p>
            <a:pPr lvl="1">
              <a:buFont typeface="Arial" pitchFamily="34" charset="0"/>
              <a:buChar char="•"/>
            </a:pPr>
            <a:r>
              <a:rPr lang="en-US" sz="2600" dirty="0" smtClean="0">
                <a:solidFill>
                  <a:srgbClr val="FFFF66"/>
                </a:solidFill>
              </a:rPr>
              <a:t>  2D motion optimal spectral bound</a:t>
            </a:r>
          </a:p>
          <a:p>
            <a:pPr lvl="1">
              <a:lnSpc>
                <a:spcPct val="120000"/>
              </a:lnSpc>
              <a:buFont typeface="Arial" pitchFamily="34" charset="0"/>
              <a:buChar char="•"/>
            </a:pPr>
            <a:r>
              <a:rPr lang="en-US" sz="2600" dirty="0" smtClean="0">
                <a:solidFill>
                  <a:srgbClr val="FFFF66"/>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
        <p:nvSpPr>
          <p:cNvPr id="7"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Tree>
  </p:cSld>
  <p:clrMapOvr>
    <a:masterClrMapping/>
  </p:clrMapOvr>
  <p:transition spd="med">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x-parabolic camera</a:t>
            </a:r>
          </a:p>
        </p:txBody>
      </p:sp>
      <p:sp>
        <p:nvSpPr>
          <p:cNvPr id="30723" name="TextBox 20"/>
          <p:cNvSpPr txBox="1">
            <a:spLocks noChangeArrowheads="1"/>
          </p:cNvSpPr>
          <p:nvPr/>
        </p:nvSpPr>
        <p:spPr bwMode="auto">
          <a:xfrm>
            <a:off x="1322343" y="1479516"/>
            <a:ext cx="5696028" cy="830263"/>
          </a:xfrm>
          <a:prstGeom prst="rect">
            <a:avLst/>
          </a:prstGeom>
          <a:noFill/>
          <a:ln w="9525">
            <a:noFill/>
            <a:miter lim="800000"/>
            <a:headEnd/>
            <a:tailEnd/>
          </a:ln>
        </p:spPr>
        <p:txBody>
          <a:bodyPr wrap="square">
            <a:spAutoFit/>
          </a:bodyPr>
          <a:lstStyle/>
          <a:p>
            <a:pPr>
              <a:buFont typeface="Arial" charset="0"/>
              <a:buChar char="•"/>
            </a:pPr>
            <a:r>
              <a:rPr lang="en-US" dirty="0"/>
              <a:t> Provides optimal spectrum coverage </a:t>
            </a:r>
          </a:p>
          <a:p>
            <a:r>
              <a:rPr lang="en-US" dirty="0"/>
              <a:t>  for 1-dimensional motion  </a:t>
            </a:r>
          </a:p>
        </p:txBody>
      </p:sp>
      <p:sp>
        <p:nvSpPr>
          <p:cNvPr id="22" name="Rectangle 21"/>
          <p:cNvSpPr/>
          <p:nvPr/>
        </p:nvSpPr>
        <p:spPr>
          <a:xfrm>
            <a:off x="1395368" y="946116"/>
            <a:ext cx="2402555" cy="461963"/>
          </a:xfrm>
          <a:prstGeom prst="rect">
            <a:avLst/>
          </a:prstGeom>
        </p:spPr>
        <p:txBody>
          <a:bodyPr wrap="squar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Characteristics:</a:t>
            </a:r>
          </a:p>
        </p:txBody>
      </p:sp>
      <p:pic>
        <p:nvPicPr>
          <p:cNvPr id="30727" name="Picture 7" descr="C:\Users\taegsang\Desktop\xParabCamSpacetime_ICCP.png"/>
          <p:cNvPicPr>
            <a:picLocks noChangeAspect="1" noChangeArrowheads="1"/>
          </p:cNvPicPr>
          <p:nvPr/>
        </p:nvPicPr>
        <p:blipFill>
          <a:blip r:embed="rId3" cstate="print"/>
          <a:srcRect/>
          <a:stretch>
            <a:fillRect/>
          </a:stretch>
        </p:blipFill>
        <p:spPr bwMode="auto">
          <a:xfrm>
            <a:off x="226953" y="3027357"/>
            <a:ext cx="4283049" cy="3281716"/>
          </a:xfrm>
          <a:prstGeom prst="rect">
            <a:avLst/>
          </a:prstGeom>
          <a:noFill/>
        </p:spPr>
      </p:pic>
      <p:pic>
        <p:nvPicPr>
          <p:cNvPr id="30728" name="Picture 8" descr="C:\Users\taegsang\Desktop\xSpectrum_ICCP.png"/>
          <p:cNvPicPr>
            <a:picLocks noChangeAspect="1" noChangeArrowheads="1"/>
          </p:cNvPicPr>
          <p:nvPr/>
        </p:nvPicPr>
        <p:blipFill>
          <a:blip r:embed="rId4" cstate="print"/>
          <a:srcRect/>
          <a:stretch>
            <a:fillRect/>
          </a:stretch>
        </p:blipFill>
        <p:spPr bwMode="auto">
          <a:xfrm>
            <a:off x="4840076" y="3721104"/>
            <a:ext cx="3630940" cy="2082765"/>
          </a:xfrm>
          <a:prstGeom prst="rect">
            <a:avLst/>
          </a:prstGeom>
          <a:noFill/>
        </p:spPr>
      </p:pic>
      <p:cxnSp>
        <p:nvCxnSpPr>
          <p:cNvPr id="10" name="Straight Arrow Connector 9"/>
          <p:cNvCxnSpPr/>
          <p:nvPr/>
        </p:nvCxnSpPr>
        <p:spPr bwMode="auto">
          <a:xfrm rot="5400000" flipH="1" flipV="1">
            <a:off x="5989323" y="3575449"/>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5353093" y="5276844"/>
            <a:ext cx="803287" cy="685874"/>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8288451" y="4743468"/>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24" name="TextBox 23"/>
          <p:cNvSpPr txBox="1"/>
          <p:nvPr/>
        </p:nvSpPr>
        <p:spPr>
          <a:xfrm>
            <a:off x="3377972" y="5851862"/>
            <a:ext cx="317716" cy="461665"/>
          </a:xfrm>
          <a:prstGeom prst="rect">
            <a:avLst/>
          </a:prstGeom>
          <a:noFill/>
        </p:spPr>
        <p:txBody>
          <a:bodyPr wrap="none" rtlCol="0">
            <a:spAutoFit/>
          </a:bodyPr>
          <a:lstStyle/>
          <a:p>
            <a:r>
              <a:rPr lang="en-US" dirty="0" smtClean="0"/>
              <a:t>x</a:t>
            </a:r>
            <a:endParaRPr lang="en-US" dirty="0"/>
          </a:p>
        </p:txBody>
      </p:sp>
      <p:sp>
        <p:nvSpPr>
          <p:cNvPr id="25" name="TextBox 24"/>
          <p:cNvSpPr txBox="1"/>
          <p:nvPr/>
        </p:nvSpPr>
        <p:spPr>
          <a:xfrm>
            <a:off x="852163" y="5619780"/>
            <a:ext cx="324128" cy="461665"/>
          </a:xfrm>
          <a:prstGeom prst="rect">
            <a:avLst/>
          </a:prstGeom>
          <a:noFill/>
        </p:spPr>
        <p:txBody>
          <a:bodyPr wrap="none" rtlCol="0">
            <a:spAutoFit/>
          </a:bodyPr>
          <a:lstStyle/>
          <a:p>
            <a:r>
              <a:rPr lang="en-US" dirty="0" smtClean="0"/>
              <a:t>y</a:t>
            </a:r>
            <a:endParaRPr lang="en-US" dirty="0"/>
          </a:p>
        </p:txBody>
      </p:sp>
      <p:sp>
        <p:nvSpPr>
          <p:cNvPr id="26" name="TextBox 25"/>
          <p:cNvSpPr txBox="1"/>
          <p:nvPr/>
        </p:nvSpPr>
        <p:spPr>
          <a:xfrm>
            <a:off x="0" y="4208777"/>
            <a:ext cx="287258" cy="461665"/>
          </a:xfrm>
          <a:prstGeom prst="rect">
            <a:avLst/>
          </a:prstGeom>
          <a:noFill/>
        </p:spPr>
        <p:txBody>
          <a:bodyPr wrap="none" rtlCol="0">
            <a:spAutoFit/>
          </a:bodyPr>
          <a:lstStyle/>
          <a:p>
            <a:r>
              <a:rPr lang="en-US" dirty="0" smtClean="0"/>
              <a:t>t</a:t>
            </a:r>
            <a:endParaRPr lang="en-US" dirty="0"/>
          </a:p>
        </p:txBody>
      </p:sp>
      <p:sp>
        <p:nvSpPr>
          <p:cNvPr id="29" name="Rectangle 28"/>
          <p:cNvSpPr/>
          <p:nvPr/>
        </p:nvSpPr>
        <p:spPr>
          <a:xfrm>
            <a:off x="1614448" y="2570945"/>
            <a:ext cx="2117753"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path</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0" name="Rectangle 29"/>
          <p:cNvSpPr/>
          <p:nvPr/>
        </p:nvSpPr>
        <p:spPr>
          <a:xfrm>
            <a:off x="5638800" y="2570945"/>
            <a:ext cx="2373345" cy="461665"/>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3D Fourier space</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0" name="Rectangle 19"/>
          <p:cNvSpPr/>
          <p:nvPr/>
        </p:nvSpPr>
        <p:spPr>
          <a:xfrm>
            <a:off x="5849955" y="6027003"/>
            <a:ext cx="2406493" cy="461665"/>
          </a:xfrm>
          <a:prstGeom prst="rect">
            <a:avLst/>
          </a:prstGeom>
        </p:spPr>
        <p:txBody>
          <a:bodyPr wrap="non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[Levin et al. 2008]</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9"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4918509" y="5828692"/>
            <a:ext cx="409575" cy="228600"/>
          </a:xfrm>
          <a:prstGeom prst="rect">
            <a:avLst/>
          </a:prstGeom>
          <a:noFill/>
        </p:spPr>
      </p:pic>
      <p:pic>
        <p:nvPicPr>
          <p:cNvPr id="21"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8388424" y="4833156"/>
            <a:ext cx="409575" cy="285750"/>
          </a:xfrm>
          <a:prstGeom prst="rect">
            <a:avLst/>
          </a:prstGeom>
          <a:noFill/>
        </p:spPr>
      </p:pic>
      <p:pic>
        <p:nvPicPr>
          <p:cNvPr id="23"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6169707" y="3140968"/>
            <a:ext cx="361950" cy="228600"/>
          </a:xfrm>
          <a:prstGeom prst="rect">
            <a:avLst/>
          </a:prstGeom>
          <a:noFill/>
        </p:spPr>
      </p:pic>
      <p:sp>
        <p:nvSpPr>
          <p:cNvPr id="27" name="Slide Number Placeholder 26"/>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129</a:t>
            </a:fld>
            <a:endParaRPr lang="en-US"/>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Contributions</a:t>
            </a:r>
          </a:p>
        </p:txBody>
      </p:sp>
      <p:sp>
        <p:nvSpPr>
          <p:cNvPr id="7" name="Rectangle 76"/>
          <p:cNvSpPr>
            <a:spLocks noChangeArrowheads="1"/>
          </p:cNvSpPr>
          <p:nvPr/>
        </p:nvSpPr>
        <p:spPr bwMode="auto">
          <a:xfrm>
            <a:off x="503548" y="1592796"/>
            <a:ext cx="8316924" cy="4176464"/>
          </a:xfrm>
          <a:prstGeom prst="rect">
            <a:avLst/>
          </a:prstGeom>
          <a:noFill/>
          <a:ln w="12700">
            <a:noFill/>
            <a:miter lim="800000"/>
            <a:headEnd/>
            <a:tailEnd/>
          </a:ln>
          <a:effectLst/>
        </p:spPr>
        <p:txBody>
          <a:bodyPr wrap="none"/>
          <a:lstStyle/>
          <a:p>
            <a:pPr marL="457200" indent="-457200">
              <a:lnSpc>
                <a:spcPct val="85000"/>
              </a:lnSpc>
              <a:buFont typeface="Arial" pitchFamily="34" charset="0"/>
              <a:buChar char="•"/>
              <a:defRPr/>
            </a:pPr>
            <a:r>
              <a:rPr lang="en-US" sz="2800" dirty="0" smtClean="0">
                <a:solidFill>
                  <a:srgbClr val="FFFF66"/>
                </a:solidFill>
                <a:effectLst>
                  <a:outerShdw blurRad="38100" dist="38100" dir="2700000" algn="tl">
                    <a:srgbClr val="000000"/>
                  </a:outerShdw>
                </a:effectLst>
              </a:rPr>
              <a:t>Blur kernel estimation</a:t>
            </a:r>
            <a:endParaRPr lang="en-US" dirty="0" smtClean="0">
              <a:solidFill>
                <a:srgbClr val="FFFF66"/>
              </a:solidFill>
              <a:effectLst>
                <a:outerShdw blurRad="38100" dist="38100" dir="2700000" algn="tl">
                  <a:srgbClr val="000000"/>
                </a:outerShdw>
              </a:effectLst>
            </a:endParaRPr>
          </a:p>
          <a:p>
            <a:pPr marL="457200" indent="-457200">
              <a:lnSpc>
                <a:spcPct val="85000"/>
              </a:lnSpc>
              <a:defRPr/>
            </a:pPr>
            <a:r>
              <a:rPr lang="en-US" dirty="0" smtClean="0">
                <a:solidFill>
                  <a:srgbClr val="FFFF66"/>
                </a:solidFill>
                <a:effectLst>
                  <a:outerShdw blurRad="38100" dist="38100" dir="2700000" algn="tl">
                    <a:srgbClr val="000000"/>
                  </a:outerShdw>
                </a:effectLst>
              </a:rPr>
              <a:t>	</a:t>
            </a:r>
            <a:r>
              <a:rPr lang="en-US" dirty="0" smtClean="0">
                <a:effectLst>
                  <a:outerShdw blurRad="38100" dist="38100" dir="2700000" algn="tl">
                    <a:srgbClr val="000000"/>
                  </a:outerShdw>
                </a:effectLst>
              </a:rPr>
              <a:t>- 	</a:t>
            </a:r>
            <a:r>
              <a:rPr lang="en-US" sz="2200" dirty="0" smtClean="0">
                <a:effectLst>
                  <a:outerShdw blurRad="38100" dist="38100" dir="2700000" algn="tl">
                    <a:srgbClr val="000000"/>
                  </a:outerShdw>
                </a:effectLst>
              </a:rPr>
              <a:t>Using the inverse Radon transform to estimate blur kernels </a:t>
            </a:r>
            <a:br>
              <a:rPr lang="en-US" sz="2200" dirty="0" smtClean="0">
                <a:effectLst>
                  <a:outerShdw blurRad="38100" dist="38100" dir="2700000" algn="tl">
                    <a:srgbClr val="000000"/>
                  </a:outerShdw>
                </a:effectLst>
              </a:rPr>
            </a:br>
            <a:r>
              <a:rPr lang="en-US" sz="2200" dirty="0" smtClean="0">
                <a:effectLst>
                  <a:outerShdw blurRad="38100" dist="38100" dir="2700000" algn="tl">
                    <a:srgbClr val="000000"/>
                  </a:outerShdw>
                </a:effectLst>
              </a:rPr>
              <a:t>	from blurred edge profiles</a:t>
            </a:r>
          </a:p>
          <a:p>
            <a:pPr marL="457200" indent="-457200">
              <a:lnSpc>
                <a:spcPct val="85000"/>
              </a:lnSpc>
              <a:defRPr/>
            </a:pPr>
            <a:endParaRPr lang="en-US" sz="2800" dirty="0" smtClean="0">
              <a:solidFill>
                <a:schemeClr val="bg2">
                  <a:lumMod val="50000"/>
                  <a:lumOff val="50000"/>
                </a:schemeClr>
              </a:solidFill>
              <a:effectLst>
                <a:outerShdw blurRad="38100" dist="38100" dir="2700000" algn="tl">
                  <a:srgbClr val="000000"/>
                </a:outerShdw>
              </a:effectLst>
            </a:endParaRPr>
          </a:p>
          <a:p>
            <a:pPr marL="457200" indent="-457200">
              <a:lnSpc>
                <a:spcPct val="85000"/>
              </a:lnSpc>
              <a:buFont typeface="Arial" pitchFamily="34" charset="0"/>
              <a:buChar char="•"/>
              <a:defRPr/>
            </a:pPr>
            <a:r>
              <a:rPr lang="en-US" sz="2800" dirty="0" err="1" smtClean="0">
                <a:solidFill>
                  <a:schemeClr val="bg2">
                    <a:lumMod val="50000"/>
                    <a:lumOff val="50000"/>
                  </a:schemeClr>
                </a:solidFill>
                <a:effectLst>
                  <a:outerShdw blurRad="38100" dist="38100" dir="2700000" algn="tl">
                    <a:srgbClr val="000000"/>
                  </a:outerShdw>
                </a:effectLst>
              </a:rPr>
              <a:t>Deconvolution</a:t>
            </a:r>
            <a:endParaRPr lang="en-US" sz="2800" dirty="0" smtClean="0">
              <a:solidFill>
                <a:schemeClr val="bg2">
                  <a:lumMod val="50000"/>
                  <a:lumOff val="50000"/>
                </a:schemeClr>
              </a:solidFill>
              <a:effectLst>
                <a:outerShdw blurRad="38100" dist="38100" dir="2700000" algn="tl">
                  <a:srgbClr val="000000"/>
                </a:outerShdw>
              </a:effectLst>
            </a:endParaRPr>
          </a:p>
          <a:p>
            <a:pPr lvl="1" indent="-457200">
              <a:lnSpc>
                <a:spcPct val="85000"/>
              </a:lnSpc>
              <a:defRPr/>
            </a:pPr>
            <a:r>
              <a:rPr lang="en-US" sz="2800" dirty="0" smtClean="0">
                <a:solidFill>
                  <a:schemeClr val="bg2">
                    <a:lumMod val="50000"/>
                    <a:lumOff val="50000"/>
                  </a:schemeClr>
                </a:solidFill>
                <a:effectLst>
                  <a:outerShdw blurRad="38100" dist="38100" dir="2700000" algn="tl">
                    <a:srgbClr val="000000"/>
                  </a:outerShdw>
                </a:effectLst>
              </a:rPr>
              <a:t>	- 	</a:t>
            </a:r>
            <a:r>
              <a:rPr lang="en-US" sz="2200" dirty="0" smtClean="0">
                <a:solidFill>
                  <a:schemeClr val="bg2">
                    <a:lumMod val="50000"/>
                    <a:lumOff val="50000"/>
                  </a:schemeClr>
                </a:solidFill>
                <a:effectLst>
                  <a:outerShdw blurRad="38100" dist="38100" dir="2700000" algn="tl">
                    <a:srgbClr val="000000"/>
                  </a:outerShdw>
                </a:effectLst>
              </a:rPr>
              <a:t>Adaptive image restoration algorithms for </a:t>
            </a:r>
            <a:br>
              <a:rPr lang="en-US" sz="2200" dirty="0" smtClean="0">
                <a:solidFill>
                  <a:schemeClr val="bg2">
                    <a:lumMod val="50000"/>
                    <a:lumOff val="50000"/>
                  </a:schemeClr>
                </a:solidFill>
                <a:effectLst>
                  <a:outerShdw blurRad="38100" dist="38100" dir="2700000" algn="tl">
                    <a:srgbClr val="000000"/>
                  </a:outerShdw>
                </a:effectLst>
              </a:rPr>
            </a:br>
            <a:r>
              <a:rPr lang="en-US" sz="2200" dirty="0" smtClean="0">
                <a:solidFill>
                  <a:schemeClr val="bg2">
                    <a:lumMod val="50000"/>
                    <a:lumOff val="50000"/>
                  </a:schemeClr>
                </a:solidFill>
                <a:effectLst>
                  <a:outerShdw blurRad="38100" dist="38100" dir="2700000" algn="tl">
                    <a:srgbClr val="000000"/>
                  </a:outerShdw>
                </a:effectLst>
              </a:rPr>
              <a:t>	improved texture rendition.</a:t>
            </a:r>
          </a:p>
          <a:p>
            <a:pPr marL="457200" indent="-457200">
              <a:lnSpc>
                <a:spcPct val="85000"/>
              </a:lnSpc>
              <a:buFont typeface="Arial" pitchFamily="34" charset="0"/>
              <a:buChar char="•"/>
              <a:defRPr/>
            </a:pPr>
            <a:endParaRPr lang="en-US" sz="2800" dirty="0" smtClean="0">
              <a:solidFill>
                <a:srgbClr val="FFFF66"/>
              </a:solidFill>
              <a:effectLst>
                <a:outerShdw blurRad="38100" dist="38100" dir="2700000" algn="tl">
                  <a:srgbClr val="000000"/>
                </a:outerShdw>
              </a:effectLst>
            </a:endParaRPr>
          </a:p>
          <a:p>
            <a:pPr marL="457200" indent="-457200">
              <a:lnSpc>
                <a:spcPct val="85000"/>
              </a:lnSpc>
              <a:buFont typeface="Arial" pitchFamily="34" charset="0"/>
              <a:buChar char="•"/>
              <a:defRPr/>
            </a:pPr>
            <a:r>
              <a:rPr lang="en-US" sz="2800" dirty="0" smtClean="0">
                <a:solidFill>
                  <a:srgbClr val="FFFF66"/>
                </a:solidFill>
                <a:effectLst>
                  <a:outerShdw blurRad="38100" dist="38100" dir="2700000" algn="tl">
                    <a:srgbClr val="000000"/>
                  </a:outerShdw>
                </a:effectLst>
              </a:rPr>
              <a:t>Subject motion removal</a:t>
            </a:r>
          </a:p>
          <a:p>
            <a:pPr marL="914400" lvl="1" indent="-457200">
              <a:lnSpc>
                <a:spcPct val="85000"/>
              </a:lnSpc>
              <a:buFontTx/>
              <a:buChar char="-"/>
              <a:defRPr/>
            </a:pPr>
            <a:r>
              <a:rPr lang="en-US" sz="2200" dirty="0" smtClean="0">
                <a:effectLst>
                  <a:outerShdw blurRad="38100" dist="38100" dir="2700000" algn="tl">
                    <a:srgbClr val="000000"/>
                  </a:outerShdw>
                </a:effectLst>
              </a:rPr>
              <a:t>Spatially variant motion blur estimation.</a:t>
            </a:r>
          </a:p>
          <a:p>
            <a:pPr marL="914400" lvl="1" indent="-457200">
              <a:lnSpc>
                <a:spcPct val="85000"/>
              </a:lnSpc>
              <a:buFontTx/>
              <a:buChar char="-"/>
              <a:defRPr/>
            </a:pPr>
            <a:r>
              <a:rPr lang="en-US" sz="2200" dirty="0" smtClean="0">
                <a:effectLst>
                  <a:outerShdw blurRad="38100" dist="38100" dir="2700000" algn="tl">
                    <a:srgbClr val="000000"/>
                  </a:outerShdw>
                </a:effectLst>
              </a:rPr>
              <a:t>Information loss reduction using orthogonal parabolic motion.</a:t>
            </a:r>
          </a:p>
        </p:txBody>
      </p:sp>
      <p:sp>
        <p:nvSpPr>
          <p:cNvPr id="5" name="Slide Number Placeholder 4"/>
          <p:cNvSpPr>
            <a:spLocks noGrp="1"/>
          </p:cNvSpPr>
          <p:nvPr>
            <p:ph type="sldNum" sz="quarter" idx="4"/>
          </p:nvPr>
        </p:nvSpPr>
        <p:spPr/>
        <p:txBody>
          <a:bodyPr/>
          <a:lstStyle/>
          <a:p>
            <a:pPr>
              <a:defRPr/>
            </a:pPr>
            <a:fld id="{9C56B7B5-B346-46BB-8E3A-BF99DA868915}" type="slidenum">
              <a:rPr lang="en-US" smtClean="0"/>
              <a:pPr>
                <a:defRPr/>
              </a:pPr>
              <a:t>13</a:t>
            </a:fld>
            <a:endParaRPr lang="en-US"/>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x-parabolic camera</a:t>
            </a:r>
          </a:p>
        </p:txBody>
      </p:sp>
      <p:grpSp>
        <p:nvGrpSpPr>
          <p:cNvPr id="4" name="Group 13"/>
          <p:cNvGrpSpPr/>
          <p:nvPr/>
        </p:nvGrpSpPr>
        <p:grpSpPr>
          <a:xfrm>
            <a:off x="950963" y="1530324"/>
            <a:ext cx="7308850" cy="3614787"/>
            <a:chOff x="950963" y="1420785"/>
            <a:chExt cx="7308850" cy="3614787"/>
          </a:xfrm>
        </p:grpSpPr>
        <p:pic>
          <p:nvPicPr>
            <p:cNvPr id="31752" name="Picture 8" descr="Z:\xParabolic_ICCP.png"/>
            <p:cNvPicPr>
              <a:picLocks noChangeAspect="1" noChangeArrowheads="1"/>
            </p:cNvPicPr>
            <p:nvPr/>
          </p:nvPicPr>
          <p:blipFill>
            <a:blip r:embed="rId4" cstate="print"/>
            <a:srcRect/>
            <a:stretch>
              <a:fillRect/>
            </a:stretch>
          </p:blipFill>
          <p:spPr bwMode="auto">
            <a:xfrm>
              <a:off x="950963" y="1639863"/>
              <a:ext cx="7308850" cy="3279775"/>
            </a:xfrm>
            <a:prstGeom prst="rect">
              <a:avLst/>
            </a:prstGeom>
            <a:noFill/>
          </p:spPr>
        </p:pic>
        <p:sp>
          <p:nvSpPr>
            <p:cNvPr id="9" name="TextBox 8"/>
            <p:cNvSpPr txBox="1"/>
            <p:nvPr/>
          </p:nvSpPr>
          <p:spPr>
            <a:xfrm>
              <a:off x="3712952" y="4378338"/>
              <a:ext cx="493918" cy="646331"/>
            </a:xfrm>
            <a:prstGeom prst="rect">
              <a:avLst/>
            </a:prstGeom>
            <a:noFill/>
          </p:spPr>
          <p:txBody>
            <a:bodyPr wrap="square" rtlCol="0">
              <a:spAutoFit/>
            </a:bodyPr>
            <a:lstStyle/>
            <a:p>
              <a:r>
                <a:rPr lang="en-US" sz="3600" dirty="0" err="1" smtClean="0"/>
                <a:t>s</a:t>
              </a:r>
              <a:r>
                <a:rPr lang="en-US" sz="3600" baseline="-25000" dirty="0" err="1" smtClean="0"/>
                <a:t>x</a:t>
              </a:r>
              <a:endParaRPr lang="en-US" sz="3600" baseline="-25000" dirty="0"/>
            </a:p>
          </p:txBody>
        </p:sp>
        <p:sp>
          <p:nvSpPr>
            <p:cNvPr id="10" name="TextBox 9"/>
            <p:cNvSpPr txBox="1"/>
            <p:nvPr/>
          </p:nvSpPr>
          <p:spPr>
            <a:xfrm>
              <a:off x="1376120" y="1420785"/>
              <a:ext cx="833680" cy="646331"/>
            </a:xfrm>
            <a:prstGeom prst="rect">
              <a:avLst/>
            </a:prstGeom>
            <a:noFill/>
          </p:spPr>
          <p:txBody>
            <a:bodyPr wrap="square" rtlCol="0">
              <a:spAutoFit/>
            </a:bodyPr>
            <a:lstStyle/>
            <a:p>
              <a:r>
                <a:rPr lang="en-US" sz="3600" dirty="0" err="1" smtClean="0"/>
                <a:t>s</a:t>
              </a:r>
              <a:r>
                <a:rPr lang="en-US" sz="3600" baseline="-25000" dirty="0" err="1" smtClean="0"/>
                <a:t>y</a:t>
              </a:r>
              <a:endParaRPr lang="en-US" sz="3600" baseline="-25000" dirty="0"/>
            </a:p>
          </p:txBody>
        </p:sp>
        <p:sp>
          <p:nvSpPr>
            <p:cNvPr id="11" name="TextBox 10"/>
            <p:cNvSpPr txBox="1"/>
            <p:nvPr/>
          </p:nvSpPr>
          <p:spPr>
            <a:xfrm>
              <a:off x="7546817" y="4389241"/>
              <a:ext cx="493918" cy="646331"/>
            </a:xfrm>
            <a:prstGeom prst="rect">
              <a:avLst/>
            </a:prstGeom>
            <a:noFill/>
          </p:spPr>
          <p:txBody>
            <a:bodyPr wrap="square" rtlCol="0">
              <a:spAutoFit/>
            </a:bodyPr>
            <a:lstStyle/>
            <a:p>
              <a:r>
                <a:rPr lang="en-US" sz="3600" dirty="0" err="1" smtClean="0"/>
                <a:t>s</a:t>
              </a:r>
              <a:r>
                <a:rPr lang="en-US" sz="3600" baseline="-25000" dirty="0" err="1" smtClean="0"/>
                <a:t>x</a:t>
              </a:r>
              <a:endParaRPr lang="en-US" sz="3600" baseline="-25000" dirty="0"/>
            </a:p>
          </p:txBody>
        </p:sp>
        <p:sp>
          <p:nvSpPr>
            <p:cNvPr id="12" name="TextBox 11"/>
            <p:cNvSpPr txBox="1"/>
            <p:nvPr/>
          </p:nvSpPr>
          <p:spPr>
            <a:xfrm>
              <a:off x="5209984" y="1541227"/>
              <a:ext cx="886015" cy="646331"/>
            </a:xfrm>
            <a:prstGeom prst="rect">
              <a:avLst/>
            </a:prstGeom>
            <a:noFill/>
          </p:spPr>
          <p:txBody>
            <a:bodyPr wrap="square" rtlCol="0">
              <a:spAutoFit/>
            </a:bodyPr>
            <a:lstStyle/>
            <a:p>
              <a:r>
                <a:rPr lang="en-US" sz="3600" dirty="0" err="1" smtClean="0"/>
                <a:t>s</a:t>
              </a:r>
              <a:r>
                <a:rPr lang="en-US" sz="3600" baseline="-25000" dirty="0" err="1" smtClean="0"/>
                <a:t>y</a:t>
              </a:r>
              <a:endParaRPr lang="en-US" sz="3600" baseline="-25000" dirty="0"/>
            </a:p>
          </p:txBody>
        </p:sp>
      </p:grpSp>
      <p:sp>
        <p:nvSpPr>
          <p:cNvPr id="18" name="Rectangle 17"/>
          <p:cNvSpPr/>
          <p:nvPr/>
        </p:nvSpPr>
        <p:spPr>
          <a:xfrm>
            <a:off x="1190552" y="1214711"/>
            <a:ext cx="2863028"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Point spread function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9" name="Rectangle 18"/>
          <p:cNvSpPr/>
          <p:nvPr/>
        </p:nvSpPr>
        <p:spPr>
          <a:xfrm>
            <a:off x="5264994" y="1214711"/>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0" name="TextBox 19"/>
          <p:cNvSpPr txBox="1"/>
          <p:nvPr/>
        </p:nvSpPr>
        <p:spPr>
          <a:xfrm>
            <a:off x="1103265" y="5400702"/>
            <a:ext cx="6835141" cy="830997"/>
          </a:xfrm>
          <a:prstGeom prst="rect">
            <a:avLst/>
          </a:prstGeom>
          <a:noFill/>
        </p:spPr>
        <p:txBody>
          <a:bodyPr wrap="none" rtlCol="0">
            <a:spAutoFit/>
          </a:bodyPr>
          <a:lstStyle/>
          <a:p>
            <a:pPr>
              <a:buFont typeface="Arial" pitchFamily="34" charset="0"/>
              <a:buChar char="•"/>
            </a:pPr>
            <a:r>
              <a:rPr lang="en-US" dirty="0" smtClean="0"/>
              <a:t> Optimal spectrum coverage for x-directional motion</a:t>
            </a:r>
          </a:p>
          <a:p>
            <a:pPr>
              <a:buFont typeface="Arial" pitchFamily="34" charset="0"/>
              <a:buChar char="•"/>
            </a:pPr>
            <a:r>
              <a:rPr lang="en-US" dirty="0"/>
              <a:t> </a:t>
            </a:r>
            <a:r>
              <a:rPr lang="en-US" dirty="0" smtClean="0"/>
              <a:t>Zeros along         for non x-directional motion </a:t>
            </a:r>
            <a:endParaRPr lang="en-US" dirty="0"/>
          </a:p>
        </p:txBody>
      </p:sp>
      <p:cxnSp>
        <p:nvCxnSpPr>
          <p:cNvPr id="15" name="Straight Arrow Connector 14"/>
          <p:cNvCxnSpPr/>
          <p:nvPr/>
        </p:nvCxnSpPr>
        <p:spPr bwMode="auto">
          <a:xfrm>
            <a:off x="4754565" y="4633929"/>
            <a:ext cx="949338" cy="1588"/>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cxnSp>
        <p:nvCxnSpPr>
          <p:cNvPr id="16" name="Straight Arrow Connector 15"/>
          <p:cNvCxnSpPr/>
          <p:nvPr/>
        </p:nvCxnSpPr>
        <p:spPr bwMode="auto">
          <a:xfrm rot="5400000" flipH="1" flipV="1">
            <a:off x="4718054" y="4633929"/>
            <a:ext cx="949337" cy="3"/>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graphicFrame>
        <p:nvGraphicFramePr>
          <p:cNvPr id="2" name="Object 33"/>
          <p:cNvGraphicFramePr>
            <a:graphicFrameLocks noChangeAspect="1"/>
          </p:cNvGraphicFramePr>
          <p:nvPr/>
        </p:nvGraphicFramePr>
        <p:xfrm>
          <a:off x="4827591" y="4071955"/>
          <a:ext cx="356428" cy="452435"/>
        </p:xfrm>
        <a:graphic>
          <a:graphicData uri="http://schemas.openxmlformats.org/presentationml/2006/ole">
            <p:oleObj spid="_x0000_s1081347" name="Equation" r:id="rId5" imgW="203040" imgH="241200" progId="Equation.3">
              <p:embed/>
            </p:oleObj>
          </a:graphicData>
        </a:graphic>
      </p:graphicFrame>
      <p:graphicFrame>
        <p:nvGraphicFramePr>
          <p:cNvPr id="3" name="Object 3"/>
          <p:cNvGraphicFramePr>
            <a:graphicFrameLocks noChangeAspect="1"/>
          </p:cNvGraphicFramePr>
          <p:nvPr/>
        </p:nvGraphicFramePr>
        <p:xfrm>
          <a:off x="5311364" y="4541860"/>
          <a:ext cx="356026" cy="457199"/>
        </p:xfrm>
        <a:graphic>
          <a:graphicData uri="http://schemas.openxmlformats.org/presentationml/2006/ole">
            <p:oleObj spid="_x0000_s1081348" name="Equation" r:id="rId6" imgW="190440" imgH="228600" progId="Equation.3">
              <p:embed/>
            </p:oleObj>
          </a:graphicData>
        </a:graphic>
      </p:graphicFrame>
      <p:cxnSp>
        <p:nvCxnSpPr>
          <p:cNvPr id="29" name="Straight Arrow Connector 28"/>
          <p:cNvCxnSpPr/>
          <p:nvPr/>
        </p:nvCxnSpPr>
        <p:spPr bwMode="auto">
          <a:xfrm>
            <a:off x="884187" y="4656163"/>
            <a:ext cx="949338" cy="1588"/>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cxnSp>
        <p:nvCxnSpPr>
          <p:cNvPr id="30" name="Straight Arrow Connector 29"/>
          <p:cNvCxnSpPr/>
          <p:nvPr/>
        </p:nvCxnSpPr>
        <p:spPr bwMode="auto">
          <a:xfrm rot="5400000" flipH="1" flipV="1">
            <a:off x="847676" y="4656163"/>
            <a:ext cx="949337" cy="3"/>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sp>
        <p:nvSpPr>
          <p:cNvPr id="33" name="TextBox 32"/>
          <p:cNvSpPr txBox="1"/>
          <p:nvPr/>
        </p:nvSpPr>
        <p:spPr>
          <a:xfrm>
            <a:off x="1468394" y="4531659"/>
            <a:ext cx="328617" cy="430887"/>
          </a:xfrm>
          <a:prstGeom prst="rect">
            <a:avLst/>
          </a:prstGeom>
          <a:noFill/>
        </p:spPr>
        <p:txBody>
          <a:bodyPr wrap="square" rtlCol="0">
            <a:spAutoFit/>
          </a:bodyPr>
          <a:lstStyle/>
          <a:p>
            <a:r>
              <a:rPr lang="en-US" sz="2200" dirty="0" smtClean="0">
                <a:solidFill>
                  <a:srgbClr val="FF0066"/>
                </a:solidFill>
              </a:rPr>
              <a:t>x</a:t>
            </a:r>
            <a:endParaRPr lang="en-US" sz="2200" dirty="0">
              <a:solidFill>
                <a:srgbClr val="FF0066"/>
              </a:solidFill>
            </a:endParaRPr>
          </a:p>
        </p:txBody>
      </p:sp>
      <p:sp>
        <p:nvSpPr>
          <p:cNvPr id="34" name="TextBox 33"/>
          <p:cNvSpPr txBox="1"/>
          <p:nvPr/>
        </p:nvSpPr>
        <p:spPr>
          <a:xfrm>
            <a:off x="1066752" y="4056990"/>
            <a:ext cx="328617" cy="430887"/>
          </a:xfrm>
          <a:prstGeom prst="rect">
            <a:avLst/>
          </a:prstGeom>
          <a:noFill/>
        </p:spPr>
        <p:txBody>
          <a:bodyPr wrap="square" rtlCol="0">
            <a:spAutoFit/>
          </a:bodyPr>
          <a:lstStyle/>
          <a:p>
            <a:r>
              <a:rPr lang="en-US" sz="2200" dirty="0" smtClean="0">
                <a:solidFill>
                  <a:srgbClr val="FF0066"/>
                </a:solidFill>
              </a:rPr>
              <a:t>y</a:t>
            </a:r>
            <a:endParaRPr lang="en-US" sz="2200" dirty="0">
              <a:solidFill>
                <a:srgbClr val="FF0066"/>
              </a:solidFill>
            </a:endParaRPr>
          </a:p>
        </p:txBody>
      </p:sp>
      <p:sp>
        <p:nvSpPr>
          <p:cNvPr id="24" name="TextBox 23"/>
          <p:cNvSpPr txBox="1"/>
          <p:nvPr/>
        </p:nvSpPr>
        <p:spPr>
          <a:xfrm>
            <a:off x="6945345" y="3575052"/>
            <a:ext cx="1825650" cy="461665"/>
          </a:xfrm>
          <a:prstGeom prst="rect">
            <a:avLst/>
          </a:prstGeom>
          <a:noFill/>
        </p:spPr>
        <p:txBody>
          <a:bodyPr wrap="square" rtlCol="0">
            <a:spAutoFit/>
          </a:bodyPr>
          <a:lstStyle/>
          <a:p>
            <a:r>
              <a:rPr lang="en-US" dirty="0" smtClean="0">
                <a:solidFill>
                  <a:srgbClr val="FF0000"/>
                </a:solidFill>
              </a:rPr>
              <a:t>High spectra</a:t>
            </a:r>
            <a:endParaRPr lang="en-US" dirty="0">
              <a:solidFill>
                <a:srgbClr val="FF0000"/>
              </a:solidFill>
            </a:endParaRPr>
          </a:p>
        </p:txBody>
      </p:sp>
      <p:sp>
        <p:nvSpPr>
          <p:cNvPr id="21" name="Oval 20"/>
          <p:cNvSpPr/>
          <p:nvPr/>
        </p:nvSpPr>
        <p:spPr bwMode="auto">
          <a:xfrm>
            <a:off x="4681539"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Oval 21"/>
          <p:cNvSpPr/>
          <p:nvPr/>
        </p:nvSpPr>
        <p:spPr bwMode="auto">
          <a:xfrm>
            <a:off x="5703903"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Oval 22"/>
          <p:cNvSpPr/>
          <p:nvPr/>
        </p:nvSpPr>
        <p:spPr bwMode="auto">
          <a:xfrm>
            <a:off x="6726268"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6" name="Straight Arrow Connector 25"/>
          <p:cNvCxnSpPr/>
          <p:nvPr/>
        </p:nvCxnSpPr>
        <p:spPr bwMode="auto">
          <a:xfrm rot="5400000">
            <a:off x="7413512" y="3910171"/>
            <a:ext cx="378134" cy="51118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rot="10800000" flipV="1">
            <a:off x="6288111" y="3976695"/>
            <a:ext cx="1314468" cy="29210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rot="10800000" flipV="1">
            <a:off x="5046669" y="3976694"/>
            <a:ext cx="2044728" cy="21907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40" name="TextBox 39"/>
          <p:cNvSpPr txBox="1"/>
          <p:nvPr/>
        </p:nvSpPr>
        <p:spPr>
          <a:xfrm>
            <a:off x="7097745" y="2625714"/>
            <a:ext cx="1825650" cy="461665"/>
          </a:xfrm>
          <a:prstGeom prst="rect">
            <a:avLst/>
          </a:prstGeom>
          <a:noFill/>
        </p:spPr>
        <p:txBody>
          <a:bodyPr wrap="square" rtlCol="0">
            <a:spAutoFit/>
          </a:bodyPr>
          <a:lstStyle/>
          <a:p>
            <a:r>
              <a:rPr lang="en-US" dirty="0" smtClean="0">
                <a:solidFill>
                  <a:srgbClr val="FF0000"/>
                </a:solidFill>
              </a:rPr>
              <a:t>Zeros</a:t>
            </a:r>
            <a:endParaRPr lang="en-US" dirty="0">
              <a:solidFill>
                <a:srgbClr val="FF0000"/>
              </a:solidFill>
            </a:endParaRPr>
          </a:p>
        </p:txBody>
      </p:sp>
      <p:sp>
        <p:nvSpPr>
          <p:cNvPr id="42" name="Oval 41"/>
          <p:cNvSpPr/>
          <p:nvPr/>
        </p:nvSpPr>
        <p:spPr bwMode="auto">
          <a:xfrm>
            <a:off x="4937130" y="2844792"/>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3" name="Oval 42"/>
          <p:cNvSpPr/>
          <p:nvPr/>
        </p:nvSpPr>
        <p:spPr bwMode="auto">
          <a:xfrm>
            <a:off x="5010156" y="3282948"/>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4" name="Oval 43"/>
          <p:cNvSpPr/>
          <p:nvPr/>
        </p:nvSpPr>
        <p:spPr bwMode="auto">
          <a:xfrm>
            <a:off x="5922982" y="3794129"/>
            <a:ext cx="401642" cy="401644"/>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45" name="Straight Arrow Connector 44"/>
          <p:cNvCxnSpPr>
            <a:stCxn id="40" idx="1"/>
          </p:cNvCxnSpPr>
          <p:nvPr/>
        </p:nvCxnSpPr>
        <p:spPr bwMode="auto">
          <a:xfrm rot="10800000" flipV="1">
            <a:off x="6324625" y="2856547"/>
            <a:ext cx="773121" cy="974096"/>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6" name="Straight Arrow Connector 45"/>
          <p:cNvCxnSpPr>
            <a:stCxn id="40" idx="1"/>
          </p:cNvCxnSpPr>
          <p:nvPr/>
        </p:nvCxnSpPr>
        <p:spPr bwMode="auto">
          <a:xfrm rot="10800000" flipV="1">
            <a:off x="5156211" y="2856547"/>
            <a:ext cx="1941535" cy="93758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7" name="Straight Arrow Connector 46"/>
          <p:cNvCxnSpPr>
            <a:stCxn id="40" idx="1"/>
          </p:cNvCxnSpPr>
          <p:nvPr/>
        </p:nvCxnSpPr>
        <p:spPr bwMode="auto">
          <a:xfrm rot="10800000">
            <a:off x="5192721" y="2771765"/>
            <a:ext cx="1905024" cy="84782"/>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48" name="Oval 47"/>
          <p:cNvSpPr/>
          <p:nvPr/>
        </p:nvSpPr>
        <p:spPr bwMode="auto">
          <a:xfrm>
            <a:off x="4937130" y="2297097"/>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9" name="Oval 48"/>
          <p:cNvSpPr/>
          <p:nvPr/>
        </p:nvSpPr>
        <p:spPr bwMode="auto">
          <a:xfrm>
            <a:off x="5046669" y="3794130"/>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0" name="Oval 49"/>
          <p:cNvSpPr/>
          <p:nvPr/>
        </p:nvSpPr>
        <p:spPr bwMode="auto">
          <a:xfrm>
            <a:off x="6105546" y="3209922"/>
            <a:ext cx="365130" cy="438157"/>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38" name="Picture 8" descr="http://hausheer.osola.com/latex2png/XGNvbG9ye3doaXRlfQ0KXGJlZ2lue2Rpc3BsYXltYXRofQ0KXG9tZWdhX3kNClxlbmR7ZGlzcGxheW1hdGh9/300/1/result.png"/>
          <p:cNvPicPr>
            <a:picLocks noChangeAspect="1" noChangeArrowheads="1"/>
          </p:cNvPicPr>
          <p:nvPr/>
        </p:nvPicPr>
        <p:blipFill>
          <a:blip r:embed="rId7" cstate="print"/>
          <a:srcRect/>
          <a:stretch>
            <a:fillRect/>
          </a:stretch>
        </p:blipFill>
        <p:spPr bwMode="auto">
          <a:xfrm>
            <a:off x="2895600" y="5943600"/>
            <a:ext cx="409575" cy="285750"/>
          </a:xfrm>
          <a:prstGeom prst="rect">
            <a:avLst/>
          </a:prstGeom>
          <a:noFill/>
        </p:spPr>
      </p:pic>
      <p:sp>
        <p:nvSpPr>
          <p:cNvPr id="39" name="Slide Number Placeholder 3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130</a:t>
            </a:fld>
            <a:endParaRPr lang="en-US"/>
          </a:p>
        </p:txBody>
      </p:sp>
    </p:spTree>
  </p:cSld>
  <p:clrMapOvr>
    <a:masterClrMapping/>
  </p:clrMapOvr>
  <p:transition spd="med">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y-parabolic camera</a:t>
            </a:r>
          </a:p>
        </p:txBody>
      </p:sp>
      <p:sp>
        <p:nvSpPr>
          <p:cNvPr id="30723" name="TextBox 20"/>
          <p:cNvSpPr txBox="1">
            <a:spLocks noChangeArrowheads="1"/>
          </p:cNvSpPr>
          <p:nvPr/>
        </p:nvSpPr>
        <p:spPr bwMode="auto">
          <a:xfrm>
            <a:off x="1322342" y="1479516"/>
            <a:ext cx="6389775" cy="461665"/>
          </a:xfrm>
          <a:prstGeom prst="rect">
            <a:avLst/>
          </a:prstGeom>
          <a:noFill/>
          <a:ln w="9525">
            <a:noFill/>
            <a:miter lim="800000"/>
            <a:headEnd/>
            <a:tailEnd/>
          </a:ln>
        </p:spPr>
        <p:txBody>
          <a:bodyPr wrap="square">
            <a:spAutoFit/>
          </a:bodyPr>
          <a:lstStyle/>
          <a:p>
            <a:pPr>
              <a:buFont typeface="Arial" charset="0"/>
              <a:buChar char="•"/>
            </a:pPr>
            <a:r>
              <a:rPr lang="en-US" dirty="0"/>
              <a:t> </a:t>
            </a:r>
            <a:r>
              <a:rPr lang="en-US" dirty="0" smtClean="0"/>
              <a:t>Orthogonal spectrum from x-parabolic camera</a:t>
            </a:r>
            <a:endParaRPr lang="en-US" dirty="0"/>
          </a:p>
        </p:txBody>
      </p:sp>
      <p:sp>
        <p:nvSpPr>
          <p:cNvPr id="22" name="Rectangle 21"/>
          <p:cNvSpPr/>
          <p:nvPr/>
        </p:nvSpPr>
        <p:spPr>
          <a:xfrm>
            <a:off x="1395369" y="946116"/>
            <a:ext cx="208915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Characteristics:</a:t>
            </a:r>
          </a:p>
        </p:txBody>
      </p:sp>
      <p:pic>
        <p:nvPicPr>
          <p:cNvPr id="84994" name="Picture 2" descr="Z:\yparabCamSpaceTime_ICCP.png"/>
          <p:cNvPicPr>
            <a:picLocks noChangeAspect="1" noChangeArrowheads="1"/>
          </p:cNvPicPr>
          <p:nvPr/>
        </p:nvPicPr>
        <p:blipFill>
          <a:blip r:embed="rId3" cstate="print"/>
          <a:srcRect/>
          <a:stretch>
            <a:fillRect/>
          </a:stretch>
        </p:blipFill>
        <p:spPr bwMode="auto">
          <a:xfrm>
            <a:off x="153927" y="3026664"/>
            <a:ext cx="4339628" cy="3282696"/>
          </a:xfrm>
          <a:prstGeom prst="rect">
            <a:avLst/>
          </a:prstGeom>
          <a:noFill/>
        </p:spPr>
      </p:pic>
      <p:grpSp>
        <p:nvGrpSpPr>
          <p:cNvPr id="2" name="Group 15"/>
          <p:cNvGrpSpPr/>
          <p:nvPr/>
        </p:nvGrpSpPr>
        <p:grpSpPr>
          <a:xfrm>
            <a:off x="5046669" y="3088530"/>
            <a:ext cx="3760892" cy="2786841"/>
            <a:chOff x="5046669" y="3088530"/>
            <a:chExt cx="3760892" cy="2786841"/>
          </a:xfrm>
        </p:grpSpPr>
        <p:pic>
          <p:nvPicPr>
            <p:cNvPr id="84995" name="Picture 3" descr="Z:\ySpectrum_ICCP.png"/>
            <p:cNvPicPr>
              <a:picLocks noChangeAspect="1" noChangeArrowheads="1"/>
            </p:cNvPicPr>
            <p:nvPr/>
          </p:nvPicPr>
          <p:blipFill>
            <a:blip r:embed="rId4" cstate="print"/>
            <a:srcRect/>
            <a:stretch>
              <a:fillRect/>
            </a:stretch>
          </p:blipFill>
          <p:spPr bwMode="auto">
            <a:xfrm>
              <a:off x="5046669" y="3088530"/>
              <a:ext cx="3630168" cy="2786841"/>
            </a:xfrm>
            <a:prstGeom prst="rect">
              <a:avLst/>
            </a:prstGeom>
            <a:noFill/>
          </p:spPr>
        </p:pic>
        <p:cxnSp>
          <p:nvCxnSpPr>
            <p:cNvPr id="9" name="Straight Arrow Connector 8"/>
            <p:cNvCxnSpPr/>
            <p:nvPr/>
          </p:nvCxnSpPr>
          <p:spPr bwMode="auto">
            <a:xfrm rot="5400000" flipH="1" flipV="1">
              <a:off x="6360740" y="3720707"/>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rot="5400000">
              <a:off x="5612619" y="5053830"/>
              <a:ext cx="766775" cy="73026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8215478" y="4616436"/>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pSp>
      <p:sp>
        <p:nvSpPr>
          <p:cNvPr id="17" name="TextBox 16"/>
          <p:cNvSpPr txBox="1"/>
          <p:nvPr/>
        </p:nvSpPr>
        <p:spPr>
          <a:xfrm>
            <a:off x="3377972" y="5851862"/>
            <a:ext cx="317716" cy="461665"/>
          </a:xfrm>
          <a:prstGeom prst="rect">
            <a:avLst/>
          </a:prstGeom>
          <a:noFill/>
        </p:spPr>
        <p:txBody>
          <a:bodyPr wrap="none" rtlCol="0">
            <a:spAutoFit/>
          </a:bodyPr>
          <a:lstStyle/>
          <a:p>
            <a:r>
              <a:rPr lang="en-US" dirty="0" smtClean="0"/>
              <a:t>x</a:t>
            </a:r>
            <a:endParaRPr lang="en-US" dirty="0"/>
          </a:p>
        </p:txBody>
      </p:sp>
      <p:sp>
        <p:nvSpPr>
          <p:cNvPr id="18" name="TextBox 17"/>
          <p:cNvSpPr txBox="1"/>
          <p:nvPr/>
        </p:nvSpPr>
        <p:spPr>
          <a:xfrm>
            <a:off x="852163" y="5619780"/>
            <a:ext cx="324128" cy="461665"/>
          </a:xfrm>
          <a:prstGeom prst="rect">
            <a:avLst/>
          </a:prstGeom>
          <a:noFill/>
        </p:spPr>
        <p:txBody>
          <a:bodyPr wrap="none" rtlCol="0">
            <a:spAutoFit/>
          </a:bodyPr>
          <a:lstStyle/>
          <a:p>
            <a:r>
              <a:rPr lang="en-US" dirty="0" smtClean="0"/>
              <a:t>y</a:t>
            </a:r>
            <a:endParaRPr lang="en-US" dirty="0"/>
          </a:p>
        </p:txBody>
      </p:sp>
      <p:sp>
        <p:nvSpPr>
          <p:cNvPr id="19" name="TextBox 18"/>
          <p:cNvSpPr txBox="1"/>
          <p:nvPr/>
        </p:nvSpPr>
        <p:spPr>
          <a:xfrm>
            <a:off x="0" y="4208777"/>
            <a:ext cx="287258" cy="461665"/>
          </a:xfrm>
          <a:prstGeom prst="rect">
            <a:avLst/>
          </a:prstGeom>
          <a:noFill/>
        </p:spPr>
        <p:txBody>
          <a:bodyPr wrap="none" rtlCol="0">
            <a:spAutoFit/>
          </a:bodyPr>
          <a:lstStyle/>
          <a:p>
            <a:r>
              <a:rPr lang="en-US" dirty="0" smtClean="0"/>
              <a:t>t</a:t>
            </a:r>
            <a:endParaRPr lang="en-US" dirty="0"/>
          </a:p>
        </p:txBody>
      </p:sp>
      <p:sp>
        <p:nvSpPr>
          <p:cNvPr id="23" name="Rectangle 22"/>
          <p:cNvSpPr/>
          <p:nvPr/>
        </p:nvSpPr>
        <p:spPr>
          <a:xfrm>
            <a:off x="1614448" y="2570945"/>
            <a:ext cx="2117753"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path</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20" name="Picture 6" descr="http://hausheer.osola.com/latex2png/XGNvbG9ye3doaXRlfQ0KXGJlZ2lue2Rpc3BsYXltYXRofQ0KXG9tZWdhX3gNClxlbmR7ZGlzcGxheW1hdGh9/300/1/result.png"/>
          <p:cNvPicPr>
            <a:picLocks noChangeAspect="1" noChangeArrowheads="1"/>
          </p:cNvPicPr>
          <p:nvPr/>
        </p:nvPicPr>
        <p:blipFill>
          <a:blip r:embed="rId5" cstate="print"/>
          <a:srcRect/>
          <a:stretch>
            <a:fillRect/>
          </a:stretch>
        </p:blipFill>
        <p:spPr bwMode="auto">
          <a:xfrm>
            <a:off x="5220072" y="5720680"/>
            <a:ext cx="409575" cy="228600"/>
          </a:xfrm>
          <a:prstGeom prst="rect">
            <a:avLst/>
          </a:prstGeom>
          <a:noFill/>
        </p:spPr>
      </p:pic>
      <p:pic>
        <p:nvPicPr>
          <p:cNvPr id="21" name="Picture 8" descr="http://hausheer.osola.com/latex2png/XGNvbG9ye3doaXRlfQ0KXGJlZ2lue2Rpc3BsYXltYXRofQ0KXG9tZWdhX3kNClxlbmR7ZGlzcGxheW1hdGh9/300/1/result.png"/>
          <p:cNvPicPr>
            <a:picLocks noChangeAspect="1" noChangeArrowheads="1"/>
          </p:cNvPicPr>
          <p:nvPr/>
        </p:nvPicPr>
        <p:blipFill>
          <a:blip r:embed="rId6" cstate="print"/>
          <a:srcRect/>
          <a:stretch>
            <a:fillRect/>
          </a:stretch>
        </p:blipFill>
        <p:spPr bwMode="auto">
          <a:xfrm>
            <a:off x="8460432" y="4725144"/>
            <a:ext cx="409575" cy="285750"/>
          </a:xfrm>
          <a:prstGeom prst="rect">
            <a:avLst/>
          </a:prstGeom>
          <a:noFill/>
        </p:spPr>
      </p:pic>
      <p:pic>
        <p:nvPicPr>
          <p:cNvPr id="25" name="Picture 10" descr="http://hausheer.osola.com/latex2png/XGNvbG9ye3doaXRlfQ0KXGJlZ2lue2Rpc3BsYXltYXRofQ0KXG9tZWdhX3QNClxlbmR7ZGlzcGxheW1hdGh9/300/1/result.png"/>
          <p:cNvPicPr>
            <a:picLocks noChangeAspect="1" noChangeArrowheads="1"/>
          </p:cNvPicPr>
          <p:nvPr/>
        </p:nvPicPr>
        <p:blipFill>
          <a:blip r:embed="rId7" cstate="print"/>
          <a:srcRect/>
          <a:stretch>
            <a:fillRect/>
          </a:stretch>
        </p:blipFill>
        <p:spPr bwMode="auto">
          <a:xfrm>
            <a:off x="6471270" y="3032956"/>
            <a:ext cx="361950" cy="228600"/>
          </a:xfrm>
          <a:prstGeom prst="rect">
            <a:avLst/>
          </a:prstGeom>
          <a:noFill/>
        </p:spPr>
      </p:pic>
      <p:sp>
        <p:nvSpPr>
          <p:cNvPr id="26" name="Rectangle 25"/>
          <p:cNvSpPr/>
          <p:nvPr/>
        </p:nvSpPr>
        <p:spPr>
          <a:xfrm>
            <a:off x="5638800" y="2570945"/>
            <a:ext cx="2373345" cy="461665"/>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3D Fourier space</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4" name="Slide Number Placeholder 23"/>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131</a:t>
            </a:fld>
            <a:endParaRPr lang="en-US"/>
          </a:p>
        </p:txBody>
      </p:sp>
    </p:spTree>
  </p:cSld>
  <p:clrMapOvr>
    <a:masterClrMapping/>
  </p:clrMapOvr>
  <p:transition spd="med">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y-parabolic camera</a:t>
            </a:r>
          </a:p>
        </p:txBody>
      </p:sp>
      <p:pic>
        <p:nvPicPr>
          <p:cNvPr id="83970" name="Picture 2" descr="Z:\yParabolicSlices.png"/>
          <p:cNvPicPr>
            <a:picLocks noChangeAspect="1" noChangeArrowheads="1"/>
          </p:cNvPicPr>
          <p:nvPr/>
        </p:nvPicPr>
        <p:blipFill>
          <a:blip r:embed="rId3" cstate="print"/>
          <a:srcRect/>
          <a:stretch>
            <a:fillRect/>
          </a:stretch>
        </p:blipFill>
        <p:spPr bwMode="auto">
          <a:xfrm>
            <a:off x="950975" y="1636776"/>
            <a:ext cx="7492519" cy="3544848"/>
          </a:xfrm>
          <a:prstGeom prst="rect">
            <a:avLst/>
          </a:prstGeom>
          <a:noFill/>
        </p:spPr>
      </p:pic>
      <p:sp>
        <p:nvSpPr>
          <p:cNvPr id="6" name="Rectangle 5"/>
          <p:cNvSpPr/>
          <p:nvPr/>
        </p:nvSpPr>
        <p:spPr>
          <a:xfrm>
            <a:off x="1190552" y="1214711"/>
            <a:ext cx="2863028"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Point spread function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7" name="Rectangle 6"/>
          <p:cNvSpPr/>
          <p:nvPr/>
        </p:nvSpPr>
        <p:spPr>
          <a:xfrm>
            <a:off x="5264994" y="1214711"/>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TextBox 7"/>
          <p:cNvSpPr txBox="1"/>
          <p:nvPr/>
        </p:nvSpPr>
        <p:spPr>
          <a:xfrm>
            <a:off x="1103265" y="5400702"/>
            <a:ext cx="6835141" cy="830997"/>
          </a:xfrm>
          <a:prstGeom prst="rect">
            <a:avLst/>
          </a:prstGeom>
          <a:noFill/>
        </p:spPr>
        <p:txBody>
          <a:bodyPr wrap="none" rtlCol="0">
            <a:spAutoFit/>
          </a:bodyPr>
          <a:lstStyle/>
          <a:p>
            <a:pPr>
              <a:buFont typeface="Arial" pitchFamily="34" charset="0"/>
              <a:buChar char="•"/>
            </a:pPr>
            <a:r>
              <a:rPr lang="en-US" dirty="0" smtClean="0"/>
              <a:t> Optimal spectrum coverage for y-directional motion</a:t>
            </a:r>
          </a:p>
          <a:p>
            <a:pPr>
              <a:buFont typeface="Arial" pitchFamily="34" charset="0"/>
              <a:buChar char="•"/>
            </a:pPr>
            <a:r>
              <a:rPr lang="en-US" dirty="0"/>
              <a:t> </a:t>
            </a:r>
            <a:r>
              <a:rPr lang="en-US" dirty="0" smtClean="0"/>
              <a:t>Zeros along         for non y-directional motion </a:t>
            </a:r>
            <a:endParaRPr lang="en-US" dirty="0"/>
          </a:p>
        </p:txBody>
      </p:sp>
      <p:sp>
        <p:nvSpPr>
          <p:cNvPr id="30" name="Oval 29"/>
          <p:cNvSpPr/>
          <p:nvPr/>
        </p:nvSpPr>
        <p:spPr bwMode="auto">
          <a:xfrm rot="16200000">
            <a:off x="6945345" y="4414851"/>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Oval 30"/>
          <p:cNvSpPr/>
          <p:nvPr/>
        </p:nvSpPr>
        <p:spPr bwMode="auto">
          <a:xfrm>
            <a:off x="6470676" y="4414851"/>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2" name="Oval 31"/>
          <p:cNvSpPr/>
          <p:nvPr/>
        </p:nvSpPr>
        <p:spPr bwMode="auto">
          <a:xfrm rot="16200000">
            <a:off x="7474784" y="4396594"/>
            <a:ext cx="511182" cy="401643"/>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3" name="Oval 32"/>
          <p:cNvSpPr/>
          <p:nvPr/>
        </p:nvSpPr>
        <p:spPr bwMode="auto">
          <a:xfrm>
            <a:off x="5996007" y="4414851"/>
            <a:ext cx="365130" cy="365130"/>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Oval 33"/>
          <p:cNvSpPr/>
          <p:nvPr/>
        </p:nvSpPr>
        <p:spPr bwMode="auto">
          <a:xfrm>
            <a:off x="5996007" y="3429000"/>
            <a:ext cx="401642" cy="401644"/>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Oval 34"/>
          <p:cNvSpPr/>
          <p:nvPr/>
        </p:nvSpPr>
        <p:spPr bwMode="auto">
          <a:xfrm rot="5400000">
            <a:off x="6507189" y="3319461"/>
            <a:ext cx="365130" cy="438157"/>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Oval 35"/>
          <p:cNvSpPr/>
          <p:nvPr/>
        </p:nvSpPr>
        <p:spPr bwMode="auto">
          <a:xfrm>
            <a:off x="4900617" y="4122747"/>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7" name="Oval 36"/>
          <p:cNvSpPr/>
          <p:nvPr/>
        </p:nvSpPr>
        <p:spPr bwMode="auto">
          <a:xfrm>
            <a:off x="4900617" y="3100383"/>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Oval 37"/>
          <p:cNvSpPr/>
          <p:nvPr/>
        </p:nvSpPr>
        <p:spPr bwMode="auto">
          <a:xfrm>
            <a:off x="4864104" y="2078019"/>
            <a:ext cx="1022363" cy="985851"/>
          </a:xfrm>
          <a:prstGeom prst="ellipse">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TextBox 38"/>
          <p:cNvSpPr txBox="1"/>
          <p:nvPr/>
        </p:nvSpPr>
        <p:spPr>
          <a:xfrm>
            <a:off x="7566066" y="2552688"/>
            <a:ext cx="1095390" cy="461665"/>
          </a:xfrm>
          <a:prstGeom prst="rect">
            <a:avLst/>
          </a:prstGeom>
          <a:noFill/>
        </p:spPr>
        <p:txBody>
          <a:bodyPr wrap="square" rtlCol="0">
            <a:spAutoFit/>
          </a:bodyPr>
          <a:lstStyle/>
          <a:p>
            <a:r>
              <a:rPr lang="en-US" dirty="0" smtClean="0">
                <a:solidFill>
                  <a:srgbClr val="FF0000"/>
                </a:solidFill>
              </a:rPr>
              <a:t>Zeros</a:t>
            </a:r>
            <a:endParaRPr lang="en-US" dirty="0">
              <a:solidFill>
                <a:srgbClr val="FF0000"/>
              </a:solidFill>
            </a:endParaRPr>
          </a:p>
        </p:txBody>
      </p:sp>
      <p:cxnSp>
        <p:nvCxnSpPr>
          <p:cNvPr id="40" name="Straight Arrow Connector 39"/>
          <p:cNvCxnSpPr>
            <a:endCxn id="32" idx="6"/>
          </p:cNvCxnSpPr>
          <p:nvPr/>
        </p:nvCxnSpPr>
        <p:spPr bwMode="auto">
          <a:xfrm rot="5400000">
            <a:off x="7155296" y="3638950"/>
            <a:ext cx="1277956" cy="127795"/>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1" name="Straight Arrow Connector 40"/>
          <p:cNvCxnSpPr>
            <a:endCxn id="31" idx="7"/>
          </p:cNvCxnSpPr>
          <p:nvPr/>
        </p:nvCxnSpPr>
        <p:spPr bwMode="auto">
          <a:xfrm rot="5400000">
            <a:off x="6599770" y="3209921"/>
            <a:ext cx="1440966" cy="1075838"/>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2" name="Straight Arrow Connector 41"/>
          <p:cNvCxnSpPr>
            <a:endCxn id="35" idx="1"/>
          </p:cNvCxnSpPr>
          <p:nvPr/>
        </p:nvCxnSpPr>
        <p:spPr bwMode="auto">
          <a:xfrm rot="10800000" flipV="1">
            <a:off x="6844666" y="2990843"/>
            <a:ext cx="1013504" cy="41860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43" name="TextBox 42"/>
          <p:cNvSpPr txBox="1"/>
          <p:nvPr/>
        </p:nvSpPr>
        <p:spPr>
          <a:xfrm>
            <a:off x="5849955" y="1420786"/>
            <a:ext cx="1825650" cy="461665"/>
          </a:xfrm>
          <a:prstGeom prst="rect">
            <a:avLst/>
          </a:prstGeom>
          <a:noFill/>
        </p:spPr>
        <p:txBody>
          <a:bodyPr wrap="square" rtlCol="0">
            <a:spAutoFit/>
          </a:bodyPr>
          <a:lstStyle/>
          <a:p>
            <a:r>
              <a:rPr lang="en-US" dirty="0" smtClean="0">
                <a:solidFill>
                  <a:srgbClr val="FF0000"/>
                </a:solidFill>
              </a:rPr>
              <a:t>High spectra</a:t>
            </a:r>
            <a:endParaRPr lang="en-US" dirty="0">
              <a:solidFill>
                <a:srgbClr val="FF0000"/>
              </a:solidFill>
            </a:endParaRPr>
          </a:p>
        </p:txBody>
      </p:sp>
      <p:cxnSp>
        <p:nvCxnSpPr>
          <p:cNvPr id="44" name="Straight Arrow Connector 43"/>
          <p:cNvCxnSpPr/>
          <p:nvPr/>
        </p:nvCxnSpPr>
        <p:spPr bwMode="auto">
          <a:xfrm rot="5400000">
            <a:off x="4845849" y="2863052"/>
            <a:ext cx="2409858" cy="54769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5" name="Straight Arrow Connector 44"/>
          <p:cNvCxnSpPr>
            <a:endCxn id="37" idx="7"/>
          </p:cNvCxnSpPr>
          <p:nvPr/>
        </p:nvCxnSpPr>
        <p:spPr bwMode="auto">
          <a:xfrm rot="5400000">
            <a:off x="5264752" y="2367450"/>
            <a:ext cx="1385814" cy="368801"/>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46" name="Straight Arrow Connector 45"/>
          <p:cNvCxnSpPr>
            <a:endCxn id="38" idx="7"/>
          </p:cNvCxnSpPr>
          <p:nvPr/>
        </p:nvCxnSpPr>
        <p:spPr bwMode="auto">
          <a:xfrm rot="5400000">
            <a:off x="5666395" y="1892779"/>
            <a:ext cx="399965" cy="25926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pic>
        <p:nvPicPr>
          <p:cNvPr id="25" name="Picture 6" descr="http://hausheer.osola.com/latex2png/XGNvbG9ye3doaXRlfQ0KXGJlZ2lue2Rpc3BsYXltYXRofQ0KXG9tZWdhX3gNClxlbmR7ZGlzcGxheW1hdGh9/300/1/result.png"/>
          <p:cNvPicPr>
            <a:picLocks noChangeAspect="1" noChangeArrowheads="1"/>
          </p:cNvPicPr>
          <p:nvPr/>
        </p:nvPicPr>
        <p:blipFill>
          <a:blip r:embed="rId4" cstate="print"/>
          <a:srcRect/>
          <a:stretch>
            <a:fillRect/>
          </a:stretch>
        </p:blipFill>
        <p:spPr bwMode="auto">
          <a:xfrm>
            <a:off x="2895600" y="5943600"/>
            <a:ext cx="409575" cy="228600"/>
          </a:xfrm>
          <a:prstGeom prst="rect">
            <a:avLst/>
          </a:prstGeom>
          <a:noFill/>
        </p:spPr>
      </p:pic>
      <p:sp>
        <p:nvSpPr>
          <p:cNvPr id="26" name="Slide Number Placeholder 2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132</a:t>
            </a:fld>
            <a:endParaRPr lang="en-US"/>
          </a:p>
        </p:txBody>
      </p:sp>
    </p:spTree>
  </p:cSld>
  <p:clrMapOvr>
    <a:masterClrMapping/>
  </p:clrMapOvr>
  <p:transition spd="med">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29" name="Picture 1" descr="Z:\ICCP Slide Eps\sumParabSpectrum_ICCP.png"/>
          <p:cNvPicPr>
            <a:picLocks noChangeAspect="1" noChangeArrowheads="1"/>
          </p:cNvPicPr>
          <p:nvPr/>
        </p:nvPicPr>
        <p:blipFill>
          <a:blip r:embed="rId3" cstate="print"/>
          <a:srcRect/>
          <a:stretch>
            <a:fillRect/>
          </a:stretch>
        </p:blipFill>
        <p:spPr bwMode="auto">
          <a:xfrm>
            <a:off x="1316086" y="1274733"/>
            <a:ext cx="6761162" cy="4937125"/>
          </a:xfrm>
          <a:prstGeom prst="rect">
            <a:avLst/>
          </a:prstGeom>
          <a:noFill/>
        </p:spPr>
      </p:pic>
      <p:sp>
        <p:nvSpPr>
          <p:cNvPr id="28" name="Title 27"/>
          <p:cNvSpPr>
            <a:spLocks noGrp="1"/>
          </p:cNvSpPr>
          <p:nvPr>
            <p:ph type="title" idx="4294967295"/>
          </p:nvPr>
        </p:nvSpPr>
        <p:spPr/>
        <p:txBody>
          <a:bodyPr/>
          <a:lstStyle/>
          <a:p>
            <a:pPr>
              <a:defRPr/>
            </a:pPr>
            <a:r>
              <a:rPr lang="en-US" b="0" dirty="0" smtClean="0"/>
              <a:t>Orthogonal parabolic cameras</a:t>
            </a:r>
          </a:p>
        </p:txBody>
      </p:sp>
      <p:sp>
        <p:nvSpPr>
          <p:cNvPr id="6" name="TextBox 5"/>
          <p:cNvSpPr txBox="1"/>
          <p:nvPr/>
        </p:nvSpPr>
        <p:spPr>
          <a:xfrm>
            <a:off x="4718052" y="5473728"/>
            <a:ext cx="2539798" cy="461665"/>
          </a:xfrm>
          <a:prstGeom prst="rect">
            <a:avLst/>
          </a:prstGeom>
          <a:noFill/>
        </p:spPr>
        <p:txBody>
          <a:bodyPr wrap="none" rtlCol="0">
            <a:spAutoFit/>
          </a:bodyPr>
          <a:lstStyle/>
          <a:p>
            <a:r>
              <a:rPr lang="en-US" dirty="0" smtClean="0"/>
              <a:t>The joint spectrum</a:t>
            </a:r>
            <a:endParaRPr lang="en-US" dirty="0"/>
          </a:p>
        </p:txBody>
      </p:sp>
      <p:sp>
        <p:nvSpPr>
          <p:cNvPr id="7" name="TextBox 6"/>
          <p:cNvSpPr txBox="1"/>
          <p:nvPr/>
        </p:nvSpPr>
        <p:spPr>
          <a:xfrm>
            <a:off x="427774" y="6130962"/>
            <a:ext cx="3814762" cy="461665"/>
          </a:xfrm>
          <a:prstGeom prst="rect">
            <a:avLst/>
          </a:prstGeom>
          <a:noFill/>
        </p:spPr>
        <p:txBody>
          <a:bodyPr wrap="none" rtlCol="0">
            <a:spAutoFit/>
          </a:bodyPr>
          <a:lstStyle/>
          <a:p>
            <a:r>
              <a:rPr lang="en-US" dirty="0" smtClean="0"/>
              <a:t>y-parabolic camera spectrum</a:t>
            </a:r>
            <a:endParaRPr lang="en-US" dirty="0"/>
          </a:p>
        </p:txBody>
      </p:sp>
      <p:sp>
        <p:nvSpPr>
          <p:cNvPr id="8" name="TextBox 7"/>
          <p:cNvSpPr txBox="1"/>
          <p:nvPr/>
        </p:nvSpPr>
        <p:spPr>
          <a:xfrm>
            <a:off x="427774" y="836577"/>
            <a:ext cx="3814762" cy="461665"/>
          </a:xfrm>
          <a:prstGeom prst="rect">
            <a:avLst/>
          </a:prstGeom>
          <a:noFill/>
        </p:spPr>
        <p:txBody>
          <a:bodyPr wrap="none" rtlCol="0">
            <a:spAutoFit/>
          </a:bodyPr>
          <a:lstStyle/>
          <a:p>
            <a:r>
              <a:rPr lang="en-US" dirty="0" smtClean="0"/>
              <a:t>x-parabolic camera spectrum</a:t>
            </a:r>
            <a:endParaRPr lang="en-US" dirty="0"/>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133</a:t>
            </a:fld>
            <a:endParaRPr lang="en-US"/>
          </a:p>
        </p:txBody>
      </p:sp>
    </p:spTree>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a:t>
            </a:r>
          </a:p>
        </p:txBody>
      </p:sp>
      <p:grpSp>
        <p:nvGrpSpPr>
          <p:cNvPr id="4" name="Group 5"/>
          <p:cNvGrpSpPr>
            <a:grpSpLocks noChangeAspect="1"/>
          </p:cNvGrpSpPr>
          <p:nvPr/>
        </p:nvGrpSpPr>
        <p:grpSpPr>
          <a:xfrm>
            <a:off x="585898" y="4232286"/>
            <a:ext cx="2884527" cy="2137450"/>
            <a:chOff x="5046669" y="3088530"/>
            <a:chExt cx="3760892" cy="2786841"/>
          </a:xfrm>
        </p:grpSpPr>
        <p:pic>
          <p:nvPicPr>
            <p:cNvPr id="7" name="Picture 3" descr="Z:\ySpectrum_ICCP.png"/>
            <p:cNvPicPr>
              <a:picLocks noChangeAspect="1" noChangeArrowheads="1"/>
            </p:cNvPicPr>
            <p:nvPr/>
          </p:nvPicPr>
          <p:blipFill>
            <a:blip r:embed="rId3" cstate="print"/>
            <a:srcRect/>
            <a:stretch>
              <a:fillRect/>
            </a:stretch>
          </p:blipFill>
          <p:spPr bwMode="auto">
            <a:xfrm>
              <a:off x="5046669" y="3088530"/>
              <a:ext cx="3630168" cy="2786841"/>
            </a:xfrm>
            <a:prstGeom prst="rect">
              <a:avLst/>
            </a:prstGeom>
            <a:noFill/>
          </p:spPr>
        </p:pic>
        <p:cxnSp>
          <p:nvCxnSpPr>
            <p:cNvPr id="8" name="Straight Arrow Connector 7"/>
            <p:cNvCxnSpPr/>
            <p:nvPr/>
          </p:nvCxnSpPr>
          <p:spPr bwMode="auto">
            <a:xfrm rot="5400000" flipH="1" flipV="1">
              <a:off x="6360740" y="3720707"/>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rot="5400000">
              <a:off x="5612619" y="5053830"/>
              <a:ext cx="766775" cy="73026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8215478" y="4616436"/>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pSp>
      <p:grpSp>
        <p:nvGrpSpPr>
          <p:cNvPr id="5" name="Group 13"/>
          <p:cNvGrpSpPr/>
          <p:nvPr/>
        </p:nvGrpSpPr>
        <p:grpSpPr>
          <a:xfrm>
            <a:off x="537314" y="1019142"/>
            <a:ext cx="2981695" cy="2262219"/>
            <a:chOff x="4840076" y="2955919"/>
            <a:chExt cx="4040458" cy="3065505"/>
          </a:xfrm>
        </p:grpSpPr>
        <p:pic>
          <p:nvPicPr>
            <p:cNvPr id="15" name="Picture 8" descr="C:\Users\taegsang\Desktop\xSpectrum_ICCP.png"/>
            <p:cNvPicPr>
              <a:picLocks noChangeAspect="1" noChangeArrowheads="1"/>
            </p:cNvPicPr>
            <p:nvPr/>
          </p:nvPicPr>
          <p:blipFill>
            <a:blip r:embed="rId4" cstate="print"/>
            <a:srcRect/>
            <a:stretch>
              <a:fillRect/>
            </a:stretch>
          </p:blipFill>
          <p:spPr bwMode="auto">
            <a:xfrm>
              <a:off x="4840076" y="3721104"/>
              <a:ext cx="3630940" cy="2082765"/>
            </a:xfrm>
            <a:prstGeom prst="rect">
              <a:avLst/>
            </a:prstGeom>
            <a:noFill/>
          </p:spPr>
        </p:pic>
        <p:cxnSp>
          <p:nvCxnSpPr>
            <p:cNvPr id="16" name="Straight Arrow Connector 15"/>
            <p:cNvCxnSpPr/>
            <p:nvPr/>
          </p:nvCxnSpPr>
          <p:spPr bwMode="auto">
            <a:xfrm rot="5400000" flipH="1" flipV="1">
              <a:off x="5989323" y="3575449"/>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a:off x="5353093" y="5276844"/>
              <a:ext cx="803287" cy="685874"/>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8288451" y="4743468"/>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pSp>
      <p:sp>
        <p:nvSpPr>
          <p:cNvPr id="22" name="TextBox 21"/>
          <p:cNvSpPr txBox="1"/>
          <p:nvPr/>
        </p:nvSpPr>
        <p:spPr>
          <a:xfrm>
            <a:off x="1650960" y="3474315"/>
            <a:ext cx="490840" cy="830997"/>
          </a:xfrm>
          <a:prstGeom prst="rect">
            <a:avLst/>
          </a:prstGeom>
          <a:noFill/>
        </p:spPr>
        <p:txBody>
          <a:bodyPr wrap="none" rtlCol="0">
            <a:spAutoFit/>
          </a:bodyPr>
          <a:lstStyle/>
          <a:p>
            <a:r>
              <a:rPr lang="en-US" sz="4800" b="1" dirty="0" smtClean="0"/>
              <a:t>+</a:t>
            </a:r>
            <a:endParaRPr lang="en-US" sz="4800" b="1" dirty="0"/>
          </a:p>
        </p:txBody>
      </p:sp>
      <p:sp>
        <p:nvSpPr>
          <p:cNvPr id="23" name="TextBox 22"/>
          <p:cNvSpPr txBox="1"/>
          <p:nvPr/>
        </p:nvSpPr>
        <p:spPr>
          <a:xfrm>
            <a:off x="4117673" y="3429000"/>
            <a:ext cx="490840" cy="830997"/>
          </a:xfrm>
          <a:prstGeom prst="rect">
            <a:avLst/>
          </a:prstGeom>
          <a:noFill/>
        </p:spPr>
        <p:txBody>
          <a:bodyPr wrap="none" rtlCol="0">
            <a:spAutoFit/>
          </a:bodyPr>
          <a:lstStyle/>
          <a:p>
            <a:r>
              <a:rPr lang="en-US" sz="4800" b="1" dirty="0"/>
              <a:t>=</a:t>
            </a:r>
          </a:p>
        </p:txBody>
      </p:sp>
      <p:pic>
        <p:nvPicPr>
          <p:cNvPr id="32772" name="Picture 4" descr="Z:\wedgeSum_ICCP.png"/>
          <p:cNvPicPr>
            <a:picLocks noChangeAspect="1" noChangeArrowheads="1"/>
          </p:cNvPicPr>
          <p:nvPr/>
        </p:nvPicPr>
        <p:blipFill>
          <a:blip r:embed="rId5" cstate="print"/>
          <a:srcRect/>
          <a:stretch>
            <a:fillRect/>
          </a:stretch>
        </p:blipFill>
        <p:spPr bwMode="auto">
          <a:xfrm>
            <a:off x="5119695" y="1238220"/>
            <a:ext cx="3499510" cy="5041236"/>
          </a:xfrm>
          <a:prstGeom prst="rect">
            <a:avLst/>
          </a:prstGeom>
          <a:noFill/>
        </p:spPr>
      </p:pic>
      <p:sp>
        <p:nvSpPr>
          <p:cNvPr id="26" name="TextBox 25"/>
          <p:cNvSpPr txBox="1"/>
          <p:nvPr/>
        </p:nvSpPr>
        <p:spPr>
          <a:xfrm>
            <a:off x="731228" y="6290018"/>
            <a:ext cx="2562817" cy="461665"/>
          </a:xfrm>
          <a:prstGeom prst="rect">
            <a:avLst/>
          </a:prstGeom>
          <a:noFill/>
        </p:spPr>
        <p:txBody>
          <a:bodyPr wrap="none" rtlCol="0">
            <a:spAutoFit/>
          </a:bodyPr>
          <a:lstStyle/>
          <a:p>
            <a:r>
              <a:rPr lang="en-US" dirty="0" smtClean="0"/>
              <a:t>y-parabolic camera</a:t>
            </a:r>
            <a:endParaRPr lang="en-US" dirty="0"/>
          </a:p>
        </p:txBody>
      </p:sp>
      <p:sp>
        <p:nvSpPr>
          <p:cNvPr id="29" name="TextBox 28"/>
          <p:cNvSpPr txBox="1"/>
          <p:nvPr/>
        </p:nvSpPr>
        <p:spPr>
          <a:xfrm>
            <a:off x="738135" y="3222926"/>
            <a:ext cx="2562817" cy="461665"/>
          </a:xfrm>
          <a:prstGeom prst="rect">
            <a:avLst/>
          </a:prstGeom>
          <a:noFill/>
        </p:spPr>
        <p:txBody>
          <a:bodyPr wrap="none" rtlCol="0">
            <a:spAutoFit/>
          </a:bodyPr>
          <a:lstStyle/>
          <a:p>
            <a:r>
              <a:rPr lang="en-US" dirty="0" smtClean="0"/>
              <a:t>x-parabolic camera</a:t>
            </a:r>
            <a:endParaRPr lang="en-US" dirty="0"/>
          </a:p>
        </p:txBody>
      </p:sp>
      <p:sp>
        <p:nvSpPr>
          <p:cNvPr id="30" name="TextBox 29"/>
          <p:cNvSpPr txBox="1"/>
          <p:nvPr/>
        </p:nvSpPr>
        <p:spPr>
          <a:xfrm>
            <a:off x="5448312" y="6290018"/>
            <a:ext cx="2997231" cy="461665"/>
          </a:xfrm>
          <a:prstGeom prst="rect">
            <a:avLst/>
          </a:prstGeom>
          <a:noFill/>
        </p:spPr>
        <p:txBody>
          <a:bodyPr wrap="none" rtlCol="0">
            <a:spAutoFit/>
          </a:bodyPr>
          <a:lstStyle/>
          <a:p>
            <a:r>
              <a:rPr lang="en-US" dirty="0" smtClean="0"/>
              <a:t>Joint </a:t>
            </a:r>
            <a:r>
              <a:rPr lang="en-US" smtClean="0"/>
              <a:t>Fourier spectrum</a:t>
            </a:r>
            <a:endParaRPr lang="en-US" dirty="0"/>
          </a:p>
        </p:txBody>
      </p:sp>
      <p:pic>
        <p:nvPicPr>
          <p:cNvPr id="31" name="Picture 6" descr="http://hausheer.osola.com/latex2png/XGNvbG9ye3doaXRlfQ0KXGJlZ2lue2Rpc3BsYXltYXRofQ0KXG9tZWdhX3gNClxlbmR7ZGlzcGxheW1hdGh9/300/1/result.png"/>
          <p:cNvPicPr>
            <a:picLocks noChangeAspect="1" noChangeArrowheads="1"/>
          </p:cNvPicPr>
          <p:nvPr/>
        </p:nvPicPr>
        <p:blipFill>
          <a:blip r:embed="rId6" cstate="print"/>
          <a:srcRect/>
          <a:stretch>
            <a:fillRect/>
          </a:stretch>
        </p:blipFill>
        <p:spPr bwMode="auto">
          <a:xfrm>
            <a:off x="5400092" y="4005064"/>
            <a:ext cx="409575" cy="228600"/>
          </a:xfrm>
          <a:prstGeom prst="rect">
            <a:avLst/>
          </a:prstGeom>
          <a:noFill/>
        </p:spPr>
      </p:pic>
      <p:pic>
        <p:nvPicPr>
          <p:cNvPr id="32" name="Picture 8" descr="http://hausheer.osola.com/latex2png/XGNvbG9ye3doaXRlfQ0KXGJlZ2lue2Rpc3BsYXltYXRofQ0KXG9tZWdhX3kNClxlbmR7ZGlzcGxheW1hdGh9/300/1/result.png"/>
          <p:cNvPicPr>
            <a:picLocks noChangeAspect="1" noChangeArrowheads="1"/>
          </p:cNvPicPr>
          <p:nvPr/>
        </p:nvPicPr>
        <p:blipFill>
          <a:blip r:embed="rId7" cstate="print"/>
          <a:srcRect/>
          <a:stretch>
            <a:fillRect/>
          </a:stretch>
        </p:blipFill>
        <p:spPr bwMode="auto">
          <a:xfrm>
            <a:off x="7848364" y="4113076"/>
            <a:ext cx="409575" cy="285750"/>
          </a:xfrm>
          <a:prstGeom prst="rect">
            <a:avLst/>
          </a:prstGeom>
          <a:noFill/>
        </p:spPr>
      </p:pic>
      <p:pic>
        <p:nvPicPr>
          <p:cNvPr id="33" name="Picture 10" descr="http://hausheer.osola.com/latex2png/XGNvbG9ye3doaXRlfQ0KXGJlZ2lue2Rpc3BsYXltYXRofQ0KXG9tZWdhX3QNClxlbmR7ZGlzcGxheW1hdGh9/300/1/result.png"/>
          <p:cNvPicPr>
            <a:picLocks noChangeAspect="1" noChangeArrowheads="1"/>
          </p:cNvPicPr>
          <p:nvPr/>
        </p:nvPicPr>
        <p:blipFill>
          <a:blip r:embed="rId8" cstate="print"/>
          <a:srcRect/>
          <a:stretch>
            <a:fillRect/>
          </a:stretch>
        </p:blipFill>
        <p:spPr bwMode="auto">
          <a:xfrm>
            <a:off x="6480212" y="980728"/>
            <a:ext cx="361950" cy="228600"/>
          </a:xfrm>
          <a:prstGeom prst="rect">
            <a:avLst/>
          </a:prstGeom>
          <a:noFill/>
        </p:spPr>
      </p:pic>
      <p:pic>
        <p:nvPicPr>
          <p:cNvPr id="34" name="Picture 6" descr="http://hausheer.osola.com/latex2png/XGNvbG9ye3doaXRlfQ0KXGJlZ2lue2Rpc3BsYXltYXRofQ0KXG9tZWdhX3gNClxlbmR7ZGlzcGxheW1hdGh9/300/1/result.png"/>
          <p:cNvPicPr>
            <a:picLocks noChangeAspect="1" noChangeArrowheads="1"/>
          </p:cNvPicPr>
          <p:nvPr/>
        </p:nvPicPr>
        <p:blipFill>
          <a:blip r:embed="rId6" cstate="print"/>
          <a:srcRect/>
          <a:stretch>
            <a:fillRect/>
          </a:stretch>
        </p:blipFill>
        <p:spPr bwMode="auto">
          <a:xfrm>
            <a:off x="647564" y="2852936"/>
            <a:ext cx="409575" cy="228600"/>
          </a:xfrm>
          <a:prstGeom prst="rect">
            <a:avLst/>
          </a:prstGeom>
          <a:noFill/>
        </p:spPr>
      </p:pic>
      <p:pic>
        <p:nvPicPr>
          <p:cNvPr id="35" name="Picture 8" descr="http://hausheer.osola.com/latex2png/XGNvbG9ye3doaXRlfQ0KXGJlZ2lue2Rpc3BsYXltYXRofQ0KXG9tZWdhX3kNClxlbmR7ZGlzcGxheW1hdGh9/300/1/result.png"/>
          <p:cNvPicPr>
            <a:picLocks noChangeAspect="1" noChangeArrowheads="1"/>
          </p:cNvPicPr>
          <p:nvPr/>
        </p:nvPicPr>
        <p:blipFill>
          <a:blip r:embed="rId7" cstate="print"/>
          <a:srcRect/>
          <a:stretch>
            <a:fillRect/>
          </a:stretch>
        </p:blipFill>
        <p:spPr bwMode="auto">
          <a:xfrm>
            <a:off x="2951820" y="2456892"/>
            <a:ext cx="409575" cy="285750"/>
          </a:xfrm>
          <a:prstGeom prst="rect">
            <a:avLst/>
          </a:prstGeom>
          <a:noFill/>
        </p:spPr>
      </p:pic>
      <p:pic>
        <p:nvPicPr>
          <p:cNvPr id="36" name="Picture 10" descr="http://hausheer.osola.com/latex2png/XGNvbG9ye3doaXRlfQ0KXGJlZ2lue2Rpc3BsYXltYXRofQ0KXG9tZWdhX3QNClxlbmR7ZGlzcGxheW1hdGh9/300/1/result.png"/>
          <p:cNvPicPr>
            <a:picLocks noChangeAspect="1" noChangeArrowheads="1"/>
          </p:cNvPicPr>
          <p:nvPr/>
        </p:nvPicPr>
        <p:blipFill>
          <a:blip r:embed="rId8" cstate="print"/>
          <a:srcRect/>
          <a:stretch>
            <a:fillRect/>
          </a:stretch>
        </p:blipFill>
        <p:spPr bwMode="auto">
          <a:xfrm>
            <a:off x="1439652" y="1232756"/>
            <a:ext cx="361950" cy="228600"/>
          </a:xfrm>
          <a:prstGeom prst="rect">
            <a:avLst/>
          </a:prstGeom>
          <a:noFill/>
        </p:spPr>
      </p:pic>
      <p:pic>
        <p:nvPicPr>
          <p:cNvPr id="37" name="Picture 6" descr="http://hausheer.osola.com/latex2png/XGNvbG9ye3doaXRlfQ0KXGJlZ2lue2Rpc3BsYXltYXRofQ0KXG9tZWdhX3gNClxlbmR7ZGlzcGxheW1hdGh9/300/1/result.png"/>
          <p:cNvPicPr>
            <a:picLocks noChangeAspect="1" noChangeArrowheads="1"/>
          </p:cNvPicPr>
          <p:nvPr/>
        </p:nvPicPr>
        <p:blipFill>
          <a:blip r:embed="rId6" cstate="print"/>
          <a:srcRect/>
          <a:stretch>
            <a:fillRect/>
          </a:stretch>
        </p:blipFill>
        <p:spPr bwMode="auto">
          <a:xfrm>
            <a:off x="1331640" y="6080720"/>
            <a:ext cx="409575" cy="228600"/>
          </a:xfrm>
          <a:prstGeom prst="rect">
            <a:avLst/>
          </a:prstGeom>
          <a:noFill/>
        </p:spPr>
      </p:pic>
      <p:pic>
        <p:nvPicPr>
          <p:cNvPr id="38" name="Picture 8" descr="http://hausheer.osola.com/latex2png/XGNvbG9ye3doaXRlfQ0KXGJlZ2lue2Rpc3BsYXltYXRofQ0KXG9tZWdhX3kNClxlbmR7ZGlzcGxheW1hdGh9/300/1/result.png"/>
          <p:cNvPicPr>
            <a:picLocks noChangeAspect="1" noChangeArrowheads="1"/>
          </p:cNvPicPr>
          <p:nvPr/>
        </p:nvPicPr>
        <p:blipFill>
          <a:blip r:embed="rId7" cstate="print"/>
          <a:srcRect/>
          <a:stretch>
            <a:fillRect/>
          </a:stretch>
        </p:blipFill>
        <p:spPr bwMode="auto">
          <a:xfrm>
            <a:off x="2951820" y="5517232"/>
            <a:ext cx="409575" cy="285750"/>
          </a:xfrm>
          <a:prstGeom prst="rect">
            <a:avLst/>
          </a:prstGeom>
          <a:noFill/>
        </p:spPr>
      </p:pic>
      <p:pic>
        <p:nvPicPr>
          <p:cNvPr id="39" name="Picture 10" descr="http://hausheer.osola.com/latex2png/XGNvbG9ye3doaXRlfQ0KXGJlZ2lue2Rpc3BsYXltYXRofQ0KXG9tZWdhX3QNClxlbmR7ZGlzcGxheW1hdGh9/300/1/result.png"/>
          <p:cNvPicPr>
            <a:picLocks noChangeAspect="1" noChangeArrowheads="1"/>
          </p:cNvPicPr>
          <p:nvPr/>
        </p:nvPicPr>
        <p:blipFill>
          <a:blip r:embed="rId8" cstate="print"/>
          <a:srcRect/>
          <a:stretch>
            <a:fillRect/>
          </a:stretch>
        </p:blipFill>
        <p:spPr bwMode="auto">
          <a:xfrm>
            <a:off x="1581758" y="4329100"/>
            <a:ext cx="361950" cy="228600"/>
          </a:xfrm>
          <a:prstGeom prst="rect">
            <a:avLst/>
          </a:prstGeom>
          <a:noFill/>
        </p:spPr>
      </p:pic>
      <p:sp>
        <p:nvSpPr>
          <p:cNvPr id="40" name="Slide Number Placeholder 39"/>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134</a:t>
            </a:fld>
            <a:endParaRPr lang="en-US"/>
          </a:p>
        </p:txBody>
      </p:sp>
    </p:spTree>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 – optimality</a:t>
            </a:r>
          </a:p>
        </p:txBody>
      </p:sp>
      <p:sp>
        <p:nvSpPr>
          <p:cNvPr id="6" name="Rectangle 5"/>
          <p:cNvSpPr/>
          <p:nvPr/>
        </p:nvSpPr>
        <p:spPr>
          <a:xfrm>
            <a:off x="1431882" y="4464368"/>
            <a:ext cx="6426288" cy="461665"/>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Spectral power &gt; const x optimal bound</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Left Brace 7"/>
          <p:cNvSpPr/>
          <p:nvPr/>
        </p:nvSpPr>
        <p:spPr bwMode="auto">
          <a:xfrm rot="16200000">
            <a:off x="6823898" y="2336784"/>
            <a:ext cx="657234" cy="1862163"/>
          </a:xfrm>
          <a:prstGeom prst="leftBrac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rot="16200000">
            <a:off x="2435991" y="1533497"/>
            <a:ext cx="657234" cy="3468737"/>
          </a:xfrm>
          <a:prstGeom prst="leftBrace">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030239" y="3611565"/>
            <a:ext cx="3498907" cy="461665"/>
          </a:xfrm>
          <a:prstGeom prst="rect">
            <a:avLst/>
          </a:prstGeom>
          <a:noFill/>
        </p:spPr>
        <p:txBody>
          <a:bodyPr wrap="none" rtlCol="0">
            <a:spAutoFit/>
          </a:bodyPr>
          <a:lstStyle/>
          <a:p>
            <a:r>
              <a:rPr lang="en-US" dirty="0" smtClean="0"/>
              <a:t>Worst-case spectral power</a:t>
            </a:r>
            <a:endParaRPr lang="en-US" dirty="0"/>
          </a:p>
        </p:txBody>
      </p:sp>
      <p:sp>
        <p:nvSpPr>
          <p:cNvPr id="11" name="TextBox 10"/>
          <p:cNvSpPr txBox="1"/>
          <p:nvPr/>
        </p:nvSpPr>
        <p:spPr>
          <a:xfrm>
            <a:off x="6123145" y="3611565"/>
            <a:ext cx="2063642" cy="461665"/>
          </a:xfrm>
          <a:prstGeom prst="rect">
            <a:avLst/>
          </a:prstGeom>
          <a:noFill/>
        </p:spPr>
        <p:txBody>
          <a:bodyPr wrap="none" rtlCol="0">
            <a:spAutoFit/>
          </a:bodyPr>
          <a:lstStyle/>
          <a:p>
            <a:r>
              <a:rPr lang="en-US" smtClean="0"/>
              <a:t>Optimal bound</a:t>
            </a:r>
            <a:endParaRPr lang="en-US" dirty="0"/>
          </a:p>
        </p:txBody>
      </p:sp>
      <p:pic>
        <p:nvPicPr>
          <p:cNvPr id="922630" name="Picture 6" descr="http://hausheer.osola.com/latex2png/XGNvbG9ye3doaXRlfQ0KXGJlZ2lue2Rpc3BsYXltYXRofQ0KXG1pbl97XG9tZWdhX3R9XHxcdGlsZGV7XGhhdHtcUGhpfX0oXG9tZWdhX3t4XzB9LFxvbWVnYV97eV8wfSxcb21lZ2FfdClcfF4yIFxnZXEge1xjb2xvcntyZWR9XGZyYWN7MX17MlxzcXJ0ezJ9fX1cZnJhY3tUfXsyU197b2JqfVx8XG9tZWdhX3t4LHl9XHx9DQpcZW5ke2Rpc3BsYXltYXRofQ--/300/1/result.png"/>
          <p:cNvPicPr>
            <a:picLocks noChangeAspect="1" noChangeArrowheads="1"/>
          </p:cNvPicPr>
          <p:nvPr/>
        </p:nvPicPr>
        <p:blipFill>
          <a:blip r:embed="rId3" cstate="print"/>
          <a:srcRect/>
          <a:stretch>
            <a:fillRect/>
          </a:stretch>
        </p:blipFill>
        <p:spPr bwMode="auto">
          <a:xfrm>
            <a:off x="935596" y="1857003"/>
            <a:ext cx="7200900" cy="923925"/>
          </a:xfrm>
          <a:prstGeom prst="rect">
            <a:avLst/>
          </a:prstGeom>
          <a:noFill/>
        </p:spPr>
      </p:pic>
      <p:sp>
        <p:nvSpPr>
          <p:cNvPr id="12" name="Slide Number Placeholder 11"/>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135</a:t>
            </a:fld>
            <a:endParaRPr lang="en-US"/>
          </a:p>
        </p:txBody>
      </p:sp>
    </p:spTree>
  </p:cSld>
  <p:clrMapOvr>
    <a:masterClrMapping/>
  </p:clrMapOvr>
  <p:transition spd="med">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34826" name="Picture 10" descr="Z:\static_synth_ICCP.png"/>
          <p:cNvPicPr>
            <a:picLocks noChangeAspect="1" noChangeArrowheads="1"/>
          </p:cNvPicPr>
          <p:nvPr/>
        </p:nvPicPr>
        <p:blipFill>
          <a:blip r:embed="rId3" cstate="print"/>
          <a:srcRect/>
          <a:stretch>
            <a:fillRect/>
          </a:stretch>
        </p:blipFill>
        <p:spPr bwMode="auto">
          <a:xfrm>
            <a:off x="555571" y="982629"/>
            <a:ext cx="7886808" cy="4601143"/>
          </a:xfrm>
          <a:prstGeom prst="rect">
            <a:avLst/>
          </a:prstGeom>
          <a:noFill/>
        </p:spPr>
      </p:pic>
      <p:sp>
        <p:nvSpPr>
          <p:cNvPr id="6" name="Rectangle 5"/>
          <p:cNvSpPr/>
          <p:nvPr/>
        </p:nvSpPr>
        <p:spPr bwMode="auto">
          <a:xfrm>
            <a:off x="3257532" y="1639862"/>
            <a:ext cx="2555910" cy="1460521"/>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useBgFill="1">
        <p:nvSpPr>
          <p:cNvPr id="7" name="Rectangle 6"/>
          <p:cNvSpPr/>
          <p:nvPr/>
        </p:nvSpPr>
        <p:spPr bwMode="auto">
          <a:xfrm>
            <a:off x="4024305" y="3136896"/>
            <a:ext cx="1022364" cy="255591"/>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accent1">
                    <a:lumMod val="60000"/>
                    <a:lumOff val="40000"/>
                  </a:schemeClr>
                </a:solidFill>
                <a:effectLst/>
                <a:latin typeface="Helvetica" pitchFamily="34" charset="0"/>
                <a:cs typeface="Arial" pitchFamily="34" charset="0"/>
              </a:rPr>
              <a:t>40.00dB</a:t>
            </a:r>
          </a:p>
        </p:txBody>
      </p:sp>
      <p:sp>
        <p:nvSpPr>
          <p:cNvPr id="8" name="Slide Number Placeholder 7"/>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136</a:t>
            </a:fld>
            <a:endParaRPr lang="en-US"/>
          </a:p>
        </p:txBody>
      </p:sp>
    </p:spTree>
  </p:cSld>
  <p:clrMapOvr>
    <a:masterClrMapping/>
  </p:clrMapOvr>
  <p:transition spd="med">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87042" name="Picture 2" descr="Z:\med_synth_ICCP.png"/>
          <p:cNvPicPr>
            <a:picLocks noChangeAspect="1" noChangeArrowheads="1"/>
          </p:cNvPicPr>
          <p:nvPr/>
        </p:nvPicPr>
        <p:blipFill>
          <a:blip r:embed="rId3" cstate="print"/>
          <a:srcRect/>
          <a:stretch>
            <a:fillRect/>
          </a:stretch>
        </p:blipFill>
        <p:spPr bwMode="auto">
          <a:xfrm>
            <a:off x="557784" y="987552"/>
            <a:ext cx="7953221" cy="4636008"/>
          </a:xfrm>
          <a:prstGeom prst="rect">
            <a:avLst/>
          </a:prstGeom>
          <a:noFill/>
        </p:spPr>
      </p:pic>
      <p:sp>
        <p:nvSpPr>
          <p:cNvPr id="5" name="Rectangle 4"/>
          <p:cNvSpPr/>
          <p:nvPr/>
        </p:nvSpPr>
        <p:spPr bwMode="auto">
          <a:xfrm>
            <a:off x="5922981" y="3355974"/>
            <a:ext cx="2555910" cy="1460521"/>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useBgFill="1">
        <p:nvSpPr>
          <p:cNvPr id="6" name="Rectangle 5"/>
          <p:cNvSpPr/>
          <p:nvPr/>
        </p:nvSpPr>
        <p:spPr bwMode="auto">
          <a:xfrm>
            <a:off x="6689754" y="4853008"/>
            <a:ext cx="1022364" cy="219078"/>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accent1">
                    <a:lumMod val="60000"/>
                    <a:lumOff val="40000"/>
                  </a:schemeClr>
                </a:solidFill>
                <a:effectLst/>
                <a:latin typeface="Helvetica" pitchFamily="34" charset="0"/>
                <a:cs typeface="Arial" pitchFamily="34" charset="0"/>
              </a:rPr>
              <a:t>27.66dB</a:t>
            </a:r>
          </a:p>
        </p:txBody>
      </p:sp>
      <p:sp>
        <p:nvSpPr>
          <p:cNvPr id="7" name="Slide Number Placeholder 6"/>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137</a:t>
            </a:fld>
            <a:endParaRPr lang="en-US"/>
          </a:p>
        </p:txBody>
      </p:sp>
    </p:spTree>
  </p:cSld>
  <p:clrMapOvr>
    <a:masterClrMapping/>
  </p:clrMapOvr>
  <p:transition spd="med">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88066" name="Picture 2" descr="Z:\large_synth_ICCP.png"/>
          <p:cNvPicPr>
            <a:picLocks noChangeAspect="1" noChangeArrowheads="1"/>
          </p:cNvPicPr>
          <p:nvPr/>
        </p:nvPicPr>
        <p:blipFill>
          <a:blip r:embed="rId3" cstate="print"/>
          <a:srcRect/>
          <a:stretch>
            <a:fillRect/>
          </a:stretch>
        </p:blipFill>
        <p:spPr bwMode="auto">
          <a:xfrm>
            <a:off x="557784" y="987552"/>
            <a:ext cx="7953221" cy="4636008"/>
          </a:xfrm>
          <a:prstGeom prst="rect">
            <a:avLst/>
          </a:prstGeom>
          <a:noFill/>
        </p:spPr>
      </p:pic>
      <p:sp>
        <p:nvSpPr>
          <p:cNvPr id="5" name="Rectangle 4"/>
          <p:cNvSpPr/>
          <p:nvPr/>
        </p:nvSpPr>
        <p:spPr bwMode="auto">
          <a:xfrm>
            <a:off x="5922981" y="3355974"/>
            <a:ext cx="2555910" cy="1460521"/>
          </a:xfrm>
          <a:prstGeom prst="rect">
            <a:avLst/>
          </a:prstGeom>
          <a:noFill/>
          <a:ln w="50800"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useBgFill="1">
        <p:nvSpPr>
          <p:cNvPr id="6" name="Rectangle 5"/>
          <p:cNvSpPr/>
          <p:nvPr/>
        </p:nvSpPr>
        <p:spPr bwMode="auto">
          <a:xfrm>
            <a:off x="6689754" y="4853008"/>
            <a:ext cx="1022364" cy="219078"/>
          </a:xfrm>
          <a:prstGeom prst="rect">
            <a:avLst/>
          </a:prstGeom>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0" i="0" u="none" strike="noStrike" cap="none" normalizeH="0" baseline="0" dirty="0" smtClean="0">
                <a:ln>
                  <a:noFill/>
                </a:ln>
                <a:solidFill>
                  <a:schemeClr val="accent1">
                    <a:lumMod val="60000"/>
                    <a:lumOff val="40000"/>
                  </a:schemeClr>
                </a:solidFill>
                <a:effectLst/>
                <a:latin typeface="Helvetica" pitchFamily="34" charset="0"/>
                <a:cs typeface="Arial" pitchFamily="34" charset="0"/>
              </a:rPr>
              <a:t>25.16dB</a:t>
            </a:r>
          </a:p>
        </p:txBody>
      </p:sp>
      <p:sp>
        <p:nvSpPr>
          <p:cNvPr id="7" name="Slide Number Placeholder 6"/>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138</a:t>
            </a:fld>
            <a:endParaRPr lang="en-US"/>
          </a:p>
        </p:txBody>
      </p:sp>
    </p:spTree>
  </p:cSld>
  <p:clrMapOvr>
    <a:masterClrMapping/>
  </p:clrMapOvr>
  <p:transition spd="med">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139</a:t>
            </a:fld>
            <a:endParaRPr lang="en-US"/>
          </a:p>
        </p:txBody>
      </p:sp>
      <p:sp>
        <p:nvSpPr>
          <p:cNvPr id="6" name="TextBox 5"/>
          <p:cNvSpPr txBox="1"/>
          <p:nvPr/>
        </p:nvSpPr>
        <p:spPr>
          <a:xfrm>
            <a:off x="157589" y="721961"/>
            <a:ext cx="8635697" cy="5452775"/>
          </a:xfrm>
          <a:prstGeom prst="rect">
            <a:avLst/>
          </a:prstGeom>
          <a:noFill/>
        </p:spPr>
        <p:txBody>
          <a:bodyPr wrap="none" rtlCol="0">
            <a:spAutoFit/>
          </a:bodyPr>
          <a:lstStyle/>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Blur kernel estimation using blurred edge profiles</a:t>
            </a:r>
            <a:endParaRPr lang="en-US" sz="3200" dirty="0" smtClean="0">
              <a:solidFill>
                <a:schemeClr val="tx1">
                  <a:lumMod val="65000"/>
                </a:schemeClr>
              </a:solidFill>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The Radon transform and blur</a:t>
            </a:r>
          </a:p>
          <a:p>
            <a:pPr lvl="1">
              <a:lnSpc>
                <a:spcPct val="120000"/>
              </a:lnSpc>
              <a:buFont typeface="Arial" pitchFamily="34" charset="0"/>
              <a:buChar char="•"/>
            </a:pPr>
            <a:r>
              <a:rPr lang="en-US" sz="2600" dirty="0" smtClean="0">
                <a:solidFill>
                  <a:schemeClr val="tx1">
                    <a:lumMod val="65000"/>
                  </a:schemeClr>
                </a:solidFill>
              </a:rPr>
              <a:t>  Using blurred edges for blur identification</a:t>
            </a:r>
          </a:p>
          <a:p>
            <a:pPr lvl="1">
              <a:lnSpc>
                <a:spcPct val="120000"/>
              </a:lnSpc>
              <a:buFont typeface="Arial" pitchFamily="34" charset="0"/>
              <a:buChar char="•"/>
            </a:pPr>
            <a:r>
              <a:rPr lang="en-US" sz="2600" dirty="0" smtClean="0">
                <a:solidFill>
                  <a:schemeClr val="tx1">
                    <a:lumMod val="65000"/>
                  </a:schemeClr>
                </a:solidFill>
              </a:rPr>
              <a:t>  </a:t>
            </a:r>
            <a:r>
              <a:rPr lang="en-US" sz="2600" dirty="0" err="1" smtClean="0">
                <a:solidFill>
                  <a:schemeClr val="tx1">
                    <a:lumMod val="65000"/>
                  </a:schemeClr>
                </a:solidFill>
              </a:rPr>
              <a:t>Deblurring</a:t>
            </a:r>
            <a:r>
              <a:rPr lang="en-US" sz="2600" dirty="0" smtClean="0">
                <a:solidFill>
                  <a:schemeClr val="tx1">
                    <a:lumMod val="65000"/>
                  </a:schemeClr>
                </a:solidFill>
              </a:rPr>
              <a:t> pipeline</a:t>
            </a: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accent1">
                  <a:lumMod val="60000"/>
                  <a:lumOff val="40000"/>
                </a:schemeClr>
              </a:solidFill>
              <a:effectLst>
                <a:outerShdw blurRad="38100" dist="38100" dir="2700000" algn="tl">
                  <a:srgbClr val="000000"/>
                </a:outerShdw>
              </a:effectLst>
            </a:endParaRPr>
          </a:p>
          <a:p>
            <a:pPr>
              <a:buFont typeface="Arial" pitchFamily="34" charset="0"/>
              <a:buChar char="•"/>
            </a:pPr>
            <a:r>
              <a:rPr lang="en-US" sz="2800" kern="0" dirty="0" smtClean="0">
                <a:solidFill>
                  <a:srgbClr val="FFCC66"/>
                </a:solidFill>
                <a:effectLst>
                  <a:outerShdw blurRad="38100" dist="38100" dir="2700000" algn="tl">
                    <a:srgbClr val="000000"/>
                  </a:outerShdw>
                </a:effectLst>
              </a:rPr>
              <a:t> Orthogonal parabolic exposures for motion </a:t>
            </a:r>
            <a:r>
              <a:rPr lang="en-US" sz="2800" kern="0" dirty="0" err="1" smtClean="0">
                <a:solidFill>
                  <a:srgbClr val="FFCC66"/>
                </a:solidFill>
                <a:effectLst>
                  <a:outerShdw blurRad="38100" dist="38100" dir="2700000" algn="tl">
                    <a:srgbClr val="000000"/>
                  </a:outerShdw>
                </a:effectLst>
              </a:rPr>
              <a:t>deblurring</a:t>
            </a:r>
            <a:r>
              <a:rPr lang="en-US" sz="3200" dirty="0" smtClean="0">
                <a:solidFill>
                  <a:schemeClr val="tx1">
                    <a:lumMod val="65000"/>
                  </a:schemeClr>
                </a:solidFill>
              </a:rPr>
              <a:t> </a:t>
            </a:r>
          </a:p>
          <a:p>
            <a:pPr lvl="1">
              <a:buFont typeface="Arial" pitchFamily="34" charset="0"/>
              <a:buChar char="•"/>
            </a:pPr>
            <a:r>
              <a:rPr lang="en-US" sz="2600" dirty="0" smtClean="0">
                <a:solidFill>
                  <a:srgbClr val="FFFF66"/>
                </a:solidFill>
              </a:rPr>
              <a:t>  2D motion optimal spectral bound</a:t>
            </a:r>
          </a:p>
          <a:p>
            <a:pPr lvl="1">
              <a:lnSpc>
                <a:spcPct val="120000"/>
              </a:lnSpc>
              <a:buFont typeface="Arial" pitchFamily="34" charset="0"/>
              <a:buChar char="•"/>
            </a:pPr>
            <a:r>
              <a:rPr lang="en-US" sz="2600" dirty="0" smtClean="0">
                <a:solidFill>
                  <a:srgbClr val="FFFF66"/>
                </a:solidFill>
              </a:rPr>
              <a:t>  Camera design</a:t>
            </a:r>
          </a:p>
          <a:p>
            <a:pPr lvl="1">
              <a:lnSpc>
                <a:spcPct val="120000"/>
              </a:lnSpc>
              <a:buFont typeface="Arial" pitchFamily="34" charset="0"/>
              <a:buChar char="•"/>
            </a:pPr>
            <a:r>
              <a:rPr lang="en-US" sz="2600" dirty="0" smtClean="0">
                <a:solidFill>
                  <a:srgbClr val="FFFF66"/>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
        <p:nvSpPr>
          <p:cNvPr id="7"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smtClean="0">
                <a:solidFill>
                  <a:srgbClr val="FFCC66"/>
                </a:solidFill>
                <a:effectLst>
                  <a:outerShdw blurRad="38100" dist="38100" dir="2700000" algn="tl">
                    <a:srgbClr val="000000"/>
                  </a:outerShdw>
                </a:effectLst>
              </a:rPr>
              <a:t>Blur kernel estimation from blurred edge profiles</a:t>
            </a:r>
            <a:endParaRPr lang="en-US" sz="4800" dirty="0">
              <a:solidFill>
                <a:srgbClr val="FFCC66"/>
              </a:solidFill>
              <a:effectLst>
                <a:outerShdw blurRad="38100" dist="38100" dir="2700000" algn="tl">
                  <a:srgbClr val="000000"/>
                </a:outerShdw>
              </a:effectLst>
            </a:endParaRPr>
          </a:p>
        </p:txBody>
      </p:sp>
      <p:sp>
        <p:nvSpPr>
          <p:cNvPr id="3" name="Subtitle 4"/>
          <p:cNvSpPr>
            <a:spLocks/>
          </p:cNvSpPr>
          <p:nvPr/>
        </p:nvSpPr>
        <p:spPr bwMode="auto">
          <a:xfrm>
            <a:off x="228600"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Sang Cho</a:t>
            </a:r>
            <a:r>
              <a:rPr lang="en-US" sz="3600" baseline="30000" dirty="0" smtClean="0">
                <a:solidFill>
                  <a:srgbClr val="FFFFCC"/>
                </a:solidFill>
                <a:effectLst>
                  <a:outerShdw blurRad="38100" dist="38100" dir="2700000" algn="tl">
                    <a:srgbClr val="000000"/>
                  </a:outerShdw>
                </a:effectLst>
              </a:rPr>
              <a:t>1</a:t>
            </a:r>
            <a:r>
              <a:rPr lang="en-US" sz="3600" dirty="0" smtClean="0">
                <a:solidFill>
                  <a:srgbClr val="FFFFCC"/>
                </a:solidFill>
                <a:effectLst>
                  <a:outerShdw blurRad="38100" dist="38100" dir="2700000" algn="tl">
                    <a:srgbClr val="000000"/>
                  </a:outerShdw>
                </a:effectLst>
              </a:rPr>
              <a:t>, </a:t>
            </a:r>
            <a:r>
              <a:rPr lang="en-US" sz="3200" dirty="0" smtClean="0">
                <a:solidFill>
                  <a:srgbClr val="FFFFCC"/>
                </a:solidFill>
                <a:effectLst>
                  <a:outerShdw blurRad="38100" dist="38100" dir="2700000" algn="tl">
                    <a:srgbClr val="000000"/>
                  </a:outerShdw>
                </a:effectLst>
              </a:rPr>
              <a:t>Sylvain Paris</a:t>
            </a:r>
            <a:r>
              <a:rPr lang="en-US" sz="3200" baseline="30000" dirty="0" smtClean="0">
                <a:solidFill>
                  <a:srgbClr val="FFFFCC"/>
                </a:solidFill>
                <a:effectLst>
                  <a:outerShdw blurRad="38100" dist="38100" dir="2700000" algn="tl">
                    <a:srgbClr val="000000"/>
                  </a:outerShdw>
                </a:effectLst>
              </a:rPr>
              <a:t>2</a:t>
            </a:r>
            <a:r>
              <a:rPr lang="en-US" sz="3200" dirty="0" smtClean="0">
                <a:solidFill>
                  <a:srgbClr val="FFFFCC"/>
                </a:solidFill>
                <a:effectLst>
                  <a:outerShdw blurRad="38100" dist="38100" dir="2700000" algn="tl">
                    <a:srgbClr val="000000"/>
                  </a:outerShdw>
                </a:effectLst>
              </a:rPr>
              <a:t>,</a:t>
            </a:r>
          </a:p>
          <a:p>
            <a:pPr marL="342900" indent="-342900" algn="ctr" eaLnBrk="0" hangingPunct="0">
              <a:defRPr/>
            </a:pPr>
            <a:r>
              <a:rPr lang="en-US" sz="3200" dirty="0" smtClean="0">
                <a:solidFill>
                  <a:srgbClr val="FFFFCC"/>
                </a:solidFill>
                <a:effectLst>
                  <a:outerShdw blurRad="38100" dist="38100" dir="2700000" algn="tl">
                    <a:srgbClr val="000000"/>
                  </a:outerShdw>
                </a:effectLst>
              </a:rPr>
              <a:t>William T. Freeman</a:t>
            </a:r>
            <a:r>
              <a:rPr lang="en-US" sz="3200" baseline="30000" dirty="0" smtClean="0">
                <a:solidFill>
                  <a:srgbClr val="FFFFCC"/>
                </a:solidFill>
                <a:effectLst>
                  <a:outerShdw blurRad="38100" dist="38100" dir="2700000" algn="tl">
                    <a:srgbClr val="000000"/>
                  </a:outerShdw>
                </a:effectLst>
              </a:rPr>
              <a:t>1</a:t>
            </a:r>
            <a:r>
              <a:rPr lang="en-US" sz="3200" dirty="0" smtClean="0">
                <a:solidFill>
                  <a:srgbClr val="FFFFCC"/>
                </a:solidFill>
                <a:effectLst>
                  <a:outerShdw blurRad="38100" dist="38100" dir="2700000" algn="tl">
                    <a:srgbClr val="000000"/>
                  </a:outerShdw>
                </a:effectLst>
              </a:rPr>
              <a:t>, Berthold Horn</a:t>
            </a:r>
            <a:r>
              <a:rPr lang="en-US" sz="3200" baseline="30000" dirty="0" smtClean="0">
                <a:solidFill>
                  <a:srgbClr val="FFFFCC"/>
                </a:solidFill>
                <a:effectLst>
                  <a:outerShdw blurRad="38100" dist="38100" dir="2700000" algn="tl">
                    <a:srgbClr val="000000"/>
                  </a:outerShdw>
                </a:effectLst>
              </a:rPr>
              <a:t>1</a:t>
            </a:r>
            <a:endParaRPr lang="en-US" sz="1600" dirty="0" smtClean="0">
              <a:solidFill>
                <a:srgbClr val="FFFFCC"/>
              </a:solidFill>
              <a:effectLst>
                <a:outerShdw blurRad="38100" dist="38100" dir="2700000" algn="tl">
                  <a:srgbClr val="000000"/>
                </a:outerShdw>
              </a:effectLst>
            </a:endParaRPr>
          </a:p>
          <a:p>
            <a:pPr marL="342900" indent="-342900" algn="ctr" eaLnBrk="0" hangingPunct="0">
              <a:buAutoNum type="arabicPeriod"/>
              <a:defRPr/>
            </a:pPr>
            <a:r>
              <a:rPr lang="en-US" sz="2000" dirty="0" smtClean="0">
                <a:solidFill>
                  <a:srgbClr val="FFFFCC"/>
                </a:solidFill>
                <a:effectLst>
                  <a:outerShdw blurRad="38100" dist="38100" dir="2700000" algn="tl">
                    <a:srgbClr val="000000"/>
                  </a:outerShdw>
                </a:effectLst>
              </a:rPr>
              <a:t>Massachusetts Institute of Technology</a:t>
            </a:r>
          </a:p>
          <a:p>
            <a:pPr marL="342900" indent="-342900" algn="ctr" eaLnBrk="0" hangingPunct="0">
              <a:buAutoNum type="arabicPeriod"/>
              <a:defRPr/>
            </a:pPr>
            <a:r>
              <a:rPr lang="en-US" sz="2000" dirty="0" smtClean="0">
                <a:solidFill>
                  <a:srgbClr val="FFFFCC"/>
                </a:solidFill>
                <a:effectLst>
                  <a:outerShdw blurRad="38100" dist="38100" dir="2700000" algn="tl">
                    <a:srgbClr val="000000"/>
                  </a:outerShdw>
                </a:effectLst>
              </a:rPr>
              <a:t>Adobe Systems Inc.</a:t>
            </a: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 – Hypothesis testing</a:t>
            </a:r>
          </a:p>
        </p:txBody>
      </p:sp>
      <p:pic>
        <p:nvPicPr>
          <p:cNvPr id="105476" name="Picture 4" descr="Z:\velRange_mid.png"/>
          <p:cNvPicPr>
            <a:picLocks noChangeAspect="1" noChangeArrowheads="1"/>
          </p:cNvPicPr>
          <p:nvPr/>
        </p:nvPicPr>
        <p:blipFill>
          <a:blip r:embed="rId3" cstate="print"/>
          <a:srcRect/>
          <a:stretch>
            <a:fillRect/>
          </a:stretch>
        </p:blipFill>
        <p:spPr bwMode="auto">
          <a:xfrm>
            <a:off x="2814917" y="1828800"/>
            <a:ext cx="3585883" cy="3657600"/>
          </a:xfrm>
          <a:prstGeom prst="rect">
            <a:avLst/>
          </a:prstGeom>
          <a:noFill/>
        </p:spPr>
      </p:pic>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140</a:t>
            </a:fld>
            <a:endParaRPr lang="en-US"/>
          </a:p>
        </p:txBody>
      </p:sp>
    </p:spTree>
  </p:cSld>
  <p:clrMapOvr>
    <a:masterClrMapping/>
  </p:clrMapOvr>
  <p:transition spd="med">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153927" y="1010014"/>
            <a:ext cx="4343400" cy="4867275"/>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4646673" y="1010014"/>
            <a:ext cx="4343400" cy="4867275"/>
          </a:xfrm>
          <a:prstGeom prst="rect">
            <a:avLst/>
          </a:prstGeom>
          <a:noFill/>
          <a:ln w="25400">
            <a:solidFill>
              <a:schemeClr val="tx1"/>
            </a:solidFill>
          </a:ln>
        </p:spPr>
      </p:pic>
      <p:sp>
        <p:nvSpPr>
          <p:cNvPr id="7" name="Rectangle 6"/>
          <p:cNvSpPr/>
          <p:nvPr/>
        </p:nvSpPr>
        <p:spPr>
          <a:xfrm>
            <a:off x="979970" y="5948397"/>
            <a:ext cx="2691314" cy="461665"/>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645680" y="5984910"/>
            <a:ext cx="2345386" cy="461665"/>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141</a:t>
            </a:fld>
            <a:endParaRPr lang="en-US"/>
          </a:p>
        </p:txBody>
      </p:sp>
    </p:spTree>
  </p:cSld>
  <p:clrMapOvr>
    <a:masterClrMapping/>
  </p:clrMapOvr>
  <p:transition spd="med">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Slide Number Placeholder 1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142</a:t>
            </a:fld>
            <a:endParaRPr lang="en-US"/>
          </a:p>
        </p:txBody>
      </p:sp>
    </p:spTree>
  </p:cSld>
  <p:clrMapOvr>
    <a:masterClrMapping/>
  </p:clrMapOvr>
  <p:transition spd="med">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Right Arrow 14"/>
          <p:cNvSpPr/>
          <p:nvPr/>
        </p:nvSpPr>
        <p:spPr bwMode="auto">
          <a:xfrm rot="10800000">
            <a:off x="3619120" y="4524390"/>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46926" y="4962546"/>
            <a:ext cx="1001621" cy="461665"/>
          </a:xfrm>
          <a:prstGeom prst="rect">
            <a:avLst/>
          </a:prstGeom>
          <a:noFill/>
        </p:spPr>
        <p:txBody>
          <a:bodyPr wrap="none" rtlCol="0">
            <a:spAutoFit/>
          </a:bodyPr>
          <a:lstStyle/>
          <a:p>
            <a:r>
              <a:rPr lang="en-US" dirty="0" err="1" smtClean="0"/>
              <a:t>Reblur</a:t>
            </a:r>
            <a:endParaRPr lang="en-US" dirty="0"/>
          </a:p>
        </p:txBody>
      </p:sp>
      <p:grpSp>
        <p:nvGrpSpPr>
          <p:cNvPr id="4" name="Group 11"/>
          <p:cNvGrpSpPr/>
          <p:nvPr/>
        </p:nvGrpSpPr>
        <p:grpSpPr>
          <a:xfrm>
            <a:off x="153927" y="4049721"/>
            <a:ext cx="3264871" cy="2117754"/>
            <a:chOff x="117414" y="800064"/>
            <a:chExt cx="4052944" cy="2628936"/>
          </a:xfrm>
        </p:grpSpPr>
        <p:grpSp>
          <p:nvGrpSpPr>
            <p:cNvPr id="5" name="Group 10"/>
            <p:cNvGrpSpPr/>
            <p:nvPr/>
          </p:nvGrpSpPr>
          <p:grpSpPr>
            <a:xfrm>
              <a:off x="271341" y="1019142"/>
              <a:ext cx="3730347" cy="2388589"/>
              <a:chOff x="271341" y="1019142"/>
              <a:chExt cx="3730347" cy="2388589"/>
            </a:xfrm>
          </p:grpSpPr>
          <p:pic>
            <p:nvPicPr>
              <p:cNvPr id="20"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21"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22" name="Rectangle 21"/>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3" name="Rectangle 22"/>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9" name="Rounded Rectangle 18"/>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4" name="Slide Number Placeholder 23"/>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143</a:t>
            </a:fld>
            <a:endParaRPr lang="en-US"/>
          </a:p>
        </p:txBody>
      </p:sp>
    </p:spTree>
  </p:cSld>
  <p:clrMapOvr>
    <a:masterClrMapping/>
  </p:clrMapOvr>
  <p:transition spd="med">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Right Arrow 14"/>
          <p:cNvSpPr/>
          <p:nvPr/>
        </p:nvSpPr>
        <p:spPr bwMode="auto">
          <a:xfrm rot="10800000">
            <a:off x="3619120" y="4524390"/>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46926" y="4962546"/>
            <a:ext cx="1001621" cy="461665"/>
          </a:xfrm>
          <a:prstGeom prst="rect">
            <a:avLst/>
          </a:prstGeom>
          <a:noFill/>
        </p:spPr>
        <p:txBody>
          <a:bodyPr wrap="none" rtlCol="0">
            <a:spAutoFit/>
          </a:bodyPr>
          <a:lstStyle/>
          <a:p>
            <a:r>
              <a:rPr lang="en-US" dirty="0" err="1" smtClean="0"/>
              <a:t>Reblur</a:t>
            </a:r>
            <a:endParaRPr lang="en-US" dirty="0"/>
          </a:p>
        </p:txBody>
      </p:sp>
      <p:grpSp>
        <p:nvGrpSpPr>
          <p:cNvPr id="4" name="Group 11"/>
          <p:cNvGrpSpPr/>
          <p:nvPr/>
        </p:nvGrpSpPr>
        <p:grpSpPr>
          <a:xfrm>
            <a:off x="153927" y="4049721"/>
            <a:ext cx="3264871" cy="2117754"/>
            <a:chOff x="117414" y="800064"/>
            <a:chExt cx="4052944" cy="2628936"/>
          </a:xfrm>
        </p:grpSpPr>
        <p:grpSp>
          <p:nvGrpSpPr>
            <p:cNvPr id="5" name="Group 10"/>
            <p:cNvGrpSpPr/>
            <p:nvPr/>
          </p:nvGrpSpPr>
          <p:grpSpPr>
            <a:xfrm>
              <a:off x="271341" y="1019142"/>
              <a:ext cx="3730347" cy="2388589"/>
              <a:chOff x="271341" y="1019142"/>
              <a:chExt cx="3730347" cy="2388589"/>
            </a:xfrm>
          </p:grpSpPr>
          <p:pic>
            <p:nvPicPr>
              <p:cNvPr id="20"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21"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22" name="Rectangle 21"/>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3" name="Rectangle 22"/>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9" name="Rounded Rectangle 18"/>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6" name="Group 25"/>
          <p:cNvGrpSpPr/>
          <p:nvPr/>
        </p:nvGrpSpPr>
        <p:grpSpPr>
          <a:xfrm>
            <a:off x="1476002" y="2743200"/>
            <a:ext cx="620721" cy="1323439"/>
            <a:chOff x="555570" y="2743200"/>
            <a:chExt cx="620721" cy="1323439"/>
          </a:xfrm>
        </p:grpSpPr>
        <p:sp>
          <p:nvSpPr>
            <p:cNvPr id="24" name="Oval 23"/>
            <p:cNvSpPr/>
            <p:nvPr/>
          </p:nvSpPr>
          <p:spPr bwMode="auto">
            <a:xfrm>
              <a:off x="555570" y="3246435"/>
              <a:ext cx="620721" cy="620721"/>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TextBox 24"/>
            <p:cNvSpPr txBox="1"/>
            <p:nvPr/>
          </p:nvSpPr>
          <p:spPr>
            <a:xfrm>
              <a:off x="628596" y="2743200"/>
              <a:ext cx="498855" cy="1323439"/>
            </a:xfrm>
            <a:prstGeom prst="rect">
              <a:avLst/>
            </a:prstGeom>
            <a:noFill/>
          </p:spPr>
          <p:txBody>
            <a:bodyPr wrap="none" rtlCol="0">
              <a:spAutoFit/>
            </a:bodyPr>
            <a:lstStyle/>
            <a:p>
              <a:r>
                <a:rPr lang="en-US" sz="8000" dirty="0" smtClean="0"/>
                <a:t>-</a:t>
              </a:r>
              <a:endParaRPr lang="en-US" sz="8000" dirty="0"/>
            </a:p>
          </p:txBody>
        </p:sp>
      </p:grpSp>
      <p:sp>
        <p:nvSpPr>
          <p:cNvPr id="26" name="Slide Number Placeholder 2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144</a:t>
            </a:fld>
            <a:endParaRPr lang="en-US"/>
          </a:p>
        </p:txBody>
      </p:sp>
    </p:spTree>
  </p:cSld>
  <p:clrMapOvr>
    <a:masterClrMapping/>
  </p:clrMapOvr>
  <p:transition spd="med">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a:t>
            </a:r>
          </a:p>
        </p:txBody>
      </p:sp>
      <p:pic>
        <p:nvPicPr>
          <p:cNvPr id="103429" name="Picture 5" descr="Z:\Research\twoParabDeblurring\MATLABCode\localKernelSelection\forSlides\diffHor_10_10.png"/>
          <p:cNvPicPr>
            <a:picLocks noChangeAspect="1" noChangeArrowheads="1"/>
          </p:cNvPicPr>
          <p:nvPr/>
        </p:nvPicPr>
        <p:blipFill>
          <a:blip r:embed="rId3" cstate="print"/>
          <a:srcRect/>
          <a:stretch>
            <a:fillRect/>
          </a:stretch>
        </p:blipFill>
        <p:spPr bwMode="auto">
          <a:xfrm>
            <a:off x="3822698" y="1128681"/>
            <a:ext cx="2447943" cy="2743200"/>
          </a:xfrm>
          <a:prstGeom prst="rect">
            <a:avLst/>
          </a:prstGeom>
          <a:noFill/>
          <a:ln w="25400">
            <a:solidFill>
              <a:schemeClr val="tx1"/>
            </a:solidFill>
          </a:ln>
        </p:spPr>
      </p:pic>
      <p:pic>
        <p:nvPicPr>
          <p:cNvPr id="103430" name="Picture 6" descr="Z:\Research\twoParabDeblurring\MATLABCode\localKernelSelection\forSlides\diffVer_10_10.png"/>
          <p:cNvPicPr>
            <a:picLocks noChangeAspect="1" noChangeArrowheads="1"/>
          </p:cNvPicPr>
          <p:nvPr/>
        </p:nvPicPr>
        <p:blipFill>
          <a:blip r:embed="rId4" cstate="print"/>
          <a:srcRect/>
          <a:stretch>
            <a:fillRect/>
          </a:stretch>
        </p:blipFill>
        <p:spPr bwMode="auto">
          <a:xfrm>
            <a:off x="6432591" y="1128681"/>
            <a:ext cx="2447943" cy="2743200"/>
          </a:xfrm>
          <a:prstGeom prst="rect">
            <a:avLst/>
          </a:prstGeom>
          <a:noFill/>
          <a:ln w="25400">
            <a:solidFill>
              <a:schemeClr val="tx1"/>
            </a:solidFill>
          </a:ln>
        </p:spPr>
      </p:pic>
      <p:pic>
        <p:nvPicPr>
          <p:cNvPr id="103431" name="Picture 7" descr="Z:\Research\twoParabDeblurring\MATLABCode\localKernelSelection\forSlides\diffVer_21_10.png"/>
          <p:cNvPicPr>
            <a:picLocks noChangeAspect="1" noChangeArrowheads="1"/>
          </p:cNvPicPr>
          <p:nvPr/>
        </p:nvPicPr>
        <p:blipFill>
          <a:blip r:embed="rId5" cstate="print"/>
          <a:srcRect/>
          <a:stretch>
            <a:fillRect/>
          </a:stretch>
        </p:blipFill>
        <p:spPr bwMode="auto">
          <a:xfrm>
            <a:off x="6432591" y="3990978"/>
            <a:ext cx="2447943" cy="2743200"/>
          </a:xfrm>
          <a:prstGeom prst="rect">
            <a:avLst/>
          </a:prstGeom>
          <a:noFill/>
          <a:ln w="25400">
            <a:solidFill>
              <a:schemeClr val="tx1"/>
            </a:solidFill>
          </a:ln>
        </p:spPr>
      </p:pic>
      <p:pic>
        <p:nvPicPr>
          <p:cNvPr id="103432" name="Picture 8" descr="Z:\Research\twoParabDeblurring\MATLABCode\localKernelSelection\forSlides\diffHor_21_10.png"/>
          <p:cNvPicPr>
            <a:picLocks noChangeAspect="1" noChangeArrowheads="1"/>
          </p:cNvPicPr>
          <p:nvPr/>
        </p:nvPicPr>
        <p:blipFill>
          <a:blip r:embed="rId6" cstate="print"/>
          <a:srcRect/>
          <a:stretch>
            <a:fillRect/>
          </a:stretch>
        </p:blipFill>
        <p:spPr bwMode="auto">
          <a:xfrm>
            <a:off x="3822698" y="3990978"/>
            <a:ext cx="2447943" cy="2743200"/>
          </a:xfrm>
          <a:prstGeom prst="rect">
            <a:avLst/>
          </a:prstGeom>
          <a:noFill/>
          <a:ln w="25400">
            <a:solidFill>
              <a:schemeClr val="tx1"/>
            </a:solidFill>
          </a:ln>
        </p:spPr>
      </p:pic>
      <p:pic>
        <p:nvPicPr>
          <p:cNvPr id="103433" name="Picture 9" descr="Z:\Research\twoParabDeblurring\MATLABCode\localKernelSelection\forSlides\deblur_10_10.png"/>
          <p:cNvPicPr>
            <a:picLocks noChangeAspect="1" noChangeArrowheads="1"/>
          </p:cNvPicPr>
          <p:nvPr/>
        </p:nvPicPr>
        <p:blipFill>
          <a:blip r:embed="rId7" cstate="print"/>
          <a:srcRect/>
          <a:stretch>
            <a:fillRect/>
          </a:stretch>
        </p:blipFill>
        <p:spPr bwMode="auto">
          <a:xfrm>
            <a:off x="1212804" y="1128681"/>
            <a:ext cx="2447944" cy="2743200"/>
          </a:xfrm>
          <a:prstGeom prst="rect">
            <a:avLst/>
          </a:prstGeom>
          <a:noFill/>
          <a:ln w="25400">
            <a:solidFill>
              <a:schemeClr val="tx1"/>
            </a:solidFill>
          </a:ln>
        </p:spPr>
      </p:pic>
      <p:pic>
        <p:nvPicPr>
          <p:cNvPr id="103434" name="Picture 10" descr="Z:\Research\twoParabDeblurring\MATLABCode\localKernelSelection\forSlides\deblur_21_10.png"/>
          <p:cNvPicPr>
            <a:picLocks noChangeAspect="1" noChangeArrowheads="1"/>
          </p:cNvPicPr>
          <p:nvPr/>
        </p:nvPicPr>
        <p:blipFill>
          <a:blip r:embed="rId8" cstate="print"/>
          <a:srcRect/>
          <a:stretch>
            <a:fillRect/>
          </a:stretch>
        </p:blipFill>
        <p:spPr bwMode="auto">
          <a:xfrm>
            <a:off x="1212804" y="3990978"/>
            <a:ext cx="2447944" cy="2743200"/>
          </a:xfrm>
          <a:prstGeom prst="rect">
            <a:avLst/>
          </a:prstGeom>
          <a:noFill/>
          <a:ln w="25400">
            <a:solidFill>
              <a:schemeClr val="tx1"/>
            </a:solidFill>
          </a:ln>
        </p:spPr>
      </p:pic>
      <p:sp>
        <p:nvSpPr>
          <p:cNvPr id="31" name="TextBox 30"/>
          <p:cNvSpPr txBox="1"/>
          <p:nvPr/>
        </p:nvSpPr>
        <p:spPr>
          <a:xfrm>
            <a:off x="63150" y="2115561"/>
            <a:ext cx="1094659" cy="769441"/>
          </a:xfrm>
          <a:prstGeom prst="rect">
            <a:avLst/>
          </a:prstGeom>
          <a:noFill/>
        </p:spPr>
        <p:txBody>
          <a:bodyPr wrap="none" rtlCol="0">
            <a:spAutoFit/>
          </a:bodyPr>
          <a:lstStyle/>
          <a:p>
            <a:pPr algn="ctr"/>
            <a:r>
              <a:rPr lang="en-US" sz="2200" dirty="0" smtClean="0"/>
              <a:t>Correct </a:t>
            </a:r>
          </a:p>
          <a:p>
            <a:pPr algn="ctr"/>
            <a:r>
              <a:rPr lang="en-US" sz="2200" dirty="0" smtClean="0"/>
              <a:t>motion</a:t>
            </a:r>
            <a:endParaRPr lang="en-US" sz="2200" dirty="0"/>
          </a:p>
        </p:txBody>
      </p:sp>
      <p:sp>
        <p:nvSpPr>
          <p:cNvPr id="33" name="TextBox 32"/>
          <p:cNvSpPr txBox="1"/>
          <p:nvPr/>
        </p:nvSpPr>
        <p:spPr>
          <a:xfrm>
            <a:off x="-28638" y="4977858"/>
            <a:ext cx="1278234" cy="769441"/>
          </a:xfrm>
          <a:prstGeom prst="rect">
            <a:avLst/>
          </a:prstGeom>
          <a:noFill/>
        </p:spPr>
        <p:txBody>
          <a:bodyPr wrap="none" rtlCol="0">
            <a:spAutoFit/>
          </a:bodyPr>
          <a:lstStyle/>
          <a:p>
            <a:pPr algn="ctr"/>
            <a:r>
              <a:rPr lang="en-US" sz="2200" dirty="0" smtClean="0"/>
              <a:t>Incorrect </a:t>
            </a:r>
          </a:p>
          <a:p>
            <a:pPr algn="ctr"/>
            <a:r>
              <a:rPr lang="en-US" sz="2200" dirty="0" smtClean="0"/>
              <a:t>motion</a:t>
            </a:r>
            <a:endParaRPr lang="en-US" sz="2200" dirty="0"/>
          </a:p>
        </p:txBody>
      </p:sp>
      <p:sp>
        <p:nvSpPr>
          <p:cNvPr id="34" name="TextBox 33"/>
          <p:cNvSpPr txBox="1"/>
          <p:nvPr/>
        </p:nvSpPr>
        <p:spPr>
          <a:xfrm>
            <a:off x="1298580" y="708782"/>
            <a:ext cx="2276392" cy="461665"/>
          </a:xfrm>
          <a:prstGeom prst="rect">
            <a:avLst/>
          </a:prstGeom>
          <a:noFill/>
        </p:spPr>
        <p:txBody>
          <a:bodyPr wrap="none" rtlCol="0">
            <a:spAutoFit/>
          </a:bodyPr>
          <a:lstStyle/>
          <a:p>
            <a:r>
              <a:rPr lang="en-US" err="1" smtClean="0"/>
              <a:t>Deblurred</a:t>
            </a:r>
            <a:r>
              <a:rPr lang="en-US" dirty="0" smtClean="0"/>
              <a:t> image</a:t>
            </a:r>
            <a:endParaRPr lang="en-US" dirty="0"/>
          </a:p>
        </p:txBody>
      </p:sp>
      <p:sp>
        <p:nvSpPr>
          <p:cNvPr id="35" name="TextBox 34"/>
          <p:cNvSpPr txBox="1"/>
          <p:nvPr/>
        </p:nvSpPr>
        <p:spPr>
          <a:xfrm>
            <a:off x="4098621" y="708782"/>
            <a:ext cx="1896096" cy="461665"/>
          </a:xfrm>
          <a:prstGeom prst="rect">
            <a:avLst/>
          </a:prstGeom>
          <a:noFill/>
        </p:spPr>
        <p:txBody>
          <a:bodyPr wrap="none" rtlCol="0">
            <a:spAutoFit/>
          </a:bodyPr>
          <a:lstStyle/>
          <a:p>
            <a:r>
              <a:rPr lang="en-US" dirty="0" smtClean="0"/>
              <a:t>Residual - </a:t>
            </a:r>
            <a:r>
              <a:rPr lang="en-US" dirty="0" err="1" smtClean="0"/>
              <a:t>hor</a:t>
            </a:r>
            <a:endParaRPr lang="en-US" dirty="0"/>
          </a:p>
        </p:txBody>
      </p:sp>
      <p:sp>
        <p:nvSpPr>
          <p:cNvPr id="36" name="TextBox 35"/>
          <p:cNvSpPr txBox="1"/>
          <p:nvPr/>
        </p:nvSpPr>
        <p:spPr>
          <a:xfrm>
            <a:off x="6725249" y="708782"/>
            <a:ext cx="1862626" cy="461665"/>
          </a:xfrm>
          <a:prstGeom prst="rect">
            <a:avLst/>
          </a:prstGeom>
          <a:noFill/>
        </p:spPr>
        <p:txBody>
          <a:bodyPr wrap="none" rtlCol="0">
            <a:spAutoFit/>
          </a:bodyPr>
          <a:lstStyle/>
          <a:p>
            <a:r>
              <a:rPr lang="en-US" dirty="0" smtClean="0"/>
              <a:t>Residual - </a:t>
            </a:r>
            <a:r>
              <a:rPr lang="en-US" dirty="0" err="1" smtClean="0"/>
              <a:t>ver</a:t>
            </a:r>
            <a:endParaRPr lang="en-US" dirty="0"/>
          </a:p>
        </p:txBody>
      </p:sp>
      <p:sp>
        <p:nvSpPr>
          <p:cNvPr id="14" name="Slide Number Placeholder 13"/>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145</a:t>
            </a:fld>
            <a:endParaRPr lang="en-US"/>
          </a:p>
        </p:txBody>
      </p:sp>
    </p:spTree>
  </p:cSld>
  <p:clrMapOvr>
    <a:masterClrMapping/>
  </p:clrMapOvr>
  <p:transition spd="med">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9" name="Picture 5" descr="Z:\Research\twoParabDeblurring\MATLABCode\localKernelSelection\forSlides\diffHor_10_10.png"/>
          <p:cNvPicPr>
            <a:picLocks noChangeAspect="1" noChangeArrowheads="1"/>
          </p:cNvPicPr>
          <p:nvPr/>
        </p:nvPicPr>
        <p:blipFill>
          <a:blip r:embed="rId3" cstate="print"/>
          <a:srcRect/>
          <a:stretch>
            <a:fillRect/>
          </a:stretch>
        </p:blipFill>
        <p:spPr bwMode="auto">
          <a:xfrm>
            <a:off x="3822698" y="1128681"/>
            <a:ext cx="2447943" cy="2743200"/>
          </a:xfrm>
          <a:prstGeom prst="rect">
            <a:avLst/>
          </a:prstGeom>
          <a:noFill/>
          <a:ln w="25400">
            <a:solidFill>
              <a:schemeClr val="tx1"/>
            </a:solidFill>
          </a:ln>
        </p:spPr>
      </p:pic>
      <p:pic>
        <p:nvPicPr>
          <p:cNvPr id="103430" name="Picture 6" descr="Z:\Research\twoParabDeblurring\MATLABCode\localKernelSelection\forSlides\diffVer_10_10.png"/>
          <p:cNvPicPr>
            <a:picLocks noChangeAspect="1" noChangeArrowheads="1"/>
          </p:cNvPicPr>
          <p:nvPr/>
        </p:nvPicPr>
        <p:blipFill>
          <a:blip r:embed="rId4" cstate="print"/>
          <a:srcRect/>
          <a:stretch>
            <a:fillRect/>
          </a:stretch>
        </p:blipFill>
        <p:spPr bwMode="auto">
          <a:xfrm>
            <a:off x="6432591" y="1128681"/>
            <a:ext cx="2447943" cy="2743200"/>
          </a:xfrm>
          <a:prstGeom prst="rect">
            <a:avLst/>
          </a:prstGeom>
          <a:noFill/>
          <a:ln w="25400">
            <a:solidFill>
              <a:schemeClr val="tx1"/>
            </a:solidFill>
          </a:ln>
        </p:spPr>
      </p:pic>
      <p:pic>
        <p:nvPicPr>
          <p:cNvPr id="103431" name="Picture 7" descr="Z:\Research\twoParabDeblurring\MATLABCode\localKernelSelection\forSlides\diffVer_21_10.png"/>
          <p:cNvPicPr>
            <a:picLocks noChangeAspect="1" noChangeArrowheads="1"/>
          </p:cNvPicPr>
          <p:nvPr/>
        </p:nvPicPr>
        <p:blipFill>
          <a:blip r:embed="rId5" cstate="print"/>
          <a:srcRect/>
          <a:stretch>
            <a:fillRect/>
          </a:stretch>
        </p:blipFill>
        <p:spPr bwMode="auto">
          <a:xfrm>
            <a:off x="6432591" y="3990978"/>
            <a:ext cx="2447943" cy="2743200"/>
          </a:xfrm>
          <a:prstGeom prst="rect">
            <a:avLst/>
          </a:prstGeom>
          <a:noFill/>
          <a:ln w="25400">
            <a:solidFill>
              <a:schemeClr val="tx1"/>
            </a:solidFill>
          </a:ln>
        </p:spPr>
      </p:pic>
      <p:pic>
        <p:nvPicPr>
          <p:cNvPr id="103432" name="Picture 8" descr="Z:\Research\twoParabDeblurring\MATLABCode\localKernelSelection\forSlides\diffHor_21_10.png"/>
          <p:cNvPicPr>
            <a:picLocks noChangeAspect="1" noChangeArrowheads="1"/>
          </p:cNvPicPr>
          <p:nvPr/>
        </p:nvPicPr>
        <p:blipFill>
          <a:blip r:embed="rId6" cstate="print"/>
          <a:srcRect/>
          <a:stretch>
            <a:fillRect/>
          </a:stretch>
        </p:blipFill>
        <p:spPr bwMode="auto">
          <a:xfrm>
            <a:off x="3822698" y="3990978"/>
            <a:ext cx="2447943" cy="2743200"/>
          </a:xfrm>
          <a:prstGeom prst="rect">
            <a:avLst/>
          </a:prstGeom>
          <a:noFill/>
          <a:ln w="25400">
            <a:solidFill>
              <a:schemeClr val="tx1"/>
            </a:solidFill>
          </a:ln>
        </p:spPr>
      </p:pic>
      <p:pic>
        <p:nvPicPr>
          <p:cNvPr id="103433" name="Picture 9" descr="Z:\Research\twoParabDeblurring\MATLABCode\localKernelSelection\forSlides\deblur_10_10.png"/>
          <p:cNvPicPr>
            <a:picLocks noChangeAspect="1" noChangeArrowheads="1"/>
          </p:cNvPicPr>
          <p:nvPr/>
        </p:nvPicPr>
        <p:blipFill>
          <a:blip r:embed="rId7" cstate="print"/>
          <a:srcRect/>
          <a:stretch>
            <a:fillRect/>
          </a:stretch>
        </p:blipFill>
        <p:spPr bwMode="auto">
          <a:xfrm>
            <a:off x="1212804" y="1128681"/>
            <a:ext cx="2447944" cy="2743200"/>
          </a:xfrm>
          <a:prstGeom prst="rect">
            <a:avLst/>
          </a:prstGeom>
          <a:noFill/>
          <a:ln w="25400">
            <a:solidFill>
              <a:schemeClr val="tx1"/>
            </a:solidFill>
          </a:ln>
        </p:spPr>
      </p:pic>
      <p:pic>
        <p:nvPicPr>
          <p:cNvPr id="103434" name="Picture 10" descr="Z:\Research\twoParabDeblurring\MATLABCode\localKernelSelection\forSlides\deblur_21_10.png"/>
          <p:cNvPicPr>
            <a:picLocks noChangeAspect="1" noChangeArrowheads="1"/>
          </p:cNvPicPr>
          <p:nvPr/>
        </p:nvPicPr>
        <p:blipFill>
          <a:blip r:embed="rId8" cstate="print"/>
          <a:srcRect/>
          <a:stretch>
            <a:fillRect/>
          </a:stretch>
        </p:blipFill>
        <p:spPr bwMode="auto">
          <a:xfrm>
            <a:off x="1212804" y="3990978"/>
            <a:ext cx="2447944" cy="2743200"/>
          </a:xfrm>
          <a:prstGeom prst="rect">
            <a:avLst/>
          </a:prstGeom>
          <a:noFill/>
          <a:ln w="25400">
            <a:solidFill>
              <a:schemeClr val="tx1"/>
            </a:solidFill>
          </a:ln>
        </p:spPr>
      </p:pic>
      <p:sp>
        <p:nvSpPr>
          <p:cNvPr id="31" name="TextBox 30"/>
          <p:cNvSpPr txBox="1"/>
          <p:nvPr/>
        </p:nvSpPr>
        <p:spPr>
          <a:xfrm>
            <a:off x="63150" y="2115561"/>
            <a:ext cx="1094659" cy="769441"/>
          </a:xfrm>
          <a:prstGeom prst="rect">
            <a:avLst/>
          </a:prstGeom>
          <a:noFill/>
        </p:spPr>
        <p:txBody>
          <a:bodyPr wrap="none" rtlCol="0">
            <a:spAutoFit/>
          </a:bodyPr>
          <a:lstStyle/>
          <a:p>
            <a:pPr algn="ctr"/>
            <a:r>
              <a:rPr lang="en-US" sz="2200" dirty="0" smtClean="0"/>
              <a:t>Correct </a:t>
            </a:r>
          </a:p>
          <a:p>
            <a:pPr algn="ctr"/>
            <a:r>
              <a:rPr lang="en-US" sz="2200" dirty="0" smtClean="0"/>
              <a:t>motion</a:t>
            </a:r>
            <a:endParaRPr lang="en-US" sz="2200" dirty="0"/>
          </a:p>
        </p:txBody>
      </p:sp>
      <p:sp>
        <p:nvSpPr>
          <p:cNvPr id="33" name="TextBox 32"/>
          <p:cNvSpPr txBox="1"/>
          <p:nvPr/>
        </p:nvSpPr>
        <p:spPr>
          <a:xfrm>
            <a:off x="-28638" y="4977858"/>
            <a:ext cx="1278234" cy="769441"/>
          </a:xfrm>
          <a:prstGeom prst="rect">
            <a:avLst/>
          </a:prstGeom>
          <a:noFill/>
        </p:spPr>
        <p:txBody>
          <a:bodyPr wrap="none" rtlCol="0">
            <a:spAutoFit/>
          </a:bodyPr>
          <a:lstStyle/>
          <a:p>
            <a:pPr algn="ctr"/>
            <a:r>
              <a:rPr lang="en-US" sz="2200" dirty="0" smtClean="0"/>
              <a:t>Incorrect </a:t>
            </a:r>
          </a:p>
          <a:p>
            <a:pPr algn="ctr"/>
            <a:r>
              <a:rPr lang="en-US" sz="2200" dirty="0" smtClean="0"/>
              <a:t>motion</a:t>
            </a:r>
            <a:endParaRPr lang="en-US" sz="2200" dirty="0"/>
          </a:p>
        </p:txBody>
      </p:sp>
      <p:sp>
        <p:nvSpPr>
          <p:cNvPr id="34" name="TextBox 33"/>
          <p:cNvSpPr txBox="1"/>
          <p:nvPr/>
        </p:nvSpPr>
        <p:spPr>
          <a:xfrm>
            <a:off x="1298580" y="708782"/>
            <a:ext cx="2276392" cy="461665"/>
          </a:xfrm>
          <a:prstGeom prst="rect">
            <a:avLst/>
          </a:prstGeom>
          <a:noFill/>
        </p:spPr>
        <p:txBody>
          <a:bodyPr wrap="none" rtlCol="0">
            <a:spAutoFit/>
          </a:bodyPr>
          <a:lstStyle/>
          <a:p>
            <a:r>
              <a:rPr lang="en-US" err="1" smtClean="0"/>
              <a:t>Deblurred</a:t>
            </a:r>
            <a:r>
              <a:rPr lang="en-US" dirty="0" smtClean="0"/>
              <a:t> image</a:t>
            </a:r>
            <a:endParaRPr lang="en-US" dirty="0"/>
          </a:p>
        </p:txBody>
      </p:sp>
      <p:sp>
        <p:nvSpPr>
          <p:cNvPr id="35" name="TextBox 34"/>
          <p:cNvSpPr txBox="1"/>
          <p:nvPr/>
        </p:nvSpPr>
        <p:spPr>
          <a:xfrm>
            <a:off x="4098621" y="708782"/>
            <a:ext cx="1896096" cy="461665"/>
          </a:xfrm>
          <a:prstGeom prst="rect">
            <a:avLst/>
          </a:prstGeom>
          <a:noFill/>
        </p:spPr>
        <p:txBody>
          <a:bodyPr wrap="none" rtlCol="0">
            <a:spAutoFit/>
          </a:bodyPr>
          <a:lstStyle/>
          <a:p>
            <a:r>
              <a:rPr lang="en-US" dirty="0" smtClean="0"/>
              <a:t>Residual - </a:t>
            </a:r>
            <a:r>
              <a:rPr lang="en-US" dirty="0" err="1" smtClean="0"/>
              <a:t>hor</a:t>
            </a:r>
            <a:endParaRPr lang="en-US" dirty="0"/>
          </a:p>
        </p:txBody>
      </p:sp>
      <p:sp>
        <p:nvSpPr>
          <p:cNvPr id="36" name="TextBox 35"/>
          <p:cNvSpPr txBox="1"/>
          <p:nvPr/>
        </p:nvSpPr>
        <p:spPr>
          <a:xfrm>
            <a:off x="6725249" y="708782"/>
            <a:ext cx="1862626" cy="461665"/>
          </a:xfrm>
          <a:prstGeom prst="rect">
            <a:avLst/>
          </a:prstGeom>
          <a:noFill/>
        </p:spPr>
        <p:txBody>
          <a:bodyPr wrap="none" rtlCol="0">
            <a:spAutoFit/>
          </a:bodyPr>
          <a:lstStyle/>
          <a:p>
            <a:r>
              <a:rPr lang="en-US" dirty="0" smtClean="0"/>
              <a:t>Residual - </a:t>
            </a:r>
            <a:r>
              <a:rPr lang="en-US" dirty="0" err="1" smtClean="0"/>
              <a:t>ver</a:t>
            </a:r>
            <a:endParaRPr lang="en-US" dirty="0"/>
          </a:p>
        </p:txBody>
      </p:sp>
      <p:sp>
        <p:nvSpPr>
          <p:cNvPr id="16" name="Rectangle 15"/>
          <p:cNvSpPr/>
          <p:nvPr/>
        </p:nvSpPr>
        <p:spPr bwMode="auto">
          <a:xfrm>
            <a:off x="0" y="0"/>
            <a:ext cx="9144000" cy="6858000"/>
          </a:xfrm>
          <a:prstGeom prst="rect">
            <a:avLst/>
          </a:prstGeom>
          <a:solidFill>
            <a:schemeClr val="bg2">
              <a:lumMod val="65000"/>
              <a:lumOff val="35000"/>
              <a:alpha val="91000"/>
            </a:schemeClr>
          </a:solidFill>
          <a:ln w="12700" cap="flat" cmpd="sng" algn="ctr">
            <a:noFill/>
            <a:prstDash val="solid"/>
            <a:round/>
            <a:headEnd type="none" w="med" len="med"/>
            <a:tailEnd type="none" w="med" len="med"/>
          </a:ln>
          <a:effectLst/>
        </p:spPr>
        <p:txBody>
          <a:bodyPr wrap="none" anchor="ctr"/>
          <a:lstStyle/>
          <a:p>
            <a:pPr algn="ctr" eaLnBrk="0" hangingPunct="0">
              <a:defRPr/>
            </a:pPr>
            <a:endParaRPr lang="en-US" dirty="0">
              <a:latin typeface="Times New Roman" pitchFamily="18" charset="0"/>
            </a:endParaRPr>
          </a:p>
        </p:txBody>
      </p:sp>
      <p:sp>
        <p:nvSpPr>
          <p:cNvPr id="17"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Blur kernel estimation</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18" name="TextBox 17"/>
          <p:cNvSpPr txBox="1"/>
          <p:nvPr/>
        </p:nvSpPr>
        <p:spPr>
          <a:xfrm>
            <a:off x="556667" y="2057400"/>
            <a:ext cx="8053933" cy="523220"/>
          </a:xfrm>
          <a:prstGeom prst="rect">
            <a:avLst/>
          </a:prstGeom>
          <a:noFill/>
        </p:spPr>
        <p:txBody>
          <a:bodyPr wrap="none" rtlCol="0">
            <a:spAutoFit/>
          </a:bodyPr>
          <a:lstStyle/>
          <a:p>
            <a:r>
              <a:rPr lang="en-US" sz="2800" dirty="0" smtClean="0"/>
              <a:t>Find the motion candidate that minimizes the residual</a:t>
            </a:r>
            <a:endParaRPr lang="en-US" sz="2800" dirty="0"/>
          </a:p>
        </p:txBody>
      </p:sp>
      <p:sp>
        <p:nvSpPr>
          <p:cNvPr id="19" name="Slide Number Placeholder 1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146</a:t>
            </a:fld>
            <a:endParaRPr lang="en-US"/>
          </a:p>
        </p:txBody>
      </p:sp>
    </p:spTree>
  </p:cSld>
  <p:clrMapOvr>
    <a:masterClrMapping/>
  </p:clrMapOvr>
  <p:transition spd="med">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147</a:t>
            </a:fld>
            <a:endParaRPr lang="en-US"/>
          </a:p>
        </p:txBody>
      </p:sp>
      <p:sp>
        <p:nvSpPr>
          <p:cNvPr id="6" name="TextBox 5"/>
          <p:cNvSpPr txBox="1"/>
          <p:nvPr/>
        </p:nvSpPr>
        <p:spPr>
          <a:xfrm>
            <a:off x="157589" y="721961"/>
            <a:ext cx="8635697" cy="5452775"/>
          </a:xfrm>
          <a:prstGeom prst="rect">
            <a:avLst/>
          </a:prstGeom>
          <a:noFill/>
        </p:spPr>
        <p:txBody>
          <a:bodyPr wrap="none" rtlCol="0">
            <a:spAutoFit/>
          </a:bodyPr>
          <a:lstStyle/>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Blur kernel estimation using blurred edge profiles</a:t>
            </a:r>
            <a:endParaRPr lang="en-US" sz="3200" dirty="0" smtClean="0">
              <a:solidFill>
                <a:schemeClr val="tx1">
                  <a:lumMod val="65000"/>
                </a:schemeClr>
              </a:solidFill>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The Radon transform and blur</a:t>
            </a:r>
          </a:p>
          <a:p>
            <a:pPr lvl="1">
              <a:lnSpc>
                <a:spcPct val="120000"/>
              </a:lnSpc>
              <a:buFont typeface="Arial" pitchFamily="34" charset="0"/>
              <a:buChar char="•"/>
            </a:pPr>
            <a:r>
              <a:rPr lang="en-US" sz="2600" dirty="0" smtClean="0">
                <a:solidFill>
                  <a:schemeClr val="tx1">
                    <a:lumMod val="65000"/>
                  </a:schemeClr>
                </a:solidFill>
              </a:rPr>
              <a:t>  Using blurred edges for blur identification</a:t>
            </a:r>
          </a:p>
          <a:p>
            <a:pPr lvl="1">
              <a:lnSpc>
                <a:spcPct val="120000"/>
              </a:lnSpc>
              <a:buFont typeface="Arial" pitchFamily="34" charset="0"/>
              <a:buChar char="•"/>
            </a:pPr>
            <a:r>
              <a:rPr lang="en-US" sz="2600" dirty="0" smtClean="0">
                <a:solidFill>
                  <a:schemeClr val="tx1">
                    <a:lumMod val="65000"/>
                  </a:schemeClr>
                </a:solidFill>
              </a:rPr>
              <a:t>  </a:t>
            </a:r>
            <a:r>
              <a:rPr lang="en-US" sz="2600" dirty="0" err="1" smtClean="0">
                <a:solidFill>
                  <a:schemeClr val="tx1">
                    <a:lumMod val="65000"/>
                  </a:schemeClr>
                </a:solidFill>
              </a:rPr>
              <a:t>Deblurring</a:t>
            </a:r>
            <a:r>
              <a:rPr lang="en-US" sz="2600" dirty="0" smtClean="0">
                <a:solidFill>
                  <a:schemeClr val="tx1">
                    <a:lumMod val="65000"/>
                  </a:schemeClr>
                </a:solidFill>
              </a:rPr>
              <a:t> pipeline</a:t>
            </a: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accent1">
                  <a:lumMod val="60000"/>
                  <a:lumOff val="40000"/>
                </a:schemeClr>
              </a:solidFill>
              <a:effectLst>
                <a:outerShdw blurRad="38100" dist="38100" dir="2700000" algn="tl">
                  <a:srgbClr val="000000"/>
                </a:outerShdw>
              </a:effectLst>
            </a:endParaRPr>
          </a:p>
          <a:p>
            <a:pPr>
              <a:buFont typeface="Arial" pitchFamily="34" charset="0"/>
              <a:buChar char="•"/>
            </a:pPr>
            <a:r>
              <a:rPr lang="en-US" sz="2800" kern="0" dirty="0" smtClean="0">
                <a:solidFill>
                  <a:srgbClr val="FFCC66"/>
                </a:solidFill>
                <a:effectLst>
                  <a:outerShdw blurRad="38100" dist="38100" dir="2700000" algn="tl">
                    <a:srgbClr val="000000"/>
                  </a:outerShdw>
                </a:effectLst>
              </a:rPr>
              <a:t> Orthogonal parabolic exposures for motion </a:t>
            </a:r>
            <a:r>
              <a:rPr lang="en-US" sz="2800" kern="0" dirty="0" err="1" smtClean="0">
                <a:solidFill>
                  <a:srgbClr val="FFCC66"/>
                </a:solidFill>
                <a:effectLst>
                  <a:outerShdw blurRad="38100" dist="38100" dir="2700000" algn="tl">
                    <a:srgbClr val="000000"/>
                  </a:outerShdw>
                </a:effectLst>
              </a:rPr>
              <a:t>deblurring</a:t>
            </a:r>
            <a:r>
              <a:rPr lang="en-US" sz="3200" dirty="0" smtClean="0">
                <a:solidFill>
                  <a:schemeClr val="tx1">
                    <a:lumMod val="65000"/>
                  </a:schemeClr>
                </a:solidFill>
              </a:rPr>
              <a:t> </a:t>
            </a:r>
          </a:p>
          <a:p>
            <a:pPr lvl="1">
              <a:buFont typeface="Arial" pitchFamily="34" charset="0"/>
              <a:buChar char="•"/>
            </a:pPr>
            <a:r>
              <a:rPr lang="en-US" sz="2600" dirty="0" smtClean="0">
                <a:solidFill>
                  <a:srgbClr val="FFFF66"/>
                </a:solidFill>
              </a:rPr>
              <a:t>  2D motion optimal spectral bound</a:t>
            </a:r>
          </a:p>
          <a:p>
            <a:pPr lvl="1">
              <a:lnSpc>
                <a:spcPct val="120000"/>
              </a:lnSpc>
              <a:buFont typeface="Arial" pitchFamily="34" charset="0"/>
              <a:buChar char="•"/>
            </a:pPr>
            <a:r>
              <a:rPr lang="en-US" sz="2600" dirty="0" smtClean="0">
                <a:solidFill>
                  <a:srgbClr val="FFFF66"/>
                </a:solidFill>
              </a:rPr>
              <a:t>  Camera design</a:t>
            </a:r>
          </a:p>
          <a:p>
            <a:pPr lvl="1">
              <a:lnSpc>
                <a:spcPct val="120000"/>
              </a:lnSpc>
              <a:buFont typeface="Arial" pitchFamily="34" charset="0"/>
              <a:buChar char="•"/>
            </a:pPr>
            <a:r>
              <a:rPr lang="en-US" sz="2600" dirty="0" smtClean="0">
                <a:solidFill>
                  <a:srgbClr val="FFFF66"/>
                </a:solidFill>
              </a:rPr>
              <a:t>  Blur estimation</a:t>
            </a:r>
          </a:p>
          <a:p>
            <a:pPr lvl="1">
              <a:lnSpc>
                <a:spcPct val="120000"/>
              </a:lnSpc>
              <a:buFont typeface="Arial" pitchFamily="34" charset="0"/>
              <a:buChar char="•"/>
            </a:pPr>
            <a:r>
              <a:rPr lang="en-US" sz="2600" dirty="0" smtClean="0">
                <a:solidFill>
                  <a:srgbClr val="FFFF66"/>
                </a:solidFill>
              </a:rPr>
              <a:t>  Experimental results </a:t>
            </a:r>
            <a:endParaRPr lang="en-US" sz="3200" dirty="0" smtClean="0">
              <a:solidFill>
                <a:srgbClr val="FFFF66"/>
              </a:solidFill>
            </a:endParaRPr>
          </a:p>
        </p:txBody>
      </p:sp>
      <p:sp>
        <p:nvSpPr>
          <p:cNvPr id="7"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Tree>
  </p:cSld>
  <p:clrMapOvr>
    <a:masterClrMapping/>
  </p:clrMapOvr>
  <p:transition spd="med">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Camera setup</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06498" name="Picture 2" descr="Z:\public_html\cameraSetupS_ICCP.png"/>
          <p:cNvPicPr>
            <a:picLocks noChangeAspect="1" noChangeArrowheads="1"/>
          </p:cNvPicPr>
          <p:nvPr/>
        </p:nvPicPr>
        <p:blipFill>
          <a:blip r:embed="rId3" cstate="print"/>
          <a:srcRect/>
          <a:stretch>
            <a:fillRect/>
          </a:stretch>
        </p:blipFill>
        <p:spPr bwMode="auto">
          <a:xfrm>
            <a:off x="1066752" y="1165194"/>
            <a:ext cx="6927850" cy="4794250"/>
          </a:xfrm>
          <a:prstGeom prst="rect">
            <a:avLst/>
          </a:prstGeom>
          <a:noFill/>
        </p:spPr>
      </p:pic>
      <p:sp>
        <p:nvSpPr>
          <p:cNvPr id="7" name="Rectangle 6"/>
          <p:cNvSpPr/>
          <p:nvPr/>
        </p:nvSpPr>
        <p:spPr>
          <a:xfrm>
            <a:off x="2381220" y="6094449"/>
            <a:ext cx="1186928" cy="446276"/>
          </a:xfrm>
          <a:prstGeom prst="rect">
            <a:avLst/>
          </a:prstGeom>
        </p:spPr>
        <p:txBody>
          <a:bodyPr wrap="none">
            <a:spAutoFit/>
          </a:bodyPr>
          <a:lstStyle/>
          <a:p>
            <a:pPr defTabSz="461963">
              <a:defRPr/>
            </a:pPr>
            <a:r>
              <a:rPr lang="en-US" sz="2300" smtClean="0">
                <a:solidFill>
                  <a:srgbClr val="FFFF66"/>
                </a:solidFill>
                <a:effectLst>
                  <a:outerShdw blurRad="38100" dist="38100" dir="2700000" algn="tl">
                    <a:srgbClr val="000000"/>
                  </a:outerShdw>
                </a:effectLst>
                <a:ea typeface="Arial Unicode MS" pitchFamily="34" charset="-128"/>
                <a:cs typeface="Arial Unicode MS" pitchFamily="34" charset="-128"/>
              </a:rPr>
              <a:t>Diagram</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813442" y="6094449"/>
            <a:ext cx="1842556" cy="446276"/>
          </a:xfrm>
          <a:prstGeom prst="rect">
            <a:avLst/>
          </a:prstGeom>
        </p:spPr>
        <p:txBody>
          <a:bodyPr wrap="none">
            <a:spAutoFit/>
          </a:bodyPr>
          <a:lstStyle/>
          <a:p>
            <a:pPr defTabSz="461963">
              <a:defRPr/>
            </a:pPr>
            <a:r>
              <a:rPr lang="en-US" sz="2300" smtClean="0">
                <a:solidFill>
                  <a:srgbClr val="FFFF66"/>
                </a:solidFill>
                <a:effectLst>
                  <a:outerShdw blurRad="38100" dist="38100" dir="2700000" algn="tl">
                    <a:srgbClr val="000000"/>
                  </a:outerShdw>
                </a:effectLst>
                <a:ea typeface="Arial Unicode MS" pitchFamily="34" charset="-128"/>
                <a:cs typeface="Arial Unicode MS" pitchFamily="34" charset="-128"/>
              </a:rPr>
              <a:t>Camera setup</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148</a:t>
            </a:fld>
            <a:endParaRPr lang="en-US"/>
          </a:p>
        </p:txBody>
      </p:sp>
    </p:spTree>
  </p:cSld>
  <p:clrMapOvr>
    <a:masterClrMapping/>
  </p:clrMapOvr>
  <p:transition spd="med">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1179196" y="5784089"/>
            <a:ext cx="2589555"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578224" y="5784089"/>
            <a:ext cx="225664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07522" name="Picture 2" descr="Z:\public_html\illust_x_ICCP.png"/>
          <p:cNvPicPr>
            <a:picLocks noChangeAspect="1" noChangeArrowheads="1"/>
          </p:cNvPicPr>
          <p:nvPr/>
        </p:nvPicPr>
        <p:blipFill>
          <a:blip r:embed="rId3" cstate="print"/>
          <a:srcRect/>
          <a:stretch>
            <a:fillRect/>
          </a:stretch>
        </p:blipFill>
        <p:spPr bwMode="auto">
          <a:xfrm>
            <a:off x="519057" y="1201707"/>
            <a:ext cx="3909824" cy="4572000"/>
          </a:xfrm>
          <a:prstGeom prst="rect">
            <a:avLst/>
          </a:prstGeom>
          <a:noFill/>
          <a:ln w="25400">
            <a:solidFill>
              <a:schemeClr val="tx1"/>
            </a:solidFill>
          </a:ln>
        </p:spPr>
      </p:pic>
      <p:pic>
        <p:nvPicPr>
          <p:cNvPr id="107523" name="Picture 3" descr="Z:\public_html\illust_y_ICCP.png"/>
          <p:cNvPicPr>
            <a:picLocks noChangeAspect="1" noChangeArrowheads="1"/>
          </p:cNvPicPr>
          <p:nvPr/>
        </p:nvPicPr>
        <p:blipFill>
          <a:blip r:embed="rId4" cstate="print"/>
          <a:srcRect/>
          <a:stretch>
            <a:fillRect/>
          </a:stretch>
        </p:blipFill>
        <p:spPr bwMode="auto">
          <a:xfrm>
            <a:off x="4751632" y="1201707"/>
            <a:ext cx="3909824" cy="4572000"/>
          </a:xfrm>
          <a:prstGeom prst="rect">
            <a:avLst/>
          </a:prstGeom>
          <a:noFill/>
          <a:ln w="25400">
            <a:solidFill>
              <a:schemeClr val="tx1"/>
            </a:solidFill>
          </a:ln>
        </p:spPr>
      </p:pic>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149</a:t>
            </a:fld>
            <a:endParaRPr lang="en-US"/>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0930" name="Picture 2" descr="Z:\Research\LineBasedKernelEstimation\MATLABCode\FiguresForPaper\slideFigures\blurredEdges\Results\sharpImNL.jpg"/>
          <p:cNvPicPr>
            <a:picLocks noChangeAspect="1" noChangeArrowheads="1"/>
          </p:cNvPicPr>
          <p:nvPr/>
        </p:nvPicPr>
        <p:blipFill>
          <a:blip r:embed="rId3" cstate="print"/>
          <a:srcRect/>
          <a:stretch>
            <a:fillRect/>
          </a:stretch>
        </p:blipFill>
        <p:spPr bwMode="auto">
          <a:xfrm>
            <a:off x="5436096" y="2870937"/>
            <a:ext cx="2163847" cy="1965960"/>
          </a:xfrm>
          <a:prstGeom prst="rect">
            <a:avLst/>
          </a:prstGeom>
          <a:noFill/>
          <a:ln w="38100">
            <a:solidFill>
              <a:schemeClr val="tx1"/>
            </a:solidFill>
          </a:ln>
        </p:spPr>
      </p:pic>
      <p:sp>
        <p:nvSpPr>
          <p:cNvPr id="20"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A blurry</a:t>
            </a:r>
            <a:r>
              <a:rPr kumimoji="0" lang="en-US" sz="3300" b="0" i="0" u="none" strike="noStrike" kern="0" cap="none" spc="0" normalizeH="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 photograph</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pic>
        <p:nvPicPr>
          <p:cNvPr id="4" name="Picture 7" descr="Z:\Research\LineBasedKernelEstimation\MATLABCode\FiguresForPaper\slideFigures\kernelRadonTransform\Results\Kernel.png"/>
          <p:cNvPicPr>
            <a:picLocks noChangeAspect="1" noChangeArrowheads="1"/>
          </p:cNvPicPr>
          <p:nvPr/>
        </p:nvPicPr>
        <p:blipFill>
          <a:blip r:embed="rId4" cstate="print"/>
          <a:srcRect/>
          <a:stretch>
            <a:fillRect/>
          </a:stretch>
        </p:blipFill>
        <p:spPr bwMode="auto">
          <a:xfrm>
            <a:off x="3239852" y="3168117"/>
            <a:ext cx="1371600" cy="1371600"/>
          </a:xfrm>
          <a:prstGeom prst="rect">
            <a:avLst/>
          </a:prstGeom>
          <a:noFill/>
          <a:ln w="38100">
            <a:solidFill>
              <a:schemeClr val="tx1"/>
            </a:solidFill>
          </a:ln>
        </p:spPr>
      </p:pic>
      <p:pic>
        <p:nvPicPr>
          <p:cNvPr id="5" name="Picture 3" descr="Z:\Research\LineBasedKernelEstimation\MATLABCode\FiguresForPaper\slideFigures\blurredEdges\Results\BlurredImNL.png"/>
          <p:cNvPicPr>
            <a:picLocks noChangeAspect="1" noChangeArrowheads="1"/>
          </p:cNvPicPr>
          <p:nvPr/>
        </p:nvPicPr>
        <p:blipFill>
          <a:blip r:embed="rId5" cstate="print"/>
          <a:srcRect/>
          <a:stretch>
            <a:fillRect/>
          </a:stretch>
        </p:blipFill>
        <p:spPr bwMode="auto">
          <a:xfrm>
            <a:off x="431540" y="2870937"/>
            <a:ext cx="2163846" cy="1965960"/>
          </a:xfrm>
          <a:prstGeom prst="rect">
            <a:avLst/>
          </a:prstGeom>
          <a:noFill/>
          <a:ln w="38100">
            <a:solidFill>
              <a:schemeClr val="tx1"/>
            </a:solidFill>
          </a:ln>
        </p:spPr>
      </p:pic>
      <p:sp>
        <p:nvSpPr>
          <p:cNvPr id="6" name="Rectangle 5"/>
          <p:cNvSpPr/>
          <p:nvPr/>
        </p:nvSpPr>
        <p:spPr>
          <a:xfrm>
            <a:off x="4680012" y="3469197"/>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sp>
        <p:nvSpPr>
          <p:cNvPr id="7" name="Rectangle 6"/>
          <p:cNvSpPr/>
          <p:nvPr/>
        </p:nvSpPr>
        <p:spPr>
          <a:xfrm>
            <a:off x="2663788" y="3469197"/>
            <a:ext cx="514885" cy="769441"/>
          </a:xfrm>
          <a:prstGeom prst="rect">
            <a:avLst/>
          </a:prstGeom>
        </p:spPr>
        <p:txBody>
          <a:bodyPr wrap="none">
            <a:spAutoFit/>
          </a:bodyPr>
          <a:lstStyle/>
          <a:p>
            <a:r>
              <a:rPr lang="en-US" sz="4400" dirty="0" smtClean="0">
                <a:latin typeface="Arial" charset="0"/>
                <a:sym typeface="Symbol" charset="2"/>
              </a:rPr>
              <a:t>=</a:t>
            </a:r>
            <a:endParaRPr lang="en-US" sz="4400" dirty="0"/>
          </a:p>
        </p:txBody>
      </p:sp>
      <p:sp>
        <p:nvSpPr>
          <p:cNvPr id="8" name="Rectangle 7"/>
          <p:cNvSpPr/>
          <p:nvPr/>
        </p:nvSpPr>
        <p:spPr>
          <a:xfrm>
            <a:off x="7776356" y="3469197"/>
            <a:ext cx="1143262" cy="769441"/>
          </a:xfrm>
          <a:prstGeom prst="rect">
            <a:avLst/>
          </a:prstGeom>
        </p:spPr>
        <p:txBody>
          <a:bodyPr wrap="none">
            <a:spAutoFit/>
          </a:bodyPr>
          <a:lstStyle/>
          <a:p>
            <a:r>
              <a:rPr lang="en-US" sz="4400" dirty="0" smtClean="0">
                <a:latin typeface="Arial" charset="0"/>
                <a:sym typeface="Symbol" charset="2"/>
              </a:rPr>
              <a:t>+  n</a:t>
            </a:r>
            <a:endParaRPr lang="en-US" sz="4400" dirty="0"/>
          </a:p>
        </p:txBody>
      </p:sp>
      <p:sp>
        <p:nvSpPr>
          <p:cNvPr id="11" name="Slide Number Placeholder 10"/>
          <p:cNvSpPr>
            <a:spLocks noGrp="1"/>
          </p:cNvSpPr>
          <p:nvPr>
            <p:ph type="sldNum" sz="quarter" idx="4"/>
          </p:nvPr>
        </p:nvSpPr>
        <p:spPr/>
        <p:txBody>
          <a:bodyPr/>
          <a:lstStyle/>
          <a:p>
            <a:pPr>
              <a:defRPr/>
            </a:pPr>
            <a:fld id="{9C56B7B5-B346-46BB-8E3A-BF99DA868915}" type="slidenum">
              <a:rPr lang="en-US" smtClean="0"/>
              <a:pPr>
                <a:defRPr/>
              </a:pPr>
              <a:t>15</a:t>
            </a:fld>
            <a:endParaRPr lang="en-US"/>
          </a:p>
        </p:txBody>
      </p:sp>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descr="Z:\public_html\illust_static_ICCP.png"/>
          <p:cNvPicPr>
            <a:picLocks noChangeAspect="1" noChangeArrowheads="1"/>
          </p:cNvPicPr>
          <p:nvPr/>
        </p:nvPicPr>
        <p:blipFill>
          <a:blip r:embed="rId3" cstate="print"/>
          <a:srcRect/>
          <a:stretch>
            <a:fillRect/>
          </a:stretch>
        </p:blipFill>
        <p:spPr bwMode="auto">
          <a:xfrm>
            <a:off x="521208" y="1197864"/>
            <a:ext cx="3909824" cy="4572000"/>
          </a:xfrm>
          <a:prstGeom prst="rect">
            <a:avLst/>
          </a:prstGeom>
          <a:noFill/>
          <a:ln w="25400">
            <a:solidFill>
              <a:schemeClr val="tx1"/>
            </a:solidFill>
          </a:ln>
        </p:spPr>
      </p:pic>
      <p:pic>
        <p:nvPicPr>
          <p:cNvPr id="108547" name="Picture 3" descr="Z:\public_html\illust_debIm_ICCP.png"/>
          <p:cNvPicPr>
            <a:picLocks noChangeAspect="1" noChangeArrowheads="1"/>
          </p:cNvPicPr>
          <p:nvPr/>
        </p:nvPicPr>
        <p:blipFill>
          <a:blip r:embed="rId4" cstate="print"/>
          <a:srcRect/>
          <a:stretch>
            <a:fillRect/>
          </a:stretch>
        </p:blipFill>
        <p:spPr bwMode="auto">
          <a:xfrm>
            <a:off x="4754880" y="1197864"/>
            <a:ext cx="3909824" cy="4572000"/>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1140663" y="5784089"/>
            <a:ext cx="2670924" cy="446276"/>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Color map of motion</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09570" name="Picture 2" descr="Z:\public_html\illust_motionEst_ICCP.png"/>
          <p:cNvPicPr>
            <a:picLocks noChangeAspect="1" noChangeArrowheads="1"/>
          </p:cNvPicPr>
          <p:nvPr/>
        </p:nvPicPr>
        <p:blipFill>
          <a:blip r:embed="rId5" cstate="print"/>
          <a:srcRect/>
          <a:stretch>
            <a:fillRect/>
          </a:stretch>
        </p:blipFill>
        <p:spPr bwMode="auto">
          <a:xfrm>
            <a:off x="482544" y="1165194"/>
            <a:ext cx="3988934" cy="4663440"/>
          </a:xfrm>
          <a:prstGeom prst="rect">
            <a:avLst/>
          </a:prstGeom>
          <a:noFill/>
          <a:ln w="25400">
            <a:solidFill>
              <a:schemeClr val="tx1"/>
            </a:solidFill>
          </a:ln>
        </p:spPr>
      </p:pic>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150</a:t>
            </a:fld>
            <a:endParaRPr lang="en-US"/>
          </a:p>
        </p:txBody>
      </p:sp>
    </p:spTree>
  </p:cSld>
  <p:clrMapOvr>
    <a:masterClrMapping/>
  </p:clrMapOvr>
  <p:transition spd="med">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descr="Z:\public_html\illust_static_ICCP.png"/>
          <p:cNvPicPr>
            <a:picLocks noChangeAspect="1" noChangeArrowheads="1"/>
          </p:cNvPicPr>
          <p:nvPr/>
        </p:nvPicPr>
        <p:blipFill>
          <a:blip r:embed="rId3" cstate="print"/>
          <a:srcRect/>
          <a:stretch>
            <a:fillRect/>
          </a:stretch>
        </p:blipFill>
        <p:spPr bwMode="auto">
          <a:xfrm>
            <a:off x="521208" y="1197864"/>
            <a:ext cx="3909824" cy="4572000"/>
          </a:xfrm>
          <a:prstGeom prst="rect">
            <a:avLst/>
          </a:prstGeom>
          <a:noFill/>
          <a:ln w="25400">
            <a:solidFill>
              <a:schemeClr val="tx1"/>
            </a:solidFill>
          </a:ln>
        </p:spPr>
      </p:pic>
      <p:pic>
        <p:nvPicPr>
          <p:cNvPr id="108547" name="Picture 3" descr="Z:\public_html\illust_debIm_ICCP.png"/>
          <p:cNvPicPr>
            <a:picLocks noChangeAspect="1" noChangeArrowheads="1"/>
          </p:cNvPicPr>
          <p:nvPr/>
        </p:nvPicPr>
        <p:blipFill>
          <a:blip r:embed="rId4" cstate="print"/>
          <a:srcRect/>
          <a:stretch>
            <a:fillRect/>
          </a:stretch>
        </p:blipFill>
        <p:spPr bwMode="auto">
          <a:xfrm>
            <a:off x="4754880" y="1197864"/>
            <a:ext cx="3909824" cy="4572000"/>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9" name="Slide Number Placeholder 8"/>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151</a:t>
            </a:fld>
            <a:endParaRPr lang="en-US"/>
          </a:p>
        </p:txBody>
      </p:sp>
    </p:spTree>
  </p:cSld>
  <p:clrMapOvr>
    <a:masterClrMapping/>
  </p:clrMapOvr>
  <p:transition spd="med">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zoomed</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0595" name="Picture 3" descr="Z:\public_html\illust_x_crop_ICCP.png"/>
          <p:cNvPicPr>
            <a:picLocks noChangeAspect="1" noChangeArrowheads="1"/>
          </p:cNvPicPr>
          <p:nvPr/>
        </p:nvPicPr>
        <p:blipFill>
          <a:blip r:embed="rId3" cstate="print"/>
          <a:srcRect/>
          <a:stretch>
            <a:fillRect/>
          </a:stretch>
        </p:blipFill>
        <p:spPr bwMode="auto">
          <a:xfrm>
            <a:off x="373005" y="1804171"/>
            <a:ext cx="2632682" cy="2743200"/>
          </a:xfrm>
          <a:prstGeom prst="rect">
            <a:avLst/>
          </a:prstGeom>
          <a:noFill/>
          <a:ln w="38100">
            <a:solidFill>
              <a:schemeClr val="tx1"/>
            </a:solidFill>
          </a:ln>
        </p:spPr>
      </p:pic>
      <p:pic>
        <p:nvPicPr>
          <p:cNvPr id="110596" name="Picture 4" descr="Z:\public_html\illust_y_crop_ICCP.png"/>
          <p:cNvPicPr>
            <a:picLocks noChangeAspect="1" noChangeArrowheads="1"/>
          </p:cNvPicPr>
          <p:nvPr/>
        </p:nvPicPr>
        <p:blipFill>
          <a:blip r:embed="rId4" cstate="print"/>
          <a:srcRect/>
          <a:stretch>
            <a:fillRect/>
          </a:stretch>
        </p:blipFill>
        <p:spPr bwMode="auto">
          <a:xfrm>
            <a:off x="3260128" y="1804171"/>
            <a:ext cx="2550718" cy="2743200"/>
          </a:xfrm>
          <a:prstGeom prst="rect">
            <a:avLst/>
          </a:prstGeom>
          <a:noFill/>
          <a:ln w="38100">
            <a:solidFill>
              <a:schemeClr val="tx1"/>
            </a:solidFill>
          </a:ln>
        </p:spPr>
      </p:pic>
      <p:pic>
        <p:nvPicPr>
          <p:cNvPr id="110597" name="Picture 5" descr="Z:\public_html\illust_debIm_crop_ICCP.png"/>
          <p:cNvPicPr>
            <a:picLocks noChangeAspect="1" noChangeArrowheads="1"/>
          </p:cNvPicPr>
          <p:nvPr/>
        </p:nvPicPr>
        <p:blipFill>
          <a:blip r:embed="rId5" cstate="print"/>
          <a:srcRect/>
          <a:stretch>
            <a:fillRect/>
          </a:stretch>
        </p:blipFill>
        <p:spPr bwMode="auto">
          <a:xfrm>
            <a:off x="6065287" y="1804171"/>
            <a:ext cx="2632682" cy="2743200"/>
          </a:xfrm>
          <a:prstGeom prst="rect">
            <a:avLst/>
          </a:prstGeom>
          <a:noFill/>
          <a:ln w="38100">
            <a:solidFill>
              <a:schemeClr val="tx1"/>
            </a:solidFill>
          </a:ln>
        </p:spPr>
      </p:pic>
      <p:sp>
        <p:nvSpPr>
          <p:cNvPr id="12" name="Rectangle 11"/>
          <p:cNvSpPr/>
          <p:nvPr/>
        </p:nvSpPr>
        <p:spPr>
          <a:xfrm>
            <a:off x="394569" y="4688699"/>
            <a:ext cx="2589555"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3" name="Rectangle 12"/>
          <p:cNvSpPr/>
          <p:nvPr/>
        </p:nvSpPr>
        <p:spPr>
          <a:xfrm>
            <a:off x="3407166" y="4688699"/>
            <a:ext cx="225664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4" name="Rectangle 13"/>
          <p:cNvSpPr/>
          <p:nvPr/>
        </p:nvSpPr>
        <p:spPr>
          <a:xfrm>
            <a:off x="6282577" y="4865670"/>
            <a:ext cx="2198102"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0" name="Slide Number Placeholder 9"/>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152</a:t>
            </a:fld>
            <a:endParaRPr lang="en-US"/>
          </a:p>
        </p:txBody>
      </p:sp>
    </p:spTree>
  </p:cSld>
  <p:clrMapOvr>
    <a:masterClrMapping/>
  </p:clrMapOvr>
  <p:transition spd="med">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more examples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1619" name="Picture 3" descr="Z:\public_html\result_1_static_ICCP.png"/>
          <p:cNvPicPr>
            <a:picLocks noChangeAspect="1" noChangeArrowheads="1"/>
          </p:cNvPicPr>
          <p:nvPr/>
        </p:nvPicPr>
        <p:blipFill>
          <a:blip r:embed="rId3" cstate="print"/>
          <a:srcRect/>
          <a:stretch>
            <a:fillRect/>
          </a:stretch>
        </p:blipFill>
        <p:spPr bwMode="auto">
          <a:xfrm>
            <a:off x="226953" y="1493811"/>
            <a:ext cx="4242269" cy="3931920"/>
          </a:xfrm>
          <a:prstGeom prst="rect">
            <a:avLst/>
          </a:prstGeom>
          <a:noFill/>
          <a:ln w="25400">
            <a:solidFill>
              <a:schemeClr val="tx1"/>
            </a:solidFill>
          </a:ln>
        </p:spPr>
      </p:pic>
      <p:pic>
        <p:nvPicPr>
          <p:cNvPr id="111620" name="Picture 4" descr="Z:\public_html\result_1_deb_ICCP.png"/>
          <p:cNvPicPr>
            <a:picLocks noChangeAspect="1" noChangeArrowheads="1"/>
          </p:cNvPicPr>
          <p:nvPr/>
        </p:nvPicPr>
        <p:blipFill>
          <a:blip r:embed="rId4" cstate="print"/>
          <a:srcRect/>
          <a:stretch>
            <a:fillRect/>
          </a:stretch>
        </p:blipFill>
        <p:spPr bwMode="auto">
          <a:xfrm>
            <a:off x="4674778" y="1493811"/>
            <a:ext cx="4242269" cy="3931920"/>
          </a:xfrm>
          <a:prstGeom prst="rect">
            <a:avLst/>
          </a:prstGeom>
          <a:noFill/>
          <a:ln w="25400">
            <a:solidFill>
              <a:schemeClr val="tx1"/>
            </a:solidFill>
          </a:ln>
        </p:spPr>
      </p:pic>
      <p:sp>
        <p:nvSpPr>
          <p:cNvPr id="15" name="Rectangle 14"/>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6" name="Rectangle 15"/>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Slide Number Placeholder 7"/>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153</a:t>
            </a:fld>
            <a:endParaRPr lang="en-US"/>
          </a:p>
        </p:txBody>
      </p:sp>
    </p:spTree>
  </p:cSld>
  <p:clrMapOvr>
    <a:masterClrMapping/>
  </p:clrMapOvr>
  <p:transition spd="med">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more examples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2642" name="Picture 2" descr="Z:\public_html\result_2_deb_ICCP.png"/>
          <p:cNvPicPr>
            <a:picLocks noChangeAspect="1" noChangeArrowheads="1"/>
          </p:cNvPicPr>
          <p:nvPr/>
        </p:nvPicPr>
        <p:blipFill>
          <a:blip r:embed="rId3" cstate="print"/>
          <a:srcRect/>
          <a:stretch>
            <a:fillRect/>
          </a:stretch>
        </p:blipFill>
        <p:spPr bwMode="auto">
          <a:xfrm>
            <a:off x="993726" y="2187558"/>
            <a:ext cx="2398712" cy="2554288"/>
          </a:xfrm>
          <a:prstGeom prst="rect">
            <a:avLst/>
          </a:prstGeom>
          <a:noFill/>
        </p:spPr>
      </p:pic>
      <p:pic>
        <p:nvPicPr>
          <p:cNvPr id="112643" name="Picture 3" descr="Z:\public_html\result_2_static_ICCP.png"/>
          <p:cNvPicPr>
            <a:picLocks noChangeAspect="1" noChangeArrowheads="1"/>
          </p:cNvPicPr>
          <p:nvPr/>
        </p:nvPicPr>
        <p:blipFill>
          <a:blip r:embed="rId4" cstate="print"/>
          <a:srcRect/>
          <a:stretch>
            <a:fillRect/>
          </a:stretch>
        </p:blipFill>
        <p:spPr bwMode="auto">
          <a:xfrm>
            <a:off x="153927" y="1128681"/>
            <a:ext cx="4293530" cy="4572000"/>
          </a:xfrm>
          <a:prstGeom prst="rect">
            <a:avLst/>
          </a:prstGeom>
          <a:noFill/>
          <a:ln w="25400">
            <a:solidFill>
              <a:schemeClr val="tx1"/>
            </a:solidFill>
          </a:ln>
        </p:spPr>
      </p:pic>
      <p:pic>
        <p:nvPicPr>
          <p:cNvPr id="112644" name="Picture 4" descr="Z:\public_html\result_2_deb_ICCP.png"/>
          <p:cNvPicPr>
            <a:picLocks noChangeAspect="1" noChangeArrowheads="1"/>
          </p:cNvPicPr>
          <p:nvPr/>
        </p:nvPicPr>
        <p:blipFill>
          <a:blip r:embed="rId3" cstate="print"/>
          <a:srcRect/>
          <a:stretch>
            <a:fillRect/>
          </a:stretch>
        </p:blipFill>
        <p:spPr bwMode="auto">
          <a:xfrm>
            <a:off x="4660030" y="1128681"/>
            <a:ext cx="4293530" cy="4572000"/>
          </a:xfrm>
          <a:prstGeom prst="rect">
            <a:avLst/>
          </a:prstGeom>
          <a:noFill/>
          <a:ln w="25400">
            <a:solidFill>
              <a:schemeClr val="tx1"/>
            </a:solidFill>
          </a:ln>
        </p:spPr>
      </p:pic>
      <p:sp>
        <p:nvSpPr>
          <p:cNvPr id="9" name="Rectangle 8"/>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0" name="Rectangle 9"/>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1" name="Slide Number Placeholder 10"/>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154</a:t>
            </a:fld>
            <a:endParaRPr lang="en-US"/>
          </a:p>
        </p:txBody>
      </p:sp>
    </p:spTree>
  </p:cSld>
  <p:clrMapOvr>
    <a:masterClrMapping/>
  </p:clrMapOvr>
  <p:transition spd="med">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Discussions</a:t>
            </a:r>
          </a:p>
        </p:txBody>
      </p:sp>
      <p:sp>
        <p:nvSpPr>
          <p:cNvPr id="7" name="TextBox 6"/>
          <p:cNvSpPr txBox="1"/>
          <p:nvPr/>
        </p:nvSpPr>
        <p:spPr>
          <a:xfrm>
            <a:off x="323529" y="1880828"/>
            <a:ext cx="8424936" cy="1938992"/>
          </a:xfrm>
          <a:prstGeom prst="rect">
            <a:avLst/>
          </a:prstGeom>
          <a:noFill/>
        </p:spPr>
        <p:txBody>
          <a:bodyPr wrap="square" rtlCol="0">
            <a:spAutoFit/>
          </a:bodyPr>
          <a:lstStyle/>
          <a:p>
            <a:pPr marL="457200" indent="-457200">
              <a:buAutoNum type="arabicPeriod"/>
            </a:pPr>
            <a:r>
              <a:rPr lang="en-US" dirty="0" smtClean="0">
                <a:solidFill>
                  <a:srgbClr val="FFFF66"/>
                </a:solidFill>
                <a:effectLst>
                  <a:outerShdw blurRad="38100" dist="38100" dir="2700000" algn="tl">
                    <a:srgbClr val="000000"/>
                  </a:outerShdw>
                </a:effectLst>
              </a:rPr>
              <a:t>Our camera improves the image capture process to reduce information loss.</a:t>
            </a:r>
            <a:r>
              <a:rPr lang="en-US" dirty="0" smtClean="0"/>
              <a:t/>
            </a:r>
            <a:br>
              <a:rPr lang="en-US" dirty="0" smtClean="0"/>
            </a:br>
            <a:r>
              <a:rPr lang="en-US" dirty="0" smtClean="0"/>
              <a:t>	 – Our design provides a spectral performance guarantee.</a:t>
            </a:r>
          </a:p>
          <a:p>
            <a:pPr marL="457200" indent="-457200">
              <a:buAutoNum type="arabicPeriod"/>
            </a:pPr>
            <a:r>
              <a:rPr lang="en-US" dirty="0" smtClean="0">
                <a:solidFill>
                  <a:srgbClr val="FFFF66"/>
                </a:solidFill>
                <a:effectLst>
                  <a:outerShdw blurRad="38100" dist="38100" dir="2700000" algn="tl">
                    <a:srgbClr val="000000"/>
                  </a:outerShdw>
                </a:effectLst>
              </a:rPr>
              <a:t>Taking two images improves the blur kernel estimation.</a:t>
            </a:r>
            <a:br>
              <a:rPr lang="en-US" dirty="0" smtClean="0">
                <a:solidFill>
                  <a:srgbClr val="FFFF66"/>
                </a:solidFill>
                <a:effectLst>
                  <a:outerShdw blurRad="38100" dist="38100" dir="2700000" algn="tl">
                    <a:srgbClr val="000000"/>
                  </a:outerShdw>
                </a:effectLst>
              </a:rPr>
            </a:br>
            <a:r>
              <a:rPr lang="en-US" dirty="0" smtClean="0"/>
              <a:t>	–  Phase information from two images is important.</a:t>
            </a:r>
          </a:p>
        </p:txBody>
      </p:sp>
      <p:sp>
        <p:nvSpPr>
          <p:cNvPr id="4" name="Slide Number Placeholder 3"/>
          <p:cNvSpPr>
            <a:spLocks noGrp="1"/>
          </p:cNvSpPr>
          <p:nvPr>
            <p:ph type="sldNum" sz="quarter" idx="4"/>
          </p:nvPr>
        </p:nvSpPr>
        <p:spPr/>
        <p:txBody>
          <a:bodyPr/>
          <a:lstStyle/>
          <a:p>
            <a:pPr>
              <a:defRPr/>
            </a:pPr>
            <a:fld id="{9C56B7B5-B346-46BB-8E3A-BF99DA868915}" type="slidenum">
              <a:rPr lang="en-US" smtClean="0"/>
              <a:pPr>
                <a:defRPr/>
              </a:pPr>
              <a:t>155</a:t>
            </a:fld>
            <a:endParaRPr lang="en-US"/>
          </a:p>
        </p:txBody>
      </p:sp>
    </p:spTree>
  </p:cSld>
  <p:clrMapOvr>
    <a:masterClrMapping/>
  </p:clrMapOvr>
  <p:transition>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Contributions</a:t>
            </a:r>
          </a:p>
        </p:txBody>
      </p:sp>
      <p:pic>
        <p:nvPicPr>
          <p:cNvPr id="12" name="Picture 2" descr="Z:\Research\LineBasedKernelEstimation\MATLABCode\FiguresForPaper\slideFigures\motivation\DCut.jpg"/>
          <p:cNvPicPr>
            <a:picLocks noChangeAspect="1" noChangeArrowheads="1"/>
          </p:cNvPicPr>
          <p:nvPr/>
        </p:nvPicPr>
        <p:blipFill>
          <a:blip r:embed="rId3" cstate="print"/>
          <a:srcRect/>
          <a:stretch>
            <a:fillRect/>
          </a:stretch>
        </p:blipFill>
        <p:spPr bwMode="auto">
          <a:xfrm>
            <a:off x="719572" y="3320988"/>
            <a:ext cx="4320480" cy="3354057"/>
          </a:xfrm>
          <a:prstGeom prst="rect">
            <a:avLst/>
          </a:prstGeom>
          <a:noFill/>
          <a:ln w="38100">
            <a:solidFill>
              <a:schemeClr val="tx1"/>
            </a:solidFill>
          </a:ln>
        </p:spPr>
      </p:pic>
      <p:pic>
        <p:nvPicPr>
          <p:cNvPr id="13" name="Picture 3" descr="Z:\Research\LineBasedKernelEstimation\MATLABCode\FiguresForPaper\slideFigures\motivation\spatVarDebC.jpg"/>
          <p:cNvPicPr>
            <a:picLocks noChangeAspect="1" noChangeArrowheads="1"/>
          </p:cNvPicPr>
          <p:nvPr/>
        </p:nvPicPr>
        <p:blipFill>
          <a:blip r:embed="rId4" cstate="print"/>
          <a:srcRect/>
          <a:stretch>
            <a:fillRect/>
          </a:stretch>
        </p:blipFill>
        <p:spPr bwMode="auto">
          <a:xfrm>
            <a:off x="5793292" y="841248"/>
            <a:ext cx="2570268" cy="5961888"/>
          </a:xfrm>
          <a:prstGeom prst="rect">
            <a:avLst/>
          </a:prstGeom>
          <a:noFill/>
          <a:ln w="38100">
            <a:solidFill>
              <a:schemeClr val="tx1"/>
            </a:solidFill>
          </a:ln>
        </p:spPr>
      </p:pic>
      <p:pic>
        <p:nvPicPr>
          <p:cNvPr id="14" name="Picture 5" descr="C:\Users\taegsang\Desktop\blur_1.png"/>
          <p:cNvPicPr>
            <a:picLocks noChangeAspect="1" noChangeArrowheads="1"/>
          </p:cNvPicPr>
          <p:nvPr/>
        </p:nvPicPr>
        <p:blipFill>
          <a:blip r:embed="rId5" cstate="print"/>
          <a:srcRect/>
          <a:stretch>
            <a:fillRect/>
          </a:stretch>
        </p:blipFill>
        <p:spPr bwMode="auto">
          <a:xfrm>
            <a:off x="719572" y="1106742"/>
            <a:ext cx="1917700" cy="1917700"/>
          </a:xfrm>
          <a:prstGeom prst="rect">
            <a:avLst/>
          </a:prstGeom>
          <a:noFill/>
          <a:ln w="38100">
            <a:solidFill>
              <a:schemeClr val="tx1"/>
            </a:solidFill>
          </a:ln>
        </p:spPr>
      </p:pic>
      <p:pic>
        <p:nvPicPr>
          <p:cNvPr id="15" name="Picture 6" descr="C:\Users\taegsang\Desktop\blur_3.png"/>
          <p:cNvPicPr>
            <a:picLocks noChangeAspect="1" noChangeArrowheads="1"/>
          </p:cNvPicPr>
          <p:nvPr/>
        </p:nvPicPr>
        <p:blipFill>
          <a:blip r:embed="rId6" cstate="print"/>
          <a:srcRect/>
          <a:stretch>
            <a:fillRect/>
          </a:stretch>
        </p:blipFill>
        <p:spPr bwMode="auto">
          <a:xfrm>
            <a:off x="3122352" y="1106742"/>
            <a:ext cx="1917700" cy="1917700"/>
          </a:xfrm>
          <a:prstGeom prst="rect">
            <a:avLst/>
          </a:prstGeom>
          <a:noFill/>
          <a:ln w="38100">
            <a:solidFill>
              <a:schemeClr val="tx1"/>
            </a:solidFill>
          </a:ln>
        </p:spPr>
      </p:pic>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156</a:t>
            </a:fld>
            <a:endParaRPr lang="en-US"/>
          </a:p>
        </p:txBody>
      </p:sp>
    </p:spTree>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6474" name="Picture 10" descr="C:\Users\taegsang\Desktop\miki.jpg"/>
          <p:cNvPicPr>
            <a:picLocks noChangeAspect="1" noChangeArrowheads="1"/>
          </p:cNvPicPr>
          <p:nvPr/>
        </p:nvPicPr>
        <p:blipFill>
          <a:blip r:embed="rId3" cstate="print"/>
          <a:srcRect/>
          <a:stretch>
            <a:fillRect/>
          </a:stretch>
        </p:blipFill>
        <p:spPr bwMode="auto">
          <a:xfrm>
            <a:off x="4585084" y="2891408"/>
            <a:ext cx="1800200" cy="1803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6" name="Picture 12" descr="C:\Users\taegsang\Desktop\Ce.jpg"/>
          <p:cNvPicPr>
            <a:picLocks noChangeAspect="1" noChangeArrowheads="1"/>
          </p:cNvPicPr>
          <p:nvPr/>
        </p:nvPicPr>
        <p:blipFill>
          <a:blip r:embed="rId4" cstate="print"/>
          <a:srcRect/>
          <a:stretch>
            <a:fillRect/>
          </a:stretch>
        </p:blipFill>
        <p:spPr bwMode="auto">
          <a:xfrm>
            <a:off x="6061248" y="2819400"/>
            <a:ext cx="1579562" cy="1965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7" name="Picture 13"/>
          <p:cNvPicPr>
            <a:picLocks noChangeAspect="1" noChangeArrowheads="1"/>
          </p:cNvPicPr>
          <p:nvPr/>
        </p:nvPicPr>
        <p:blipFill>
          <a:blip r:embed="rId5" cstate="print"/>
          <a:srcRect/>
          <a:stretch>
            <a:fillRect/>
          </a:stretch>
        </p:blipFill>
        <p:spPr bwMode="auto">
          <a:xfrm>
            <a:off x="5314020" y="4419600"/>
            <a:ext cx="1620180" cy="18065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0" name="Picture 6" descr="C:\Users\taegsang\Desktop\me.jpg"/>
          <p:cNvPicPr>
            <a:picLocks noChangeAspect="1" noChangeArrowheads="1"/>
          </p:cNvPicPr>
          <p:nvPr/>
        </p:nvPicPr>
        <p:blipFill>
          <a:blip r:embed="rId6" cstate="print"/>
          <a:srcRect/>
          <a:stretch>
            <a:fillRect/>
          </a:stretch>
        </p:blipFill>
        <p:spPr bwMode="auto">
          <a:xfrm>
            <a:off x="228600" y="3359460"/>
            <a:ext cx="2020068" cy="157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itle 10"/>
          <p:cNvSpPr>
            <a:spLocks noGrp="1"/>
          </p:cNvSpPr>
          <p:nvPr>
            <p:ph type="title" idx="4294967295"/>
          </p:nvPr>
        </p:nvSpPr>
        <p:spPr>
          <a:xfrm>
            <a:off x="212725" y="134938"/>
            <a:ext cx="8740775" cy="679450"/>
          </a:xfrm>
        </p:spPr>
        <p:txBody>
          <a:bodyPr/>
          <a:lstStyle/>
          <a:p>
            <a:pPr>
              <a:defRPr/>
            </a:pPr>
            <a:r>
              <a:rPr lang="en-US" b="0" dirty="0" smtClean="0"/>
              <a:t>Acknowledgments</a:t>
            </a:r>
          </a:p>
        </p:txBody>
      </p:sp>
      <p:pic>
        <p:nvPicPr>
          <p:cNvPr id="3" name="Picture 2"/>
          <p:cNvPicPr>
            <a:picLocks noChangeAspect="1" noChangeArrowheads="1"/>
          </p:cNvPicPr>
          <p:nvPr/>
        </p:nvPicPr>
        <p:blipFill>
          <a:blip r:embed="rId7" cstate="print"/>
          <a:srcRect/>
          <a:stretch>
            <a:fillRect/>
          </a:stretch>
        </p:blipFill>
        <p:spPr bwMode="auto">
          <a:xfrm>
            <a:off x="1883214" y="1060164"/>
            <a:ext cx="1572768" cy="157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p:cNvPicPr>
            <a:picLocks noChangeAspect="1" noChangeArrowheads="1"/>
          </p:cNvPicPr>
          <p:nvPr/>
        </p:nvPicPr>
        <p:blipFill>
          <a:blip r:embed="rId8" cstate="print"/>
          <a:srcRect/>
          <a:stretch>
            <a:fillRect/>
          </a:stretch>
        </p:blipFill>
        <p:spPr bwMode="auto">
          <a:xfrm>
            <a:off x="5951666" y="1060164"/>
            <a:ext cx="1179576" cy="157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66" name="Picture 2" descr="C:\Users\taegsang\Desktop\fredo_3.jpg"/>
          <p:cNvPicPr>
            <a:picLocks noChangeAspect="1" noChangeArrowheads="1"/>
          </p:cNvPicPr>
          <p:nvPr/>
        </p:nvPicPr>
        <p:blipFill>
          <a:blip r:embed="rId9" cstate="print"/>
          <a:srcRect/>
          <a:stretch>
            <a:fillRect/>
          </a:stretch>
        </p:blipFill>
        <p:spPr bwMode="auto">
          <a:xfrm>
            <a:off x="3671900" y="1160748"/>
            <a:ext cx="2063847"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1" name="Picture 7" descr="C:\Users\taegsang\Desktop\sam-phd-brighter.jpg"/>
          <p:cNvPicPr>
            <a:picLocks noChangeAspect="1" noChangeArrowheads="1"/>
          </p:cNvPicPr>
          <p:nvPr/>
        </p:nvPicPr>
        <p:blipFill>
          <a:blip r:embed="rId10" cstate="print"/>
          <a:srcRect/>
          <a:stretch>
            <a:fillRect/>
          </a:stretch>
        </p:blipFill>
        <p:spPr bwMode="auto">
          <a:xfrm>
            <a:off x="3576972" y="2927412"/>
            <a:ext cx="1188132" cy="1785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3" name="Picture 9" descr="C:\Users\taegsang\Desktop\biliana.jpg"/>
          <p:cNvPicPr>
            <a:picLocks noChangeAspect="1" noChangeArrowheads="1"/>
          </p:cNvPicPr>
          <p:nvPr/>
        </p:nvPicPr>
        <p:blipFill>
          <a:blip r:embed="rId11" cstate="print"/>
          <a:srcRect/>
          <a:stretch>
            <a:fillRect/>
          </a:stretch>
        </p:blipFill>
        <p:spPr bwMode="auto">
          <a:xfrm>
            <a:off x="4343400" y="4114800"/>
            <a:ext cx="1204860" cy="1680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9" name="Picture 15" descr="C:\Users\taegsang\Desktop\roger.jpg"/>
          <p:cNvPicPr>
            <a:picLocks noChangeAspect="1" noChangeArrowheads="1"/>
          </p:cNvPicPr>
          <p:nvPr/>
        </p:nvPicPr>
        <p:blipFill>
          <a:blip r:embed="rId12" cstate="print"/>
          <a:srcRect/>
          <a:stretch>
            <a:fillRect/>
          </a:stretch>
        </p:blipFill>
        <p:spPr bwMode="auto">
          <a:xfrm>
            <a:off x="7357392" y="2819400"/>
            <a:ext cx="1301363" cy="1814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80" name="Picture 16" descr="C:\Users\taegsang\Desktop\me6.jpg"/>
          <p:cNvPicPr>
            <a:picLocks noChangeAspect="1" noChangeArrowheads="1"/>
          </p:cNvPicPr>
          <p:nvPr/>
        </p:nvPicPr>
        <p:blipFill>
          <a:blip r:embed="rId13" cstate="print"/>
          <a:srcRect/>
          <a:stretch>
            <a:fillRect/>
          </a:stretch>
        </p:blipFill>
        <p:spPr bwMode="auto">
          <a:xfrm>
            <a:off x="6400800" y="5285232"/>
            <a:ext cx="1046705" cy="157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81" name="Picture 17" descr="C:\Users\taegsang\Desktop\leohomepage.jpg"/>
          <p:cNvPicPr>
            <a:picLocks noChangeAspect="1" noChangeArrowheads="1"/>
          </p:cNvPicPr>
          <p:nvPr/>
        </p:nvPicPr>
        <p:blipFill>
          <a:blip r:embed="rId14" cstate="print"/>
          <a:srcRect/>
          <a:stretch>
            <a:fillRect/>
          </a:stretch>
        </p:blipFill>
        <p:spPr bwMode="auto">
          <a:xfrm>
            <a:off x="3962400" y="5674918"/>
            <a:ext cx="1476164" cy="1183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82" name="Picture 18" descr="C:\Users\taegsang\Desktop\neel.jpg"/>
          <p:cNvPicPr>
            <a:picLocks noChangeAspect="1" noChangeArrowheads="1"/>
          </p:cNvPicPr>
          <p:nvPr/>
        </p:nvPicPr>
        <p:blipFill>
          <a:blip r:embed="rId15" cstate="print"/>
          <a:srcRect/>
          <a:stretch>
            <a:fillRect/>
          </a:stretch>
        </p:blipFill>
        <p:spPr bwMode="auto">
          <a:xfrm>
            <a:off x="1295400" y="4953000"/>
            <a:ext cx="1440160" cy="164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8"/>
          <p:cNvPicPr>
            <a:picLocks noChangeAspect="1" noChangeArrowheads="1"/>
          </p:cNvPicPr>
          <p:nvPr/>
        </p:nvPicPr>
        <p:blipFill>
          <a:blip r:embed="rId16" cstate="print"/>
          <a:srcRect/>
          <a:stretch>
            <a:fillRect/>
          </a:stretch>
        </p:blipFill>
        <p:spPr bwMode="auto">
          <a:xfrm>
            <a:off x="228600" y="4876800"/>
            <a:ext cx="13716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68" name="Picture 4" descr="C:\Users\taegsang\Desktop\photo.jpg"/>
          <p:cNvPicPr>
            <a:picLocks noChangeAspect="1" noChangeArrowheads="1"/>
          </p:cNvPicPr>
          <p:nvPr/>
        </p:nvPicPr>
        <p:blipFill>
          <a:blip r:embed="rId17" cstate="print"/>
          <a:srcRect/>
          <a:stretch>
            <a:fillRect/>
          </a:stretch>
        </p:blipFill>
        <p:spPr bwMode="auto">
          <a:xfrm>
            <a:off x="1308720" y="3467472"/>
            <a:ext cx="1166489" cy="157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67" name="Picture 3" descr="C:\Users\taegsang\Desktop\Shai-portrait.png"/>
          <p:cNvPicPr>
            <a:picLocks noChangeAspect="1" noChangeArrowheads="1"/>
          </p:cNvPicPr>
          <p:nvPr/>
        </p:nvPicPr>
        <p:blipFill>
          <a:blip r:embed="rId18" cstate="print"/>
          <a:srcRect/>
          <a:stretch>
            <a:fillRect/>
          </a:stretch>
        </p:blipFill>
        <p:spPr bwMode="auto">
          <a:xfrm>
            <a:off x="2388840" y="3071428"/>
            <a:ext cx="1259632" cy="1574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9"/>
          <p:cNvPicPr>
            <a:picLocks noChangeAspect="1" noChangeArrowheads="1"/>
          </p:cNvPicPr>
          <p:nvPr/>
        </p:nvPicPr>
        <p:blipFill>
          <a:blip r:embed="rId19" cstate="print"/>
          <a:srcRect/>
          <a:stretch>
            <a:fillRect/>
          </a:stretch>
        </p:blipFill>
        <p:spPr bwMode="auto">
          <a:xfrm>
            <a:off x="2286000" y="4495800"/>
            <a:ext cx="1208088"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6472" name="Picture 8" descr="C:\Users\taegsang\Desktop\hyunsung.jpg"/>
          <p:cNvPicPr>
            <a:picLocks noChangeAspect="1" noChangeArrowheads="1"/>
          </p:cNvPicPr>
          <p:nvPr/>
        </p:nvPicPr>
        <p:blipFill>
          <a:blip r:embed="rId20" cstate="print"/>
          <a:srcRect/>
          <a:stretch>
            <a:fillRect/>
          </a:stretch>
        </p:blipFill>
        <p:spPr bwMode="auto">
          <a:xfrm>
            <a:off x="3276600" y="4572000"/>
            <a:ext cx="1188132" cy="1620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73890" name="Picture 2"/>
          <p:cNvPicPr>
            <a:picLocks noChangeAspect="1" noChangeArrowheads="1"/>
          </p:cNvPicPr>
          <p:nvPr/>
        </p:nvPicPr>
        <p:blipFill>
          <a:blip r:embed="rId21" cstate="print"/>
          <a:srcRect/>
          <a:stretch>
            <a:fillRect/>
          </a:stretch>
        </p:blipFill>
        <p:spPr bwMode="auto">
          <a:xfrm>
            <a:off x="6391672" y="4114800"/>
            <a:ext cx="1152128" cy="1284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descr="jin.png"/>
          <p:cNvPicPr>
            <a:picLocks noChangeAspect="1"/>
          </p:cNvPicPr>
          <p:nvPr/>
        </p:nvPicPr>
        <p:blipFill>
          <a:blip r:embed="rId22"/>
          <a:stretch>
            <a:fillRect/>
          </a:stretch>
        </p:blipFill>
        <p:spPr>
          <a:xfrm>
            <a:off x="7448672" y="4343400"/>
            <a:ext cx="1695327" cy="2514600"/>
          </a:xfrm>
          <a:prstGeom prst="rect">
            <a:avLst/>
          </a:prstGeom>
          <a:effectLst>
            <a:outerShdw blurRad="76200" dist="38100" dir="7800000" algn="tl" rotWithShape="0">
              <a:srgbClr val="000000">
                <a:alpha val="40000"/>
              </a:srgbClr>
            </a:outerShdw>
            <a:softEdge rad="203200"/>
          </a:effectLst>
        </p:spPr>
      </p:pic>
      <p:sp>
        <p:nvSpPr>
          <p:cNvPr id="23" name="Slide Number Placeholder 22"/>
          <p:cNvSpPr>
            <a:spLocks noGrp="1"/>
          </p:cNvSpPr>
          <p:nvPr>
            <p:ph type="sldNum" sz="quarter" idx="4"/>
          </p:nvPr>
        </p:nvSpPr>
        <p:spPr/>
        <p:txBody>
          <a:bodyPr/>
          <a:lstStyle/>
          <a:p>
            <a:pPr>
              <a:defRPr/>
            </a:pPr>
            <a:fld id="{9C56B7B5-B346-46BB-8E3A-BF99DA868915}" type="slidenum">
              <a:rPr lang="en-US" smtClean="0"/>
              <a:pPr>
                <a:defRPr/>
              </a:pPr>
              <a:t>157</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86466"/>
                                        </p:tgtEl>
                                        <p:attrNameLst>
                                          <p:attrName>style.visibility</p:attrName>
                                        </p:attrNameLst>
                                      </p:cBhvr>
                                      <p:to>
                                        <p:strVal val="visible"/>
                                      </p:to>
                                    </p:set>
                                    <p:animEffect transition="in" filter="strips(downLeft)">
                                      <p:cBhvr>
                                        <p:cTn id="12" dur="500"/>
                                        <p:tgtEl>
                                          <p:spTgt spid="108646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6470"/>
                                        </p:tgtEl>
                                        <p:attrNameLst>
                                          <p:attrName>style.visibility</p:attrName>
                                        </p:attrNameLst>
                                      </p:cBhvr>
                                      <p:to>
                                        <p:strVal val="visible"/>
                                      </p:to>
                                    </p:set>
                                    <p:animEffect transition="in" filter="fade">
                                      <p:cBhvr>
                                        <p:cTn id="22" dur="2000"/>
                                        <p:tgtEl>
                                          <p:spTgt spid="1086470"/>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086468"/>
                                        </p:tgtEl>
                                        <p:attrNameLst>
                                          <p:attrName>style.visibility</p:attrName>
                                        </p:attrNameLst>
                                      </p:cBhvr>
                                      <p:to>
                                        <p:strVal val="visible"/>
                                      </p:to>
                                    </p:set>
                                    <p:animEffect transition="in" filter="fade">
                                      <p:cBhvr>
                                        <p:cTn id="28" dur="2000"/>
                                        <p:tgtEl>
                                          <p:spTgt spid="1086468"/>
                                        </p:tgtEl>
                                      </p:cBhvr>
                                    </p:animEffect>
                                  </p:childTnLst>
                                </p:cTn>
                              </p:par>
                              <p:par>
                                <p:cTn id="29" presetID="10" presetClass="entr" presetSubtype="0" fill="hold" nodeType="withEffect">
                                  <p:stCondLst>
                                    <p:cond delay="0"/>
                                  </p:stCondLst>
                                  <p:childTnLst>
                                    <p:set>
                                      <p:cBhvr>
                                        <p:cTn id="30" dur="1" fill="hold">
                                          <p:stCondLst>
                                            <p:cond delay="0"/>
                                          </p:stCondLst>
                                        </p:cTn>
                                        <p:tgtEl>
                                          <p:spTgt spid="1086482"/>
                                        </p:tgtEl>
                                        <p:attrNameLst>
                                          <p:attrName>style.visibility</p:attrName>
                                        </p:attrNameLst>
                                      </p:cBhvr>
                                      <p:to>
                                        <p:strVal val="visible"/>
                                      </p:to>
                                    </p:set>
                                    <p:animEffect transition="in" filter="fade">
                                      <p:cBhvr>
                                        <p:cTn id="31" dur="2000"/>
                                        <p:tgtEl>
                                          <p:spTgt spid="1086482"/>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20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086467"/>
                                        </p:tgtEl>
                                        <p:attrNameLst>
                                          <p:attrName>style.visibility</p:attrName>
                                        </p:attrNameLst>
                                      </p:cBhvr>
                                      <p:to>
                                        <p:strVal val="visible"/>
                                      </p:to>
                                    </p:set>
                                    <p:animEffect transition="in" filter="fade">
                                      <p:cBhvr>
                                        <p:cTn id="37" dur="2000"/>
                                        <p:tgtEl>
                                          <p:spTgt spid="108646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086471"/>
                                        </p:tgtEl>
                                        <p:attrNameLst>
                                          <p:attrName>style.visibility</p:attrName>
                                        </p:attrNameLst>
                                      </p:cBhvr>
                                      <p:to>
                                        <p:strVal val="visible"/>
                                      </p:to>
                                    </p:set>
                                    <p:anim calcmode="lin" valueType="num">
                                      <p:cBhvr>
                                        <p:cTn id="42" dur="500" fill="hold"/>
                                        <p:tgtEl>
                                          <p:spTgt spid="1086471"/>
                                        </p:tgtEl>
                                        <p:attrNameLst>
                                          <p:attrName>ppt_w</p:attrName>
                                        </p:attrNameLst>
                                      </p:cBhvr>
                                      <p:tavLst>
                                        <p:tav tm="0">
                                          <p:val>
                                            <p:fltVal val="0"/>
                                          </p:val>
                                        </p:tav>
                                        <p:tav tm="100000">
                                          <p:val>
                                            <p:strVal val="#ppt_w"/>
                                          </p:val>
                                        </p:tav>
                                      </p:tavLst>
                                    </p:anim>
                                    <p:anim calcmode="lin" valueType="num">
                                      <p:cBhvr>
                                        <p:cTn id="43" dur="500" fill="hold"/>
                                        <p:tgtEl>
                                          <p:spTgt spid="1086471"/>
                                        </p:tgtEl>
                                        <p:attrNameLst>
                                          <p:attrName>ppt_h</p:attrName>
                                        </p:attrNameLst>
                                      </p:cBhvr>
                                      <p:tavLst>
                                        <p:tav tm="0">
                                          <p:val>
                                            <p:fltVal val="0"/>
                                          </p:val>
                                        </p:tav>
                                        <p:tav tm="100000">
                                          <p:val>
                                            <p:strVal val="#ppt_h"/>
                                          </p:val>
                                        </p:tav>
                                      </p:tavLst>
                                    </p:anim>
                                    <p:animEffect transition="in" filter="fade">
                                      <p:cBhvr>
                                        <p:cTn id="44" dur="500"/>
                                        <p:tgtEl>
                                          <p:spTgt spid="1086471"/>
                                        </p:tgtEl>
                                      </p:cBhvr>
                                    </p:animEffect>
                                  </p:childTnLst>
                                </p:cTn>
                              </p:par>
                              <p:par>
                                <p:cTn id="45" presetID="53" presetClass="entr" presetSubtype="0" fill="hold" nodeType="withEffect">
                                  <p:stCondLst>
                                    <p:cond delay="0"/>
                                  </p:stCondLst>
                                  <p:childTnLst>
                                    <p:set>
                                      <p:cBhvr>
                                        <p:cTn id="46" dur="1" fill="hold">
                                          <p:stCondLst>
                                            <p:cond delay="0"/>
                                          </p:stCondLst>
                                        </p:cTn>
                                        <p:tgtEl>
                                          <p:spTgt spid="1086474"/>
                                        </p:tgtEl>
                                        <p:attrNameLst>
                                          <p:attrName>style.visibility</p:attrName>
                                        </p:attrNameLst>
                                      </p:cBhvr>
                                      <p:to>
                                        <p:strVal val="visible"/>
                                      </p:to>
                                    </p:set>
                                    <p:anim calcmode="lin" valueType="num">
                                      <p:cBhvr>
                                        <p:cTn id="47" dur="500" fill="hold"/>
                                        <p:tgtEl>
                                          <p:spTgt spid="1086474"/>
                                        </p:tgtEl>
                                        <p:attrNameLst>
                                          <p:attrName>ppt_w</p:attrName>
                                        </p:attrNameLst>
                                      </p:cBhvr>
                                      <p:tavLst>
                                        <p:tav tm="0">
                                          <p:val>
                                            <p:fltVal val="0"/>
                                          </p:val>
                                        </p:tav>
                                        <p:tav tm="100000">
                                          <p:val>
                                            <p:strVal val="#ppt_w"/>
                                          </p:val>
                                        </p:tav>
                                      </p:tavLst>
                                    </p:anim>
                                    <p:anim calcmode="lin" valueType="num">
                                      <p:cBhvr>
                                        <p:cTn id="48" dur="500" fill="hold"/>
                                        <p:tgtEl>
                                          <p:spTgt spid="1086474"/>
                                        </p:tgtEl>
                                        <p:attrNameLst>
                                          <p:attrName>ppt_h</p:attrName>
                                        </p:attrNameLst>
                                      </p:cBhvr>
                                      <p:tavLst>
                                        <p:tav tm="0">
                                          <p:val>
                                            <p:fltVal val="0"/>
                                          </p:val>
                                        </p:tav>
                                        <p:tav tm="100000">
                                          <p:val>
                                            <p:strVal val="#ppt_h"/>
                                          </p:val>
                                        </p:tav>
                                      </p:tavLst>
                                    </p:anim>
                                    <p:animEffect transition="in" filter="fade">
                                      <p:cBhvr>
                                        <p:cTn id="49" dur="500"/>
                                        <p:tgtEl>
                                          <p:spTgt spid="1086474"/>
                                        </p:tgtEl>
                                      </p:cBhvr>
                                    </p:animEffect>
                                  </p:childTnLst>
                                </p:cTn>
                              </p:par>
                              <p:par>
                                <p:cTn id="50" presetID="53" presetClass="entr" presetSubtype="0" fill="hold" nodeType="withEffect">
                                  <p:stCondLst>
                                    <p:cond delay="0"/>
                                  </p:stCondLst>
                                  <p:childTnLst>
                                    <p:set>
                                      <p:cBhvr>
                                        <p:cTn id="51" dur="1" fill="hold">
                                          <p:stCondLst>
                                            <p:cond delay="0"/>
                                          </p:stCondLst>
                                        </p:cTn>
                                        <p:tgtEl>
                                          <p:spTgt spid="1086476"/>
                                        </p:tgtEl>
                                        <p:attrNameLst>
                                          <p:attrName>style.visibility</p:attrName>
                                        </p:attrNameLst>
                                      </p:cBhvr>
                                      <p:to>
                                        <p:strVal val="visible"/>
                                      </p:to>
                                    </p:set>
                                    <p:anim calcmode="lin" valueType="num">
                                      <p:cBhvr>
                                        <p:cTn id="52" dur="500" fill="hold"/>
                                        <p:tgtEl>
                                          <p:spTgt spid="1086476"/>
                                        </p:tgtEl>
                                        <p:attrNameLst>
                                          <p:attrName>ppt_w</p:attrName>
                                        </p:attrNameLst>
                                      </p:cBhvr>
                                      <p:tavLst>
                                        <p:tav tm="0">
                                          <p:val>
                                            <p:fltVal val="0"/>
                                          </p:val>
                                        </p:tav>
                                        <p:tav tm="100000">
                                          <p:val>
                                            <p:strVal val="#ppt_w"/>
                                          </p:val>
                                        </p:tav>
                                      </p:tavLst>
                                    </p:anim>
                                    <p:anim calcmode="lin" valueType="num">
                                      <p:cBhvr>
                                        <p:cTn id="53" dur="500" fill="hold"/>
                                        <p:tgtEl>
                                          <p:spTgt spid="1086476"/>
                                        </p:tgtEl>
                                        <p:attrNameLst>
                                          <p:attrName>ppt_h</p:attrName>
                                        </p:attrNameLst>
                                      </p:cBhvr>
                                      <p:tavLst>
                                        <p:tav tm="0">
                                          <p:val>
                                            <p:fltVal val="0"/>
                                          </p:val>
                                        </p:tav>
                                        <p:tav tm="100000">
                                          <p:val>
                                            <p:strVal val="#ppt_h"/>
                                          </p:val>
                                        </p:tav>
                                      </p:tavLst>
                                    </p:anim>
                                    <p:animEffect transition="in" filter="fade">
                                      <p:cBhvr>
                                        <p:cTn id="54" dur="500"/>
                                        <p:tgtEl>
                                          <p:spTgt spid="1086476"/>
                                        </p:tgtEl>
                                      </p:cBhvr>
                                    </p:animEffect>
                                  </p:childTnLst>
                                </p:cTn>
                              </p:par>
                              <p:par>
                                <p:cTn id="55" presetID="53" presetClass="entr" presetSubtype="0" fill="hold" nodeType="withEffect">
                                  <p:stCondLst>
                                    <p:cond delay="0"/>
                                  </p:stCondLst>
                                  <p:childTnLst>
                                    <p:set>
                                      <p:cBhvr>
                                        <p:cTn id="56" dur="1" fill="hold">
                                          <p:stCondLst>
                                            <p:cond delay="0"/>
                                          </p:stCondLst>
                                        </p:cTn>
                                        <p:tgtEl>
                                          <p:spTgt spid="1086479"/>
                                        </p:tgtEl>
                                        <p:attrNameLst>
                                          <p:attrName>style.visibility</p:attrName>
                                        </p:attrNameLst>
                                      </p:cBhvr>
                                      <p:to>
                                        <p:strVal val="visible"/>
                                      </p:to>
                                    </p:set>
                                    <p:anim calcmode="lin" valueType="num">
                                      <p:cBhvr>
                                        <p:cTn id="57" dur="500" fill="hold"/>
                                        <p:tgtEl>
                                          <p:spTgt spid="1086479"/>
                                        </p:tgtEl>
                                        <p:attrNameLst>
                                          <p:attrName>ppt_w</p:attrName>
                                        </p:attrNameLst>
                                      </p:cBhvr>
                                      <p:tavLst>
                                        <p:tav tm="0">
                                          <p:val>
                                            <p:fltVal val="0"/>
                                          </p:val>
                                        </p:tav>
                                        <p:tav tm="100000">
                                          <p:val>
                                            <p:strVal val="#ppt_w"/>
                                          </p:val>
                                        </p:tav>
                                      </p:tavLst>
                                    </p:anim>
                                    <p:anim calcmode="lin" valueType="num">
                                      <p:cBhvr>
                                        <p:cTn id="58" dur="500" fill="hold"/>
                                        <p:tgtEl>
                                          <p:spTgt spid="1086479"/>
                                        </p:tgtEl>
                                        <p:attrNameLst>
                                          <p:attrName>ppt_h</p:attrName>
                                        </p:attrNameLst>
                                      </p:cBhvr>
                                      <p:tavLst>
                                        <p:tav tm="0">
                                          <p:val>
                                            <p:fltVal val="0"/>
                                          </p:val>
                                        </p:tav>
                                        <p:tav tm="100000">
                                          <p:val>
                                            <p:strVal val="#ppt_h"/>
                                          </p:val>
                                        </p:tav>
                                      </p:tavLst>
                                    </p:anim>
                                    <p:animEffect transition="in" filter="fade">
                                      <p:cBhvr>
                                        <p:cTn id="59" dur="500"/>
                                        <p:tgtEl>
                                          <p:spTgt spid="1086479"/>
                                        </p:tgtEl>
                                      </p:cBhvr>
                                    </p:animEffect>
                                  </p:childTnLst>
                                </p:cTn>
                              </p:par>
                              <p:par>
                                <p:cTn id="60" presetID="53" presetClass="entr" presetSubtype="0" fill="hold" nodeType="withEffect">
                                  <p:stCondLst>
                                    <p:cond delay="0"/>
                                  </p:stCondLst>
                                  <p:childTnLst>
                                    <p:set>
                                      <p:cBhvr>
                                        <p:cTn id="61" dur="1" fill="hold">
                                          <p:stCondLst>
                                            <p:cond delay="0"/>
                                          </p:stCondLst>
                                        </p:cTn>
                                        <p:tgtEl>
                                          <p:spTgt spid="1086480"/>
                                        </p:tgtEl>
                                        <p:attrNameLst>
                                          <p:attrName>style.visibility</p:attrName>
                                        </p:attrNameLst>
                                      </p:cBhvr>
                                      <p:to>
                                        <p:strVal val="visible"/>
                                      </p:to>
                                    </p:set>
                                    <p:anim calcmode="lin" valueType="num">
                                      <p:cBhvr>
                                        <p:cTn id="62" dur="500" fill="hold"/>
                                        <p:tgtEl>
                                          <p:spTgt spid="1086480"/>
                                        </p:tgtEl>
                                        <p:attrNameLst>
                                          <p:attrName>ppt_w</p:attrName>
                                        </p:attrNameLst>
                                      </p:cBhvr>
                                      <p:tavLst>
                                        <p:tav tm="0">
                                          <p:val>
                                            <p:fltVal val="0"/>
                                          </p:val>
                                        </p:tav>
                                        <p:tav tm="100000">
                                          <p:val>
                                            <p:strVal val="#ppt_w"/>
                                          </p:val>
                                        </p:tav>
                                      </p:tavLst>
                                    </p:anim>
                                    <p:anim calcmode="lin" valueType="num">
                                      <p:cBhvr>
                                        <p:cTn id="63" dur="500" fill="hold"/>
                                        <p:tgtEl>
                                          <p:spTgt spid="1086480"/>
                                        </p:tgtEl>
                                        <p:attrNameLst>
                                          <p:attrName>ppt_h</p:attrName>
                                        </p:attrNameLst>
                                      </p:cBhvr>
                                      <p:tavLst>
                                        <p:tav tm="0">
                                          <p:val>
                                            <p:fltVal val="0"/>
                                          </p:val>
                                        </p:tav>
                                        <p:tav tm="100000">
                                          <p:val>
                                            <p:strVal val="#ppt_h"/>
                                          </p:val>
                                        </p:tav>
                                      </p:tavLst>
                                    </p:anim>
                                    <p:animEffect transition="in" filter="fade">
                                      <p:cBhvr>
                                        <p:cTn id="64" dur="500"/>
                                        <p:tgtEl>
                                          <p:spTgt spid="1086480"/>
                                        </p:tgtEl>
                                      </p:cBhvr>
                                    </p:animEffect>
                                  </p:childTnLst>
                                </p:cTn>
                              </p:par>
                              <p:par>
                                <p:cTn id="65" presetID="53" presetClass="entr" presetSubtype="0" fill="hold" nodeType="withEffect">
                                  <p:stCondLst>
                                    <p:cond delay="0"/>
                                  </p:stCondLst>
                                  <p:childTnLst>
                                    <p:set>
                                      <p:cBhvr>
                                        <p:cTn id="66" dur="1" fill="hold">
                                          <p:stCondLst>
                                            <p:cond delay="0"/>
                                          </p:stCondLst>
                                        </p:cTn>
                                        <p:tgtEl>
                                          <p:spTgt spid="1086477"/>
                                        </p:tgtEl>
                                        <p:attrNameLst>
                                          <p:attrName>style.visibility</p:attrName>
                                        </p:attrNameLst>
                                      </p:cBhvr>
                                      <p:to>
                                        <p:strVal val="visible"/>
                                      </p:to>
                                    </p:set>
                                    <p:anim calcmode="lin" valueType="num">
                                      <p:cBhvr>
                                        <p:cTn id="67" dur="500" fill="hold"/>
                                        <p:tgtEl>
                                          <p:spTgt spid="1086477"/>
                                        </p:tgtEl>
                                        <p:attrNameLst>
                                          <p:attrName>ppt_w</p:attrName>
                                        </p:attrNameLst>
                                      </p:cBhvr>
                                      <p:tavLst>
                                        <p:tav tm="0">
                                          <p:val>
                                            <p:fltVal val="0"/>
                                          </p:val>
                                        </p:tav>
                                        <p:tav tm="100000">
                                          <p:val>
                                            <p:strVal val="#ppt_w"/>
                                          </p:val>
                                        </p:tav>
                                      </p:tavLst>
                                    </p:anim>
                                    <p:anim calcmode="lin" valueType="num">
                                      <p:cBhvr>
                                        <p:cTn id="68" dur="500" fill="hold"/>
                                        <p:tgtEl>
                                          <p:spTgt spid="1086477"/>
                                        </p:tgtEl>
                                        <p:attrNameLst>
                                          <p:attrName>ppt_h</p:attrName>
                                        </p:attrNameLst>
                                      </p:cBhvr>
                                      <p:tavLst>
                                        <p:tav tm="0">
                                          <p:val>
                                            <p:fltVal val="0"/>
                                          </p:val>
                                        </p:tav>
                                        <p:tav tm="100000">
                                          <p:val>
                                            <p:strVal val="#ppt_h"/>
                                          </p:val>
                                        </p:tav>
                                      </p:tavLst>
                                    </p:anim>
                                    <p:animEffect transition="in" filter="fade">
                                      <p:cBhvr>
                                        <p:cTn id="69" dur="500"/>
                                        <p:tgtEl>
                                          <p:spTgt spid="1086477"/>
                                        </p:tgtEl>
                                      </p:cBhvr>
                                    </p:animEffect>
                                  </p:childTnLst>
                                </p:cTn>
                              </p:par>
                              <p:par>
                                <p:cTn id="70" presetID="53" presetClass="entr" presetSubtype="0" fill="hold" nodeType="withEffect">
                                  <p:stCondLst>
                                    <p:cond delay="0"/>
                                  </p:stCondLst>
                                  <p:childTnLst>
                                    <p:set>
                                      <p:cBhvr>
                                        <p:cTn id="71" dur="1" fill="hold">
                                          <p:stCondLst>
                                            <p:cond delay="0"/>
                                          </p:stCondLst>
                                        </p:cTn>
                                        <p:tgtEl>
                                          <p:spTgt spid="1086473"/>
                                        </p:tgtEl>
                                        <p:attrNameLst>
                                          <p:attrName>style.visibility</p:attrName>
                                        </p:attrNameLst>
                                      </p:cBhvr>
                                      <p:to>
                                        <p:strVal val="visible"/>
                                      </p:to>
                                    </p:set>
                                    <p:anim calcmode="lin" valueType="num">
                                      <p:cBhvr>
                                        <p:cTn id="72" dur="500" fill="hold"/>
                                        <p:tgtEl>
                                          <p:spTgt spid="1086473"/>
                                        </p:tgtEl>
                                        <p:attrNameLst>
                                          <p:attrName>ppt_w</p:attrName>
                                        </p:attrNameLst>
                                      </p:cBhvr>
                                      <p:tavLst>
                                        <p:tav tm="0">
                                          <p:val>
                                            <p:fltVal val="0"/>
                                          </p:val>
                                        </p:tav>
                                        <p:tav tm="100000">
                                          <p:val>
                                            <p:strVal val="#ppt_w"/>
                                          </p:val>
                                        </p:tav>
                                      </p:tavLst>
                                    </p:anim>
                                    <p:anim calcmode="lin" valueType="num">
                                      <p:cBhvr>
                                        <p:cTn id="73" dur="500" fill="hold"/>
                                        <p:tgtEl>
                                          <p:spTgt spid="1086473"/>
                                        </p:tgtEl>
                                        <p:attrNameLst>
                                          <p:attrName>ppt_h</p:attrName>
                                        </p:attrNameLst>
                                      </p:cBhvr>
                                      <p:tavLst>
                                        <p:tav tm="0">
                                          <p:val>
                                            <p:fltVal val="0"/>
                                          </p:val>
                                        </p:tav>
                                        <p:tav tm="100000">
                                          <p:val>
                                            <p:strVal val="#ppt_h"/>
                                          </p:val>
                                        </p:tav>
                                      </p:tavLst>
                                    </p:anim>
                                    <p:animEffect transition="in" filter="fade">
                                      <p:cBhvr>
                                        <p:cTn id="74" dur="500"/>
                                        <p:tgtEl>
                                          <p:spTgt spid="1086473"/>
                                        </p:tgtEl>
                                      </p:cBhvr>
                                    </p:animEffect>
                                  </p:childTnLst>
                                </p:cTn>
                              </p:par>
                              <p:par>
                                <p:cTn id="75" presetID="53" presetClass="entr" presetSubtype="0" fill="hold" nodeType="withEffect">
                                  <p:stCondLst>
                                    <p:cond delay="0"/>
                                  </p:stCondLst>
                                  <p:childTnLst>
                                    <p:set>
                                      <p:cBhvr>
                                        <p:cTn id="76" dur="1" fill="hold">
                                          <p:stCondLst>
                                            <p:cond delay="0"/>
                                          </p:stCondLst>
                                        </p:cTn>
                                        <p:tgtEl>
                                          <p:spTgt spid="1086481"/>
                                        </p:tgtEl>
                                        <p:attrNameLst>
                                          <p:attrName>style.visibility</p:attrName>
                                        </p:attrNameLst>
                                      </p:cBhvr>
                                      <p:to>
                                        <p:strVal val="visible"/>
                                      </p:to>
                                    </p:set>
                                    <p:anim calcmode="lin" valueType="num">
                                      <p:cBhvr>
                                        <p:cTn id="77" dur="500" fill="hold"/>
                                        <p:tgtEl>
                                          <p:spTgt spid="1086481"/>
                                        </p:tgtEl>
                                        <p:attrNameLst>
                                          <p:attrName>ppt_w</p:attrName>
                                        </p:attrNameLst>
                                      </p:cBhvr>
                                      <p:tavLst>
                                        <p:tav tm="0">
                                          <p:val>
                                            <p:fltVal val="0"/>
                                          </p:val>
                                        </p:tav>
                                        <p:tav tm="100000">
                                          <p:val>
                                            <p:strVal val="#ppt_w"/>
                                          </p:val>
                                        </p:tav>
                                      </p:tavLst>
                                    </p:anim>
                                    <p:anim calcmode="lin" valueType="num">
                                      <p:cBhvr>
                                        <p:cTn id="78" dur="500" fill="hold"/>
                                        <p:tgtEl>
                                          <p:spTgt spid="1086481"/>
                                        </p:tgtEl>
                                        <p:attrNameLst>
                                          <p:attrName>ppt_h</p:attrName>
                                        </p:attrNameLst>
                                      </p:cBhvr>
                                      <p:tavLst>
                                        <p:tav tm="0">
                                          <p:val>
                                            <p:fltVal val="0"/>
                                          </p:val>
                                        </p:tav>
                                        <p:tav tm="100000">
                                          <p:val>
                                            <p:strVal val="#ppt_h"/>
                                          </p:val>
                                        </p:tav>
                                      </p:tavLst>
                                    </p:anim>
                                    <p:animEffect transition="in" filter="fade">
                                      <p:cBhvr>
                                        <p:cTn id="79" dur="500"/>
                                        <p:tgtEl>
                                          <p:spTgt spid="1086481"/>
                                        </p:tgtEl>
                                      </p:cBhvr>
                                    </p:animEffect>
                                  </p:childTnLst>
                                </p:cTn>
                              </p:par>
                              <p:par>
                                <p:cTn id="80" presetID="53" presetClass="entr" presetSubtype="0" fill="hold" nodeType="withEffect">
                                  <p:stCondLst>
                                    <p:cond delay="0"/>
                                  </p:stCondLst>
                                  <p:childTnLst>
                                    <p:set>
                                      <p:cBhvr>
                                        <p:cTn id="81" dur="1" fill="hold">
                                          <p:stCondLst>
                                            <p:cond delay="0"/>
                                          </p:stCondLst>
                                        </p:cTn>
                                        <p:tgtEl>
                                          <p:spTgt spid="1086472"/>
                                        </p:tgtEl>
                                        <p:attrNameLst>
                                          <p:attrName>style.visibility</p:attrName>
                                        </p:attrNameLst>
                                      </p:cBhvr>
                                      <p:to>
                                        <p:strVal val="visible"/>
                                      </p:to>
                                    </p:set>
                                    <p:anim calcmode="lin" valueType="num">
                                      <p:cBhvr>
                                        <p:cTn id="82" dur="500" fill="hold"/>
                                        <p:tgtEl>
                                          <p:spTgt spid="1086472"/>
                                        </p:tgtEl>
                                        <p:attrNameLst>
                                          <p:attrName>ppt_w</p:attrName>
                                        </p:attrNameLst>
                                      </p:cBhvr>
                                      <p:tavLst>
                                        <p:tav tm="0">
                                          <p:val>
                                            <p:fltVal val="0"/>
                                          </p:val>
                                        </p:tav>
                                        <p:tav tm="100000">
                                          <p:val>
                                            <p:strVal val="#ppt_w"/>
                                          </p:val>
                                        </p:tav>
                                      </p:tavLst>
                                    </p:anim>
                                    <p:anim calcmode="lin" valueType="num">
                                      <p:cBhvr>
                                        <p:cTn id="83" dur="500" fill="hold"/>
                                        <p:tgtEl>
                                          <p:spTgt spid="1086472"/>
                                        </p:tgtEl>
                                        <p:attrNameLst>
                                          <p:attrName>ppt_h</p:attrName>
                                        </p:attrNameLst>
                                      </p:cBhvr>
                                      <p:tavLst>
                                        <p:tav tm="0">
                                          <p:val>
                                            <p:fltVal val="0"/>
                                          </p:val>
                                        </p:tav>
                                        <p:tav tm="100000">
                                          <p:val>
                                            <p:strVal val="#ppt_h"/>
                                          </p:val>
                                        </p:tav>
                                      </p:tavLst>
                                    </p:anim>
                                    <p:animEffect transition="in" filter="fade">
                                      <p:cBhvr>
                                        <p:cTn id="84" dur="500"/>
                                        <p:tgtEl>
                                          <p:spTgt spid="1086472"/>
                                        </p:tgtEl>
                                      </p:cBhvr>
                                    </p:animEffect>
                                  </p:childTnLst>
                                </p:cTn>
                              </p:par>
                              <p:par>
                                <p:cTn id="85" presetID="23" presetClass="entr" presetSubtype="16" fill="hold" nodeType="withEffect">
                                  <p:stCondLst>
                                    <p:cond delay="0"/>
                                  </p:stCondLst>
                                  <p:childTnLst>
                                    <p:set>
                                      <p:cBhvr>
                                        <p:cTn id="86" dur="1" fill="hold">
                                          <p:stCondLst>
                                            <p:cond delay="0"/>
                                          </p:stCondLst>
                                        </p:cTn>
                                        <p:tgtEl>
                                          <p:spTgt spid="1573890"/>
                                        </p:tgtEl>
                                        <p:attrNameLst>
                                          <p:attrName>style.visibility</p:attrName>
                                        </p:attrNameLst>
                                      </p:cBhvr>
                                      <p:to>
                                        <p:strVal val="visible"/>
                                      </p:to>
                                    </p:set>
                                    <p:anim calcmode="lin" valueType="num">
                                      <p:cBhvr>
                                        <p:cTn id="87" dur="500" fill="hold"/>
                                        <p:tgtEl>
                                          <p:spTgt spid="1573890"/>
                                        </p:tgtEl>
                                        <p:attrNameLst>
                                          <p:attrName>ppt_w</p:attrName>
                                        </p:attrNameLst>
                                      </p:cBhvr>
                                      <p:tavLst>
                                        <p:tav tm="0">
                                          <p:val>
                                            <p:fltVal val="0"/>
                                          </p:val>
                                        </p:tav>
                                        <p:tav tm="100000">
                                          <p:val>
                                            <p:strVal val="#ppt_w"/>
                                          </p:val>
                                        </p:tav>
                                      </p:tavLst>
                                    </p:anim>
                                    <p:anim calcmode="lin" valueType="num">
                                      <p:cBhvr>
                                        <p:cTn id="88" dur="500" fill="hold"/>
                                        <p:tgtEl>
                                          <p:spTgt spid="1573890"/>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slide(fromBottom)">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smtClean="0">
                <a:solidFill>
                  <a:srgbClr val="FFCC66"/>
                </a:solidFill>
                <a:effectLst>
                  <a:outerShdw blurRad="38100" dist="38100" dir="2700000" algn="tl">
                    <a:srgbClr val="000000"/>
                  </a:outerShdw>
                </a:effectLst>
              </a:rPr>
              <a:t>Removing motion blur </a:t>
            </a:r>
          </a:p>
          <a:p>
            <a:pPr algn="ctr" eaLnBrk="0" hangingPunct="0">
              <a:defRPr/>
            </a:pPr>
            <a:r>
              <a:rPr lang="en-US" sz="4800" dirty="0" smtClean="0">
                <a:solidFill>
                  <a:srgbClr val="FFCC66"/>
                </a:solidFill>
                <a:effectLst>
                  <a:outerShdw blurRad="38100" dist="38100" dir="2700000" algn="tl">
                    <a:srgbClr val="000000"/>
                  </a:outerShdw>
                </a:effectLst>
              </a:rPr>
              <a:t>from photographs</a:t>
            </a:r>
            <a:endParaRPr lang="en-US" sz="4800" dirty="0">
              <a:solidFill>
                <a:srgbClr val="FFCC66"/>
              </a:solidFill>
              <a:effectLst>
                <a:outerShdw blurRad="38100" dist="38100" dir="2700000" algn="tl">
                  <a:srgbClr val="000000"/>
                </a:outerShdw>
              </a:effectLst>
            </a:endParaRPr>
          </a:p>
        </p:txBody>
      </p:sp>
      <p:sp>
        <p:nvSpPr>
          <p:cNvPr id="5" name="Subtitle 4"/>
          <p:cNvSpPr>
            <a:spLocks/>
          </p:cNvSpPr>
          <p:nvPr/>
        </p:nvSpPr>
        <p:spPr bwMode="auto">
          <a:xfrm>
            <a:off x="214371"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a:t>
            </a:r>
            <a:r>
              <a:rPr lang="en-US" sz="3600" dirty="0">
                <a:solidFill>
                  <a:srgbClr val="FFFFCC"/>
                </a:solidFill>
                <a:effectLst>
                  <a:outerShdw blurRad="38100" dist="38100" dir="2700000" algn="tl">
                    <a:srgbClr val="000000"/>
                  </a:outerShdw>
                </a:effectLst>
              </a:rPr>
              <a:t>Sang </a:t>
            </a:r>
            <a:r>
              <a:rPr lang="en-US" sz="3600" dirty="0" smtClean="0">
                <a:solidFill>
                  <a:srgbClr val="FFFFCC"/>
                </a:solidFill>
                <a:effectLst>
                  <a:outerShdw blurRad="38100" dist="38100" dir="2700000" algn="tl">
                    <a:srgbClr val="000000"/>
                  </a:outerShdw>
                </a:effectLst>
              </a:rPr>
              <a:t>Cho</a:t>
            </a:r>
          </a:p>
          <a:p>
            <a:pPr marL="342900" indent="-342900" algn="ctr" eaLnBrk="0" hangingPunct="0">
              <a:defRPr/>
            </a:pPr>
            <a:r>
              <a:rPr lang="en-US" sz="3200" dirty="0" smtClean="0">
                <a:solidFill>
                  <a:srgbClr val="FFFFCC"/>
                </a:solidFill>
                <a:effectLst>
                  <a:outerShdw blurRad="38100" dist="38100" dir="2700000" algn="tl">
                    <a:srgbClr val="000000"/>
                  </a:outerShdw>
                </a:effectLst>
              </a:rPr>
              <a:t>Massachusetts Institute of Technology</a:t>
            </a:r>
            <a:endParaRPr lang="en-US" sz="32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endParaRPr lang="en-US" sz="2800" baseline="30000" dirty="0">
              <a:solidFill>
                <a:srgbClr val="FFFFCC"/>
              </a:solidFill>
              <a:effectLst>
                <a:outerShdw blurRad="38100" dist="38100" dir="2700000" algn="tl">
                  <a:srgbClr val="000000"/>
                </a:outerShdw>
              </a:effectLst>
            </a:endParaRPr>
          </a:p>
        </p:txBody>
      </p:sp>
      <p:sp>
        <p:nvSpPr>
          <p:cNvPr id="4" name="Rectangle 4"/>
          <p:cNvSpPr>
            <a:spLocks noChangeArrowheads="1"/>
          </p:cNvSpPr>
          <p:nvPr/>
        </p:nvSpPr>
        <p:spPr bwMode="auto">
          <a:xfrm>
            <a:off x="1249317" y="2844792"/>
            <a:ext cx="6551602" cy="584775"/>
          </a:xfrm>
          <a:prstGeom prst="rect">
            <a:avLst/>
          </a:prstGeom>
          <a:noFill/>
          <a:ln w="9525">
            <a:noFill/>
            <a:miter lim="800000"/>
            <a:headEnd/>
            <a:tailEnd/>
          </a:ln>
          <a:effectLst/>
        </p:spPr>
        <p:txBody>
          <a:bodyPr wrap="none">
            <a:spAutoFit/>
          </a:bodyPr>
          <a:lstStyle/>
          <a:p>
            <a:r>
              <a:rPr lang="en-US" sz="3200" dirty="0">
                <a:effectLst>
                  <a:outerShdw blurRad="38100" dist="38100" dir="2700000" algn="tl">
                    <a:srgbClr val="000000"/>
                  </a:outerShdw>
                </a:effectLst>
              </a:rPr>
              <a:t>http</a:t>
            </a:r>
            <a:r>
              <a:rPr lang="en-US" sz="3200" dirty="0" smtClean="0">
                <a:effectLst>
                  <a:outerShdw blurRad="38100" dist="38100" dir="2700000" algn="tl">
                    <a:srgbClr val="000000"/>
                  </a:outerShdw>
                </a:effectLst>
              </a:rPr>
              <a:t>://people.csail.mit.edu/~taegsang</a:t>
            </a:r>
            <a:endParaRPr lang="en-US" sz="3200" dirty="0">
              <a:effectLst>
                <a:outerShdw blurRad="38100" dist="38100" dir="2700000" algn="tl">
                  <a:srgbClr val="000000"/>
                </a:outerShdw>
              </a:effectLst>
            </a:endParaRPr>
          </a:p>
        </p:txBody>
      </p:sp>
      <p:sp>
        <p:nvSpPr>
          <p:cNvPr id="7" name="Slide Number Placeholder 6"/>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158</a:t>
            </a:fld>
            <a:endParaRPr lang="en-US"/>
          </a:p>
        </p:txBody>
      </p:sp>
    </p:spTree>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smtClean="0">
                <a:solidFill>
                  <a:srgbClr val="FFCC66"/>
                </a:solidFill>
                <a:effectLst>
                  <a:outerShdw blurRad="38100" dist="38100" dir="2700000" algn="tl">
                    <a:srgbClr val="000000"/>
                  </a:outerShdw>
                </a:effectLst>
              </a:rPr>
              <a:t>Supplemental slides</a:t>
            </a:r>
            <a:endParaRPr lang="en-US" sz="4800" dirty="0">
              <a:solidFill>
                <a:srgbClr val="FFCC66"/>
              </a:solidFill>
              <a:effectLst>
                <a:outerShdw blurRad="38100" dist="38100" dir="2700000" algn="tl">
                  <a:srgbClr val="000000"/>
                </a:outerShdw>
              </a:effectLst>
            </a:endParaRPr>
          </a:p>
        </p:txBody>
      </p:sp>
      <p:sp>
        <p:nvSpPr>
          <p:cNvPr id="3" name="Slide Number Placeholder 2"/>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159</a:t>
            </a:fld>
            <a:endParaRPr lang="en-US"/>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0930" name="Picture 2" descr="Z:\Research\LineBasedKernelEstimation\MATLABCode\FiguresForPaper\slideFigures\blurredEdges\Results\sharpImNL.jpg"/>
          <p:cNvPicPr>
            <a:picLocks noChangeAspect="1" noChangeArrowheads="1"/>
          </p:cNvPicPr>
          <p:nvPr/>
        </p:nvPicPr>
        <p:blipFill>
          <a:blip r:embed="rId3" cstate="print"/>
          <a:srcRect/>
          <a:stretch>
            <a:fillRect/>
          </a:stretch>
        </p:blipFill>
        <p:spPr bwMode="auto">
          <a:xfrm>
            <a:off x="5436096" y="2870937"/>
            <a:ext cx="2163847" cy="1965960"/>
          </a:xfrm>
          <a:prstGeom prst="rect">
            <a:avLst/>
          </a:prstGeom>
          <a:solidFill>
            <a:schemeClr val="bg1"/>
          </a:solidFill>
          <a:ln w="38100">
            <a:solidFill>
              <a:schemeClr val="accent2">
                <a:lumMod val="40000"/>
                <a:lumOff val="60000"/>
              </a:schemeClr>
            </a:solidFill>
          </a:ln>
        </p:spPr>
      </p:pic>
      <p:sp>
        <p:nvSpPr>
          <p:cNvPr id="20"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Camera shake removal</a:t>
            </a:r>
          </a:p>
        </p:txBody>
      </p:sp>
      <p:pic>
        <p:nvPicPr>
          <p:cNvPr id="4" name="Picture 7" descr="Z:\Research\LineBasedKernelEstimation\MATLABCode\FiguresForPaper\slideFigures\kernelRadonTransform\Results\Kernel.png"/>
          <p:cNvPicPr>
            <a:picLocks noChangeAspect="1" noChangeArrowheads="1"/>
          </p:cNvPicPr>
          <p:nvPr/>
        </p:nvPicPr>
        <p:blipFill>
          <a:blip r:embed="rId4" cstate="print"/>
          <a:srcRect/>
          <a:stretch>
            <a:fillRect/>
          </a:stretch>
        </p:blipFill>
        <p:spPr bwMode="auto">
          <a:xfrm>
            <a:off x="3239852" y="3168117"/>
            <a:ext cx="1371600" cy="1371600"/>
          </a:xfrm>
          <a:prstGeom prst="rect">
            <a:avLst/>
          </a:prstGeom>
          <a:solidFill>
            <a:schemeClr val="bg1"/>
          </a:solidFill>
          <a:ln w="38100">
            <a:solidFill>
              <a:schemeClr val="tx1"/>
            </a:solidFill>
          </a:ln>
        </p:spPr>
      </p:pic>
      <p:pic>
        <p:nvPicPr>
          <p:cNvPr id="5" name="Picture 3" descr="Z:\Research\LineBasedKernelEstimation\MATLABCode\FiguresForPaper\slideFigures\blurredEdges\Results\BlurredImNL.png"/>
          <p:cNvPicPr>
            <a:picLocks noChangeAspect="1" noChangeArrowheads="1"/>
          </p:cNvPicPr>
          <p:nvPr/>
        </p:nvPicPr>
        <p:blipFill>
          <a:blip r:embed="rId5" cstate="print"/>
          <a:srcRect/>
          <a:stretch>
            <a:fillRect/>
          </a:stretch>
        </p:blipFill>
        <p:spPr bwMode="auto">
          <a:xfrm>
            <a:off x="431540" y="2870937"/>
            <a:ext cx="2163846" cy="1965960"/>
          </a:xfrm>
          <a:prstGeom prst="rect">
            <a:avLst/>
          </a:prstGeom>
          <a:noFill/>
          <a:ln w="38100">
            <a:solidFill>
              <a:schemeClr val="tx2">
                <a:lumMod val="60000"/>
                <a:lumOff val="40000"/>
              </a:schemeClr>
            </a:solidFill>
          </a:ln>
        </p:spPr>
      </p:pic>
      <p:sp>
        <p:nvSpPr>
          <p:cNvPr id="6" name="Rectangle 5"/>
          <p:cNvSpPr/>
          <p:nvPr/>
        </p:nvSpPr>
        <p:spPr>
          <a:xfrm>
            <a:off x="4680012" y="3469197"/>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sp>
        <p:nvSpPr>
          <p:cNvPr id="7" name="Rectangle 6"/>
          <p:cNvSpPr/>
          <p:nvPr/>
        </p:nvSpPr>
        <p:spPr>
          <a:xfrm>
            <a:off x="2663788" y="3469197"/>
            <a:ext cx="514885" cy="769441"/>
          </a:xfrm>
          <a:prstGeom prst="rect">
            <a:avLst/>
          </a:prstGeom>
        </p:spPr>
        <p:txBody>
          <a:bodyPr wrap="none">
            <a:spAutoFit/>
          </a:bodyPr>
          <a:lstStyle/>
          <a:p>
            <a:r>
              <a:rPr lang="en-US" sz="4400" dirty="0" smtClean="0">
                <a:latin typeface="Arial" charset="0"/>
                <a:sym typeface="Symbol" charset="2"/>
              </a:rPr>
              <a:t>=</a:t>
            </a:r>
            <a:endParaRPr lang="en-US" sz="4400" dirty="0"/>
          </a:p>
        </p:txBody>
      </p:sp>
      <p:sp>
        <p:nvSpPr>
          <p:cNvPr id="8" name="Rectangle 7"/>
          <p:cNvSpPr/>
          <p:nvPr/>
        </p:nvSpPr>
        <p:spPr>
          <a:xfrm>
            <a:off x="7776356" y="3469197"/>
            <a:ext cx="1143262" cy="769441"/>
          </a:xfrm>
          <a:prstGeom prst="rect">
            <a:avLst/>
          </a:prstGeom>
        </p:spPr>
        <p:txBody>
          <a:bodyPr wrap="none">
            <a:spAutoFit/>
          </a:bodyPr>
          <a:lstStyle/>
          <a:p>
            <a:r>
              <a:rPr lang="en-US" sz="4400" dirty="0" smtClean="0">
                <a:latin typeface="Arial" charset="0"/>
                <a:sym typeface="Symbol" charset="2"/>
              </a:rPr>
              <a:t>+  n</a:t>
            </a:r>
            <a:endParaRPr lang="en-US" sz="4400" dirty="0"/>
          </a:p>
        </p:txBody>
      </p:sp>
      <p:sp>
        <p:nvSpPr>
          <p:cNvPr id="11" name="TextBox 10"/>
          <p:cNvSpPr txBox="1"/>
          <p:nvPr/>
        </p:nvSpPr>
        <p:spPr>
          <a:xfrm>
            <a:off x="683568" y="1628800"/>
            <a:ext cx="7761805" cy="523220"/>
          </a:xfrm>
          <a:prstGeom prst="rect">
            <a:avLst/>
          </a:prstGeom>
          <a:noFill/>
          <a:ln>
            <a:solidFill>
              <a:srgbClr val="F8F8F8"/>
            </a:solidFill>
          </a:ln>
        </p:spPr>
        <p:txBody>
          <a:bodyPr wrap="none" rtlCol="0">
            <a:spAutoFit/>
          </a:bodyPr>
          <a:lstStyle/>
          <a:p>
            <a:r>
              <a:rPr lang="en-US" sz="2800" dirty="0" smtClean="0"/>
              <a:t>From a </a:t>
            </a:r>
            <a:r>
              <a:rPr lang="en-US" sz="2800" dirty="0" smtClean="0">
                <a:solidFill>
                  <a:schemeClr val="tx2">
                    <a:lumMod val="60000"/>
                    <a:lumOff val="40000"/>
                  </a:schemeClr>
                </a:solidFill>
              </a:rPr>
              <a:t>blurry photograph</a:t>
            </a:r>
            <a:r>
              <a:rPr lang="en-US" sz="2800" dirty="0" smtClean="0"/>
              <a:t>, estimate its </a:t>
            </a:r>
            <a:r>
              <a:rPr lang="en-US" sz="2800" dirty="0" smtClean="0">
                <a:solidFill>
                  <a:schemeClr val="accent2">
                    <a:lumMod val="40000"/>
                    <a:lumOff val="60000"/>
                  </a:schemeClr>
                </a:solidFill>
              </a:rPr>
              <a:t>sharp image.</a:t>
            </a:r>
            <a:endParaRPr lang="en-US" sz="2800" dirty="0">
              <a:solidFill>
                <a:schemeClr val="accent2">
                  <a:lumMod val="40000"/>
                  <a:lumOff val="60000"/>
                </a:schemeClr>
              </a:solidFill>
            </a:endParaRPr>
          </a:p>
        </p:txBody>
      </p:sp>
      <p:sp>
        <p:nvSpPr>
          <p:cNvPr id="13" name="Slide Number Placeholder 12"/>
          <p:cNvSpPr>
            <a:spLocks noGrp="1"/>
          </p:cNvSpPr>
          <p:nvPr>
            <p:ph type="sldNum" sz="quarter" idx="4"/>
          </p:nvPr>
        </p:nvSpPr>
        <p:spPr/>
        <p:txBody>
          <a:bodyPr/>
          <a:lstStyle/>
          <a:p>
            <a:pPr>
              <a:defRPr/>
            </a:pPr>
            <a:fld id="{9C56B7B5-B346-46BB-8E3A-BF99DA868915}" type="slidenum">
              <a:rPr lang="en-US" smtClean="0"/>
              <a:pPr>
                <a:defRPr/>
              </a:pPr>
              <a:t>16</a:t>
            </a:fld>
            <a:endParaRPr lang="en-US"/>
          </a:p>
        </p:txBody>
      </p:sp>
    </p:spTree>
  </p:cSld>
  <p:clrMapOvr>
    <a:masterClrMapping/>
  </p:clrMapOvr>
  <p:transition>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Motion boundary handling</a:t>
            </a:r>
          </a:p>
        </p:txBody>
      </p:sp>
      <p:pic>
        <p:nvPicPr>
          <p:cNvPr id="19459" name="Picture 3" descr="Z:\public_html\y1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7" name="Rectangle 6"/>
          <p:cNvSpPr/>
          <p:nvPr/>
        </p:nvSpPr>
        <p:spPr>
          <a:xfrm>
            <a:off x="5703904" y="2881305"/>
            <a:ext cx="3432221" cy="1200329"/>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A region seen in one image may not be present in the other image</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Oval 7"/>
          <p:cNvSpPr/>
          <p:nvPr/>
        </p:nvSpPr>
        <p:spPr bwMode="auto">
          <a:xfrm>
            <a:off x="3805227" y="1420785"/>
            <a:ext cx="511182" cy="2884527"/>
          </a:xfrm>
          <a:prstGeom prst="ellipse">
            <a:avLst/>
          </a:prstGeom>
          <a:solidFill>
            <a:schemeClr val="accent1">
              <a:alpha val="22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Slide Number Placeholder 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160</a:t>
            </a:fld>
            <a:endParaRPr lang="en-US"/>
          </a:p>
        </p:txBody>
      </p:sp>
    </p:spTree>
  </p:cSld>
  <p:clrMapOvr>
    <a:masterClrMapping/>
  </p:clrMapOvr>
  <p:transition spd="med">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3" descr="Z:\public_html\y2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10" name="Oval 9"/>
          <p:cNvSpPr/>
          <p:nvPr/>
        </p:nvSpPr>
        <p:spPr bwMode="auto">
          <a:xfrm>
            <a:off x="3805227" y="1420785"/>
            <a:ext cx="511182" cy="2884527"/>
          </a:xfrm>
          <a:prstGeom prst="ellipse">
            <a:avLst/>
          </a:prstGeom>
          <a:solidFill>
            <a:schemeClr val="accent1">
              <a:alpha val="22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a:xfrm>
            <a:off x="5703904" y="2881305"/>
            <a:ext cx="3432221" cy="1200329"/>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A region seen in one image may not be present in the other image</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2"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Motion boundary handling</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6" name="Slide Number Placeholder 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161</a:t>
            </a:fld>
            <a:endParaRPr lang="en-US"/>
          </a:p>
        </p:txBody>
      </p:sp>
    </p:spTree>
  </p:cSld>
  <p:clrMapOvr>
    <a:masterClrMapping/>
  </p:clrMapOvr>
  <p:transition spd="med">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Z:\public_html\layerIm_MJJiye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p:spPr>
      </p:pic>
      <p:pic>
        <p:nvPicPr>
          <p:cNvPr id="17409" name="Picture 1" descr="Z:\public_html\motionField.png"/>
          <p:cNvPicPr>
            <a:picLocks noChangeAspect="1" noChangeArrowheads="1"/>
          </p:cNvPicPr>
          <p:nvPr/>
        </p:nvPicPr>
        <p:blipFill>
          <a:blip r:embed="rId4" cstate="print"/>
          <a:srcRect/>
          <a:stretch>
            <a:fillRect/>
          </a:stretch>
        </p:blipFill>
        <p:spPr bwMode="auto">
          <a:xfrm>
            <a:off x="299979" y="4670442"/>
            <a:ext cx="1514618" cy="1606525"/>
          </a:xfrm>
          <a:prstGeom prst="rect">
            <a:avLst/>
          </a:prstGeom>
          <a:noFill/>
        </p:spPr>
      </p:pic>
      <p:sp>
        <p:nvSpPr>
          <p:cNvPr id="7"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Motion boundary handling</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8" name="Rectangle 7"/>
          <p:cNvSpPr/>
          <p:nvPr/>
        </p:nvSpPr>
        <p:spPr>
          <a:xfrm>
            <a:off x="5557851" y="2114532"/>
            <a:ext cx="3724326" cy="1200329"/>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Use only one of the images to fill in such regions – shown by black boundary</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6" name="Slide Number Placeholder 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162</a:t>
            </a:fld>
            <a:endParaRPr lang="en-US"/>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Related work</a:t>
            </a:r>
          </a:p>
        </p:txBody>
      </p:sp>
      <p:pic>
        <p:nvPicPr>
          <p:cNvPr id="10" name="Picture 3"/>
          <p:cNvPicPr>
            <a:picLocks noChangeAspect="1" noChangeArrowheads="1"/>
          </p:cNvPicPr>
          <p:nvPr/>
        </p:nvPicPr>
        <p:blipFill>
          <a:blip r:embed="rId3" cstate="print"/>
          <a:srcRect/>
          <a:stretch>
            <a:fillRect/>
          </a:stretch>
        </p:blipFill>
        <p:spPr bwMode="auto">
          <a:xfrm>
            <a:off x="287524" y="728700"/>
            <a:ext cx="2468880" cy="1600899"/>
          </a:xfrm>
          <a:prstGeom prst="rect">
            <a:avLst/>
          </a:prstGeom>
          <a:noFill/>
          <a:ln w="19050">
            <a:solidFill>
              <a:schemeClr val="tx1"/>
            </a:solidFill>
            <a:miter lim="800000"/>
            <a:headEnd/>
            <a:tailEnd/>
          </a:ln>
        </p:spPr>
      </p:pic>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17</a:t>
            </a:fld>
            <a:endParaRPr lang="en-US"/>
          </a:p>
        </p:txBody>
      </p:sp>
      <p:sp>
        <p:nvSpPr>
          <p:cNvPr id="9" name="TextBox 8"/>
          <p:cNvSpPr txBox="1"/>
          <p:nvPr/>
        </p:nvSpPr>
        <p:spPr>
          <a:xfrm>
            <a:off x="2807804" y="728700"/>
            <a:ext cx="4585059" cy="1200328"/>
          </a:xfrm>
          <a:prstGeom prst="rect">
            <a:avLst/>
          </a:prstGeom>
          <a:noFill/>
        </p:spPr>
        <p:txBody>
          <a:bodyPr wrap="none" rtlCol="0">
            <a:spAutoFit/>
          </a:bodyPr>
          <a:lstStyle/>
          <a:p>
            <a:r>
              <a:rPr lang="en-US" dirty="0" err="1" smtClean="0">
                <a:solidFill>
                  <a:srgbClr val="FFFF66"/>
                </a:solidFill>
              </a:rPr>
              <a:t>Variational</a:t>
            </a:r>
            <a:r>
              <a:rPr lang="en-US" dirty="0" smtClean="0">
                <a:solidFill>
                  <a:srgbClr val="FFFF66"/>
                </a:solidFill>
              </a:rPr>
              <a:t> inference</a:t>
            </a:r>
          </a:p>
          <a:p>
            <a:r>
              <a:rPr lang="en-US" dirty="0" smtClean="0"/>
              <a:t>[Chan et al. 98][Miskin et al. 00]</a:t>
            </a:r>
          </a:p>
          <a:p>
            <a:r>
              <a:rPr lang="en-US" dirty="0" smtClean="0"/>
              <a:t>[Fergus et al. 06][</a:t>
            </a:r>
            <a:r>
              <a:rPr lang="en-US" dirty="0" err="1" smtClean="0"/>
              <a:t>Babacan</a:t>
            </a:r>
            <a:r>
              <a:rPr lang="en-US" dirty="0" smtClean="0"/>
              <a:t> et al. 08]</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Related work</a:t>
            </a:r>
          </a:p>
        </p:txBody>
      </p:sp>
      <p:pic>
        <p:nvPicPr>
          <p:cNvPr id="10" name="Picture 3"/>
          <p:cNvPicPr>
            <a:picLocks noChangeAspect="1" noChangeArrowheads="1"/>
          </p:cNvPicPr>
          <p:nvPr/>
        </p:nvPicPr>
        <p:blipFill>
          <a:blip r:embed="rId3" cstate="print"/>
          <a:srcRect/>
          <a:stretch>
            <a:fillRect/>
          </a:stretch>
        </p:blipFill>
        <p:spPr bwMode="auto">
          <a:xfrm>
            <a:off x="287524" y="728700"/>
            <a:ext cx="2468880" cy="1600899"/>
          </a:xfrm>
          <a:prstGeom prst="rect">
            <a:avLst/>
          </a:prstGeom>
          <a:noFill/>
          <a:ln w="19050">
            <a:solidFill>
              <a:schemeClr val="tx1"/>
            </a:solidFill>
            <a:miter lim="800000"/>
            <a:headEnd/>
            <a:tailEnd/>
          </a:ln>
        </p:spPr>
      </p:pic>
      <p:pic>
        <p:nvPicPr>
          <p:cNvPr id="12" name="Picture 10"/>
          <p:cNvPicPr>
            <a:picLocks noChangeAspect="1" noChangeArrowheads="1"/>
          </p:cNvPicPr>
          <p:nvPr/>
        </p:nvPicPr>
        <p:blipFill>
          <a:blip r:embed="rId4" cstate="print"/>
          <a:srcRect/>
          <a:stretch>
            <a:fillRect/>
          </a:stretch>
        </p:blipFill>
        <p:spPr bwMode="auto">
          <a:xfrm>
            <a:off x="287524" y="2528900"/>
            <a:ext cx="2468880" cy="1900590"/>
          </a:xfrm>
          <a:prstGeom prst="rect">
            <a:avLst/>
          </a:prstGeom>
          <a:noFill/>
          <a:ln w="19050">
            <a:solidFill>
              <a:schemeClr val="tx1"/>
            </a:solidFill>
            <a:miter lim="800000"/>
            <a:headEnd/>
            <a:tailEnd/>
          </a:ln>
        </p:spPr>
      </p:pic>
      <p:sp>
        <p:nvSpPr>
          <p:cNvPr id="14" name="TextBox 13"/>
          <p:cNvSpPr txBox="1"/>
          <p:nvPr/>
        </p:nvSpPr>
        <p:spPr>
          <a:xfrm>
            <a:off x="2807804" y="728700"/>
            <a:ext cx="4585059" cy="1200328"/>
          </a:xfrm>
          <a:prstGeom prst="rect">
            <a:avLst/>
          </a:prstGeom>
          <a:noFill/>
        </p:spPr>
        <p:txBody>
          <a:bodyPr wrap="none" rtlCol="0">
            <a:spAutoFit/>
          </a:bodyPr>
          <a:lstStyle/>
          <a:p>
            <a:r>
              <a:rPr lang="en-US" dirty="0" err="1" smtClean="0">
                <a:solidFill>
                  <a:srgbClr val="FFFF66"/>
                </a:solidFill>
              </a:rPr>
              <a:t>Variational</a:t>
            </a:r>
            <a:r>
              <a:rPr lang="en-US" dirty="0" smtClean="0">
                <a:solidFill>
                  <a:srgbClr val="FFFF66"/>
                </a:solidFill>
              </a:rPr>
              <a:t> inference</a:t>
            </a:r>
          </a:p>
          <a:p>
            <a:r>
              <a:rPr lang="en-US" dirty="0" smtClean="0"/>
              <a:t>[Chan et al. 98][Miskin et al. 00]</a:t>
            </a:r>
          </a:p>
          <a:p>
            <a:r>
              <a:rPr lang="en-US" dirty="0" smtClean="0"/>
              <a:t>[Fergus et al. 06][</a:t>
            </a:r>
            <a:r>
              <a:rPr lang="en-US" dirty="0" err="1" smtClean="0"/>
              <a:t>Babacan</a:t>
            </a:r>
            <a:r>
              <a:rPr lang="en-US" dirty="0" smtClean="0"/>
              <a:t> et al. 08]</a:t>
            </a:r>
          </a:p>
        </p:txBody>
      </p:sp>
      <p:sp>
        <p:nvSpPr>
          <p:cNvPr id="15" name="TextBox 14"/>
          <p:cNvSpPr txBox="1"/>
          <p:nvPr/>
        </p:nvSpPr>
        <p:spPr>
          <a:xfrm>
            <a:off x="2807804" y="2528900"/>
            <a:ext cx="5207901" cy="1200329"/>
          </a:xfrm>
          <a:prstGeom prst="rect">
            <a:avLst/>
          </a:prstGeom>
          <a:noFill/>
        </p:spPr>
        <p:txBody>
          <a:bodyPr wrap="none" rtlCol="0">
            <a:spAutoFit/>
          </a:bodyPr>
          <a:lstStyle/>
          <a:p>
            <a:r>
              <a:rPr lang="en-US" dirty="0" smtClean="0">
                <a:solidFill>
                  <a:srgbClr val="FFFF66"/>
                </a:solidFill>
              </a:rPr>
              <a:t>Joint estimation of blur and sharp image</a:t>
            </a:r>
          </a:p>
          <a:p>
            <a:r>
              <a:rPr lang="en-US" dirty="0" smtClean="0"/>
              <a:t>[</a:t>
            </a:r>
            <a:r>
              <a:rPr lang="en-US" dirty="0" err="1" smtClean="0"/>
              <a:t>Lagendijk</a:t>
            </a:r>
            <a:r>
              <a:rPr lang="en-US" dirty="0" smtClean="0"/>
              <a:t> et al. 90][Lay et al. 90]</a:t>
            </a:r>
          </a:p>
          <a:p>
            <a:r>
              <a:rPr lang="en-US" dirty="0" smtClean="0"/>
              <a:t>[Shan et al. 08][</a:t>
            </a:r>
            <a:r>
              <a:rPr lang="en-US" dirty="0" err="1" smtClean="0"/>
              <a:t>Cai</a:t>
            </a:r>
            <a:r>
              <a:rPr lang="en-US" dirty="0" smtClean="0"/>
              <a:t> et al. 08]</a:t>
            </a:r>
            <a:endParaRPr lang="en-US" dirty="0"/>
          </a:p>
        </p:txBody>
      </p:sp>
      <p:sp>
        <p:nvSpPr>
          <p:cNvPr id="9" name="Slide Number Placeholder 8"/>
          <p:cNvSpPr>
            <a:spLocks noGrp="1"/>
          </p:cNvSpPr>
          <p:nvPr>
            <p:ph type="sldNum" sz="quarter" idx="4"/>
          </p:nvPr>
        </p:nvSpPr>
        <p:spPr/>
        <p:txBody>
          <a:bodyPr/>
          <a:lstStyle/>
          <a:p>
            <a:pPr>
              <a:defRPr/>
            </a:pPr>
            <a:fld id="{9C56B7B5-B346-46BB-8E3A-BF99DA868915}" type="slidenum">
              <a:rPr lang="en-US" smtClean="0"/>
              <a:pPr>
                <a:defRPr/>
              </a:pPr>
              <a:t>18</a:t>
            </a:fld>
            <a:endParaRPr lang="en-US"/>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Related work</a:t>
            </a:r>
          </a:p>
        </p:txBody>
      </p:sp>
      <p:pic>
        <p:nvPicPr>
          <p:cNvPr id="10" name="Picture 3"/>
          <p:cNvPicPr>
            <a:picLocks noChangeAspect="1" noChangeArrowheads="1"/>
          </p:cNvPicPr>
          <p:nvPr/>
        </p:nvPicPr>
        <p:blipFill>
          <a:blip r:embed="rId3" cstate="print"/>
          <a:srcRect/>
          <a:stretch>
            <a:fillRect/>
          </a:stretch>
        </p:blipFill>
        <p:spPr bwMode="auto">
          <a:xfrm>
            <a:off x="287524" y="728700"/>
            <a:ext cx="2468880" cy="1600899"/>
          </a:xfrm>
          <a:prstGeom prst="rect">
            <a:avLst/>
          </a:prstGeom>
          <a:noFill/>
          <a:ln w="19050">
            <a:solidFill>
              <a:schemeClr val="tx1"/>
            </a:solidFill>
            <a:miter lim="800000"/>
            <a:headEnd/>
            <a:tailEnd/>
          </a:ln>
        </p:spPr>
      </p:pic>
      <p:pic>
        <p:nvPicPr>
          <p:cNvPr id="12" name="Picture 10"/>
          <p:cNvPicPr>
            <a:picLocks noChangeAspect="1" noChangeArrowheads="1"/>
          </p:cNvPicPr>
          <p:nvPr/>
        </p:nvPicPr>
        <p:blipFill>
          <a:blip r:embed="rId4" cstate="print"/>
          <a:srcRect/>
          <a:stretch>
            <a:fillRect/>
          </a:stretch>
        </p:blipFill>
        <p:spPr bwMode="auto">
          <a:xfrm>
            <a:off x="287524" y="2528900"/>
            <a:ext cx="2468880" cy="1900590"/>
          </a:xfrm>
          <a:prstGeom prst="rect">
            <a:avLst/>
          </a:prstGeom>
          <a:noFill/>
          <a:ln w="19050">
            <a:solidFill>
              <a:schemeClr val="tx1"/>
            </a:solidFill>
            <a:miter lim="800000"/>
            <a:headEnd/>
            <a:tailEnd/>
          </a:ln>
        </p:spPr>
      </p:pic>
      <p:sp>
        <p:nvSpPr>
          <p:cNvPr id="15" name="TextBox 14"/>
          <p:cNvSpPr txBox="1"/>
          <p:nvPr/>
        </p:nvSpPr>
        <p:spPr>
          <a:xfrm>
            <a:off x="2807804" y="2528900"/>
            <a:ext cx="5207901" cy="1200329"/>
          </a:xfrm>
          <a:prstGeom prst="rect">
            <a:avLst/>
          </a:prstGeom>
          <a:noFill/>
        </p:spPr>
        <p:txBody>
          <a:bodyPr wrap="none" rtlCol="0">
            <a:spAutoFit/>
          </a:bodyPr>
          <a:lstStyle/>
          <a:p>
            <a:r>
              <a:rPr lang="en-US" dirty="0" smtClean="0">
                <a:solidFill>
                  <a:srgbClr val="FFFF66"/>
                </a:solidFill>
              </a:rPr>
              <a:t>Joint estimation of blur and sharp image</a:t>
            </a:r>
          </a:p>
          <a:p>
            <a:r>
              <a:rPr lang="en-US" dirty="0" smtClean="0"/>
              <a:t>[</a:t>
            </a:r>
            <a:r>
              <a:rPr lang="en-US" dirty="0" err="1" smtClean="0"/>
              <a:t>Lagendijk</a:t>
            </a:r>
            <a:r>
              <a:rPr lang="en-US" dirty="0" smtClean="0"/>
              <a:t> et al. 90][Lay et al. 90]</a:t>
            </a:r>
          </a:p>
          <a:p>
            <a:r>
              <a:rPr lang="en-US" dirty="0" smtClean="0"/>
              <a:t>[Shan et al. 08][</a:t>
            </a:r>
            <a:r>
              <a:rPr lang="en-US" dirty="0" err="1" smtClean="0"/>
              <a:t>Cai</a:t>
            </a:r>
            <a:r>
              <a:rPr lang="en-US" dirty="0" smtClean="0"/>
              <a:t> et al. 08]</a:t>
            </a:r>
            <a:endParaRPr lang="en-US" dirty="0"/>
          </a:p>
        </p:txBody>
      </p:sp>
      <p:pic>
        <p:nvPicPr>
          <p:cNvPr id="1092610" name="Picture 2"/>
          <p:cNvPicPr>
            <a:picLocks noChangeAspect="1" noChangeArrowheads="1"/>
          </p:cNvPicPr>
          <p:nvPr/>
        </p:nvPicPr>
        <p:blipFill>
          <a:blip r:embed="rId5" cstate="print"/>
          <a:srcRect/>
          <a:stretch>
            <a:fillRect/>
          </a:stretch>
        </p:blipFill>
        <p:spPr bwMode="auto">
          <a:xfrm>
            <a:off x="287524" y="4617132"/>
            <a:ext cx="2468880" cy="2053781"/>
          </a:xfrm>
          <a:prstGeom prst="rect">
            <a:avLst/>
          </a:prstGeom>
          <a:noFill/>
          <a:ln w="19050">
            <a:solidFill>
              <a:schemeClr val="tx1"/>
            </a:solidFill>
            <a:miter lim="800000"/>
            <a:headEnd/>
            <a:tailEnd/>
          </a:ln>
        </p:spPr>
      </p:pic>
      <p:sp>
        <p:nvSpPr>
          <p:cNvPr id="18" name="TextBox 17"/>
          <p:cNvSpPr txBox="1"/>
          <p:nvPr/>
        </p:nvSpPr>
        <p:spPr>
          <a:xfrm>
            <a:off x="2807804" y="4617132"/>
            <a:ext cx="4063485" cy="1200329"/>
          </a:xfrm>
          <a:prstGeom prst="rect">
            <a:avLst/>
          </a:prstGeom>
          <a:noFill/>
        </p:spPr>
        <p:txBody>
          <a:bodyPr wrap="none" rtlCol="0">
            <a:spAutoFit/>
          </a:bodyPr>
          <a:lstStyle/>
          <a:p>
            <a:r>
              <a:rPr lang="en-US" dirty="0" smtClean="0">
                <a:solidFill>
                  <a:srgbClr val="FFFF66"/>
                </a:solidFill>
              </a:rPr>
              <a:t>Using edges</a:t>
            </a:r>
          </a:p>
          <a:p>
            <a:r>
              <a:rPr lang="en-US" dirty="0" smtClean="0"/>
              <a:t>[</a:t>
            </a:r>
            <a:r>
              <a:rPr lang="en-US" dirty="0" err="1" smtClean="0"/>
              <a:t>Jia</a:t>
            </a:r>
            <a:r>
              <a:rPr lang="en-US" dirty="0" smtClean="0"/>
              <a:t> 07][Joshi et al. 08]</a:t>
            </a:r>
          </a:p>
          <a:p>
            <a:r>
              <a:rPr lang="en-US" dirty="0" smtClean="0"/>
              <a:t>[Money et al. 08][Cho et al. 09]</a:t>
            </a:r>
            <a:endParaRPr lang="en-US" dirty="0"/>
          </a:p>
        </p:txBody>
      </p:sp>
      <p:sp>
        <p:nvSpPr>
          <p:cNvPr id="13" name="Slide Number Placeholder 12"/>
          <p:cNvSpPr>
            <a:spLocks noGrp="1"/>
          </p:cNvSpPr>
          <p:nvPr>
            <p:ph type="sldNum" sz="quarter" idx="4"/>
          </p:nvPr>
        </p:nvSpPr>
        <p:spPr/>
        <p:txBody>
          <a:bodyPr/>
          <a:lstStyle/>
          <a:p>
            <a:pPr>
              <a:defRPr/>
            </a:pPr>
            <a:fld id="{9C56B7B5-B346-46BB-8E3A-BF99DA868915}" type="slidenum">
              <a:rPr lang="en-US" smtClean="0"/>
              <a:pPr>
                <a:defRPr/>
              </a:pPr>
              <a:t>19</a:t>
            </a:fld>
            <a:endParaRPr lang="en-US"/>
          </a:p>
        </p:txBody>
      </p:sp>
      <p:sp>
        <p:nvSpPr>
          <p:cNvPr id="16" name="TextBox 15"/>
          <p:cNvSpPr txBox="1"/>
          <p:nvPr/>
        </p:nvSpPr>
        <p:spPr>
          <a:xfrm>
            <a:off x="2807804" y="728700"/>
            <a:ext cx="4585059" cy="1200328"/>
          </a:xfrm>
          <a:prstGeom prst="rect">
            <a:avLst/>
          </a:prstGeom>
          <a:noFill/>
        </p:spPr>
        <p:txBody>
          <a:bodyPr wrap="none" rtlCol="0">
            <a:spAutoFit/>
          </a:bodyPr>
          <a:lstStyle/>
          <a:p>
            <a:r>
              <a:rPr lang="en-US" dirty="0" err="1" smtClean="0">
                <a:solidFill>
                  <a:srgbClr val="FFFF66"/>
                </a:solidFill>
              </a:rPr>
              <a:t>Variational</a:t>
            </a:r>
            <a:r>
              <a:rPr lang="en-US" dirty="0" smtClean="0">
                <a:solidFill>
                  <a:srgbClr val="FFFF66"/>
                </a:solidFill>
              </a:rPr>
              <a:t> inference</a:t>
            </a:r>
          </a:p>
          <a:p>
            <a:r>
              <a:rPr lang="en-US" dirty="0" smtClean="0"/>
              <a:t>[Chan et al. 98][Miskin et al. 00]</a:t>
            </a:r>
          </a:p>
          <a:p>
            <a:r>
              <a:rPr lang="en-US" dirty="0" smtClean="0"/>
              <a:t>[Fergus et al. 06][</a:t>
            </a:r>
            <a:r>
              <a:rPr lang="en-US" dirty="0" err="1" smtClean="0"/>
              <a:t>Babacan</a:t>
            </a:r>
            <a:r>
              <a:rPr lang="en-US" dirty="0" smtClean="0"/>
              <a:t> et al. 08]</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Motion blur</a:t>
            </a:r>
          </a:p>
        </p:txBody>
      </p:sp>
      <p:pic>
        <p:nvPicPr>
          <p:cNvPr id="403459" name="Picture 3" descr="Z:\MSRTalkImages\coolBlur.jpg"/>
          <p:cNvPicPr>
            <a:picLocks noChangeAspect="1" noChangeArrowheads="1"/>
          </p:cNvPicPr>
          <p:nvPr/>
        </p:nvPicPr>
        <p:blipFill>
          <a:blip r:embed="rId3" cstate="print"/>
          <a:srcRect/>
          <a:stretch>
            <a:fillRect/>
          </a:stretch>
        </p:blipFill>
        <p:spPr bwMode="auto">
          <a:xfrm>
            <a:off x="153927" y="1473197"/>
            <a:ext cx="4465638" cy="5202238"/>
          </a:xfrm>
          <a:prstGeom prst="rect">
            <a:avLst/>
          </a:prstGeom>
          <a:noFill/>
          <a:ln w="25400">
            <a:solidFill>
              <a:schemeClr val="tx1"/>
            </a:solidFill>
          </a:ln>
        </p:spPr>
      </p:pic>
      <p:sp>
        <p:nvSpPr>
          <p:cNvPr id="9" name="Rectangle 8"/>
          <p:cNvSpPr/>
          <p:nvPr/>
        </p:nvSpPr>
        <p:spPr>
          <a:xfrm>
            <a:off x="757718" y="982629"/>
            <a:ext cx="2791918" cy="406265"/>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Blur can be desirable</a:t>
            </a:r>
            <a:endParaRPr lang="en-US" dirty="0">
              <a:solidFill>
                <a:srgbClr val="FFFF66"/>
              </a:solidFill>
              <a:effectLst>
                <a:outerShdw blurRad="38100" dist="38100" dir="2700000" algn="tl">
                  <a:srgbClr val="000000"/>
                </a:outerShdw>
              </a:effectLst>
            </a:endParaRPr>
          </a:p>
        </p:txBody>
      </p:sp>
      <p:pic>
        <p:nvPicPr>
          <p:cNvPr id="403460" name="Picture 4" descr="Z:\MSRTalkImages\coolBlur_2.jpg"/>
          <p:cNvPicPr>
            <a:picLocks noChangeAspect="1" noChangeArrowheads="1"/>
          </p:cNvPicPr>
          <p:nvPr/>
        </p:nvPicPr>
        <p:blipFill>
          <a:blip r:embed="rId4" cstate="print"/>
          <a:srcRect/>
          <a:stretch>
            <a:fillRect/>
          </a:stretch>
        </p:blipFill>
        <p:spPr bwMode="auto">
          <a:xfrm>
            <a:off x="4750159" y="909603"/>
            <a:ext cx="4239914" cy="5765832"/>
          </a:xfrm>
          <a:prstGeom prst="rect">
            <a:avLst/>
          </a:prstGeom>
          <a:noFill/>
          <a:ln w="25400">
            <a:solidFill>
              <a:schemeClr val="tx1"/>
            </a:solidFill>
          </a:ln>
        </p:spPr>
      </p:pic>
      <p:sp>
        <p:nvSpPr>
          <p:cNvPr id="13" name="Slide Number Placeholder 12"/>
          <p:cNvSpPr>
            <a:spLocks noGrp="1"/>
          </p:cNvSpPr>
          <p:nvPr>
            <p:ph type="sldNum" sz="quarter" idx="4"/>
          </p:nvPr>
        </p:nvSpPr>
        <p:spPr/>
        <p:txBody>
          <a:bodyPr/>
          <a:lstStyle/>
          <a:p>
            <a:pPr>
              <a:defRPr/>
            </a:pPr>
            <a:fld id="{9C56B7B5-B346-46BB-8E3A-BF99DA868915}" type="slidenum">
              <a:rPr lang="en-US" smtClean="0"/>
              <a:pPr>
                <a:defRPr/>
              </a:pPr>
              <a:t>2</a:t>
            </a:fld>
            <a:endParaRPr lang="en-US"/>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Observation</a:t>
            </a:r>
          </a:p>
        </p:txBody>
      </p:sp>
      <p:pic>
        <p:nvPicPr>
          <p:cNvPr id="1022978" name="Picture 2" descr="Z:\Research\LineBasedKernelEstimation\MATLABCode\FiguresForPaper\slideFigures\blurredEdges\Results\BlurredIm.png"/>
          <p:cNvPicPr>
            <a:picLocks noChangeAspect="1" noChangeArrowheads="1"/>
          </p:cNvPicPr>
          <p:nvPr/>
        </p:nvPicPr>
        <p:blipFill>
          <a:blip r:embed="rId3" cstate="print"/>
          <a:srcRect/>
          <a:stretch>
            <a:fillRect/>
          </a:stretch>
        </p:blipFill>
        <p:spPr bwMode="auto">
          <a:xfrm>
            <a:off x="179512" y="2024844"/>
            <a:ext cx="4528981" cy="4114800"/>
          </a:xfrm>
          <a:prstGeom prst="rect">
            <a:avLst/>
          </a:prstGeom>
          <a:noFill/>
          <a:ln w="38100">
            <a:solidFill>
              <a:schemeClr val="tx1"/>
            </a:solidFill>
          </a:ln>
        </p:spPr>
      </p:pic>
      <p:pic>
        <p:nvPicPr>
          <p:cNvPr id="1022979" name="Picture 3" descr="Z:\Research\LineBasedKernelEstimation\MATLABCode\FiguresForPaper\slideFigures\blurredEdges\Results\BCut1.png"/>
          <p:cNvPicPr>
            <a:picLocks noChangeAspect="1" noChangeArrowheads="1"/>
          </p:cNvPicPr>
          <p:nvPr/>
        </p:nvPicPr>
        <p:blipFill>
          <a:blip r:embed="rId4" cstate="print"/>
          <a:srcRect/>
          <a:stretch>
            <a:fillRect/>
          </a:stretch>
        </p:blipFill>
        <p:spPr bwMode="auto">
          <a:xfrm>
            <a:off x="4824028" y="2024844"/>
            <a:ext cx="2011680" cy="2011680"/>
          </a:xfrm>
          <a:prstGeom prst="rect">
            <a:avLst/>
          </a:prstGeom>
          <a:noFill/>
          <a:ln w="38100">
            <a:solidFill>
              <a:srgbClr val="FF0066"/>
            </a:solidFill>
          </a:ln>
        </p:spPr>
      </p:pic>
      <p:pic>
        <p:nvPicPr>
          <p:cNvPr id="1022980" name="Picture 4" descr="Z:\Research\LineBasedKernelEstimation\MATLABCode\FiguresForPaper\slideFigures\blurredEdges\Results\BCut2.png"/>
          <p:cNvPicPr>
            <a:picLocks noChangeAspect="1" noChangeArrowheads="1"/>
          </p:cNvPicPr>
          <p:nvPr/>
        </p:nvPicPr>
        <p:blipFill>
          <a:blip r:embed="rId5" cstate="print"/>
          <a:srcRect/>
          <a:stretch>
            <a:fillRect/>
          </a:stretch>
        </p:blipFill>
        <p:spPr bwMode="auto">
          <a:xfrm>
            <a:off x="6912260" y="2024844"/>
            <a:ext cx="2011680" cy="2011680"/>
          </a:xfrm>
          <a:prstGeom prst="rect">
            <a:avLst/>
          </a:prstGeom>
          <a:noFill/>
          <a:ln w="38100">
            <a:solidFill>
              <a:srgbClr val="31EF3A"/>
            </a:solidFill>
          </a:ln>
        </p:spPr>
      </p:pic>
      <p:pic>
        <p:nvPicPr>
          <p:cNvPr id="1022981" name="Picture 5" descr="Z:\Research\LineBasedKernelEstimation\MATLABCode\FiguresForPaper\slideFigures\blurredEdges\Results\BCut3.png"/>
          <p:cNvPicPr>
            <a:picLocks noChangeAspect="1" noChangeArrowheads="1"/>
          </p:cNvPicPr>
          <p:nvPr/>
        </p:nvPicPr>
        <p:blipFill>
          <a:blip r:embed="rId6" cstate="print"/>
          <a:srcRect/>
          <a:stretch>
            <a:fillRect/>
          </a:stretch>
        </p:blipFill>
        <p:spPr bwMode="auto">
          <a:xfrm>
            <a:off x="4824028" y="4127964"/>
            <a:ext cx="2011680" cy="2011680"/>
          </a:xfrm>
          <a:prstGeom prst="rect">
            <a:avLst/>
          </a:prstGeom>
          <a:noFill/>
          <a:ln w="38100">
            <a:solidFill>
              <a:schemeClr val="bg1"/>
            </a:solidFill>
          </a:ln>
        </p:spPr>
      </p:pic>
      <p:pic>
        <p:nvPicPr>
          <p:cNvPr id="1022982" name="Picture 6" descr="Z:\Research\LineBasedKernelEstimation\MATLABCode\FiguresForPaper\slideFigures\blurredEdges\Results\BCut4.png"/>
          <p:cNvPicPr>
            <a:picLocks noChangeAspect="1" noChangeArrowheads="1"/>
          </p:cNvPicPr>
          <p:nvPr/>
        </p:nvPicPr>
        <p:blipFill>
          <a:blip r:embed="rId7" cstate="print"/>
          <a:srcRect/>
          <a:stretch>
            <a:fillRect/>
          </a:stretch>
        </p:blipFill>
        <p:spPr bwMode="auto">
          <a:xfrm>
            <a:off x="6912260" y="4127964"/>
            <a:ext cx="2011680" cy="2011680"/>
          </a:xfrm>
          <a:prstGeom prst="rect">
            <a:avLst/>
          </a:prstGeom>
          <a:noFill/>
          <a:ln w="38100">
            <a:solidFill>
              <a:schemeClr val="accent2"/>
            </a:solidFill>
          </a:ln>
        </p:spPr>
      </p:pic>
      <p:sp>
        <p:nvSpPr>
          <p:cNvPr id="9" name="Rectangle 8"/>
          <p:cNvSpPr/>
          <p:nvPr/>
        </p:nvSpPr>
        <p:spPr>
          <a:xfrm>
            <a:off x="2195736" y="1412776"/>
            <a:ext cx="4776116" cy="406265"/>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Edges are affected differently by blur</a:t>
            </a:r>
            <a:endParaRPr lang="en-US" dirty="0">
              <a:solidFill>
                <a:srgbClr val="FFFF66"/>
              </a:solidFill>
              <a:effectLst>
                <a:outerShdw blurRad="38100" dist="38100" dir="2700000" algn="tl">
                  <a:srgbClr val="000000"/>
                </a:outerShdw>
              </a:effectLst>
            </a:endParaRPr>
          </a:p>
        </p:txBody>
      </p:sp>
      <p:pic>
        <p:nvPicPr>
          <p:cNvPr id="10" name="Picture 7" descr="Z:\Research\LineBasedKernelEstimation\MATLABCode\FiguresForPaper\slideFigures\kernelRadonTransform\Results\Kernel.png"/>
          <p:cNvPicPr>
            <a:picLocks noChangeAspect="1" noChangeArrowheads="1"/>
          </p:cNvPicPr>
          <p:nvPr/>
        </p:nvPicPr>
        <p:blipFill>
          <a:blip r:embed="rId8" cstate="print"/>
          <a:srcRect/>
          <a:stretch>
            <a:fillRect/>
          </a:stretch>
        </p:blipFill>
        <p:spPr bwMode="auto">
          <a:xfrm>
            <a:off x="179512" y="1088740"/>
            <a:ext cx="1548680" cy="1548680"/>
          </a:xfrm>
          <a:prstGeom prst="rect">
            <a:avLst/>
          </a:prstGeom>
          <a:noFill/>
          <a:ln w="38100">
            <a:solidFill>
              <a:schemeClr val="tx1"/>
            </a:solidFill>
          </a:ln>
        </p:spPr>
      </p:pic>
      <p:sp>
        <p:nvSpPr>
          <p:cNvPr id="13" name="Slide Number Placeholder 12"/>
          <p:cNvSpPr>
            <a:spLocks noGrp="1"/>
          </p:cNvSpPr>
          <p:nvPr>
            <p:ph type="sldNum" sz="quarter" idx="4"/>
          </p:nvPr>
        </p:nvSpPr>
        <p:spPr/>
        <p:txBody>
          <a:bodyPr/>
          <a:lstStyle/>
          <a:p>
            <a:pPr>
              <a:defRPr/>
            </a:pPr>
            <a:fld id="{9C56B7B5-B346-46BB-8E3A-BF99DA868915}" type="slidenum">
              <a:rPr lang="en-US" smtClean="0"/>
              <a:pPr>
                <a:defRPr/>
              </a:pPr>
              <a:t>20</a:t>
            </a:fld>
            <a:endParaRPr 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
        <p:nvSpPr>
          <p:cNvPr id="14" name="TextBox 13"/>
          <p:cNvSpPr txBox="1"/>
          <p:nvPr/>
        </p:nvSpPr>
        <p:spPr>
          <a:xfrm>
            <a:off x="157589" y="721961"/>
            <a:ext cx="8879354" cy="5643596"/>
          </a:xfrm>
          <a:prstGeom prst="rect">
            <a:avLst/>
          </a:prstGeom>
          <a:noFill/>
        </p:spPr>
        <p:txBody>
          <a:bodyPr wrap="none" rtlCol="0">
            <a:spAutoFit/>
          </a:bodyPr>
          <a:lstStyle/>
          <a:p>
            <a:pPr>
              <a:buFont typeface="Arial" pitchFamily="34" charset="0"/>
              <a:buChar char="•"/>
            </a:pPr>
            <a:r>
              <a:rPr lang="en-US" sz="3200" kern="0" dirty="0" smtClean="0">
                <a:solidFill>
                  <a:srgbClr val="FFCC66"/>
                </a:solidFill>
                <a:effectLst>
                  <a:outerShdw blurRad="38100" dist="38100" dir="2700000" algn="tl">
                    <a:srgbClr val="000000"/>
                  </a:outerShdw>
                </a:effectLst>
              </a:rPr>
              <a:t> Blur kernel estimation using blurred edge profiles</a:t>
            </a:r>
            <a:endParaRPr lang="en-US" sz="3200" dirty="0" smtClean="0">
              <a:solidFill>
                <a:srgbClr val="FFFF66"/>
              </a:solidFill>
            </a:endParaRPr>
          </a:p>
          <a:p>
            <a:pPr lvl="1">
              <a:lnSpc>
                <a:spcPct val="120000"/>
              </a:lnSpc>
              <a:buFont typeface="Arial" pitchFamily="34" charset="0"/>
              <a:buChar char="•"/>
            </a:pPr>
            <a:r>
              <a:rPr lang="en-US" sz="3200" dirty="0" smtClean="0">
                <a:solidFill>
                  <a:srgbClr val="FFFF66"/>
                </a:solidFill>
              </a:rPr>
              <a:t> </a:t>
            </a:r>
            <a:r>
              <a:rPr lang="en-US" sz="2600" dirty="0" smtClean="0">
                <a:solidFill>
                  <a:srgbClr val="FFFF66"/>
                </a:solidFill>
              </a:rPr>
              <a:t>The Radon transform and blur</a:t>
            </a:r>
          </a:p>
          <a:p>
            <a:pPr lvl="1">
              <a:lnSpc>
                <a:spcPct val="120000"/>
              </a:lnSpc>
              <a:buFont typeface="Arial" pitchFamily="34" charset="0"/>
              <a:buChar char="•"/>
            </a:pPr>
            <a:r>
              <a:rPr lang="en-US" sz="2600" dirty="0" smtClean="0">
                <a:solidFill>
                  <a:srgbClr val="FFFF66"/>
                </a:solidFill>
              </a:rPr>
              <a:t>  Using blurred edges for blur identification</a:t>
            </a:r>
          </a:p>
          <a:p>
            <a:pPr lvl="1">
              <a:lnSpc>
                <a:spcPct val="120000"/>
              </a:lnSpc>
              <a:buFont typeface="Arial" pitchFamily="34" charset="0"/>
              <a:buChar char="•"/>
            </a:pPr>
            <a:r>
              <a:rPr lang="en-US" sz="2600" dirty="0" smtClean="0">
                <a:solidFill>
                  <a:srgbClr val="FFFF66"/>
                </a:solidFill>
              </a:rPr>
              <a:t>  </a:t>
            </a:r>
            <a:r>
              <a:rPr lang="en-US" sz="2600" dirty="0" err="1" smtClean="0">
                <a:solidFill>
                  <a:srgbClr val="FFFF66"/>
                </a:solidFill>
              </a:rPr>
              <a:t>Deblurring</a:t>
            </a:r>
            <a:r>
              <a:rPr lang="en-US" sz="2600" dirty="0" smtClean="0">
                <a:solidFill>
                  <a:srgbClr val="FFFF66"/>
                </a:solidFill>
              </a:rPr>
              <a:t> pipeline</a:t>
            </a:r>
          </a:p>
          <a:p>
            <a:pPr lvl="1">
              <a:lnSpc>
                <a:spcPct val="120000"/>
              </a:lnSpc>
              <a:buFont typeface="Arial" pitchFamily="34" charset="0"/>
              <a:buChar char="•"/>
            </a:pPr>
            <a:r>
              <a:rPr lang="en-US" sz="2600" dirty="0" smtClean="0">
                <a:solidFill>
                  <a:srgbClr val="FFFF66"/>
                </a:solidFill>
              </a:rPr>
              <a:t>  Experimental results </a:t>
            </a:r>
            <a:br>
              <a:rPr lang="en-US" sz="2600" dirty="0" smtClean="0">
                <a:solidFill>
                  <a:srgbClr val="FFFF66"/>
                </a:solidFill>
              </a:rPr>
            </a:br>
            <a:endParaRPr lang="en-US" sz="2800" kern="0" dirty="0" smtClean="0">
              <a:solidFill>
                <a:schemeClr val="tx1">
                  <a:lumMod val="65000"/>
                </a:schemeClr>
              </a:solidFill>
              <a:effectLst>
                <a:outerShdw blurRad="38100" dist="38100" dir="2700000" algn="tl">
                  <a:srgbClr val="000000"/>
                </a:outerShdw>
              </a:effectLst>
            </a:endParaRPr>
          </a:p>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a:t>
            </a:r>
            <a:r>
              <a:rPr lang="en-US" sz="3000" kern="0" dirty="0" smtClean="0">
                <a:solidFill>
                  <a:schemeClr val="tx1">
                    <a:lumMod val="65000"/>
                  </a:schemeClr>
                </a:solidFill>
                <a:effectLst>
                  <a:outerShdw blurRad="38100" dist="38100" dir="2700000" algn="tl">
                    <a:srgbClr val="000000"/>
                  </a:outerShdw>
                </a:effectLst>
              </a:rPr>
              <a:t>Orthogonal parabolic exposures for motion </a:t>
            </a:r>
            <a:r>
              <a:rPr lang="en-US" sz="3000" kern="0" dirty="0" err="1" smtClean="0">
                <a:solidFill>
                  <a:schemeClr val="tx1">
                    <a:lumMod val="65000"/>
                  </a:schemeClr>
                </a:solidFill>
                <a:effectLst>
                  <a:outerShdw blurRad="38100" dist="38100" dir="2700000" algn="tl">
                    <a:srgbClr val="000000"/>
                  </a:outerShdw>
                </a:effectLst>
              </a:rPr>
              <a:t>deblurring</a:t>
            </a:r>
            <a:endParaRPr lang="en-US" sz="3000" kern="0" dirty="0" smtClean="0">
              <a:solidFill>
                <a:schemeClr val="tx1">
                  <a:lumMod val="65000"/>
                </a:schemeClr>
              </a:solidFill>
              <a:effectLst>
                <a:outerShdw blurRad="38100" dist="38100" dir="2700000" algn="tl">
                  <a:srgbClr val="000000"/>
                </a:outerShdw>
              </a:effectLst>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2D motion optimal spectral bound</a:t>
            </a:r>
          </a:p>
          <a:p>
            <a:pPr lvl="1">
              <a:lnSpc>
                <a:spcPct val="120000"/>
              </a:lnSpc>
              <a:buFont typeface="Arial" pitchFamily="34" charset="0"/>
              <a:buChar char="•"/>
            </a:pPr>
            <a:r>
              <a:rPr lang="en-US" sz="2600" dirty="0" smtClean="0">
                <a:solidFill>
                  <a:schemeClr val="tx1">
                    <a:lumMod val="65000"/>
                  </a:schemeClr>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21</a:t>
            </a:fld>
            <a:endParaRPr lang="en-US"/>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22</a:t>
            </a:fld>
            <a:endParaRPr lang="en-US"/>
          </a:p>
        </p:txBody>
      </p:sp>
      <p:sp>
        <p:nvSpPr>
          <p:cNvPr id="5"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
        <p:nvSpPr>
          <p:cNvPr id="7" name="TextBox 6"/>
          <p:cNvSpPr txBox="1"/>
          <p:nvPr/>
        </p:nvSpPr>
        <p:spPr>
          <a:xfrm>
            <a:off x="157589" y="721961"/>
            <a:ext cx="8879354" cy="5643596"/>
          </a:xfrm>
          <a:prstGeom prst="rect">
            <a:avLst/>
          </a:prstGeom>
          <a:noFill/>
        </p:spPr>
        <p:txBody>
          <a:bodyPr wrap="none" rtlCol="0">
            <a:spAutoFit/>
          </a:bodyPr>
          <a:lstStyle/>
          <a:p>
            <a:pPr>
              <a:buFont typeface="Arial" pitchFamily="34" charset="0"/>
              <a:buChar char="•"/>
            </a:pPr>
            <a:r>
              <a:rPr lang="en-US" sz="3200" kern="0" dirty="0" smtClean="0">
                <a:solidFill>
                  <a:srgbClr val="FFCC66"/>
                </a:solidFill>
                <a:effectLst>
                  <a:outerShdw blurRad="38100" dist="38100" dir="2700000" algn="tl">
                    <a:srgbClr val="000000"/>
                  </a:outerShdw>
                </a:effectLst>
              </a:rPr>
              <a:t> Blur kernel estimation using blurred edge profiles</a:t>
            </a:r>
            <a:endParaRPr lang="en-US" sz="3200" dirty="0" smtClean="0">
              <a:solidFill>
                <a:srgbClr val="FFFF66"/>
              </a:solidFill>
            </a:endParaRPr>
          </a:p>
          <a:p>
            <a:pPr lvl="1">
              <a:lnSpc>
                <a:spcPct val="120000"/>
              </a:lnSpc>
              <a:buFont typeface="Arial" pitchFamily="34" charset="0"/>
              <a:buChar char="•"/>
            </a:pPr>
            <a:r>
              <a:rPr lang="en-US" sz="3200" dirty="0" smtClean="0">
                <a:solidFill>
                  <a:srgbClr val="FFFF66"/>
                </a:solidFill>
              </a:rPr>
              <a:t> </a:t>
            </a:r>
            <a:r>
              <a:rPr lang="en-US" sz="2600" dirty="0" smtClean="0">
                <a:solidFill>
                  <a:srgbClr val="FFFF66"/>
                </a:solidFill>
              </a:rPr>
              <a:t>The Radon transform and blur</a:t>
            </a:r>
            <a:endParaRPr lang="en-US" sz="2600" dirty="0" smtClean="0">
              <a:solidFill>
                <a:schemeClr val="tx1">
                  <a:lumMod val="65000"/>
                </a:schemeClr>
              </a:solidFill>
            </a:endParaRPr>
          </a:p>
          <a:p>
            <a:pPr lvl="1">
              <a:lnSpc>
                <a:spcPct val="120000"/>
              </a:lnSpc>
              <a:buFont typeface="Arial" pitchFamily="34" charset="0"/>
              <a:buChar char="•"/>
            </a:pPr>
            <a:r>
              <a:rPr lang="en-US" sz="2600" dirty="0" smtClean="0">
                <a:solidFill>
                  <a:schemeClr val="tx1">
                    <a:lumMod val="65000"/>
                  </a:schemeClr>
                </a:solidFill>
              </a:rPr>
              <a:t>  Using blurred edges for blur identification</a:t>
            </a:r>
          </a:p>
          <a:p>
            <a:pPr lvl="1">
              <a:lnSpc>
                <a:spcPct val="120000"/>
              </a:lnSpc>
              <a:buFont typeface="Arial" pitchFamily="34" charset="0"/>
              <a:buChar char="•"/>
            </a:pPr>
            <a:r>
              <a:rPr lang="en-US" sz="2600" dirty="0" smtClean="0">
                <a:solidFill>
                  <a:schemeClr val="tx1">
                    <a:lumMod val="65000"/>
                  </a:schemeClr>
                </a:solidFill>
              </a:rPr>
              <a:t>  </a:t>
            </a:r>
            <a:r>
              <a:rPr lang="en-US" sz="2600" dirty="0" err="1" smtClean="0">
                <a:solidFill>
                  <a:schemeClr val="tx1">
                    <a:lumMod val="65000"/>
                  </a:schemeClr>
                </a:solidFill>
              </a:rPr>
              <a:t>Deblurring</a:t>
            </a:r>
            <a:r>
              <a:rPr lang="en-US" sz="2600" dirty="0" smtClean="0">
                <a:solidFill>
                  <a:schemeClr val="tx1">
                    <a:lumMod val="65000"/>
                  </a:schemeClr>
                </a:solidFill>
              </a:rPr>
              <a:t> pipeline</a:t>
            </a: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tx1">
                  <a:lumMod val="65000"/>
                </a:schemeClr>
              </a:solidFill>
              <a:effectLst>
                <a:outerShdw blurRad="38100" dist="38100" dir="2700000" algn="tl">
                  <a:srgbClr val="000000"/>
                </a:outerShdw>
              </a:effectLst>
            </a:endParaRPr>
          </a:p>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a:t>
            </a:r>
            <a:r>
              <a:rPr lang="en-US" sz="3000" kern="0" dirty="0" smtClean="0">
                <a:solidFill>
                  <a:schemeClr val="tx1">
                    <a:lumMod val="65000"/>
                  </a:schemeClr>
                </a:solidFill>
                <a:effectLst>
                  <a:outerShdw blurRad="38100" dist="38100" dir="2700000" algn="tl">
                    <a:srgbClr val="000000"/>
                  </a:outerShdw>
                </a:effectLst>
              </a:rPr>
              <a:t>Orthogonal parabolic exposures for motion </a:t>
            </a:r>
            <a:r>
              <a:rPr lang="en-US" sz="3000" kern="0" dirty="0" err="1" smtClean="0">
                <a:solidFill>
                  <a:schemeClr val="tx1">
                    <a:lumMod val="65000"/>
                  </a:schemeClr>
                </a:solidFill>
                <a:effectLst>
                  <a:outerShdw blurRad="38100" dist="38100" dir="2700000" algn="tl">
                    <a:srgbClr val="000000"/>
                  </a:outerShdw>
                </a:effectLst>
              </a:rPr>
              <a:t>deblurring</a:t>
            </a:r>
            <a:endParaRPr lang="en-US" sz="3000" kern="0" dirty="0" smtClean="0">
              <a:solidFill>
                <a:schemeClr val="tx1">
                  <a:lumMod val="65000"/>
                </a:schemeClr>
              </a:solidFill>
              <a:effectLst>
                <a:outerShdw blurRad="38100" dist="38100" dir="2700000" algn="tl">
                  <a:srgbClr val="000000"/>
                </a:outerShdw>
              </a:effectLst>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2D motion optimal spectral bound</a:t>
            </a:r>
          </a:p>
          <a:p>
            <a:pPr lvl="1">
              <a:lnSpc>
                <a:spcPct val="120000"/>
              </a:lnSpc>
              <a:buFont typeface="Arial" pitchFamily="34" charset="0"/>
              <a:buChar char="•"/>
            </a:pPr>
            <a:r>
              <a:rPr lang="en-US" sz="2600" dirty="0" smtClean="0">
                <a:solidFill>
                  <a:schemeClr val="tx1">
                    <a:lumMod val="65000"/>
                  </a:schemeClr>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20"/>
          <p:cNvSpPr txBox="1">
            <a:spLocks/>
          </p:cNvSpPr>
          <p:nvPr/>
        </p:nvSpPr>
        <p:spPr>
          <a:xfrm>
            <a:off x="539552" y="1448780"/>
            <a:ext cx="8064896" cy="1224136"/>
          </a:xfrm>
          <a:prstGeom prst="rect">
            <a:avLst/>
          </a:prstGeom>
          <a:solidFill>
            <a:srgbClr val="B2B2B2"/>
          </a:solidFill>
          <a:ln>
            <a:solidFill>
              <a:schemeClr val="tx1"/>
            </a:solidFill>
          </a:ln>
          <a:effectLst>
            <a:outerShdw blurRad="50800" dist="38100" dir="2700000" algn="tl" rotWithShape="0">
              <a:prstClr val="black">
                <a:alpha val="40000"/>
              </a:prstClr>
            </a:outerShdw>
          </a:effectLst>
        </p:spPr>
        <p:txBody>
          <a:bodyPr/>
          <a:lstStyle/>
          <a:p>
            <a:pPr algn="ctr" eaLnBrk="0" hangingPunct="0">
              <a:spcBef>
                <a:spcPct val="20000"/>
              </a:spcBef>
            </a:pPr>
            <a:r>
              <a:rPr lang="en-US">
                <a:solidFill>
                  <a:srgbClr val="FFFFFF"/>
                </a:solidFill>
                <a:effectLst>
                  <a:outerShdw blurRad="38100" dist="38100" dir="2700000" algn="tl">
                    <a:srgbClr val="000000"/>
                  </a:outerShdw>
                </a:effectLst>
              </a:rPr>
              <a:t>  </a:t>
            </a:r>
            <a:endParaRPr lang="en-US">
              <a:effectLst>
                <a:outerShdw blurRad="38100" dist="38100" dir="2700000" algn="tl">
                  <a:srgbClr val="000000"/>
                </a:outerShdw>
              </a:effectLst>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a:t>
            </a:r>
          </a:p>
        </p:txBody>
      </p:sp>
      <p:graphicFrame>
        <p:nvGraphicFramePr>
          <p:cNvPr id="1028098" name="Object 2"/>
          <p:cNvGraphicFramePr>
            <a:graphicFrameLocks noChangeAspect="1"/>
          </p:cNvGraphicFramePr>
          <p:nvPr/>
        </p:nvGraphicFramePr>
        <p:xfrm>
          <a:off x="611560" y="1473203"/>
          <a:ext cx="7956885" cy="1163709"/>
        </p:xfrm>
        <a:graphic>
          <a:graphicData uri="http://schemas.openxmlformats.org/presentationml/2006/ole">
            <p:oleObj spid="_x0000_s1061890" name="Equation" r:id="rId4" imgW="3213000" imgH="469800" progId="Equation.3">
              <p:embed/>
            </p:oleObj>
          </a:graphicData>
        </a:graphic>
      </p:graphicFrame>
      <p:sp>
        <p:nvSpPr>
          <p:cNvPr id="8" name="TextBox 7"/>
          <p:cNvSpPr txBox="1"/>
          <p:nvPr/>
        </p:nvSpPr>
        <p:spPr>
          <a:xfrm>
            <a:off x="1763087" y="2996952"/>
            <a:ext cx="5597046" cy="830997"/>
          </a:xfrm>
          <a:prstGeom prst="rect">
            <a:avLst/>
          </a:prstGeom>
          <a:noFill/>
        </p:spPr>
        <p:txBody>
          <a:bodyPr wrap="none" rtlCol="0">
            <a:spAutoFit/>
          </a:bodyPr>
          <a:lstStyle/>
          <a:p>
            <a:pPr algn="ctr"/>
            <a:r>
              <a:rPr lang="en-US" dirty="0" smtClean="0"/>
              <a:t>The Radon transform is a set of </a:t>
            </a:r>
            <a:r>
              <a:rPr lang="en-US" dirty="0" smtClean="0">
                <a:solidFill>
                  <a:schemeClr val="tx2">
                    <a:lumMod val="60000"/>
                    <a:lumOff val="40000"/>
                  </a:schemeClr>
                </a:solidFill>
              </a:rPr>
              <a:t>integrals </a:t>
            </a:r>
            <a:r>
              <a:rPr lang="en-US" dirty="0" smtClean="0"/>
              <a:t>of </a:t>
            </a:r>
          </a:p>
          <a:p>
            <a:pPr algn="ctr"/>
            <a:r>
              <a:rPr lang="en-US" dirty="0" smtClean="0"/>
              <a:t>a signal f along </a:t>
            </a:r>
            <a:r>
              <a:rPr lang="en-US" dirty="0" smtClean="0">
                <a:solidFill>
                  <a:schemeClr val="tx2">
                    <a:lumMod val="60000"/>
                    <a:lumOff val="40000"/>
                  </a:schemeClr>
                </a:solidFill>
              </a:rPr>
              <a:t>straight lines</a:t>
            </a:r>
            <a:endParaRPr lang="en-US" dirty="0">
              <a:solidFill>
                <a:schemeClr val="tx2">
                  <a:lumMod val="60000"/>
                  <a:lumOff val="40000"/>
                </a:schemeClr>
              </a:solidFill>
            </a:endParaRPr>
          </a:p>
        </p:txBody>
      </p:sp>
      <p:sp>
        <p:nvSpPr>
          <p:cNvPr id="6" name="TextBox 5"/>
          <p:cNvSpPr txBox="1"/>
          <p:nvPr/>
        </p:nvSpPr>
        <p:spPr>
          <a:xfrm>
            <a:off x="6864284" y="5985284"/>
            <a:ext cx="1236108" cy="461665"/>
          </a:xfrm>
          <a:prstGeom prst="rect">
            <a:avLst/>
          </a:prstGeom>
          <a:noFill/>
        </p:spPr>
        <p:txBody>
          <a:bodyPr wrap="none" rtlCol="0">
            <a:spAutoFit/>
          </a:bodyPr>
          <a:lstStyle/>
          <a:p>
            <a:r>
              <a:rPr lang="en-US" dirty="0" smtClean="0"/>
              <a:t>[</a:t>
            </a:r>
            <a:r>
              <a:rPr lang="en-US" dirty="0" err="1" smtClean="0"/>
              <a:t>Toft</a:t>
            </a:r>
            <a:r>
              <a:rPr lang="en-US" dirty="0" smtClean="0"/>
              <a:t> 96]</a:t>
            </a:r>
            <a:endParaRPr lang="en-US" dirty="0"/>
          </a:p>
        </p:txBody>
      </p:sp>
      <p:sp>
        <p:nvSpPr>
          <p:cNvPr id="10" name="Slide Number Placeholder 9"/>
          <p:cNvSpPr>
            <a:spLocks noGrp="1"/>
          </p:cNvSpPr>
          <p:nvPr>
            <p:ph type="sldNum" sz="quarter" idx="4"/>
          </p:nvPr>
        </p:nvSpPr>
        <p:spPr/>
        <p:txBody>
          <a:bodyPr/>
          <a:lstStyle/>
          <a:p>
            <a:pPr>
              <a:defRPr/>
            </a:pPr>
            <a:fld id="{9C56B7B5-B346-46BB-8E3A-BF99DA868915}" type="slidenum">
              <a:rPr lang="en-US" smtClean="0"/>
              <a:pPr>
                <a:defRPr/>
              </a:pPr>
              <a:t>23</a:t>
            </a:fld>
            <a:endParaRPr lang="en-US"/>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9124" name="Picture 4" descr="C:\Users\taegsang\Desktop\kernelProjection_illust_1.png"/>
          <p:cNvPicPr>
            <a:picLocks noChangeAspect="1" noChangeArrowheads="1"/>
          </p:cNvPicPr>
          <p:nvPr/>
        </p:nvPicPr>
        <p:blipFill>
          <a:blip r:embed="rId4" cstate="print"/>
          <a:srcRect/>
          <a:stretch>
            <a:fillRect/>
          </a:stretch>
        </p:blipFill>
        <p:spPr bwMode="auto">
          <a:xfrm>
            <a:off x="3779912" y="2996952"/>
            <a:ext cx="1536192" cy="2758795"/>
          </a:xfrm>
          <a:prstGeom prst="rect">
            <a:avLst/>
          </a:prstGeom>
          <a:noFill/>
        </p:spPr>
      </p:pic>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a:t>
            </a:r>
          </a:p>
        </p:txBody>
      </p:sp>
      <p:cxnSp>
        <p:nvCxnSpPr>
          <p:cNvPr id="8" name="Straight Connector 7"/>
          <p:cNvCxnSpPr/>
          <p:nvPr/>
        </p:nvCxnSpPr>
        <p:spPr bwMode="auto">
          <a:xfrm rot="5400000" flipH="1" flipV="1">
            <a:off x="2969822" y="3230978"/>
            <a:ext cx="2556284" cy="0"/>
          </a:xfrm>
          <a:prstGeom prst="line">
            <a:avLst/>
          </a:prstGeom>
          <a:solidFill>
            <a:schemeClr val="accent1"/>
          </a:solidFill>
          <a:ln w="38100" cap="flat" cmpd="sng" algn="ctr">
            <a:solidFill>
              <a:schemeClr val="tx2">
                <a:lumMod val="40000"/>
                <a:lumOff val="60000"/>
              </a:schemeClr>
            </a:solidFill>
            <a:prstDash val="solid"/>
            <a:round/>
            <a:headEnd type="none" w="med" len="med"/>
            <a:tailEnd type="none" w="med" len="med"/>
          </a:ln>
          <a:effectLst/>
        </p:spPr>
      </p:cxnSp>
      <p:cxnSp>
        <p:nvCxnSpPr>
          <p:cNvPr id="12" name="Straight Connector 11"/>
          <p:cNvCxnSpPr/>
          <p:nvPr/>
        </p:nvCxnSpPr>
        <p:spPr bwMode="auto">
          <a:xfrm rot="5400000" flipH="1" flipV="1">
            <a:off x="2879812" y="3789040"/>
            <a:ext cx="3672408" cy="0"/>
          </a:xfrm>
          <a:prstGeom prst="line">
            <a:avLst/>
          </a:prstGeom>
          <a:solidFill>
            <a:schemeClr val="accent1"/>
          </a:solidFill>
          <a:ln w="38100" cap="flat" cmpd="sng" algn="ctr">
            <a:solidFill>
              <a:schemeClr val="tx2">
                <a:lumMod val="40000"/>
                <a:lumOff val="60000"/>
              </a:schemeClr>
            </a:solidFill>
            <a:prstDash val="solid"/>
            <a:round/>
            <a:headEnd type="none" w="med" len="med"/>
            <a:tailEnd type="none" w="med" len="med"/>
          </a:ln>
          <a:effectLst/>
        </p:spPr>
      </p:cxnSp>
      <p:grpSp>
        <p:nvGrpSpPr>
          <p:cNvPr id="2" name="Group 23"/>
          <p:cNvGrpSpPr/>
          <p:nvPr/>
        </p:nvGrpSpPr>
        <p:grpSpPr>
          <a:xfrm>
            <a:off x="3203848" y="2852936"/>
            <a:ext cx="648072" cy="1263141"/>
            <a:chOff x="3347864" y="2924944"/>
            <a:chExt cx="648072" cy="1263141"/>
          </a:xfrm>
        </p:grpSpPr>
        <p:sp>
          <p:nvSpPr>
            <p:cNvPr id="23" name="Content Placeholder 20"/>
            <p:cNvSpPr txBox="1">
              <a:spLocks/>
            </p:cNvSpPr>
            <p:nvPr/>
          </p:nvSpPr>
          <p:spPr>
            <a:xfrm>
              <a:off x="3347864" y="2924944"/>
              <a:ext cx="576064" cy="1224136"/>
            </a:xfrm>
            <a:prstGeom prst="rect">
              <a:avLst/>
            </a:prstGeom>
            <a:solidFill>
              <a:srgbClr val="B2B2B2"/>
            </a:solidFill>
            <a:ln>
              <a:solidFill>
                <a:schemeClr val="tx1"/>
              </a:solidFill>
            </a:ln>
            <a:effectLst>
              <a:outerShdw blurRad="50800" dist="38100" dir="2700000" algn="tl" rotWithShape="0">
                <a:prstClr val="black">
                  <a:alpha val="40000"/>
                </a:prstClr>
              </a:outerShdw>
            </a:effectLst>
          </p:spPr>
          <p:txBody>
            <a:bodyPr/>
            <a:lstStyle/>
            <a:p>
              <a:pPr algn="ctr" eaLnBrk="0" hangingPunct="0">
                <a:spcBef>
                  <a:spcPct val="20000"/>
                </a:spcBef>
              </a:pPr>
              <a:r>
                <a:rPr lang="en-US">
                  <a:solidFill>
                    <a:srgbClr val="FFFFFF"/>
                  </a:solidFill>
                  <a:effectLst>
                    <a:outerShdw blurRad="38100" dist="38100" dir="2700000" algn="tl">
                      <a:srgbClr val="000000"/>
                    </a:outerShdw>
                  </a:effectLst>
                </a:rPr>
                <a:t>  </a:t>
              </a:r>
              <a:endParaRPr lang="en-US">
                <a:effectLst>
                  <a:outerShdw blurRad="38100" dist="38100" dir="2700000" algn="tl">
                    <a:srgbClr val="000000"/>
                  </a:outerShdw>
                </a:effectLst>
              </a:endParaRPr>
            </a:p>
          </p:txBody>
        </p:sp>
        <p:graphicFrame>
          <p:nvGraphicFramePr>
            <p:cNvPr id="1029123" name="Object 3"/>
            <p:cNvGraphicFramePr>
              <a:graphicFrameLocks noChangeAspect="1"/>
            </p:cNvGraphicFramePr>
            <p:nvPr/>
          </p:nvGraphicFramePr>
          <p:xfrm>
            <a:off x="3492698" y="2960948"/>
            <a:ext cx="503238" cy="1227137"/>
          </p:xfrm>
          <a:graphic>
            <a:graphicData uri="http://schemas.openxmlformats.org/presentationml/2006/ole">
              <p:oleObj spid="_x0000_s1062914" name="Equation" r:id="rId5" imgW="203040" imgH="495000" progId="Equation.3">
                <p:embed/>
              </p:oleObj>
            </a:graphicData>
          </a:graphic>
        </p:graphicFrame>
      </p:grpSp>
      <p:sp>
        <p:nvSpPr>
          <p:cNvPr id="29" name="TextBox 28"/>
          <p:cNvSpPr txBox="1"/>
          <p:nvPr/>
        </p:nvSpPr>
        <p:spPr>
          <a:xfrm>
            <a:off x="1007604" y="1311151"/>
            <a:ext cx="6960881" cy="461665"/>
          </a:xfrm>
          <a:prstGeom prst="rect">
            <a:avLst/>
          </a:prstGeom>
          <a:noFill/>
        </p:spPr>
        <p:txBody>
          <a:bodyPr wrap="none" rtlCol="0">
            <a:spAutoFit/>
          </a:bodyPr>
          <a:lstStyle/>
          <a:p>
            <a:pPr algn="ctr"/>
            <a:r>
              <a:rPr lang="en-US" dirty="0" smtClean="0"/>
              <a:t>The Radon transform is a set of </a:t>
            </a:r>
            <a:r>
              <a:rPr lang="en-US" dirty="0" smtClean="0">
                <a:solidFill>
                  <a:schemeClr val="tx2">
                    <a:lumMod val="60000"/>
                    <a:lumOff val="40000"/>
                  </a:schemeClr>
                </a:solidFill>
              </a:rPr>
              <a:t>projections </a:t>
            </a:r>
            <a:r>
              <a:rPr lang="en-US" dirty="0" smtClean="0"/>
              <a:t>of a signal f</a:t>
            </a:r>
            <a:endParaRPr lang="en-US" dirty="0"/>
          </a:p>
        </p:txBody>
      </p:sp>
      <p:cxnSp>
        <p:nvCxnSpPr>
          <p:cNvPr id="13" name="Straight Arrow Connector 12"/>
          <p:cNvCxnSpPr/>
          <p:nvPr/>
        </p:nvCxnSpPr>
        <p:spPr bwMode="auto">
          <a:xfrm rot="10800000">
            <a:off x="5580112" y="5387230"/>
            <a:ext cx="1188132" cy="1588"/>
          </a:xfrm>
          <a:prstGeom prst="straightConnector1">
            <a:avLst/>
          </a:prstGeom>
          <a:solidFill>
            <a:schemeClr val="accent1"/>
          </a:solidFill>
          <a:ln w="38100" cap="flat" cmpd="sng" algn="ctr">
            <a:solidFill>
              <a:schemeClr val="tx2">
                <a:lumMod val="40000"/>
                <a:lumOff val="60000"/>
              </a:schemeClr>
            </a:solidFill>
            <a:prstDash val="solid"/>
            <a:round/>
            <a:headEnd type="none" w="med" len="med"/>
            <a:tailEnd type="arrow"/>
          </a:ln>
          <a:effectLst/>
        </p:spPr>
      </p:cxnSp>
      <p:sp>
        <p:nvSpPr>
          <p:cNvPr id="14" name="TextBox 13"/>
          <p:cNvSpPr txBox="1"/>
          <p:nvPr/>
        </p:nvSpPr>
        <p:spPr>
          <a:xfrm>
            <a:off x="6516216" y="5157192"/>
            <a:ext cx="2123728" cy="461665"/>
          </a:xfrm>
          <a:prstGeom prst="rect">
            <a:avLst/>
          </a:prstGeom>
          <a:noFill/>
        </p:spPr>
        <p:txBody>
          <a:bodyPr wrap="square" rtlCol="0">
            <a:spAutoFit/>
          </a:bodyPr>
          <a:lstStyle/>
          <a:p>
            <a:pPr algn="ctr"/>
            <a:r>
              <a:rPr lang="en-US" dirty="0" smtClean="0"/>
              <a:t>projection</a:t>
            </a:r>
            <a:endParaRPr lang="en-US" dirty="0"/>
          </a:p>
        </p:txBody>
      </p:sp>
      <p:sp>
        <p:nvSpPr>
          <p:cNvPr id="15" name="TextBox 14"/>
          <p:cNvSpPr txBox="1"/>
          <p:nvPr/>
        </p:nvSpPr>
        <p:spPr>
          <a:xfrm>
            <a:off x="6864284" y="5985284"/>
            <a:ext cx="1236108" cy="461665"/>
          </a:xfrm>
          <a:prstGeom prst="rect">
            <a:avLst/>
          </a:prstGeom>
          <a:noFill/>
        </p:spPr>
        <p:txBody>
          <a:bodyPr wrap="none" rtlCol="0">
            <a:spAutoFit/>
          </a:bodyPr>
          <a:lstStyle/>
          <a:p>
            <a:r>
              <a:rPr lang="en-US" dirty="0" smtClean="0"/>
              <a:t>[</a:t>
            </a:r>
            <a:r>
              <a:rPr lang="en-US" dirty="0" err="1" smtClean="0"/>
              <a:t>Toft</a:t>
            </a:r>
            <a:r>
              <a:rPr lang="en-US" dirty="0" smtClean="0"/>
              <a:t> 96]</a:t>
            </a:r>
            <a:endParaRPr lang="en-US" dirty="0"/>
          </a:p>
        </p:txBody>
      </p:sp>
      <p:sp>
        <p:nvSpPr>
          <p:cNvPr id="17" name="Slide Number Placeholder 16"/>
          <p:cNvSpPr>
            <a:spLocks noGrp="1"/>
          </p:cNvSpPr>
          <p:nvPr>
            <p:ph type="sldNum" sz="quarter" idx="4"/>
          </p:nvPr>
        </p:nvSpPr>
        <p:spPr/>
        <p:txBody>
          <a:bodyPr/>
          <a:lstStyle/>
          <a:p>
            <a:pPr>
              <a:defRPr/>
            </a:pPr>
            <a:fld id="{9C56B7B5-B346-46BB-8E3A-BF99DA868915}" type="slidenum">
              <a:rPr lang="en-US" smtClean="0"/>
              <a:pPr>
                <a:defRPr/>
              </a:pPr>
              <a:t>24</a:t>
            </a:fld>
            <a:endParaRPr lang="en-US"/>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5826" name="Picture 2" descr="Z:\Research\LineBasedKernelEstimation\MATLABCode\FiguresForPaper\slideFigures\kernelRadonTransform\Results\inverseRadon.png"/>
          <p:cNvPicPr>
            <a:picLocks noChangeAspect="1" noChangeArrowheads="1"/>
          </p:cNvPicPr>
          <p:nvPr/>
        </p:nvPicPr>
        <p:blipFill>
          <a:blip r:embed="rId3" cstate="print"/>
          <a:srcRect/>
          <a:stretch>
            <a:fillRect/>
          </a:stretch>
        </p:blipFill>
        <p:spPr bwMode="auto">
          <a:xfrm>
            <a:off x="275140" y="1232756"/>
            <a:ext cx="8545332" cy="4176464"/>
          </a:xfrm>
          <a:prstGeom prst="rect">
            <a:avLst/>
          </a:prstGeom>
          <a:noFill/>
        </p:spPr>
      </p:pic>
      <p:sp>
        <p:nvSpPr>
          <p:cNvPr id="11" name="Title 10"/>
          <p:cNvSpPr>
            <a:spLocks noGrp="1"/>
          </p:cNvSpPr>
          <p:nvPr>
            <p:ph type="title" idx="4294967295"/>
          </p:nvPr>
        </p:nvSpPr>
        <p:spPr>
          <a:xfrm>
            <a:off x="179512" y="116632"/>
            <a:ext cx="8740775" cy="679450"/>
          </a:xfrm>
        </p:spPr>
        <p:txBody>
          <a:bodyPr/>
          <a:lstStyle/>
          <a:p>
            <a:pPr>
              <a:defRPr/>
            </a:pPr>
            <a:r>
              <a:rPr lang="en-US" b="0" dirty="0" smtClean="0"/>
              <a:t>The inverse Radon transform</a:t>
            </a: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25</a:t>
            </a:fld>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21" name="Rectangle 20"/>
          <p:cNvSpPr/>
          <p:nvPr/>
        </p:nvSpPr>
        <p:spPr>
          <a:xfrm>
            <a:off x="4564123" y="1946158"/>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cxnSp>
        <p:nvCxnSpPr>
          <p:cNvPr id="23" name="Straight Connector 22"/>
          <p:cNvCxnSpPr/>
          <p:nvPr/>
        </p:nvCxnSpPr>
        <p:spPr bwMode="auto">
          <a:xfrm rot="5400000">
            <a:off x="4553998" y="2330878"/>
            <a:ext cx="1692188" cy="0"/>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24" name="TextBox 23"/>
          <p:cNvSpPr txBox="1"/>
          <p:nvPr/>
        </p:nvSpPr>
        <p:spPr>
          <a:xfrm>
            <a:off x="1403648" y="4113076"/>
            <a:ext cx="6552728" cy="830997"/>
          </a:xfrm>
          <a:prstGeom prst="rect">
            <a:avLst/>
          </a:prstGeom>
          <a:noFill/>
        </p:spPr>
        <p:txBody>
          <a:bodyPr wrap="square" rtlCol="0">
            <a:spAutoFit/>
          </a:bodyPr>
          <a:lstStyle/>
          <a:p>
            <a:pPr algn="ctr"/>
            <a:r>
              <a:rPr lang="en-US" dirty="0" smtClean="0"/>
              <a:t>An orthogonal </a:t>
            </a:r>
            <a:r>
              <a:rPr lang="en-US" dirty="0" smtClean="0">
                <a:solidFill>
                  <a:srgbClr val="FFFF66"/>
                </a:solidFill>
              </a:rPr>
              <a:t>slice of a blurred line </a:t>
            </a:r>
            <a:r>
              <a:rPr lang="en-US" dirty="0" smtClean="0"/>
              <a:t>is a </a:t>
            </a:r>
            <a:r>
              <a:rPr lang="en-US" dirty="0" smtClean="0">
                <a:solidFill>
                  <a:srgbClr val="31EF3A"/>
                </a:solidFill>
              </a:rPr>
              <a:t>projection</a:t>
            </a:r>
            <a:r>
              <a:rPr lang="en-US" dirty="0" smtClean="0">
                <a:solidFill>
                  <a:srgbClr val="FF0000"/>
                </a:solidFill>
              </a:rPr>
              <a:t> </a:t>
            </a:r>
            <a:r>
              <a:rPr lang="en-US" dirty="0" smtClean="0"/>
              <a:t>of the blur kernel in the line’s orientation.</a:t>
            </a:r>
            <a:endParaRPr lang="en-US" dirty="0"/>
          </a:p>
        </p:txBody>
      </p:sp>
      <p:grpSp>
        <p:nvGrpSpPr>
          <p:cNvPr id="9" name="Group 8"/>
          <p:cNvGrpSpPr/>
          <p:nvPr/>
        </p:nvGrpSpPr>
        <p:grpSpPr>
          <a:xfrm flipV="1">
            <a:off x="3048000" y="1752600"/>
            <a:ext cx="1298448" cy="1298448"/>
            <a:chOff x="3059836" y="1704816"/>
            <a:chExt cx="1296144" cy="1296144"/>
          </a:xfrm>
        </p:grpSpPr>
        <p:sp>
          <p:nvSpPr>
            <p:cNvPr id="14" name="Rectangle 13"/>
            <p:cNvSpPr/>
            <p:nvPr/>
          </p:nvSpPr>
          <p:spPr bwMode="auto">
            <a:xfrm>
              <a:off x="3059836" y="1704816"/>
              <a:ext cx="1296144" cy="1296144"/>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Freeform 14"/>
            <p:cNvSpPr>
              <a:spLocks/>
            </p:cNvSpPr>
            <p:nvPr/>
          </p:nvSpPr>
          <p:spPr bwMode="auto">
            <a:xfrm rot="10800000" flipH="1">
              <a:off x="3419872" y="1808820"/>
              <a:ext cx="576072" cy="1088136"/>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2" name="Slide Number Placeholder 11"/>
          <p:cNvSpPr>
            <a:spLocks noGrp="1"/>
          </p:cNvSpPr>
          <p:nvPr>
            <p:ph type="sldNum" sz="quarter" idx="4"/>
          </p:nvPr>
        </p:nvSpPr>
        <p:spPr/>
        <p:txBody>
          <a:bodyPr/>
          <a:lstStyle/>
          <a:p>
            <a:pPr>
              <a:defRPr/>
            </a:pPr>
            <a:fld id="{9C56B7B5-B346-46BB-8E3A-BF99DA868915}" type="slidenum">
              <a:rPr lang="en-US" smtClean="0"/>
              <a:pPr>
                <a:defRPr/>
              </a:pPr>
              <a:t>26</a:t>
            </a:fld>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21" name="Rectangle 20"/>
          <p:cNvSpPr/>
          <p:nvPr/>
        </p:nvSpPr>
        <p:spPr>
          <a:xfrm>
            <a:off x="4540205" y="1312150"/>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cxnSp>
        <p:nvCxnSpPr>
          <p:cNvPr id="23" name="Straight Connector 22"/>
          <p:cNvCxnSpPr/>
          <p:nvPr/>
        </p:nvCxnSpPr>
        <p:spPr bwMode="auto">
          <a:xfrm rot="5400000">
            <a:off x="4530080" y="1696870"/>
            <a:ext cx="1692188" cy="0"/>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24" name="TextBox 23"/>
          <p:cNvSpPr txBox="1"/>
          <p:nvPr/>
        </p:nvSpPr>
        <p:spPr>
          <a:xfrm>
            <a:off x="1403648" y="4800600"/>
            <a:ext cx="6552728" cy="830997"/>
          </a:xfrm>
          <a:prstGeom prst="rect">
            <a:avLst/>
          </a:prstGeom>
          <a:noFill/>
        </p:spPr>
        <p:txBody>
          <a:bodyPr wrap="square" rtlCol="0">
            <a:spAutoFit/>
          </a:bodyPr>
          <a:lstStyle/>
          <a:p>
            <a:pPr algn="ctr"/>
            <a:r>
              <a:rPr lang="en-US" dirty="0" smtClean="0"/>
              <a:t>An orthogonal </a:t>
            </a:r>
            <a:r>
              <a:rPr lang="en-US" dirty="0" smtClean="0">
                <a:solidFill>
                  <a:srgbClr val="FFFF66"/>
                </a:solidFill>
              </a:rPr>
              <a:t>slice of a blurred line </a:t>
            </a:r>
            <a:r>
              <a:rPr lang="en-US" dirty="0" smtClean="0"/>
              <a:t>is a </a:t>
            </a:r>
            <a:r>
              <a:rPr lang="en-US" dirty="0" smtClean="0">
                <a:solidFill>
                  <a:srgbClr val="31EF3A"/>
                </a:solidFill>
              </a:rPr>
              <a:t>projection</a:t>
            </a:r>
            <a:r>
              <a:rPr lang="en-US" dirty="0" smtClean="0">
                <a:solidFill>
                  <a:srgbClr val="FF0000"/>
                </a:solidFill>
              </a:rPr>
              <a:t> </a:t>
            </a:r>
            <a:r>
              <a:rPr lang="en-US" dirty="0" smtClean="0"/>
              <a:t>of the blur kernel in the line’s orientation.</a:t>
            </a:r>
            <a:endParaRPr lang="en-US" dirty="0"/>
          </a:p>
        </p:txBody>
      </p:sp>
      <p:sp>
        <p:nvSpPr>
          <p:cNvPr id="15" name="Rectangle 14"/>
          <p:cNvSpPr/>
          <p:nvPr/>
        </p:nvSpPr>
        <p:spPr>
          <a:xfrm>
            <a:off x="4540205" y="3140950"/>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cxnSp>
        <p:nvCxnSpPr>
          <p:cNvPr id="16" name="Straight Connector 15"/>
          <p:cNvCxnSpPr/>
          <p:nvPr/>
        </p:nvCxnSpPr>
        <p:spPr bwMode="auto">
          <a:xfrm rot="5400000">
            <a:off x="3268706" y="3525670"/>
            <a:ext cx="1692188" cy="0"/>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TextBox 18"/>
          <p:cNvSpPr txBox="1"/>
          <p:nvPr/>
        </p:nvSpPr>
        <p:spPr>
          <a:xfrm>
            <a:off x="2251960" y="3048000"/>
            <a:ext cx="491240" cy="830997"/>
          </a:xfrm>
          <a:prstGeom prst="rect">
            <a:avLst/>
          </a:prstGeom>
          <a:noFill/>
        </p:spPr>
        <p:txBody>
          <a:bodyPr wrap="none" rtlCol="0">
            <a:spAutoFit/>
          </a:bodyPr>
          <a:lstStyle/>
          <a:p>
            <a:r>
              <a:rPr lang="en-US" sz="4800" dirty="0" smtClean="0"/>
              <a:t>=</a:t>
            </a:r>
            <a:endParaRPr lang="en-US" sz="4800" dirty="0"/>
          </a:p>
        </p:txBody>
      </p:sp>
      <p:grpSp>
        <p:nvGrpSpPr>
          <p:cNvPr id="20" name="Group 19"/>
          <p:cNvGrpSpPr/>
          <p:nvPr/>
        </p:nvGrpSpPr>
        <p:grpSpPr>
          <a:xfrm flipV="1">
            <a:off x="3048000" y="1066800"/>
            <a:ext cx="1298448" cy="1298448"/>
            <a:chOff x="3059836" y="1704816"/>
            <a:chExt cx="1296144" cy="1296144"/>
          </a:xfrm>
        </p:grpSpPr>
        <p:sp>
          <p:nvSpPr>
            <p:cNvPr id="22" name="Rectangle 21"/>
            <p:cNvSpPr/>
            <p:nvPr/>
          </p:nvSpPr>
          <p:spPr bwMode="auto">
            <a:xfrm>
              <a:off x="3059836" y="1704816"/>
              <a:ext cx="1296144" cy="1296144"/>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a:spLocks/>
            </p:cNvSpPr>
            <p:nvPr/>
          </p:nvSpPr>
          <p:spPr bwMode="auto">
            <a:xfrm rot="10800000" flipH="1">
              <a:off x="3419872" y="1808820"/>
              <a:ext cx="576072" cy="1088136"/>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6" name="Group 25"/>
          <p:cNvGrpSpPr/>
          <p:nvPr/>
        </p:nvGrpSpPr>
        <p:grpSpPr>
          <a:xfrm flipV="1">
            <a:off x="5410200" y="2895600"/>
            <a:ext cx="1298448" cy="1298448"/>
            <a:chOff x="3059836" y="1704816"/>
            <a:chExt cx="1296144" cy="1296144"/>
          </a:xfrm>
        </p:grpSpPr>
        <p:sp>
          <p:nvSpPr>
            <p:cNvPr id="27" name="Rectangle 26"/>
            <p:cNvSpPr/>
            <p:nvPr/>
          </p:nvSpPr>
          <p:spPr bwMode="auto">
            <a:xfrm>
              <a:off x="3059836" y="1704816"/>
              <a:ext cx="1296144" cy="1296144"/>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Freeform 27"/>
            <p:cNvSpPr>
              <a:spLocks/>
            </p:cNvSpPr>
            <p:nvPr/>
          </p:nvSpPr>
          <p:spPr bwMode="auto">
            <a:xfrm rot="10800000" flipH="1">
              <a:off x="3419872" y="1808820"/>
              <a:ext cx="576072" cy="1088136"/>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8" name="Slide Number Placeholder 17"/>
          <p:cNvSpPr>
            <a:spLocks noGrp="1"/>
          </p:cNvSpPr>
          <p:nvPr>
            <p:ph type="sldNum" sz="quarter" idx="4"/>
          </p:nvPr>
        </p:nvSpPr>
        <p:spPr/>
        <p:txBody>
          <a:bodyPr/>
          <a:lstStyle/>
          <a:p>
            <a:pPr>
              <a:defRPr/>
            </a:pPr>
            <a:fld id="{9C56B7B5-B346-46BB-8E3A-BF99DA868915}" type="slidenum">
              <a:rPr lang="en-US" smtClean="0"/>
              <a:pPr>
                <a:defRPr/>
              </a:pPr>
              <a:t>27</a:t>
            </a:fld>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2267744" y="490516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5" name="Oval 14"/>
          <p:cNvSpPr/>
          <p:nvPr/>
        </p:nvSpPr>
        <p:spPr bwMode="auto">
          <a:xfrm>
            <a:off x="3776472" y="2146176"/>
            <a:ext cx="216024" cy="216024"/>
          </a:xfrm>
          <a:prstGeom prst="ellipse">
            <a:avLst/>
          </a:prstGeom>
          <a:noFill/>
          <a:ln w="38100" cap="flat" cmpd="sng" algn="ctr">
            <a:solidFill>
              <a:srgbClr val="00B05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3995936" y="944724"/>
            <a:ext cx="881973" cy="461665"/>
          </a:xfrm>
          <a:prstGeom prst="rect">
            <a:avLst/>
          </a:prstGeom>
          <a:noFill/>
        </p:spPr>
        <p:txBody>
          <a:bodyPr wrap="none" rtlCol="0">
            <a:spAutoFit/>
          </a:bodyPr>
          <a:lstStyle/>
          <a:p>
            <a:r>
              <a:rPr lang="en-US" dirty="0" smtClean="0"/>
              <a:t>T = T</a:t>
            </a:r>
            <a:r>
              <a:rPr lang="en-US" baseline="-25000" dirty="0" smtClean="0"/>
              <a:t>1</a:t>
            </a:r>
            <a:endParaRPr lang="en-US" baseline="-25000" dirty="0"/>
          </a:p>
        </p:txBody>
      </p:sp>
      <p:sp>
        <p:nvSpPr>
          <p:cNvPr id="22" name="Rectangle 21"/>
          <p:cNvSpPr/>
          <p:nvPr/>
        </p:nvSpPr>
        <p:spPr bwMode="auto">
          <a:xfrm>
            <a:off x="3887924" y="5589240"/>
            <a:ext cx="108012"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3" name="Straight Connector 12"/>
          <p:cNvCxnSpPr/>
          <p:nvPr/>
        </p:nvCxnSpPr>
        <p:spPr bwMode="auto">
          <a:xfrm>
            <a:off x="2699792" y="576926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nvGrpSpPr>
          <p:cNvPr id="14" name="Group 13"/>
          <p:cNvGrpSpPr/>
          <p:nvPr/>
        </p:nvGrpSpPr>
        <p:grpSpPr>
          <a:xfrm>
            <a:off x="3810000"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8" name="Slide Number Placeholder 17"/>
          <p:cNvSpPr>
            <a:spLocks noGrp="1"/>
          </p:cNvSpPr>
          <p:nvPr>
            <p:ph type="sldNum" sz="quarter" idx="4"/>
          </p:nvPr>
        </p:nvSpPr>
        <p:spPr/>
        <p:txBody>
          <a:bodyPr/>
          <a:lstStyle/>
          <a:p>
            <a:pPr>
              <a:defRPr/>
            </a:pPr>
            <a:fld id="{9C56B7B5-B346-46BB-8E3A-BF99DA868915}" type="slidenum">
              <a:rPr lang="en-US" smtClean="0"/>
              <a:pPr>
                <a:defRPr/>
              </a:pPr>
              <a:t>28</a:t>
            </a:fld>
            <a:endParaRPr lang="en-US"/>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5" name="Oval 14"/>
          <p:cNvSpPr/>
          <p:nvPr/>
        </p:nvSpPr>
        <p:spPr bwMode="auto">
          <a:xfrm>
            <a:off x="3931920" y="2103120"/>
            <a:ext cx="216024" cy="216024"/>
          </a:xfrm>
          <a:prstGeom prst="ellipse">
            <a:avLst/>
          </a:prstGeom>
          <a:noFill/>
          <a:ln w="38100" cap="flat" cmpd="sng" algn="ctr">
            <a:solidFill>
              <a:srgbClr val="00B05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3995936" y="944724"/>
            <a:ext cx="881070" cy="461665"/>
          </a:xfrm>
          <a:prstGeom prst="rect">
            <a:avLst/>
          </a:prstGeom>
          <a:noFill/>
        </p:spPr>
        <p:txBody>
          <a:bodyPr wrap="none" rtlCol="0">
            <a:spAutoFit/>
          </a:bodyPr>
          <a:lstStyle/>
          <a:p>
            <a:r>
              <a:rPr lang="en-US" dirty="0" smtClean="0"/>
              <a:t>T = T</a:t>
            </a:r>
            <a:r>
              <a:rPr lang="en-US" baseline="-25000" dirty="0" smtClean="0"/>
              <a:t>2</a:t>
            </a:r>
            <a:endParaRPr lang="en-US" baseline="-25000" dirty="0"/>
          </a:p>
        </p:txBody>
      </p:sp>
      <p:cxnSp>
        <p:nvCxnSpPr>
          <p:cNvPr id="13" name="Straight Connector 12"/>
          <p:cNvCxnSpPr/>
          <p:nvPr/>
        </p:nvCxnSpPr>
        <p:spPr bwMode="auto">
          <a:xfrm>
            <a:off x="2699792" y="576926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nvGrpSpPr>
          <p:cNvPr id="2" name="Group 13"/>
          <p:cNvGrpSpPr/>
          <p:nvPr/>
        </p:nvGrpSpPr>
        <p:grpSpPr>
          <a:xfrm>
            <a:off x="3970784"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0" name="Rectangle 19"/>
          <p:cNvSpPr/>
          <p:nvPr/>
        </p:nvSpPr>
        <p:spPr bwMode="auto">
          <a:xfrm>
            <a:off x="2267744" y="490516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887924" y="5589240"/>
            <a:ext cx="108012"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Rectangle 25"/>
          <p:cNvSpPr/>
          <p:nvPr/>
        </p:nvSpPr>
        <p:spPr bwMode="auto">
          <a:xfrm>
            <a:off x="3887924" y="5589240"/>
            <a:ext cx="228600"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Slide Number Placeholder 15"/>
          <p:cNvSpPr>
            <a:spLocks noGrp="1"/>
          </p:cNvSpPr>
          <p:nvPr>
            <p:ph type="sldNum" sz="quarter" idx="4"/>
          </p:nvPr>
        </p:nvSpPr>
        <p:spPr/>
        <p:txBody>
          <a:bodyPr/>
          <a:lstStyle/>
          <a:p>
            <a:pPr>
              <a:defRPr/>
            </a:pPr>
            <a:fld id="{9C56B7B5-B346-46BB-8E3A-BF99DA868915}" type="slidenum">
              <a:rPr lang="en-US" smtClean="0"/>
              <a:pPr>
                <a:defRPr/>
              </a:pPr>
              <a:t>29</a:t>
            </a:fld>
            <a:endParaRPr lang="en-US"/>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Motion blur</a:t>
            </a:r>
          </a:p>
        </p:txBody>
      </p:sp>
      <p:sp>
        <p:nvSpPr>
          <p:cNvPr id="9" name="Rectangle 8"/>
          <p:cNvSpPr/>
          <p:nvPr/>
        </p:nvSpPr>
        <p:spPr>
          <a:xfrm>
            <a:off x="791580" y="1448780"/>
            <a:ext cx="846707" cy="409023"/>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But…</a:t>
            </a:r>
            <a:endParaRPr lang="en-US" dirty="0">
              <a:solidFill>
                <a:srgbClr val="FFFF66"/>
              </a:solidFill>
              <a:effectLst>
                <a:outerShdw blurRad="38100" dist="38100" dir="2700000" algn="tl">
                  <a:srgbClr val="000000"/>
                </a:outerShdw>
              </a:effectLst>
            </a:endParaRPr>
          </a:p>
        </p:txBody>
      </p:sp>
      <p:pic>
        <p:nvPicPr>
          <p:cNvPr id="404482" name="Picture 2" descr="Z:\MSRTalkImages\kidBlur.jpg"/>
          <p:cNvPicPr>
            <a:picLocks noChangeAspect="1" noChangeArrowheads="1"/>
          </p:cNvPicPr>
          <p:nvPr/>
        </p:nvPicPr>
        <p:blipFill>
          <a:blip r:embed="rId3" cstate="print"/>
          <a:srcRect/>
          <a:stretch>
            <a:fillRect/>
          </a:stretch>
        </p:blipFill>
        <p:spPr bwMode="auto">
          <a:xfrm>
            <a:off x="3168398" y="873090"/>
            <a:ext cx="5712136" cy="4284102"/>
          </a:xfrm>
          <a:prstGeom prst="rect">
            <a:avLst/>
          </a:prstGeom>
          <a:noFill/>
          <a:ln w="25400">
            <a:solidFill>
              <a:schemeClr val="tx1"/>
            </a:solidFill>
          </a:ln>
        </p:spPr>
      </p:pic>
      <p:pic>
        <p:nvPicPr>
          <p:cNvPr id="404483" name="Picture 3" descr="Z:\MSRTalkImages\badBlur.jpg"/>
          <p:cNvPicPr>
            <a:picLocks noChangeAspect="1" noChangeArrowheads="1"/>
          </p:cNvPicPr>
          <p:nvPr/>
        </p:nvPicPr>
        <p:blipFill>
          <a:blip r:embed="rId4" cstate="print"/>
          <a:srcRect/>
          <a:stretch>
            <a:fillRect/>
          </a:stretch>
        </p:blipFill>
        <p:spPr bwMode="auto">
          <a:xfrm>
            <a:off x="323527" y="2132856"/>
            <a:ext cx="5819455" cy="4364592"/>
          </a:xfrm>
          <a:prstGeom prst="rect">
            <a:avLst/>
          </a:prstGeom>
          <a:noFill/>
          <a:ln w="25400">
            <a:solidFill>
              <a:schemeClr val="tx1"/>
            </a:solidFill>
          </a:ln>
        </p:spPr>
      </p:pic>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3</a:t>
            </a:fld>
            <a:endParaRPr lang="en-US"/>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5" name="Oval 14"/>
          <p:cNvSpPr/>
          <p:nvPr/>
        </p:nvSpPr>
        <p:spPr bwMode="auto">
          <a:xfrm>
            <a:off x="4051176" y="2057400"/>
            <a:ext cx="216024" cy="216024"/>
          </a:xfrm>
          <a:prstGeom prst="ellipse">
            <a:avLst/>
          </a:prstGeom>
          <a:noFill/>
          <a:ln w="38100" cap="flat" cmpd="sng" algn="ctr">
            <a:solidFill>
              <a:srgbClr val="00B05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3995936" y="944724"/>
            <a:ext cx="881070" cy="461665"/>
          </a:xfrm>
          <a:prstGeom prst="rect">
            <a:avLst/>
          </a:prstGeom>
          <a:noFill/>
        </p:spPr>
        <p:txBody>
          <a:bodyPr wrap="none" rtlCol="0">
            <a:spAutoFit/>
          </a:bodyPr>
          <a:lstStyle/>
          <a:p>
            <a:r>
              <a:rPr lang="en-US" dirty="0" smtClean="0"/>
              <a:t>T = T</a:t>
            </a:r>
            <a:r>
              <a:rPr lang="en-US" baseline="-25000" dirty="0" smtClean="0"/>
              <a:t>3</a:t>
            </a:r>
            <a:endParaRPr lang="en-US" baseline="-25000" dirty="0"/>
          </a:p>
        </p:txBody>
      </p:sp>
      <p:cxnSp>
        <p:nvCxnSpPr>
          <p:cNvPr id="13" name="Straight Connector 12"/>
          <p:cNvCxnSpPr/>
          <p:nvPr/>
        </p:nvCxnSpPr>
        <p:spPr bwMode="auto">
          <a:xfrm>
            <a:off x="2699792" y="576926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nvGrpSpPr>
          <p:cNvPr id="2" name="Group 13"/>
          <p:cNvGrpSpPr/>
          <p:nvPr/>
        </p:nvGrpSpPr>
        <p:grpSpPr>
          <a:xfrm>
            <a:off x="4096512"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4" name="Rectangle 13"/>
          <p:cNvSpPr/>
          <p:nvPr/>
        </p:nvSpPr>
        <p:spPr bwMode="auto">
          <a:xfrm>
            <a:off x="2267744" y="490516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3887924" y="5589240"/>
            <a:ext cx="396044"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Slide Number Placeholder 19"/>
          <p:cNvSpPr>
            <a:spLocks noGrp="1"/>
          </p:cNvSpPr>
          <p:nvPr>
            <p:ph type="sldNum" sz="quarter" idx="4"/>
          </p:nvPr>
        </p:nvSpPr>
        <p:spPr/>
        <p:txBody>
          <a:bodyPr/>
          <a:lstStyle/>
          <a:p>
            <a:pPr>
              <a:defRPr/>
            </a:pPr>
            <a:fld id="{9C56B7B5-B346-46BB-8E3A-BF99DA868915}" type="slidenum">
              <a:rPr lang="en-US" smtClean="0"/>
              <a:pPr>
                <a:defRPr/>
              </a:pPr>
              <a:t>30</a:t>
            </a:fld>
            <a:endParaRPr lang="en-US"/>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5" name="Oval 14"/>
          <p:cNvSpPr/>
          <p:nvPr/>
        </p:nvSpPr>
        <p:spPr bwMode="auto">
          <a:xfrm>
            <a:off x="4127376" y="2057400"/>
            <a:ext cx="216024" cy="216024"/>
          </a:xfrm>
          <a:prstGeom prst="ellipse">
            <a:avLst/>
          </a:prstGeom>
          <a:noFill/>
          <a:ln w="38100" cap="flat" cmpd="sng" algn="ctr">
            <a:solidFill>
              <a:schemeClr val="accent2">
                <a:lumMod val="60000"/>
                <a:lumOff val="4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3995936" y="944724"/>
            <a:ext cx="881070" cy="461665"/>
          </a:xfrm>
          <a:prstGeom prst="rect">
            <a:avLst/>
          </a:prstGeom>
          <a:noFill/>
        </p:spPr>
        <p:txBody>
          <a:bodyPr wrap="none" rtlCol="0">
            <a:spAutoFit/>
          </a:bodyPr>
          <a:lstStyle/>
          <a:p>
            <a:r>
              <a:rPr lang="en-US" dirty="0" smtClean="0"/>
              <a:t>T = T</a:t>
            </a:r>
            <a:r>
              <a:rPr lang="en-US" baseline="-25000" dirty="0" smtClean="0"/>
              <a:t>4</a:t>
            </a:r>
            <a:endParaRPr lang="en-US" baseline="-25000" dirty="0"/>
          </a:p>
        </p:txBody>
      </p:sp>
      <p:cxnSp>
        <p:nvCxnSpPr>
          <p:cNvPr id="13" name="Straight Connector 12"/>
          <p:cNvCxnSpPr/>
          <p:nvPr/>
        </p:nvCxnSpPr>
        <p:spPr bwMode="auto">
          <a:xfrm>
            <a:off x="2699792" y="576926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nvGrpSpPr>
          <p:cNvPr id="2" name="Group 13"/>
          <p:cNvGrpSpPr/>
          <p:nvPr/>
        </p:nvGrpSpPr>
        <p:grpSpPr>
          <a:xfrm>
            <a:off x="4160520"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8" name="Oval 17"/>
          <p:cNvSpPr/>
          <p:nvPr/>
        </p:nvSpPr>
        <p:spPr bwMode="auto">
          <a:xfrm>
            <a:off x="4114800" y="3733800"/>
            <a:ext cx="216024" cy="216024"/>
          </a:xfrm>
          <a:prstGeom prst="ellipse">
            <a:avLst/>
          </a:prstGeom>
          <a:noFill/>
          <a:ln w="38100" cap="flat" cmpd="sng" algn="ctr">
            <a:solidFill>
              <a:schemeClr val="accent2">
                <a:lumMod val="60000"/>
                <a:lumOff val="4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ectangle 19"/>
          <p:cNvSpPr/>
          <p:nvPr/>
        </p:nvSpPr>
        <p:spPr bwMode="auto">
          <a:xfrm>
            <a:off x="2267744" y="490516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887924" y="5589240"/>
            <a:ext cx="396044"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Rectangle 21"/>
          <p:cNvSpPr/>
          <p:nvPr/>
        </p:nvSpPr>
        <p:spPr bwMode="auto">
          <a:xfrm>
            <a:off x="4229962" y="5409220"/>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Slide Number Placeholder 23"/>
          <p:cNvSpPr>
            <a:spLocks noGrp="1"/>
          </p:cNvSpPr>
          <p:nvPr>
            <p:ph type="sldNum" sz="quarter" idx="4"/>
          </p:nvPr>
        </p:nvSpPr>
        <p:spPr/>
        <p:txBody>
          <a:bodyPr/>
          <a:lstStyle/>
          <a:p>
            <a:pPr>
              <a:defRPr/>
            </a:pPr>
            <a:fld id="{9C56B7B5-B346-46BB-8E3A-BF99DA868915}" type="slidenum">
              <a:rPr lang="en-US" smtClean="0"/>
              <a:pPr>
                <a:defRPr/>
              </a:pPr>
              <a:t>31</a:t>
            </a:fld>
            <a:endParaRPr lang="en-US"/>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5" name="Oval 14"/>
          <p:cNvSpPr/>
          <p:nvPr/>
        </p:nvSpPr>
        <p:spPr bwMode="auto">
          <a:xfrm>
            <a:off x="4242816" y="2011680"/>
            <a:ext cx="216024" cy="216024"/>
          </a:xfrm>
          <a:prstGeom prst="ellipse">
            <a:avLst/>
          </a:prstGeom>
          <a:noFill/>
          <a:ln w="38100" cap="flat" cmpd="sng" algn="ctr">
            <a:solidFill>
              <a:schemeClr val="bg1">
                <a:lumMod val="60000"/>
                <a:lumOff val="4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TextBox 16"/>
          <p:cNvSpPr txBox="1"/>
          <p:nvPr/>
        </p:nvSpPr>
        <p:spPr>
          <a:xfrm>
            <a:off x="3995936" y="944724"/>
            <a:ext cx="881070" cy="461665"/>
          </a:xfrm>
          <a:prstGeom prst="rect">
            <a:avLst/>
          </a:prstGeom>
          <a:noFill/>
        </p:spPr>
        <p:txBody>
          <a:bodyPr wrap="none" rtlCol="0">
            <a:spAutoFit/>
          </a:bodyPr>
          <a:lstStyle/>
          <a:p>
            <a:r>
              <a:rPr lang="en-US" dirty="0" smtClean="0"/>
              <a:t>T = T</a:t>
            </a:r>
            <a:r>
              <a:rPr lang="en-US" baseline="-25000" dirty="0" smtClean="0"/>
              <a:t>5</a:t>
            </a:r>
            <a:endParaRPr lang="en-US" baseline="-25000" dirty="0"/>
          </a:p>
        </p:txBody>
      </p:sp>
      <p:grpSp>
        <p:nvGrpSpPr>
          <p:cNvPr id="2" name="Group 13"/>
          <p:cNvGrpSpPr/>
          <p:nvPr/>
        </p:nvGrpSpPr>
        <p:grpSpPr>
          <a:xfrm>
            <a:off x="4275584"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8" name="Oval 17"/>
          <p:cNvSpPr/>
          <p:nvPr/>
        </p:nvSpPr>
        <p:spPr bwMode="auto">
          <a:xfrm>
            <a:off x="4242816" y="3922776"/>
            <a:ext cx="216024" cy="216024"/>
          </a:xfrm>
          <a:prstGeom prst="ellipse">
            <a:avLst/>
          </a:prstGeom>
          <a:noFill/>
          <a:ln w="38100" cap="flat" cmpd="sng" algn="ctr">
            <a:solidFill>
              <a:schemeClr val="bg1">
                <a:lumMod val="60000"/>
                <a:lumOff val="4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Oval 23"/>
          <p:cNvSpPr/>
          <p:nvPr/>
        </p:nvSpPr>
        <p:spPr bwMode="auto">
          <a:xfrm>
            <a:off x="4242816" y="3048000"/>
            <a:ext cx="216024" cy="216024"/>
          </a:xfrm>
          <a:prstGeom prst="ellipse">
            <a:avLst/>
          </a:prstGeom>
          <a:noFill/>
          <a:ln w="38100" cap="flat" cmpd="sng" algn="ctr">
            <a:solidFill>
              <a:schemeClr val="bg1">
                <a:lumMod val="60000"/>
                <a:lumOff val="40000"/>
              </a:schemeClr>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30" name="Group 29"/>
          <p:cNvGrpSpPr/>
          <p:nvPr/>
        </p:nvGrpSpPr>
        <p:grpSpPr>
          <a:xfrm>
            <a:off x="2267744" y="4905164"/>
            <a:ext cx="4356484" cy="1332148"/>
            <a:chOff x="2267744" y="4905164"/>
            <a:chExt cx="4356484" cy="1332148"/>
          </a:xfrm>
        </p:grpSpPr>
        <p:cxnSp>
          <p:nvCxnSpPr>
            <p:cNvPr id="13" name="Straight Connector 12"/>
            <p:cNvCxnSpPr/>
            <p:nvPr/>
          </p:nvCxnSpPr>
          <p:spPr bwMode="auto">
            <a:xfrm>
              <a:off x="2699792" y="576926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sp>
          <p:nvSpPr>
            <p:cNvPr id="26" name="Rectangle 25"/>
            <p:cNvSpPr/>
            <p:nvPr/>
          </p:nvSpPr>
          <p:spPr bwMode="auto">
            <a:xfrm>
              <a:off x="2267744" y="490516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4337974" y="5229200"/>
              <a:ext cx="108012" cy="54864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Rectangle 27"/>
            <p:cNvSpPr/>
            <p:nvPr/>
          </p:nvSpPr>
          <p:spPr bwMode="auto">
            <a:xfrm>
              <a:off x="3887924" y="5589240"/>
              <a:ext cx="396044"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Rectangle 28"/>
            <p:cNvSpPr/>
            <p:nvPr/>
          </p:nvSpPr>
          <p:spPr bwMode="auto">
            <a:xfrm>
              <a:off x="4229962" y="5409220"/>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1" name="Slide Number Placeholder 20"/>
          <p:cNvSpPr>
            <a:spLocks noGrp="1"/>
          </p:cNvSpPr>
          <p:nvPr>
            <p:ph type="sldNum" sz="quarter" idx="4"/>
          </p:nvPr>
        </p:nvSpPr>
        <p:spPr/>
        <p:txBody>
          <a:bodyPr/>
          <a:lstStyle/>
          <a:p>
            <a:pPr>
              <a:defRPr/>
            </a:pPr>
            <a:fld id="{9C56B7B5-B346-46BB-8E3A-BF99DA868915}" type="slidenum">
              <a:rPr lang="en-US" smtClean="0"/>
              <a:pPr>
                <a:defRPr/>
              </a:pPr>
              <a:t>32</a:t>
            </a:fld>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7" name="TextBox 16"/>
          <p:cNvSpPr txBox="1"/>
          <p:nvPr/>
        </p:nvSpPr>
        <p:spPr>
          <a:xfrm>
            <a:off x="3995936" y="944724"/>
            <a:ext cx="909524" cy="461665"/>
          </a:xfrm>
          <a:prstGeom prst="rect">
            <a:avLst/>
          </a:prstGeom>
          <a:noFill/>
        </p:spPr>
        <p:txBody>
          <a:bodyPr wrap="none" rtlCol="0">
            <a:spAutoFit/>
          </a:bodyPr>
          <a:lstStyle/>
          <a:p>
            <a:r>
              <a:rPr lang="en-US" dirty="0" smtClean="0"/>
              <a:t>T = T</a:t>
            </a:r>
            <a:r>
              <a:rPr lang="en-US" baseline="-25000" dirty="0" smtClean="0"/>
              <a:t>N</a:t>
            </a:r>
            <a:endParaRPr lang="en-US" baseline="-25000" dirty="0"/>
          </a:p>
        </p:txBody>
      </p:sp>
      <p:cxnSp>
        <p:nvCxnSpPr>
          <p:cNvPr id="13" name="Straight Connector 12"/>
          <p:cNvCxnSpPr/>
          <p:nvPr/>
        </p:nvCxnSpPr>
        <p:spPr bwMode="auto">
          <a:xfrm>
            <a:off x="2267712" y="4901184"/>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nvGrpSpPr>
          <p:cNvPr id="2" name="Group 13"/>
          <p:cNvGrpSpPr/>
          <p:nvPr/>
        </p:nvGrpSpPr>
        <p:grpSpPr>
          <a:xfrm>
            <a:off x="4885184"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0" name="Oval 19"/>
          <p:cNvSpPr/>
          <p:nvPr/>
        </p:nvSpPr>
        <p:spPr bwMode="auto">
          <a:xfrm>
            <a:off x="4828032" y="3962400"/>
            <a:ext cx="216024" cy="216024"/>
          </a:xfrm>
          <a:prstGeom prst="ellipse">
            <a:avLst/>
          </a:prstGeom>
          <a:noFill/>
          <a:ln w="38100" cap="flat" cmpd="sng" algn="ctr">
            <a:solidFill>
              <a:srgbClr val="00B05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3" name="Rectangle 42"/>
          <p:cNvSpPr/>
          <p:nvPr/>
        </p:nvSpPr>
        <p:spPr bwMode="auto">
          <a:xfrm>
            <a:off x="2267712" y="490118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Rectangle 41"/>
          <p:cNvSpPr/>
          <p:nvPr/>
        </p:nvSpPr>
        <p:spPr bwMode="auto">
          <a:xfrm>
            <a:off x="4572000" y="5405240"/>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4" name="Rectangle 43"/>
          <p:cNvSpPr/>
          <p:nvPr/>
        </p:nvSpPr>
        <p:spPr bwMode="auto">
          <a:xfrm>
            <a:off x="4337942" y="5225220"/>
            <a:ext cx="234058" cy="54864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5" name="Rectangle 44"/>
          <p:cNvSpPr/>
          <p:nvPr/>
        </p:nvSpPr>
        <p:spPr bwMode="auto">
          <a:xfrm>
            <a:off x="3887892" y="5585260"/>
            <a:ext cx="396044"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6" name="Rectangle 45"/>
          <p:cNvSpPr/>
          <p:nvPr/>
        </p:nvSpPr>
        <p:spPr bwMode="auto">
          <a:xfrm>
            <a:off x="4229930" y="5405240"/>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7" name="Rectangle 46"/>
          <p:cNvSpPr/>
          <p:nvPr/>
        </p:nvSpPr>
        <p:spPr bwMode="auto">
          <a:xfrm>
            <a:off x="4681728" y="5585260"/>
            <a:ext cx="288032"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48" name="Straight Connector 47"/>
          <p:cNvCxnSpPr/>
          <p:nvPr/>
        </p:nvCxnSpPr>
        <p:spPr bwMode="auto">
          <a:xfrm>
            <a:off x="2699760" y="576528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sp>
        <p:nvSpPr>
          <p:cNvPr id="21" name="Slide Number Placeholder 20"/>
          <p:cNvSpPr>
            <a:spLocks noGrp="1"/>
          </p:cNvSpPr>
          <p:nvPr>
            <p:ph type="sldNum" sz="quarter" idx="4"/>
          </p:nvPr>
        </p:nvSpPr>
        <p:spPr/>
        <p:txBody>
          <a:bodyPr/>
          <a:lstStyle/>
          <a:p>
            <a:pPr>
              <a:defRPr/>
            </a:pPr>
            <a:fld id="{9C56B7B5-B346-46BB-8E3A-BF99DA868915}" type="slidenum">
              <a:rPr lang="en-US" smtClean="0"/>
              <a:pPr>
                <a:defRPr/>
              </a:pPr>
              <a:t>33</a:t>
            </a:fld>
            <a:endParaRPr lang="en-US"/>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bwMode="auto">
          <a:xfrm>
            <a:off x="3124200" y="1808820"/>
            <a:ext cx="2592288" cy="2592288"/>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Freeform 24"/>
          <p:cNvSpPr/>
          <p:nvPr/>
        </p:nvSpPr>
        <p:spPr bwMode="auto">
          <a:xfrm>
            <a:off x="3898286" y="2015145"/>
            <a:ext cx="1044116" cy="2179638"/>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The Radon Transform and blur estimation</a:t>
            </a:r>
          </a:p>
        </p:txBody>
      </p:sp>
      <p:sp>
        <p:nvSpPr>
          <p:cNvPr id="17" name="TextBox 16"/>
          <p:cNvSpPr txBox="1"/>
          <p:nvPr/>
        </p:nvSpPr>
        <p:spPr>
          <a:xfrm>
            <a:off x="3995936" y="944724"/>
            <a:ext cx="909524" cy="461665"/>
          </a:xfrm>
          <a:prstGeom prst="rect">
            <a:avLst/>
          </a:prstGeom>
          <a:noFill/>
        </p:spPr>
        <p:txBody>
          <a:bodyPr wrap="none" rtlCol="0">
            <a:spAutoFit/>
          </a:bodyPr>
          <a:lstStyle/>
          <a:p>
            <a:r>
              <a:rPr lang="en-US" dirty="0" smtClean="0"/>
              <a:t>T = T</a:t>
            </a:r>
            <a:r>
              <a:rPr lang="en-US" baseline="-25000" dirty="0" smtClean="0"/>
              <a:t>N</a:t>
            </a:r>
            <a:endParaRPr lang="en-US" baseline="-25000" dirty="0"/>
          </a:p>
        </p:txBody>
      </p:sp>
      <p:cxnSp>
        <p:nvCxnSpPr>
          <p:cNvPr id="13" name="Straight Connector 12"/>
          <p:cNvCxnSpPr/>
          <p:nvPr/>
        </p:nvCxnSpPr>
        <p:spPr bwMode="auto">
          <a:xfrm>
            <a:off x="2267712" y="4901184"/>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nvGrpSpPr>
          <p:cNvPr id="2" name="Group 13"/>
          <p:cNvGrpSpPr/>
          <p:nvPr/>
        </p:nvGrpSpPr>
        <p:grpSpPr>
          <a:xfrm>
            <a:off x="4885184" y="1592796"/>
            <a:ext cx="144016" cy="3149350"/>
            <a:chOff x="3810000" y="1592796"/>
            <a:chExt cx="144016" cy="3149350"/>
          </a:xfrm>
        </p:grpSpPr>
        <p:cxnSp>
          <p:nvCxnSpPr>
            <p:cNvPr id="23" name="Straight Connector 22"/>
            <p:cNvCxnSpPr/>
            <p:nvPr/>
          </p:nvCxnSpPr>
          <p:spPr bwMode="auto">
            <a:xfrm rot="5400000">
              <a:off x="2311526" y="3167470"/>
              <a:ext cx="3149350" cy="2"/>
            </a:xfrm>
            <a:prstGeom prst="line">
              <a:avLst/>
            </a:prstGeom>
            <a:solidFill>
              <a:schemeClr val="accent1"/>
            </a:solidFill>
            <a:ln w="38100" cap="flat" cmpd="sng" algn="ctr">
              <a:solidFill>
                <a:srgbClr val="FFFF66"/>
              </a:solidFill>
              <a:prstDash val="solid"/>
              <a:round/>
              <a:headEnd type="none" w="med" len="med"/>
              <a:tailEnd type="none" w="med" len="med"/>
            </a:ln>
            <a:effectLst/>
          </p:spPr>
        </p:cxnSp>
        <p:sp>
          <p:nvSpPr>
            <p:cNvPr id="19" name="Oval 18"/>
            <p:cNvSpPr/>
            <p:nvPr/>
          </p:nvSpPr>
          <p:spPr bwMode="auto">
            <a:xfrm>
              <a:off x="3810000" y="3032956"/>
              <a:ext cx="144016" cy="144016"/>
            </a:xfrm>
            <a:prstGeom prst="ellipse">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20" name="Oval 19"/>
          <p:cNvSpPr/>
          <p:nvPr/>
        </p:nvSpPr>
        <p:spPr bwMode="auto">
          <a:xfrm>
            <a:off x="4828032" y="3962400"/>
            <a:ext cx="216024" cy="216024"/>
          </a:xfrm>
          <a:prstGeom prst="ellipse">
            <a:avLst/>
          </a:prstGeom>
          <a:noFill/>
          <a:ln w="38100" cap="flat" cmpd="sng" algn="ctr">
            <a:solidFill>
              <a:srgbClr val="00B05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2" name="Straight Connector 21"/>
          <p:cNvCxnSpPr/>
          <p:nvPr/>
        </p:nvCxnSpPr>
        <p:spPr bwMode="auto">
          <a:xfrm>
            <a:off x="3581400" y="3124200"/>
            <a:ext cx="1981200" cy="1588"/>
          </a:xfrm>
          <a:prstGeom prst="line">
            <a:avLst/>
          </a:prstGeom>
          <a:solidFill>
            <a:schemeClr val="accent1"/>
          </a:solidFill>
          <a:ln w="25400" cap="flat" cmpd="sng" algn="ctr">
            <a:solidFill>
              <a:schemeClr val="accent1"/>
            </a:solidFill>
            <a:prstDash val="dash"/>
            <a:round/>
            <a:headEnd type="none" w="med" len="med"/>
            <a:tailEnd type="none" w="med" len="med"/>
          </a:ln>
          <a:effectLst/>
        </p:spPr>
      </p:cxnSp>
      <p:sp>
        <p:nvSpPr>
          <p:cNvPr id="43" name="Rectangle 42"/>
          <p:cNvSpPr/>
          <p:nvPr/>
        </p:nvSpPr>
        <p:spPr bwMode="auto">
          <a:xfrm>
            <a:off x="2267712" y="4901184"/>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26" name="Straight Arrow Connector 25"/>
          <p:cNvCxnSpPr/>
          <p:nvPr/>
        </p:nvCxnSpPr>
        <p:spPr bwMode="auto">
          <a:xfrm rot="5400000">
            <a:off x="3086100" y="4000500"/>
            <a:ext cx="1752600"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1" name="Rectangle 20"/>
          <p:cNvSpPr/>
          <p:nvPr/>
        </p:nvSpPr>
        <p:spPr bwMode="auto">
          <a:xfrm>
            <a:off x="4572000" y="5405240"/>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4337942" y="5225220"/>
            <a:ext cx="234058" cy="54864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3887892" y="5585260"/>
            <a:ext cx="396044"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Rectangle 27"/>
          <p:cNvSpPr/>
          <p:nvPr/>
        </p:nvSpPr>
        <p:spPr bwMode="auto">
          <a:xfrm>
            <a:off x="4229930" y="5405240"/>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Rectangle 28"/>
          <p:cNvSpPr/>
          <p:nvPr/>
        </p:nvSpPr>
        <p:spPr bwMode="auto">
          <a:xfrm>
            <a:off x="4681728" y="5585260"/>
            <a:ext cx="288032"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30" name="Straight Connector 29"/>
          <p:cNvCxnSpPr/>
          <p:nvPr/>
        </p:nvCxnSpPr>
        <p:spPr bwMode="auto">
          <a:xfrm>
            <a:off x="2699760" y="576528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sp>
        <p:nvSpPr>
          <p:cNvPr id="32" name="Slide Number Placeholder 31"/>
          <p:cNvSpPr>
            <a:spLocks noGrp="1"/>
          </p:cNvSpPr>
          <p:nvPr>
            <p:ph type="sldNum" sz="quarter" idx="4"/>
          </p:nvPr>
        </p:nvSpPr>
        <p:spPr/>
        <p:txBody>
          <a:bodyPr/>
          <a:lstStyle/>
          <a:p>
            <a:pPr>
              <a:defRPr/>
            </a:pPr>
            <a:fld id="{9C56B7B5-B346-46BB-8E3A-BF99DA868915}" type="slidenum">
              <a:rPr lang="en-US" smtClean="0"/>
              <a:pPr>
                <a:defRPr/>
              </a:pPr>
              <a:t>34</a:t>
            </a:fld>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0148" name="Picture 4" descr="Z:\Research\LineBasedKernelEstimation\MATLABCode\FiguresForPaper\slideFigures\kernelSlice\lineSlice.png"/>
          <p:cNvPicPr>
            <a:picLocks noChangeAspect="1" noChangeArrowheads="1"/>
          </p:cNvPicPr>
          <p:nvPr/>
        </p:nvPicPr>
        <p:blipFill>
          <a:blip r:embed="rId3" cstate="print"/>
          <a:srcRect/>
          <a:stretch>
            <a:fillRect/>
          </a:stretch>
        </p:blipFill>
        <p:spPr bwMode="auto">
          <a:xfrm>
            <a:off x="297615" y="1016732"/>
            <a:ext cx="8558861" cy="5292588"/>
          </a:xfrm>
          <a:prstGeom prst="rect">
            <a:avLst/>
          </a:prstGeom>
          <a:noFill/>
        </p:spPr>
      </p:pic>
      <p:sp>
        <p:nvSpPr>
          <p:cNvPr id="15"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The Radon Transform and blur estimation</a:t>
            </a: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35</a:t>
            </a:fld>
            <a:endParaRPr 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Why is this useful for blur estimation?</a:t>
            </a:r>
          </a:p>
        </p:txBody>
      </p:sp>
      <p:sp>
        <p:nvSpPr>
          <p:cNvPr id="6" name="Rectangle 5"/>
          <p:cNvSpPr/>
          <p:nvPr/>
        </p:nvSpPr>
        <p:spPr>
          <a:xfrm>
            <a:off x="274573" y="1808820"/>
            <a:ext cx="8694496" cy="720197"/>
          </a:xfrm>
          <a:prstGeom prst="rect">
            <a:avLst/>
          </a:prstGeom>
        </p:spPr>
        <p:txBody>
          <a:bodyPr wrap="none">
            <a:spAutoFit/>
          </a:bodyPr>
          <a:lstStyle/>
          <a:p>
            <a:pPr algn="ctr">
              <a:lnSpc>
                <a:spcPct val="85000"/>
              </a:lnSpc>
              <a:defRPr/>
            </a:pPr>
            <a:r>
              <a:rPr lang="en-US" dirty="0" smtClean="0">
                <a:solidFill>
                  <a:srgbClr val="FFFF66"/>
                </a:solidFill>
                <a:effectLst>
                  <a:outerShdw blurRad="38100" dist="38100" dir="2700000" algn="tl">
                    <a:srgbClr val="000000"/>
                  </a:outerShdw>
                </a:effectLst>
              </a:rPr>
              <a:t>We can estimate the blur kernel from blurred line profiles </a:t>
            </a:r>
          </a:p>
          <a:p>
            <a:pPr algn="ctr">
              <a:lnSpc>
                <a:spcPct val="85000"/>
              </a:lnSpc>
              <a:defRPr/>
            </a:pPr>
            <a:r>
              <a:rPr lang="en-US" dirty="0" smtClean="0">
                <a:solidFill>
                  <a:srgbClr val="FFFF66"/>
                </a:solidFill>
                <a:effectLst>
                  <a:outerShdw blurRad="38100" dist="38100" dir="2700000" algn="tl">
                    <a:srgbClr val="000000"/>
                  </a:outerShdw>
                </a:effectLst>
              </a:rPr>
              <a:t>if we could reliably detect impulse-like lines from the blurred image!</a:t>
            </a:r>
            <a:endParaRPr lang="en-US" dirty="0">
              <a:solidFill>
                <a:srgbClr val="FFFF66"/>
              </a:solidFill>
              <a:effectLst>
                <a:outerShdw blurRad="38100" dist="38100" dir="2700000" algn="tl">
                  <a:srgbClr val="000000"/>
                </a:outerShdw>
              </a:effectLst>
            </a:endParaRPr>
          </a:p>
        </p:txBody>
      </p:sp>
      <p:sp>
        <p:nvSpPr>
          <p:cNvPr id="5" name="Slide Number Placeholder 4"/>
          <p:cNvSpPr>
            <a:spLocks noGrp="1"/>
          </p:cNvSpPr>
          <p:nvPr>
            <p:ph type="sldNum" sz="quarter" idx="4"/>
          </p:nvPr>
        </p:nvSpPr>
        <p:spPr/>
        <p:txBody>
          <a:bodyPr/>
          <a:lstStyle/>
          <a:p>
            <a:pPr>
              <a:defRPr/>
            </a:pPr>
            <a:fld id="{9C56B7B5-B346-46BB-8E3A-BF99DA868915}" type="slidenum">
              <a:rPr lang="en-US" smtClean="0"/>
              <a:pPr>
                <a:defRPr/>
              </a:pPr>
              <a:t>36</a:t>
            </a:fld>
            <a:endParaRPr lang="en-US"/>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Why is this useful for blur estimation?</a:t>
            </a:r>
          </a:p>
        </p:txBody>
      </p:sp>
      <p:sp>
        <p:nvSpPr>
          <p:cNvPr id="4" name="TextBox 3"/>
          <p:cNvSpPr txBox="1"/>
          <p:nvPr/>
        </p:nvSpPr>
        <p:spPr>
          <a:xfrm>
            <a:off x="899592" y="4581128"/>
            <a:ext cx="7275005" cy="830997"/>
          </a:xfrm>
          <a:prstGeom prst="rect">
            <a:avLst/>
          </a:prstGeom>
          <a:noFill/>
        </p:spPr>
        <p:txBody>
          <a:bodyPr wrap="none" rtlCol="0">
            <a:spAutoFit/>
          </a:bodyPr>
          <a:lstStyle/>
          <a:p>
            <a:pPr marL="457200" indent="-457200">
              <a:buAutoNum type="arabicPeriod"/>
            </a:pPr>
            <a:r>
              <a:rPr lang="en-US" dirty="0" smtClean="0"/>
              <a:t>Detecting lines reliably is difficult.</a:t>
            </a:r>
          </a:p>
          <a:p>
            <a:pPr marL="457200" indent="-457200">
              <a:buAutoNum type="arabicPeriod"/>
            </a:pPr>
            <a:r>
              <a:rPr lang="en-US" dirty="0" smtClean="0">
                <a:solidFill>
                  <a:schemeClr val="bg2">
                    <a:lumMod val="65000"/>
                    <a:lumOff val="35000"/>
                  </a:schemeClr>
                </a:solidFill>
              </a:rPr>
              <a:t>Most lines are not an impulse, but have finite widths.</a:t>
            </a:r>
          </a:p>
        </p:txBody>
      </p:sp>
      <p:sp>
        <p:nvSpPr>
          <p:cNvPr id="5" name="Rectangle 4"/>
          <p:cNvSpPr/>
          <p:nvPr/>
        </p:nvSpPr>
        <p:spPr>
          <a:xfrm>
            <a:off x="359532" y="1808820"/>
            <a:ext cx="8524578" cy="720197"/>
          </a:xfrm>
          <a:prstGeom prst="rect">
            <a:avLst/>
          </a:prstGeom>
        </p:spPr>
        <p:txBody>
          <a:bodyPr wrap="none">
            <a:spAutoFit/>
          </a:bodyPr>
          <a:lstStyle/>
          <a:p>
            <a:pPr algn="ctr">
              <a:lnSpc>
                <a:spcPct val="85000"/>
              </a:lnSpc>
              <a:defRPr/>
            </a:pPr>
            <a:r>
              <a:rPr lang="en-US" dirty="0" smtClean="0">
                <a:solidFill>
                  <a:schemeClr val="bg2">
                    <a:lumMod val="65000"/>
                    <a:lumOff val="35000"/>
                  </a:schemeClr>
                </a:solidFill>
                <a:effectLst>
                  <a:outerShdw blurRad="38100" dist="38100" dir="2700000" algn="tl">
                    <a:srgbClr val="000000"/>
                  </a:outerShdw>
                </a:effectLst>
              </a:rPr>
              <a:t>We can estimate the blur kernel from blurred line profiles </a:t>
            </a:r>
          </a:p>
          <a:p>
            <a:pPr algn="ctr">
              <a:lnSpc>
                <a:spcPct val="85000"/>
              </a:lnSpc>
              <a:defRPr/>
            </a:pPr>
            <a:r>
              <a:rPr lang="en-US" dirty="0" smtClean="0">
                <a:solidFill>
                  <a:schemeClr val="bg2">
                    <a:lumMod val="65000"/>
                    <a:lumOff val="35000"/>
                  </a:schemeClr>
                </a:solidFill>
                <a:effectLst>
                  <a:outerShdw blurRad="38100" dist="38100" dir="2700000" algn="tl">
                    <a:srgbClr val="000000"/>
                  </a:outerShdw>
                </a:effectLst>
              </a:rPr>
              <a:t>if we could reliably detect impulse-like lines from the blurred image</a:t>
            </a:r>
            <a:endParaRPr lang="en-US" dirty="0">
              <a:solidFill>
                <a:schemeClr val="bg2">
                  <a:lumMod val="65000"/>
                  <a:lumOff val="35000"/>
                </a:schemeClr>
              </a:solidFill>
              <a:effectLst>
                <a:outerShdw blurRad="38100" dist="38100" dir="2700000" algn="tl">
                  <a:srgbClr val="000000"/>
                </a:outerShdw>
              </a:effectLst>
            </a:endParaRPr>
          </a:p>
        </p:txBody>
      </p:sp>
      <p:sp>
        <p:nvSpPr>
          <p:cNvPr id="6" name="Rectangle 5"/>
          <p:cNvSpPr/>
          <p:nvPr/>
        </p:nvSpPr>
        <p:spPr>
          <a:xfrm>
            <a:off x="971600" y="3897052"/>
            <a:ext cx="2519088" cy="620170"/>
          </a:xfrm>
          <a:prstGeom prst="rect">
            <a:avLst/>
          </a:prstGeom>
        </p:spPr>
        <p:txBody>
          <a:bodyPr wrap="none">
            <a:spAutoFit/>
          </a:bodyPr>
          <a:lstStyle/>
          <a:p>
            <a:pPr algn="ctr">
              <a:lnSpc>
                <a:spcPct val="85000"/>
              </a:lnSpc>
              <a:defRPr/>
            </a:pPr>
            <a:r>
              <a:rPr lang="en-US" sz="4000" dirty="0" smtClean="0">
                <a:solidFill>
                  <a:srgbClr val="FFFF66"/>
                </a:solidFill>
                <a:effectLst>
                  <a:outerShdw blurRad="38100" dist="38100" dir="2700000" algn="tl">
                    <a:srgbClr val="000000"/>
                  </a:outerShdw>
                </a:effectLst>
              </a:rPr>
              <a:t>However …</a:t>
            </a:r>
            <a:endParaRPr lang="en-US" sz="4000" dirty="0">
              <a:solidFill>
                <a:srgbClr val="FFFF66"/>
              </a:solidFill>
              <a:effectLst>
                <a:outerShdw blurRad="38100" dist="38100" dir="2700000" algn="tl">
                  <a:srgbClr val="000000"/>
                </a:outerShdw>
              </a:effectLst>
            </a:endParaRPr>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37</a:t>
            </a:fld>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Why is this useful for blur estimation?</a:t>
            </a:r>
          </a:p>
        </p:txBody>
      </p:sp>
      <p:sp>
        <p:nvSpPr>
          <p:cNvPr id="4" name="TextBox 3"/>
          <p:cNvSpPr txBox="1"/>
          <p:nvPr/>
        </p:nvSpPr>
        <p:spPr>
          <a:xfrm>
            <a:off x="899592" y="4581128"/>
            <a:ext cx="7275005" cy="830997"/>
          </a:xfrm>
          <a:prstGeom prst="rect">
            <a:avLst/>
          </a:prstGeom>
          <a:noFill/>
        </p:spPr>
        <p:txBody>
          <a:bodyPr wrap="none" rtlCol="0">
            <a:spAutoFit/>
          </a:bodyPr>
          <a:lstStyle/>
          <a:p>
            <a:pPr marL="457200" indent="-457200">
              <a:buAutoNum type="arabicPeriod"/>
            </a:pPr>
            <a:r>
              <a:rPr lang="en-US" dirty="0" smtClean="0"/>
              <a:t>Detecting lines reliably is difficult.</a:t>
            </a:r>
          </a:p>
          <a:p>
            <a:pPr marL="457200" indent="-457200">
              <a:buAutoNum type="arabicPeriod"/>
            </a:pPr>
            <a:r>
              <a:rPr lang="en-US" dirty="0" smtClean="0"/>
              <a:t>Most lines are not an impulse, but have finite widths.</a:t>
            </a:r>
          </a:p>
        </p:txBody>
      </p:sp>
      <p:sp>
        <p:nvSpPr>
          <p:cNvPr id="5" name="Rectangle 4"/>
          <p:cNvSpPr/>
          <p:nvPr/>
        </p:nvSpPr>
        <p:spPr>
          <a:xfrm>
            <a:off x="971600" y="3897052"/>
            <a:ext cx="2519088" cy="620170"/>
          </a:xfrm>
          <a:prstGeom prst="rect">
            <a:avLst/>
          </a:prstGeom>
        </p:spPr>
        <p:txBody>
          <a:bodyPr wrap="none">
            <a:spAutoFit/>
          </a:bodyPr>
          <a:lstStyle/>
          <a:p>
            <a:pPr algn="ctr">
              <a:lnSpc>
                <a:spcPct val="85000"/>
              </a:lnSpc>
              <a:defRPr/>
            </a:pPr>
            <a:r>
              <a:rPr lang="en-US" sz="4000" dirty="0" smtClean="0">
                <a:solidFill>
                  <a:srgbClr val="FFFF66"/>
                </a:solidFill>
                <a:effectLst>
                  <a:outerShdw blurRad="38100" dist="38100" dir="2700000" algn="tl">
                    <a:srgbClr val="000000"/>
                  </a:outerShdw>
                </a:effectLst>
              </a:rPr>
              <a:t>However …</a:t>
            </a:r>
            <a:endParaRPr lang="en-US" sz="4000" dirty="0">
              <a:solidFill>
                <a:srgbClr val="FFFF66"/>
              </a:solidFill>
              <a:effectLst>
                <a:outerShdw blurRad="38100" dist="38100" dir="2700000" algn="tl">
                  <a:srgbClr val="000000"/>
                </a:outerShdw>
              </a:effectLst>
            </a:endParaRPr>
          </a:p>
        </p:txBody>
      </p:sp>
      <p:sp>
        <p:nvSpPr>
          <p:cNvPr id="6" name="Rectangle 5"/>
          <p:cNvSpPr/>
          <p:nvPr/>
        </p:nvSpPr>
        <p:spPr>
          <a:xfrm>
            <a:off x="359532" y="1808820"/>
            <a:ext cx="8524578" cy="720197"/>
          </a:xfrm>
          <a:prstGeom prst="rect">
            <a:avLst/>
          </a:prstGeom>
        </p:spPr>
        <p:txBody>
          <a:bodyPr wrap="none">
            <a:spAutoFit/>
          </a:bodyPr>
          <a:lstStyle/>
          <a:p>
            <a:pPr algn="ctr">
              <a:lnSpc>
                <a:spcPct val="85000"/>
              </a:lnSpc>
              <a:defRPr/>
            </a:pPr>
            <a:r>
              <a:rPr lang="en-US" dirty="0" smtClean="0">
                <a:solidFill>
                  <a:schemeClr val="bg2">
                    <a:lumMod val="65000"/>
                    <a:lumOff val="35000"/>
                  </a:schemeClr>
                </a:solidFill>
                <a:effectLst>
                  <a:outerShdw blurRad="38100" dist="38100" dir="2700000" algn="tl">
                    <a:srgbClr val="000000"/>
                  </a:outerShdw>
                </a:effectLst>
              </a:rPr>
              <a:t>We can estimate the blur kernel from blurred line profiles </a:t>
            </a:r>
          </a:p>
          <a:p>
            <a:pPr algn="ctr">
              <a:lnSpc>
                <a:spcPct val="85000"/>
              </a:lnSpc>
              <a:defRPr/>
            </a:pPr>
            <a:r>
              <a:rPr lang="en-US" dirty="0" smtClean="0">
                <a:solidFill>
                  <a:schemeClr val="bg2">
                    <a:lumMod val="65000"/>
                    <a:lumOff val="35000"/>
                  </a:schemeClr>
                </a:solidFill>
                <a:effectLst>
                  <a:outerShdw blurRad="38100" dist="38100" dir="2700000" algn="tl">
                    <a:srgbClr val="000000"/>
                  </a:outerShdw>
                </a:effectLst>
              </a:rPr>
              <a:t>if we could reliably detect impulse-like lines from the blurred image</a:t>
            </a:r>
            <a:endParaRPr lang="en-US" dirty="0">
              <a:solidFill>
                <a:schemeClr val="bg2">
                  <a:lumMod val="65000"/>
                  <a:lumOff val="35000"/>
                </a:schemeClr>
              </a:solidFill>
              <a:effectLst>
                <a:outerShdw blurRad="38100" dist="38100" dir="2700000" algn="tl">
                  <a:srgbClr val="000000"/>
                </a:outerShdw>
              </a:effectLst>
            </a:endParaRPr>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38</a:t>
            </a:fld>
            <a:endParaRPr lang="en-US"/>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39</a:t>
            </a:fld>
            <a:endParaRPr lang="en-US"/>
          </a:p>
        </p:txBody>
      </p:sp>
      <p:sp>
        <p:nvSpPr>
          <p:cNvPr id="5"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
        <p:nvSpPr>
          <p:cNvPr id="7" name="TextBox 6"/>
          <p:cNvSpPr txBox="1"/>
          <p:nvPr/>
        </p:nvSpPr>
        <p:spPr>
          <a:xfrm>
            <a:off x="157589" y="721961"/>
            <a:ext cx="8879354" cy="5643596"/>
          </a:xfrm>
          <a:prstGeom prst="rect">
            <a:avLst/>
          </a:prstGeom>
          <a:noFill/>
        </p:spPr>
        <p:txBody>
          <a:bodyPr wrap="none" rtlCol="0">
            <a:spAutoFit/>
          </a:bodyPr>
          <a:lstStyle/>
          <a:p>
            <a:pPr>
              <a:buFont typeface="Arial" pitchFamily="34" charset="0"/>
              <a:buChar char="•"/>
            </a:pPr>
            <a:r>
              <a:rPr lang="en-US" sz="3200" kern="0" dirty="0" smtClean="0">
                <a:solidFill>
                  <a:srgbClr val="FFCC66"/>
                </a:solidFill>
                <a:effectLst>
                  <a:outerShdw blurRad="38100" dist="38100" dir="2700000" algn="tl">
                    <a:srgbClr val="000000"/>
                  </a:outerShdw>
                </a:effectLst>
              </a:rPr>
              <a:t> Blur kernel estimation using blurred edge profiles</a:t>
            </a:r>
            <a:endParaRPr lang="en-US" sz="3200" dirty="0" smtClean="0">
              <a:solidFill>
                <a:srgbClr val="FFFF66"/>
              </a:solidFill>
            </a:endParaRPr>
          </a:p>
          <a:p>
            <a:pPr lvl="1">
              <a:lnSpc>
                <a:spcPct val="120000"/>
              </a:lnSpc>
              <a:buFont typeface="Arial" pitchFamily="34" charset="0"/>
              <a:buChar char="•"/>
            </a:pPr>
            <a:r>
              <a:rPr lang="en-US" sz="3200" dirty="0" smtClean="0">
                <a:solidFill>
                  <a:srgbClr val="FFFF66"/>
                </a:solidFill>
              </a:rPr>
              <a:t> </a:t>
            </a:r>
            <a:r>
              <a:rPr lang="en-US" sz="2600" dirty="0" smtClean="0">
                <a:solidFill>
                  <a:srgbClr val="FFFF66"/>
                </a:solidFill>
              </a:rPr>
              <a:t>The Radon transform and blur</a:t>
            </a:r>
          </a:p>
          <a:p>
            <a:pPr lvl="1">
              <a:lnSpc>
                <a:spcPct val="120000"/>
              </a:lnSpc>
              <a:buFont typeface="Arial" pitchFamily="34" charset="0"/>
              <a:buChar char="•"/>
            </a:pPr>
            <a:r>
              <a:rPr lang="en-US" sz="2600" dirty="0" smtClean="0">
                <a:solidFill>
                  <a:srgbClr val="FFFF66"/>
                </a:solidFill>
              </a:rPr>
              <a:t>  Using blurred edges for blur identification</a:t>
            </a:r>
            <a:endParaRPr lang="en-US" sz="2600" dirty="0" smtClean="0">
              <a:solidFill>
                <a:schemeClr val="tx1">
                  <a:lumMod val="65000"/>
                </a:schemeClr>
              </a:solidFill>
            </a:endParaRPr>
          </a:p>
          <a:p>
            <a:pPr lvl="1">
              <a:lnSpc>
                <a:spcPct val="120000"/>
              </a:lnSpc>
              <a:buFont typeface="Arial" pitchFamily="34" charset="0"/>
              <a:buChar char="•"/>
            </a:pPr>
            <a:r>
              <a:rPr lang="en-US" sz="2600" dirty="0" smtClean="0">
                <a:solidFill>
                  <a:schemeClr val="tx1">
                    <a:lumMod val="65000"/>
                  </a:schemeClr>
                </a:solidFill>
              </a:rPr>
              <a:t>  </a:t>
            </a:r>
            <a:r>
              <a:rPr lang="en-US" sz="2600" dirty="0" err="1" smtClean="0">
                <a:solidFill>
                  <a:schemeClr val="tx1">
                    <a:lumMod val="65000"/>
                  </a:schemeClr>
                </a:solidFill>
              </a:rPr>
              <a:t>Deblurring</a:t>
            </a:r>
            <a:r>
              <a:rPr lang="en-US" sz="2600" dirty="0" smtClean="0">
                <a:solidFill>
                  <a:schemeClr val="tx1">
                    <a:lumMod val="65000"/>
                  </a:schemeClr>
                </a:solidFill>
              </a:rPr>
              <a:t> pipeline</a:t>
            </a: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tx1">
                  <a:lumMod val="65000"/>
                </a:schemeClr>
              </a:solidFill>
              <a:effectLst>
                <a:outerShdw blurRad="38100" dist="38100" dir="2700000" algn="tl">
                  <a:srgbClr val="000000"/>
                </a:outerShdw>
              </a:effectLst>
            </a:endParaRPr>
          </a:p>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a:t>
            </a:r>
            <a:r>
              <a:rPr lang="en-US" sz="3000" kern="0" dirty="0" smtClean="0">
                <a:solidFill>
                  <a:schemeClr val="tx1">
                    <a:lumMod val="65000"/>
                  </a:schemeClr>
                </a:solidFill>
                <a:effectLst>
                  <a:outerShdw blurRad="38100" dist="38100" dir="2700000" algn="tl">
                    <a:srgbClr val="000000"/>
                  </a:outerShdw>
                </a:effectLst>
              </a:rPr>
              <a:t>Orthogonal parabolic exposures for motion </a:t>
            </a:r>
            <a:r>
              <a:rPr lang="en-US" sz="3000" kern="0" dirty="0" err="1" smtClean="0">
                <a:solidFill>
                  <a:schemeClr val="tx1">
                    <a:lumMod val="65000"/>
                  </a:schemeClr>
                </a:solidFill>
                <a:effectLst>
                  <a:outerShdw blurRad="38100" dist="38100" dir="2700000" algn="tl">
                    <a:srgbClr val="000000"/>
                  </a:outerShdw>
                </a:effectLst>
              </a:rPr>
              <a:t>deblurring</a:t>
            </a:r>
            <a:endParaRPr lang="en-US" sz="3000" kern="0" dirty="0" smtClean="0">
              <a:solidFill>
                <a:schemeClr val="tx1">
                  <a:lumMod val="65000"/>
                </a:schemeClr>
              </a:solidFill>
              <a:effectLst>
                <a:outerShdw blurRad="38100" dist="38100" dir="2700000" algn="tl">
                  <a:srgbClr val="000000"/>
                </a:outerShdw>
              </a:effectLst>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2D motion optimal spectral bound</a:t>
            </a:r>
          </a:p>
          <a:p>
            <a:pPr lvl="1">
              <a:lnSpc>
                <a:spcPct val="120000"/>
              </a:lnSpc>
              <a:buFont typeface="Arial" pitchFamily="34" charset="0"/>
              <a:buChar char="•"/>
            </a:pPr>
            <a:r>
              <a:rPr lang="en-US" sz="2600" dirty="0" smtClean="0">
                <a:solidFill>
                  <a:schemeClr val="tx1">
                    <a:lumMod val="65000"/>
                  </a:schemeClr>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Where does the blur come from?</a:t>
            </a:r>
          </a:p>
        </p:txBody>
      </p:sp>
      <p:pic>
        <p:nvPicPr>
          <p:cNvPr id="6" name="Picture 1"/>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303748" y="4797152"/>
            <a:ext cx="1158119" cy="1146420"/>
          </a:xfrm>
          <a:prstGeom prst="rect">
            <a:avLst/>
          </a:prstGeom>
          <a:noFill/>
          <a:ln w="9525">
            <a:noFill/>
            <a:miter lim="800000"/>
            <a:headEnd/>
            <a:tailEnd/>
          </a:ln>
          <a:scene3d>
            <a:camera prst="isometricLeftDown"/>
            <a:lightRig rig="threePt" dir="t"/>
          </a:scene3d>
        </p:spPr>
      </p:pic>
      <p:pic>
        <p:nvPicPr>
          <p:cNvPr id="1317890" name="Picture 2" descr="C:\Users\taegsang\Desktop\MIT_Stata_Center-20050310.jpg"/>
          <p:cNvPicPr>
            <a:picLocks noChangeAspect="1" noChangeArrowheads="1"/>
          </p:cNvPicPr>
          <p:nvPr/>
        </p:nvPicPr>
        <p:blipFill>
          <a:blip r:embed="rId4" cstate="print"/>
          <a:srcRect/>
          <a:stretch>
            <a:fillRect/>
          </a:stretch>
        </p:blipFill>
        <p:spPr bwMode="auto">
          <a:xfrm>
            <a:off x="2915816" y="2024844"/>
            <a:ext cx="4876800" cy="3657600"/>
          </a:xfrm>
          <a:prstGeom prst="rect">
            <a:avLst/>
          </a:prstGeom>
          <a:noFill/>
          <a:ln w="38100">
            <a:solidFill>
              <a:schemeClr val="tx1"/>
            </a:solidFill>
          </a:ln>
          <a:scene3d>
            <a:camera prst="perspectiveHeroicExtremeLeftFacing">
              <a:rot lat="1386113" lon="2018553" rev="21412153"/>
            </a:camera>
            <a:lightRig rig="threePt" dir="t"/>
          </a:scene3d>
        </p:spPr>
      </p:pic>
      <p:sp>
        <p:nvSpPr>
          <p:cNvPr id="12" name="Slide Number Placeholder 11"/>
          <p:cNvSpPr>
            <a:spLocks noGrp="1"/>
          </p:cNvSpPr>
          <p:nvPr>
            <p:ph type="sldNum" sz="quarter" idx="4"/>
          </p:nvPr>
        </p:nvSpPr>
        <p:spPr/>
        <p:txBody>
          <a:bodyPr/>
          <a:lstStyle/>
          <a:p>
            <a:pPr>
              <a:defRPr/>
            </a:pPr>
            <a:fld id="{9C56B7B5-B346-46BB-8E3A-BF99DA868915}" type="slidenum">
              <a:rPr lang="en-US" smtClean="0"/>
              <a:pPr>
                <a:defRPr/>
              </a:pPr>
              <a:t>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94444E-6 6.2963E-6 C 0.00121 0.01389 -0.0007 0.01528 0.00486 0.02385 C 0.00624 0.02616 0.00781 0.02871 0.00972 0.0301 C 0.01267 0.03218 0.01944 0.0345 0.01944 0.0345 C 0.02152 0.0338 0.02517 0.03519 0.02586 0.03241 C 0.02899 0.0213 0.02274 0.01158 0.01614 0.0088 C 0.01076 0.01019 0.00277 0.00672 -6.94444E-6 0.01297 C -0.01094 0.03866 0.00434 0.04839 0.01614 0.05394 C 0.02152 0.05325 0.02916 0.05741 0.03229 0.05163 C 0.04097 0.03565 0.02621 0.02686 0.01944 0.02385 C 0.01458 0.02454 0.00937 0.02362 0.00486 0.02593 C 0.00329 0.02686 0.00329 0.0301 0.00329 0.03241 C 0.00329 0.04839 0.0026 0.04561 0.00972 0.05163 C 0.01822 0.04931 0.01493 0.04954 0.01944 0.04954 " pathEditMode="relative" ptsTypes="fffffffffffffA">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Use blurred edges!</a:t>
            </a:r>
          </a:p>
        </p:txBody>
      </p:sp>
      <p:grpSp>
        <p:nvGrpSpPr>
          <p:cNvPr id="39" name="Group 38"/>
          <p:cNvGrpSpPr/>
          <p:nvPr/>
        </p:nvGrpSpPr>
        <p:grpSpPr>
          <a:xfrm>
            <a:off x="539552" y="1538790"/>
            <a:ext cx="2088232" cy="2303001"/>
            <a:chOff x="539552" y="1538790"/>
            <a:chExt cx="2088232" cy="2303001"/>
          </a:xfrm>
        </p:grpSpPr>
        <p:grpSp>
          <p:nvGrpSpPr>
            <p:cNvPr id="26" name="Group 25"/>
            <p:cNvGrpSpPr/>
            <p:nvPr/>
          </p:nvGrpSpPr>
          <p:grpSpPr>
            <a:xfrm>
              <a:off x="539552" y="2024844"/>
              <a:ext cx="2088232" cy="1816947"/>
              <a:chOff x="1835696" y="2312876"/>
              <a:chExt cx="1944216" cy="1691640"/>
            </a:xfrm>
          </p:grpSpPr>
          <p:sp>
            <p:nvSpPr>
              <p:cNvPr id="9" name="Rectangle 8"/>
              <p:cNvSpPr/>
              <p:nvPr/>
            </p:nvSpPr>
            <p:spPr bwMode="auto">
              <a:xfrm>
                <a:off x="1835696" y="2312876"/>
                <a:ext cx="1944216" cy="1691640"/>
              </a:xfrm>
              <a:prstGeom prst="rect">
                <a:avLst/>
              </a:prstGeom>
              <a:solidFill>
                <a:srgbClr val="FFC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a:off x="1835696" y="2312876"/>
                <a:ext cx="987552" cy="169164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34" name="TextBox 33"/>
            <p:cNvSpPr txBox="1"/>
            <p:nvPr/>
          </p:nvSpPr>
          <p:spPr>
            <a:xfrm>
              <a:off x="1155351" y="1538790"/>
              <a:ext cx="788357" cy="461665"/>
            </a:xfrm>
            <a:prstGeom prst="rect">
              <a:avLst/>
            </a:prstGeom>
            <a:noFill/>
          </p:spPr>
          <p:txBody>
            <a:bodyPr wrap="none" rtlCol="0">
              <a:spAutoFit/>
            </a:bodyPr>
            <a:lstStyle/>
            <a:p>
              <a:r>
                <a:rPr lang="en-US" dirty="0" smtClean="0"/>
                <a:t>Edge</a:t>
              </a:r>
              <a:endParaRPr lang="en-US" dirty="0"/>
            </a:p>
          </p:txBody>
        </p:sp>
      </p:grpSp>
      <p:grpSp>
        <p:nvGrpSpPr>
          <p:cNvPr id="40" name="Group 39"/>
          <p:cNvGrpSpPr/>
          <p:nvPr/>
        </p:nvGrpSpPr>
        <p:grpSpPr>
          <a:xfrm>
            <a:off x="3527884" y="1538790"/>
            <a:ext cx="2088232" cy="2303001"/>
            <a:chOff x="3527884" y="1538790"/>
            <a:chExt cx="2088232" cy="2303001"/>
          </a:xfrm>
        </p:grpSpPr>
        <p:grpSp>
          <p:nvGrpSpPr>
            <p:cNvPr id="28" name="Group 27"/>
            <p:cNvGrpSpPr/>
            <p:nvPr/>
          </p:nvGrpSpPr>
          <p:grpSpPr>
            <a:xfrm>
              <a:off x="3527884" y="2024844"/>
              <a:ext cx="2088232" cy="1816947"/>
              <a:chOff x="1835696" y="2312876"/>
              <a:chExt cx="1944216" cy="1691640"/>
            </a:xfrm>
          </p:grpSpPr>
          <p:sp>
            <p:nvSpPr>
              <p:cNvPr id="29" name="Rectangle 28"/>
              <p:cNvSpPr/>
              <p:nvPr/>
            </p:nvSpPr>
            <p:spPr bwMode="auto">
              <a:xfrm>
                <a:off x="1835696" y="2312876"/>
                <a:ext cx="1944216" cy="1691640"/>
              </a:xfrm>
              <a:prstGeom prst="rect">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Rectangle 29"/>
              <p:cNvSpPr/>
              <p:nvPr/>
            </p:nvSpPr>
            <p:spPr bwMode="auto">
              <a:xfrm>
                <a:off x="1835696" y="2312876"/>
                <a:ext cx="987552" cy="1691640"/>
              </a:xfrm>
              <a:prstGeom prst="rect">
                <a:avLst/>
              </a:prstGeom>
              <a:solidFill>
                <a:schemeClr val="bg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grpSp>
        <p:sp>
          <p:nvSpPr>
            <p:cNvPr id="35" name="TextBox 34"/>
            <p:cNvSpPr txBox="1"/>
            <p:nvPr/>
          </p:nvSpPr>
          <p:spPr>
            <a:xfrm>
              <a:off x="3707904" y="1538790"/>
              <a:ext cx="1785745" cy="461665"/>
            </a:xfrm>
            <a:prstGeom prst="rect">
              <a:avLst/>
            </a:prstGeom>
            <a:noFill/>
          </p:spPr>
          <p:txBody>
            <a:bodyPr wrap="none" rtlCol="0">
              <a:spAutoFit/>
            </a:bodyPr>
            <a:lstStyle/>
            <a:p>
              <a:r>
                <a:rPr lang="en-US" dirty="0" smtClean="0"/>
                <a:t>Matted edge</a:t>
              </a:r>
              <a:endParaRPr lang="en-US" dirty="0"/>
            </a:p>
          </p:txBody>
        </p:sp>
      </p:grpSp>
      <p:grpSp>
        <p:nvGrpSpPr>
          <p:cNvPr id="41" name="Group 40"/>
          <p:cNvGrpSpPr/>
          <p:nvPr/>
        </p:nvGrpSpPr>
        <p:grpSpPr>
          <a:xfrm>
            <a:off x="6516216" y="1538790"/>
            <a:ext cx="2088232" cy="2303001"/>
            <a:chOff x="6516216" y="1538790"/>
            <a:chExt cx="2088232" cy="2303001"/>
          </a:xfrm>
        </p:grpSpPr>
        <p:grpSp>
          <p:nvGrpSpPr>
            <p:cNvPr id="31" name="Group 30"/>
            <p:cNvGrpSpPr/>
            <p:nvPr/>
          </p:nvGrpSpPr>
          <p:grpSpPr>
            <a:xfrm>
              <a:off x="6516216" y="2024844"/>
              <a:ext cx="2088232" cy="1816947"/>
              <a:chOff x="1835696" y="2312876"/>
              <a:chExt cx="1944216" cy="1691640"/>
            </a:xfrm>
          </p:grpSpPr>
          <p:sp>
            <p:nvSpPr>
              <p:cNvPr id="32" name="Rectangle 31"/>
              <p:cNvSpPr/>
              <p:nvPr/>
            </p:nvSpPr>
            <p:spPr bwMode="auto">
              <a:xfrm>
                <a:off x="1835696" y="2312876"/>
                <a:ext cx="1944216" cy="1691640"/>
              </a:xfrm>
              <a:prstGeom prst="rect">
                <a:avLst/>
              </a:prstGeom>
              <a:solidFill>
                <a:schemeClr val="bg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3" name="Rectangle 32"/>
              <p:cNvSpPr/>
              <p:nvPr/>
            </p:nvSpPr>
            <p:spPr bwMode="auto">
              <a:xfrm>
                <a:off x="2798759" y="2312876"/>
                <a:ext cx="42566" cy="1691640"/>
              </a:xfrm>
              <a:prstGeom prst="rect">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36" name="TextBox 35"/>
            <p:cNvSpPr txBox="1"/>
            <p:nvPr/>
          </p:nvSpPr>
          <p:spPr>
            <a:xfrm>
              <a:off x="7200292" y="1538790"/>
              <a:ext cx="700833" cy="461665"/>
            </a:xfrm>
            <a:prstGeom prst="rect">
              <a:avLst/>
            </a:prstGeom>
            <a:noFill/>
          </p:spPr>
          <p:txBody>
            <a:bodyPr wrap="none" rtlCol="0">
              <a:spAutoFit/>
            </a:bodyPr>
            <a:lstStyle/>
            <a:p>
              <a:r>
                <a:rPr lang="en-US" smtClean="0"/>
                <a:t>Line</a:t>
              </a:r>
              <a:endParaRPr lang="en-US" dirty="0"/>
            </a:p>
          </p:txBody>
        </p:sp>
      </p:grpSp>
      <p:sp>
        <p:nvSpPr>
          <p:cNvPr id="37" name="Right Arrow 36"/>
          <p:cNvSpPr/>
          <p:nvPr/>
        </p:nvSpPr>
        <p:spPr bwMode="auto">
          <a:xfrm>
            <a:off x="2807804" y="1988840"/>
            <a:ext cx="648072" cy="1872208"/>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2" name="TextBox 41"/>
          <p:cNvSpPr txBox="1"/>
          <p:nvPr/>
        </p:nvSpPr>
        <p:spPr>
          <a:xfrm rot="10800000">
            <a:off x="2815498" y="2439162"/>
            <a:ext cx="538609" cy="1023165"/>
          </a:xfrm>
          <a:prstGeom prst="rect">
            <a:avLst/>
          </a:prstGeom>
          <a:noFill/>
        </p:spPr>
        <p:txBody>
          <a:bodyPr vert="eaVert" wrap="none" rtlCol="0">
            <a:spAutoFit/>
          </a:bodyPr>
          <a:lstStyle/>
          <a:p>
            <a:r>
              <a:rPr lang="en-US" sz="2300" dirty="0" smtClean="0"/>
              <a:t>matting</a:t>
            </a:r>
            <a:endParaRPr lang="en-US" sz="2300" dirty="0"/>
          </a:p>
        </p:txBody>
      </p:sp>
      <p:sp>
        <p:nvSpPr>
          <p:cNvPr id="43" name="Right Arrow 42"/>
          <p:cNvSpPr/>
          <p:nvPr/>
        </p:nvSpPr>
        <p:spPr bwMode="auto">
          <a:xfrm>
            <a:off x="5716434" y="1970566"/>
            <a:ext cx="648072" cy="1872208"/>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1087494" name="Picture 6" descr="http://hausheer.osola.com/latex2png/XGNvbG9ye3doaXRlfQ0KXGJlZ2lue2Rpc3BsYXltYXRofQ0KXGZyYWN7ZH17ZHh9DQpcZW5ke2Rpc3BsYXltYXRofQ--/300/1/result.png"/>
          <p:cNvPicPr>
            <a:picLocks noChangeAspect="1" noChangeArrowheads="1"/>
          </p:cNvPicPr>
          <p:nvPr/>
        </p:nvPicPr>
        <p:blipFill>
          <a:blip r:embed="rId3" cstate="print"/>
          <a:srcRect/>
          <a:stretch>
            <a:fillRect/>
          </a:stretch>
        </p:blipFill>
        <p:spPr bwMode="auto">
          <a:xfrm>
            <a:off x="5796136" y="2511362"/>
            <a:ext cx="438150" cy="809626"/>
          </a:xfrm>
          <a:prstGeom prst="rect">
            <a:avLst/>
          </a:prstGeom>
          <a:noFill/>
        </p:spPr>
      </p:pic>
      <p:sp>
        <p:nvSpPr>
          <p:cNvPr id="23" name="Slide Number Placeholder 22"/>
          <p:cNvSpPr>
            <a:spLocks noGrp="1"/>
          </p:cNvSpPr>
          <p:nvPr>
            <p:ph type="sldNum" sz="quarter" idx="4"/>
          </p:nvPr>
        </p:nvSpPr>
        <p:spPr/>
        <p:txBody>
          <a:bodyPr/>
          <a:lstStyle/>
          <a:p>
            <a:pPr>
              <a:defRPr/>
            </a:pPr>
            <a:fld id="{9C56B7B5-B346-46BB-8E3A-BF99DA868915}" type="slidenum">
              <a:rPr lang="en-US" smtClean="0"/>
              <a:pPr>
                <a:defRPr/>
              </a:pPr>
              <a:t>40</a:t>
            </a:fld>
            <a:endParaRPr lang="en-US"/>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Use blurred edges!</a:t>
            </a:r>
          </a:p>
        </p:txBody>
      </p:sp>
      <p:grpSp>
        <p:nvGrpSpPr>
          <p:cNvPr id="2" name="Group 38"/>
          <p:cNvGrpSpPr/>
          <p:nvPr/>
        </p:nvGrpSpPr>
        <p:grpSpPr>
          <a:xfrm>
            <a:off x="539552" y="1160748"/>
            <a:ext cx="2088232" cy="2303001"/>
            <a:chOff x="539552" y="1538790"/>
            <a:chExt cx="2088232" cy="2303001"/>
          </a:xfrm>
        </p:grpSpPr>
        <p:grpSp>
          <p:nvGrpSpPr>
            <p:cNvPr id="3" name="Group 25"/>
            <p:cNvGrpSpPr/>
            <p:nvPr/>
          </p:nvGrpSpPr>
          <p:grpSpPr>
            <a:xfrm>
              <a:off x="539552" y="2024844"/>
              <a:ext cx="2088232" cy="1816947"/>
              <a:chOff x="1835696" y="2312876"/>
              <a:chExt cx="1944216" cy="1691640"/>
            </a:xfrm>
          </p:grpSpPr>
          <p:sp>
            <p:nvSpPr>
              <p:cNvPr id="9" name="Rectangle 8"/>
              <p:cNvSpPr/>
              <p:nvPr/>
            </p:nvSpPr>
            <p:spPr bwMode="auto">
              <a:xfrm>
                <a:off x="1835696" y="2312876"/>
                <a:ext cx="1944216" cy="1691640"/>
              </a:xfrm>
              <a:prstGeom prst="rect">
                <a:avLst/>
              </a:prstGeom>
              <a:solidFill>
                <a:srgbClr val="FFC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Rectangle 24"/>
              <p:cNvSpPr/>
              <p:nvPr/>
            </p:nvSpPr>
            <p:spPr bwMode="auto">
              <a:xfrm>
                <a:off x="1835696" y="2312876"/>
                <a:ext cx="987552" cy="169164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34" name="TextBox 33"/>
            <p:cNvSpPr txBox="1"/>
            <p:nvPr/>
          </p:nvSpPr>
          <p:spPr>
            <a:xfrm>
              <a:off x="1155351" y="1538790"/>
              <a:ext cx="788357" cy="461665"/>
            </a:xfrm>
            <a:prstGeom prst="rect">
              <a:avLst/>
            </a:prstGeom>
            <a:noFill/>
          </p:spPr>
          <p:txBody>
            <a:bodyPr wrap="none" rtlCol="0">
              <a:spAutoFit/>
            </a:bodyPr>
            <a:lstStyle/>
            <a:p>
              <a:r>
                <a:rPr lang="en-US" dirty="0" smtClean="0"/>
                <a:t>Edge</a:t>
              </a:r>
              <a:endParaRPr lang="en-US" dirty="0"/>
            </a:p>
          </p:txBody>
        </p:sp>
      </p:grpSp>
      <p:grpSp>
        <p:nvGrpSpPr>
          <p:cNvPr id="4" name="Group 39"/>
          <p:cNvGrpSpPr/>
          <p:nvPr/>
        </p:nvGrpSpPr>
        <p:grpSpPr>
          <a:xfrm>
            <a:off x="3527884" y="1160748"/>
            <a:ext cx="2088232" cy="2303001"/>
            <a:chOff x="3527884" y="1538790"/>
            <a:chExt cx="2088232" cy="2303001"/>
          </a:xfrm>
        </p:grpSpPr>
        <p:grpSp>
          <p:nvGrpSpPr>
            <p:cNvPr id="5" name="Group 27"/>
            <p:cNvGrpSpPr/>
            <p:nvPr/>
          </p:nvGrpSpPr>
          <p:grpSpPr>
            <a:xfrm>
              <a:off x="3527884" y="2024844"/>
              <a:ext cx="2088232" cy="1816947"/>
              <a:chOff x="1835696" y="2312876"/>
              <a:chExt cx="1944216" cy="1691640"/>
            </a:xfrm>
          </p:grpSpPr>
          <p:sp>
            <p:nvSpPr>
              <p:cNvPr id="29" name="Rectangle 28"/>
              <p:cNvSpPr/>
              <p:nvPr/>
            </p:nvSpPr>
            <p:spPr bwMode="auto">
              <a:xfrm>
                <a:off x="1835696" y="2312876"/>
                <a:ext cx="1944216" cy="1691640"/>
              </a:xfrm>
              <a:prstGeom prst="rect">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Rectangle 29"/>
              <p:cNvSpPr/>
              <p:nvPr/>
            </p:nvSpPr>
            <p:spPr bwMode="auto">
              <a:xfrm>
                <a:off x="1835696" y="2312876"/>
                <a:ext cx="987552" cy="1691640"/>
              </a:xfrm>
              <a:prstGeom prst="rect">
                <a:avLst/>
              </a:prstGeom>
              <a:solidFill>
                <a:schemeClr val="bg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grpSp>
        <p:sp>
          <p:nvSpPr>
            <p:cNvPr id="35" name="TextBox 34"/>
            <p:cNvSpPr txBox="1"/>
            <p:nvPr/>
          </p:nvSpPr>
          <p:spPr>
            <a:xfrm>
              <a:off x="3707904" y="1538790"/>
              <a:ext cx="1785745" cy="461665"/>
            </a:xfrm>
            <a:prstGeom prst="rect">
              <a:avLst/>
            </a:prstGeom>
            <a:noFill/>
          </p:spPr>
          <p:txBody>
            <a:bodyPr wrap="none" rtlCol="0">
              <a:spAutoFit/>
            </a:bodyPr>
            <a:lstStyle/>
            <a:p>
              <a:r>
                <a:rPr lang="en-US" dirty="0" smtClean="0"/>
                <a:t>Matted edge</a:t>
              </a:r>
              <a:endParaRPr lang="en-US" dirty="0"/>
            </a:p>
          </p:txBody>
        </p:sp>
      </p:grpSp>
      <p:grpSp>
        <p:nvGrpSpPr>
          <p:cNvPr id="6" name="Group 40"/>
          <p:cNvGrpSpPr/>
          <p:nvPr/>
        </p:nvGrpSpPr>
        <p:grpSpPr>
          <a:xfrm>
            <a:off x="6516216" y="1160748"/>
            <a:ext cx="2088232" cy="2303001"/>
            <a:chOff x="6516216" y="1538790"/>
            <a:chExt cx="2088232" cy="2303001"/>
          </a:xfrm>
        </p:grpSpPr>
        <p:grpSp>
          <p:nvGrpSpPr>
            <p:cNvPr id="7" name="Group 30"/>
            <p:cNvGrpSpPr/>
            <p:nvPr/>
          </p:nvGrpSpPr>
          <p:grpSpPr>
            <a:xfrm>
              <a:off x="6516216" y="2024844"/>
              <a:ext cx="2088232" cy="1816947"/>
              <a:chOff x="1835696" y="2312876"/>
              <a:chExt cx="1944216" cy="1691640"/>
            </a:xfrm>
          </p:grpSpPr>
          <p:sp>
            <p:nvSpPr>
              <p:cNvPr id="32" name="Rectangle 31"/>
              <p:cNvSpPr/>
              <p:nvPr/>
            </p:nvSpPr>
            <p:spPr bwMode="auto">
              <a:xfrm>
                <a:off x="1835696" y="2312876"/>
                <a:ext cx="1944216" cy="1691640"/>
              </a:xfrm>
              <a:prstGeom prst="rect">
                <a:avLst/>
              </a:prstGeom>
              <a:solidFill>
                <a:schemeClr val="bg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3" name="Rectangle 32"/>
              <p:cNvSpPr/>
              <p:nvPr/>
            </p:nvSpPr>
            <p:spPr bwMode="auto">
              <a:xfrm>
                <a:off x="2798759" y="2312876"/>
                <a:ext cx="42566" cy="1691640"/>
              </a:xfrm>
              <a:prstGeom prst="rect">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36" name="TextBox 35"/>
            <p:cNvSpPr txBox="1"/>
            <p:nvPr/>
          </p:nvSpPr>
          <p:spPr>
            <a:xfrm>
              <a:off x="7200292" y="1538790"/>
              <a:ext cx="700833" cy="461665"/>
            </a:xfrm>
            <a:prstGeom prst="rect">
              <a:avLst/>
            </a:prstGeom>
            <a:noFill/>
          </p:spPr>
          <p:txBody>
            <a:bodyPr wrap="none" rtlCol="0">
              <a:spAutoFit/>
            </a:bodyPr>
            <a:lstStyle/>
            <a:p>
              <a:r>
                <a:rPr lang="en-US" smtClean="0"/>
                <a:t>Line</a:t>
              </a:r>
              <a:endParaRPr lang="en-US" dirty="0"/>
            </a:p>
          </p:txBody>
        </p:sp>
      </p:grpSp>
      <p:sp>
        <p:nvSpPr>
          <p:cNvPr id="37" name="Right Arrow 36"/>
          <p:cNvSpPr/>
          <p:nvPr/>
        </p:nvSpPr>
        <p:spPr bwMode="auto">
          <a:xfrm>
            <a:off x="2807804" y="1610798"/>
            <a:ext cx="648072" cy="1872208"/>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2" name="TextBox 41"/>
          <p:cNvSpPr txBox="1"/>
          <p:nvPr/>
        </p:nvSpPr>
        <p:spPr>
          <a:xfrm rot="10800000">
            <a:off x="2815498" y="2061120"/>
            <a:ext cx="538609" cy="1023165"/>
          </a:xfrm>
          <a:prstGeom prst="rect">
            <a:avLst/>
          </a:prstGeom>
          <a:noFill/>
        </p:spPr>
        <p:txBody>
          <a:bodyPr vert="eaVert" wrap="none" rtlCol="0">
            <a:spAutoFit/>
          </a:bodyPr>
          <a:lstStyle/>
          <a:p>
            <a:r>
              <a:rPr lang="en-US" sz="2300" dirty="0" smtClean="0"/>
              <a:t>matting</a:t>
            </a:r>
            <a:endParaRPr lang="en-US" sz="2300" dirty="0"/>
          </a:p>
        </p:txBody>
      </p:sp>
      <p:sp>
        <p:nvSpPr>
          <p:cNvPr id="43" name="Right Arrow 42"/>
          <p:cNvSpPr/>
          <p:nvPr/>
        </p:nvSpPr>
        <p:spPr bwMode="auto">
          <a:xfrm>
            <a:off x="5716434" y="1592524"/>
            <a:ext cx="648072" cy="1872208"/>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1087494" name="Picture 6" descr="http://hausheer.osola.com/latex2png/XGNvbG9ye3doaXRlfQ0KXGJlZ2lue2Rpc3BsYXltYXRofQ0KXGZyYWN7ZH17ZHh9DQpcZW5ke2Rpc3BsYXltYXRofQ--/300/1/result.png"/>
          <p:cNvPicPr>
            <a:picLocks noChangeAspect="1" noChangeArrowheads="1"/>
          </p:cNvPicPr>
          <p:nvPr/>
        </p:nvPicPr>
        <p:blipFill>
          <a:blip r:embed="rId3" cstate="print"/>
          <a:srcRect/>
          <a:stretch>
            <a:fillRect/>
          </a:stretch>
        </p:blipFill>
        <p:spPr bwMode="auto">
          <a:xfrm>
            <a:off x="5796136" y="2133320"/>
            <a:ext cx="438150" cy="809626"/>
          </a:xfrm>
          <a:prstGeom prst="rect">
            <a:avLst/>
          </a:prstGeom>
          <a:noFill/>
        </p:spPr>
      </p:pic>
      <p:grpSp>
        <p:nvGrpSpPr>
          <p:cNvPr id="23" name="Group 25"/>
          <p:cNvGrpSpPr/>
          <p:nvPr/>
        </p:nvGrpSpPr>
        <p:grpSpPr>
          <a:xfrm>
            <a:off x="2591781" y="4472844"/>
            <a:ext cx="1260139" cy="1816947"/>
            <a:chOff x="1835696" y="2312876"/>
            <a:chExt cx="1944216" cy="1691640"/>
          </a:xfrm>
        </p:grpSpPr>
        <p:sp>
          <p:nvSpPr>
            <p:cNvPr id="26" name="Rectangle 25"/>
            <p:cNvSpPr/>
            <p:nvPr/>
          </p:nvSpPr>
          <p:spPr bwMode="auto">
            <a:xfrm>
              <a:off x="1835696" y="2312876"/>
              <a:ext cx="1944216" cy="1691640"/>
            </a:xfrm>
            <a:prstGeom prst="rect">
              <a:avLst/>
            </a:prstGeom>
            <a:solidFill>
              <a:srgbClr val="FFC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1835696" y="2312876"/>
              <a:ext cx="987552" cy="169164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39" name="Rectangle 38"/>
          <p:cNvSpPr/>
          <p:nvPr/>
        </p:nvSpPr>
        <p:spPr>
          <a:xfrm>
            <a:off x="1979713" y="4958898"/>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sp>
        <p:nvSpPr>
          <p:cNvPr id="41" name="Right Arrow 40"/>
          <p:cNvSpPr/>
          <p:nvPr/>
        </p:nvSpPr>
        <p:spPr bwMode="auto">
          <a:xfrm>
            <a:off x="4348282" y="4202814"/>
            <a:ext cx="1231830" cy="214251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4" name="TextBox 43"/>
          <p:cNvSpPr txBox="1"/>
          <p:nvPr/>
        </p:nvSpPr>
        <p:spPr>
          <a:xfrm rot="10800000">
            <a:off x="4355976" y="4778878"/>
            <a:ext cx="538609" cy="1023165"/>
          </a:xfrm>
          <a:prstGeom prst="rect">
            <a:avLst/>
          </a:prstGeom>
          <a:noFill/>
        </p:spPr>
        <p:txBody>
          <a:bodyPr vert="eaVert" wrap="none" rtlCol="0">
            <a:spAutoFit/>
          </a:bodyPr>
          <a:lstStyle/>
          <a:p>
            <a:r>
              <a:rPr lang="en-US" sz="2300" dirty="0" smtClean="0"/>
              <a:t>matting</a:t>
            </a:r>
            <a:endParaRPr lang="en-US" sz="2300" dirty="0"/>
          </a:p>
        </p:txBody>
      </p:sp>
      <p:pic>
        <p:nvPicPr>
          <p:cNvPr id="45" name="Picture 6" descr="http://hausheer.osola.com/latex2png/XGNvbG9ye3doaXRlfQ0KXGJlZ2lue2Rpc3BsYXltYXRofQ0KXGZyYWN7ZH17ZHh9DQpcZW5ke2Rpc3BsYXltYXRofQ--/300/1/result.png"/>
          <p:cNvPicPr>
            <a:picLocks noChangeAspect="1" noChangeArrowheads="1"/>
          </p:cNvPicPr>
          <p:nvPr/>
        </p:nvPicPr>
        <p:blipFill>
          <a:blip r:embed="rId3" cstate="print"/>
          <a:srcRect/>
          <a:stretch>
            <a:fillRect/>
          </a:stretch>
        </p:blipFill>
        <p:spPr bwMode="auto">
          <a:xfrm>
            <a:off x="4968044" y="4850886"/>
            <a:ext cx="438150" cy="809626"/>
          </a:xfrm>
          <a:prstGeom prst="rect">
            <a:avLst/>
          </a:prstGeom>
          <a:noFill/>
        </p:spPr>
      </p:pic>
      <p:sp>
        <p:nvSpPr>
          <p:cNvPr id="46" name="TextBox 45"/>
          <p:cNvSpPr txBox="1"/>
          <p:nvPr/>
        </p:nvSpPr>
        <p:spPr>
          <a:xfrm>
            <a:off x="4680012" y="5073297"/>
            <a:ext cx="338554" cy="461665"/>
          </a:xfrm>
          <a:prstGeom prst="rect">
            <a:avLst/>
          </a:prstGeom>
          <a:noFill/>
        </p:spPr>
        <p:txBody>
          <a:bodyPr wrap="none" rtlCol="0">
            <a:spAutoFit/>
          </a:bodyPr>
          <a:lstStyle/>
          <a:p>
            <a:r>
              <a:rPr lang="en-US" dirty="0" smtClean="0"/>
              <a:t>+</a:t>
            </a:r>
            <a:endParaRPr lang="en-US" dirty="0"/>
          </a:p>
        </p:txBody>
      </p:sp>
      <p:sp>
        <p:nvSpPr>
          <p:cNvPr id="51" name="Rectangle 50"/>
          <p:cNvSpPr/>
          <p:nvPr/>
        </p:nvSpPr>
        <p:spPr>
          <a:xfrm>
            <a:off x="7380311" y="5024228"/>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cxnSp>
        <p:nvCxnSpPr>
          <p:cNvPr id="52" name="Straight Connector 51"/>
          <p:cNvCxnSpPr/>
          <p:nvPr/>
        </p:nvCxnSpPr>
        <p:spPr bwMode="auto">
          <a:xfrm rot="5400000">
            <a:off x="7398313" y="5408948"/>
            <a:ext cx="1692188" cy="0"/>
          </a:xfrm>
          <a:prstGeom prst="line">
            <a:avLst/>
          </a:prstGeom>
          <a:solidFill>
            <a:schemeClr val="accent1"/>
          </a:solidFill>
          <a:ln w="38100" cap="flat" cmpd="sng" algn="ctr">
            <a:solidFill>
              <a:srgbClr val="FFFF66"/>
            </a:solidFill>
            <a:prstDash val="solid"/>
            <a:round/>
            <a:headEnd type="none" w="med" len="med"/>
            <a:tailEnd type="none" w="med" len="med"/>
          </a:ln>
          <a:effectLst/>
        </p:spPr>
      </p:cxnSp>
      <p:grpSp>
        <p:nvGrpSpPr>
          <p:cNvPr id="40" name="Group 39"/>
          <p:cNvGrpSpPr/>
          <p:nvPr/>
        </p:nvGrpSpPr>
        <p:grpSpPr>
          <a:xfrm flipV="1">
            <a:off x="606552" y="4724400"/>
            <a:ext cx="1298448" cy="1298448"/>
            <a:chOff x="3059836" y="1704816"/>
            <a:chExt cx="1296144" cy="1296144"/>
          </a:xfrm>
        </p:grpSpPr>
        <p:sp>
          <p:nvSpPr>
            <p:cNvPr id="50" name="Rectangle 49"/>
            <p:cNvSpPr/>
            <p:nvPr/>
          </p:nvSpPr>
          <p:spPr bwMode="auto">
            <a:xfrm>
              <a:off x="3059836" y="1704816"/>
              <a:ext cx="1296144" cy="1296144"/>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3" name="Freeform 52"/>
            <p:cNvSpPr>
              <a:spLocks/>
            </p:cNvSpPr>
            <p:nvPr/>
          </p:nvSpPr>
          <p:spPr bwMode="auto">
            <a:xfrm rot="10800000" flipH="1">
              <a:off x="3419872" y="1808820"/>
              <a:ext cx="576072" cy="1088136"/>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54" name="Group 53"/>
          <p:cNvGrpSpPr/>
          <p:nvPr/>
        </p:nvGrpSpPr>
        <p:grpSpPr>
          <a:xfrm flipV="1">
            <a:off x="5943600" y="4800600"/>
            <a:ext cx="1298448" cy="1298448"/>
            <a:chOff x="3059836" y="1704816"/>
            <a:chExt cx="1296144" cy="1296144"/>
          </a:xfrm>
        </p:grpSpPr>
        <p:sp>
          <p:nvSpPr>
            <p:cNvPr id="55" name="Rectangle 54"/>
            <p:cNvSpPr/>
            <p:nvPr/>
          </p:nvSpPr>
          <p:spPr bwMode="auto">
            <a:xfrm>
              <a:off x="3059836" y="1704816"/>
              <a:ext cx="1296144" cy="1296144"/>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6" name="Freeform 55"/>
            <p:cNvSpPr>
              <a:spLocks/>
            </p:cNvSpPr>
            <p:nvPr/>
          </p:nvSpPr>
          <p:spPr bwMode="auto">
            <a:xfrm rot="10800000" flipH="1">
              <a:off x="3419872" y="1808820"/>
              <a:ext cx="576072" cy="1088136"/>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47" name="Slide Number Placeholder 46"/>
          <p:cNvSpPr>
            <a:spLocks noGrp="1"/>
          </p:cNvSpPr>
          <p:nvPr>
            <p:ph type="sldNum" sz="quarter" idx="4"/>
          </p:nvPr>
        </p:nvSpPr>
        <p:spPr/>
        <p:txBody>
          <a:bodyPr/>
          <a:lstStyle/>
          <a:p>
            <a:pPr>
              <a:defRPr/>
            </a:pPr>
            <a:fld id="{9C56B7B5-B346-46BB-8E3A-BF99DA868915}" type="slidenum">
              <a:rPr lang="en-US" smtClean="0"/>
              <a:pPr>
                <a:defRPr/>
              </a:pPr>
              <a:t>41</a:t>
            </a:fld>
            <a:endParaRPr lang="en-US"/>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4708213" y="1612765"/>
            <a:ext cx="617477" cy="769441"/>
          </a:xfrm>
          <a:prstGeom prst="rect">
            <a:avLst/>
          </a:prstGeom>
        </p:spPr>
        <p:txBody>
          <a:bodyPr wrap="none">
            <a:spAutoFit/>
          </a:bodyPr>
          <a:lstStyle/>
          <a:p>
            <a:r>
              <a:rPr lang="en-US" sz="4400" dirty="0" smtClean="0">
                <a:latin typeface="Arial" charset="0"/>
                <a:sym typeface="Symbol" charset="2"/>
              </a:rPr>
              <a:t></a:t>
            </a:r>
            <a:endParaRPr lang="en-US" sz="4400" dirty="0"/>
          </a:p>
        </p:txBody>
      </p:sp>
      <p:sp>
        <p:nvSpPr>
          <p:cNvPr id="11" name="Title 10"/>
          <p:cNvSpPr>
            <a:spLocks noGrp="1"/>
          </p:cNvSpPr>
          <p:nvPr>
            <p:ph type="title" idx="4294967295"/>
          </p:nvPr>
        </p:nvSpPr>
        <p:spPr>
          <a:xfrm>
            <a:off x="179512" y="116632"/>
            <a:ext cx="8740775" cy="679450"/>
          </a:xfrm>
        </p:spPr>
        <p:txBody>
          <a:bodyPr/>
          <a:lstStyle/>
          <a:p>
            <a:pPr>
              <a:defRPr/>
            </a:pPr>
            <a:r>
              <a:rPr lang="en-US" b="0" dirty="0" smtClean="0"/>
              <a:t>Use blurred edges!</a:t>
            </a:r>
          </a:p>
        </p:txBody>
      </p:sp>
      <p:sp>
        <p:nvSpPr>
          <p:cNvPr id="26" name="TextBox 25"/>
          <p:cNvSpPr txBox="1"/>
          <p:nvPr/>
        </p:nvSpPr>
        <p:spPr>
          <a:xfrm>
            <a:off x="1875422" y="5481228"/>
            <a:ext cx="5636544" cy="830997"/>
          </a:xfrm>
          <a:prstGeom prst="rect">
            <a:avLst/>
          </a:prstGeom>
          <a:noFill/>
        </p:spPr>
        <p:txBody>
          <a:bodyPr wrap="none" rtlCol="0">
            <a:spAutoFit/>
          </a:bodyPr>
          <a:lstStyle/>
          <a:p>
            <a:pPr algn="ctr"/>
            <a:r>
              <a:rPr lang="en-US" dirty="0" smtClean="0"/>
              <a:t>We can estimate the blur kernel </a:t>
            </a:r>
            <a:r>
              <a:rPr lang="en-US" dirty="0" smtClean="0">
                <a:solidFill>
                  <a:srgbClr val="FFFF00"/>
                </a:solidFill>
              </a:rPr>
              <a:t>projections</a:t>
            </a:r>
          </a:p>
          <a:p>
            <a:pPr algn="ctr"/>
            <a:r>
              <a:rPr lang="en-US" dirty="0" smtClean="0"/>
              <a:t>by </a:t>
            </a:r>
            <a:r>
              <a:rPr lang="en-US" dirty="0" smtClean="0">
                <a:solidFill>
                  <a:srgbClr val="31EF3A"/>
                </a:solidFill>
              </a:rPr>
              <a:t>differentiating blurred edge profiles</a:t>
            </a:r>
            <a:endParaRPr lang="en-US" dirty="0">
              <a:solidFill>
                <a:srgbClr val="31EF3A"/>
              </a:solidFill>
            </a:endParaRPr>
          </a:p>
        </p:txBody>
      </p:sp>
      <p:sp>
        <p:nvSpPr>
          <p:cNvPr id="39" name="TextBox 38"/>
          <p:cNvSpPr txBox="1"/>
          <p:nvPr/>
        </p:nvSpPr>
        <p:spPr>
          <a:xfrm>
            <a:off x="1661615" y="3486099"/>
            <a:ext cx="747320" cy="1446550"/>
          </a:xfrm>
          <a:prstGeom prst="rect">
            <a:avLst/>
          </a:prstGeom>
          <a:noFill/>
        </p:spPr>
        <p:txBody>
          <a:bodyPr wrap="none" rtlCol="0">
            <a:spAutoFit/>
          </a:bodyPr>
          <a:lstStyle/>
          <a:p>
            <a:r>
              <a:rPr lang="en-US" sz="8800" dirty="0" smtClean="0"/>
              <a:t>=</a:t>
            </a:r>
            <a:endParaRPr lang="en-US" sz="8800" dirty="0"/>
          </a:p>
        </p:txBody>
      </p:sp>
      <p:grpSp>
        <p:nvGrpSpPr>
          <p:cNvPr id="25" name="Group 25"/>
          <p:cNvGrpSpPr/>
          <p:nvPr/>
        </p:nvGrpSpPr>
        <p:grpSpPr>
          <a:xfrm>
            <a:off x="5428293" y="1089012"/>
            <a:ext cx="1260139" cy="1816947"/>
            <a:chOff x="1835696" y="2312876"/>
            <a:chExt cx="1944216" cy="1691640"/>
          </a:xfrm>
        </p:grpSpPr>
        <p:sp>
          <p:nvSpPr>
            <p:cNvPr id="27" name="Rectangle 26"/>
            <p:cNvSpPr/>
            <p:nvPr/>
          </p:nvSpPr>
          <p:spPr bwMode="auto">
            <a:xfrm>
              <a:off x="1835696" y="2312876"/>
              <a:ext cx="1944216" cy="1691640"/>
            </a:xfrm>
            <a:prstGeom prst="rect">
              <a:avLst/>
            </a:prstGeom>
            <a:solidFill>
              <a:srgbClr val="FFC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Rectangle 27"/>
            <p:cNvSpPr/>
            <p:nvPr/>
          </p:nvSpPr>
          <p:spPr bwMode="auto">
            <a:xfrm>
              <a:off x="1835696" y="2312876"/>
              <a:ext cx="987552" cy="169164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29" name="Picture 6" descr="http://hausheer.osola.com/latex2png/XGNvbG9ye3doaXRlfQ0KXGJlZ2lue2Rpc3BsYXltYXRofQ0KXGZyYWN7ZH17ZHh9DQpcZW5ke2Rpc3BsYXltYXRofQ--/300/1/result.png"/>
          <p:cNvPicPr>
            <a:picLocks noChangeAspect="1" noChangeArrowheads="1"/>
          </p:cNvPicPr>
          <p:nvPr/>
        </p:nvPicPr>
        <p:blipFill>
          <a:blip r:embed="rId3" cstate="print"/>
          <a:srcRect/>
          <a:stretch>
            <a:fillRect/>
          </a:stretch>
        </p:blipFill>
        <p:spPr bwMode="auto">
          <a:xfrm>
            <a:off x="2362200" y="1425985"/>
            <a:ext cx="618564" cy="1143001"/>
          </a:xfrm>
          <a:prstGeom prst="rect">
            <a:avLst/>
          </a:prstGeom>
          <a:noFill/>
        </p:spPr>
      </p:pic>
      <p:grpSp>
        <p:nvGrpSpPr>
          <p:cNvPr id="33" name="Group 32"/>
          <p:cNvGrpSpPr/>
          <p:nvPr/>
        </p:nvGrpSpPr>
        <p:grpSpPr>
          <a:xfrm flipV="1">
            <a:off x="3285564" y="1348261"/>
            <a:ext cx="1298448" cy="1298448"/>
            <a:chOff x="3059836" y="1704816"/>
            <a:chExt cx="1296144" cy="1296144"/>
          </a:xfrm>
        </p:grpSpPr>
        <p:sp>
          <p:nvSpPr>
            <p:cNvPr id="34" name="Rectangle 33"/>
            <p:cNvSpPr/>
            <p:nvPr/>
          </p:nvSpPr>
          <p:spPr bwMode="auto">
            <a:xfrm>
              <a:off x="3059836" y="1704816"/>
              <a:ext cx="1296144" cy="1296144"/>
            </a:xfrm>
            <a:prstGeom prst="rect">
              <a:avLst/>
            </a:prstGeom>
            <a:solidFill>
              <a:schemeClr val="bg2"/>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4" name="Freeform 43"/>
            <p:cNvSpPr>
              <a:spLocks/>
            </p:cNvSpPr>
            <p:nvPr/>
          </p:nvSpPr>
          <p:spPr bwMode="auto">
            <a:xfrm rot="10800000" flipH="1">
              <a:off x="3419872" y="1808820"/>
              <a:ext cx="576072" cy="1088136"/>
            </a:xfrm>
            <a:custGeom>
              <a:avLst/>
              <a:gdLst>
                <a:gd name="connsiteX0" fmla="*/ 0 w 1147763"/>
                <a:gd name="connsiteY0" fmla="*/ 130175 h 1089819"/>
                <a:gd name="connsiteX1" fmla="*/ 714375 w 1147763"/>
                <a:gd name="connsiteY1" fmla="*/ 134937 h 1089819"/>
                <a:gd name="connsiteX2" fmla="*/ 376238 w 1147763"/>
                <a:gd name="connsiteY2" fmla="*/ 939800 h 1089819"/>
                <a:gd name="connsiteX3" fmla="*/ 1147763 w 1147763"/>
                <a:gd name="connsiteY3" fmla="*/ 1035050 h 1089819"/>
              </a:gdLst>
              <a:ahLst/>
              <a:cxnLst>
                <a:cxn ang="0">
                  <a:pos x="connsiteX0" y="connsiteY0"/>
                </a:cxn>
                <a:cxn ang="0">
                  <a:pos x="connsiteX1" y="connsiteY1"/>
                </a:cxn>
                <a:cxn ang="0">
                  <a:pos x="connsiteX2" y="connsiteY2"/>
                </a:cxn>
                <a:cxn ang="0">
                  <a:pos x="connsiteX3" y="connsiteY3"/>
                </a:cxn>
              </a:cxnLst>
              <a:rect l="l" t="t" r="r" b="b"/>
              <a:pathLst>
                <a:path w="1147763" h="1089819">
                  <a:moveTo>
                    <a:pt x="0" y="130175"/>
                  </a:moveTo>
                  <a:cubicBezTo>
                    <a:pt x="325834" y="65087"/>
                    <a:pt x="651669" y="0"/>
                    <a:pt x="714375" y="134937"/>
                  </a:cubicBezTo>
                  <a:cubicBezTo>
                    <a:pt x="777081" y="269875"/>
                    <a:pt x="304007" y="789781"/>
                    <a:pt x="376238" y="939800"/>
                  </a:cubicBezTo>
                  <a:cubicBezTo>
                    <a:pt x="448469" y="1089819"/>
                    <a:pt x="1083469" y="1019969"/>
                    <a:pt x="1147763" y="1035050"/>
                  </a:cubicBezTo>
                </a:path>
              </a:pathLst>
            </a:custGeom>
            <a:noFill/>
            <a:ln w="381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
        <p:nvSpPr>
          <p:cNvPr id="19" name="Slide Number Placeholder 18"/>
          <p:cNvSpPr>
            <a:spLocks noGrp="1"/>
          </p:cNvSpPr>
          <p:nvPr>
            <p:ph type="sldNum" sz="quarter" idx="4"/>
          </p:nvPr>
        </p:nvSpPr>
        <p:spPr/>
        <p:txBody>
          <a:bodyPr/>
          <a:lstStyle/>
          <a:p>
            <a:pPr>
              <a:defRPr/>
            </a:pPr>
            <a:fld id="{9C56B7B5-B346-46BB-8E3A-BF99DA868915}" type="slidenum">
              <a:rPr lang="en-US" smtClean="0"/>
              <a:pPr>
                <a:defRPr/>
              </a:pPr>
              <a:t>42</a:t>
            </a:fld>
            <a:endParaRPr lang="en-US"/>
          </a:p>
        </p:txBody>
      </p:sp>
      <p:grpSp>
        <p:nvGrpSpPr>
          <p:cNvPr id="47" name="Group 46"/>
          <p:cNvGrpSpPr/>
          <p:nvPr/>
        </p:nvGrpSpPr>
        <p:grpSpPr>
          <a:xfrm>
            <a:off x="2667000" y="3543300"/>
            <a:ext cx="4356484" cy="1332148"/>
            <a:chOff x="2667000" y="3657600"/>
            <a:chExt cx="4356484" cy="1332148"/>
          </a:xfrm>
        </p:grpSpPr>
        <p:cxnSp>
          <p:nvCxnSpPr>
            <p:cNvPr id="20" name="Straight Connector 19"/>
            <p:cNvCxnSpPr/>
            <p:nvPr/>
          </p:nvCxnSpPr>
          <p:spPr bwMode="auto">
            <a:xfrm>
              <a:off x="2667000" y="3657600"/>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sp>
          <p:nvSpPr>
            <p:cNvPr id="24" name="Rectangle 23"/>
            <p:cNvSpPr/>
            <p:nvPr/>
          </p:nvSpPr>
          <p:spPr bwMode="auto">
            <a:xfrm>
              <a:off x="2667000" y="3657600"/>
              <a:ext cx="4356484" cy="1332148"/>
            </a:xfrm>
            <a:prstGeom prst="rect">
              <a:avLst/>
            </a:prstGeom>
            <a:solidFill>
              <a:schemeClr val="tx1">
                <a:lumMod val="65000"/>
                <a:alpha val="47000"/>
              </a:schemeClr>
            </a:solidFill>
            <a:ln w="508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Rectangle 34"/>
            <p:cNvSpPr/>
            <p:nvPr/>
          </p:nvSpPr>
          <p:spPr bwMode="auto">
            <a:xfrm>
              <a:off x="4971288" y="4161656"/>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6" name="Rectangle 35"/>
            <p:cNvSpPr/>
            <p:nvPr/>
          </p:nvSpPr>
          <p:spPr bwMode="auto">
            <a:xfrm>
              <a:off x="4737230" y="3981636"/>
              <a:ext cx="234058" cy="548640"/>
            </a:xfrm>
            <a:prstGeom prst="rect">
              <a:avLst/>
            </a:prstGeom>
            <a:solidFill>
              <a:schemeClr val="accent3">
                <a:lumMod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7" name="Rectangle 36"/>
            <p:cNvSpPr/>
            <p:nvPr/>
          </p:nvSpPr>
          <p:spPr bwMode="auto">
            <a:xfrm>
              <a:off x="4287180" y="4341676"/>
              <a:ext cx="396044"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8" name="Rectangle 37"/>
            <p:cNvSpPr/>
            <p:nvPr/>
          </p:nvSpPr>
          <p:spPr bwMode="auto">
            <a:xfrm>
              <a:off x="4629218" y="4161656"/>
              <a:ext cx="108012" cy="365760"/>
            </a:xfrm>
            <a:prstGeom prst="rect">
              <a:avLst/>
            </a:prstGeom>
            <a:solidFill>
              <a:schemeClr val="accent2">
                <a:lumMod val="40000"/>
                <a:lumOff val="60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0" name="Rectangle 39"/>
            <p:cNvSpPr/>
            <p:nvPr/>
          </p:nvSpPr>
          <p:spPr bwMode="auto">
            <a:xfrm>
              <a:off x="5081016" y="4341676"/>
              <a:ext cx="288032" cy="180020"/>
            </a:xfrm>
            <a:prstGeom prst="rect">
              <a:avLst/>
            </a:prstGeom>
            <a:solidFill>
              <a:srgbClr val="00B05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41" name="Straight Connector 40"/>
            <p:cNvCxnSpPr/>
            <p:nvPr/>
          </p:nvCxnSpPr>
          <p:spPr bwMode="auto">
            <a:xfrm>
              <a:off x="3099048" y="4521696"/>
              <a:ext cx="3420380" cy="0"/>
            </a:xfrm>
            <a:prstGeom prst="line">
              <a:avLst/>
            </a:prstGeom>
            <a:solidFill>
              <a:schemeClr val="accent1"/>
            </a:solidFill>
            <a:ln w="12700" cap="flat" cmpd="sng" algn="ctr">
              <a:solidFill>
                <a:srgbClr val="FFC000"/>
              </a:solidFill>
              <a:prstDash val="solid"/>
              <a:round/>
              <a:headEnd type="none" w="med" len="med"/>
              <a:tailEnd type="none" w="med" len="med"/>
            </a:ln>
            <a:effectLst/>
          </p:spPr>
        </p:cxnSp>
      </p:gr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43</a:t>
            </a:fld>
            <a:endParaRPr lang="en-US"/>
          </a:p>
        </p:txBody>
      </p:sp>
      <p:sp>
        <p:nvSpPr>
          <p:cNvPr id="5"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
        <p:nvSpPr>
          <p:cNvPr id="7" name="TextBox 6"/>
          <p:cNvSpPr txBox="1"/>
          <p:nvPr/>
        </p:nvSpPr>
        <p:spPr>
          <a:xfrm>
            <a:off x="157589" y="721961"/>
            <a:ext cx="8879354" cy="5643596"/>
          </a:xfrm>
          <a:prstGeom prst="rect">
            <a:avLst/>
          </a:prstGeom>
          <a:noFill/>
        </p:spPr>
        <p:txBody>
          <a:bodyPr wrap="none" rtlCol="0">
            <a:spAutoFit/>
          </a:bodyPr>
          <a:lstStyle/>
          <a:p>
            <a:pPr>
              <a:buFont typeface="Arial" pitchFamily="34" charset="0"/>
              <a:buChar char="•"/>
            </a:pPr>
            <a:r>
              <a:rPr lang="en-US" sz="3200" kern="0" dirty="0" smtClean="0">
                <a:solidFill>
                  <a:srgbClr val="FFCC66"/>
                </a:solidFill>
                <a:effectLst>
                  <a:outerShdw blurRad="38100" dist="38100" dir="2700000" algn="tl">
                    <a:srgbClr val="000000"/>
                  </a:outerShdw>
                </a:effectLst>
              </a:rPr>
              <a:t> Blur kernel estimation using blurred edge profiles</a:t>
            </a:r>
            <a:endParaRPr lang="en-US" sz="3200" dirty="0" smtClean="0">
              <a:solidFill>
                <a:srgbClr val="FFFF66"/>
              </a:solidFill>
            </a:endParaRPr>
          </a:p>
          <a:p>
            <a:pPr lvl="1">
              <a:lnSpc>
                <a:spcPct val="120000"/>
              </a:lnSpc>
              <a:buFont typeface="Arial" pitchFamily="34" charset="0"/>
              <a:buChar char="•"/>
            </a:pPr>
            <a:r>
              <a:rPr lang="en-US" sz="3200" dirty="0" smtClean="0">
                <a:solidFill>
                  <a:srgbClr val="FFFF66"/>
                </a:solidFill>
              </a:rPr>
              <a:t> </a:t>
            </a:r>
            <a:r>
              <a:rPr lang="en-US" sz="2600" dirty="0" smtClean="0">
                <a:solidFill>
                  <a:srgbClr val="FFFF66"/>
                </a:solidFill>
              </a:rPr>
              <a:t>The Radon transform and blur</a:t>
            </a:r>
          </a:p>
          <a:p>
            <a:pPr lvl="1">
              <a:lnSpc>
                <a:spcPct val="120000"/>
              </a:lnSpc>
              <a:buFont typeface="Arial" pitchFamily="34" charset="0"/>
              <a:buChar char="•"/>
            </a:pPr>
            <a:r>
              <a:rPr lang="en-US" sz="2600" dirty="0" smtClean="0">
                <a:solidFill>
                  <a:srgbClr val="FFFF66"/>
                </a:solidFill>
              </a:rPr>
              <a:t>  Using blurred edges for blur identification</a:t>
            </a:r>
          </a:p>
          <a:p>
            <a:pPr lvl="1">
              <a:lnSpc>
                <a:spcPct val="120000"/>
              </a:lnSpc>
              <a:buFont typeface="Arial" pitchFamily="34" charset="0"/>
              <a:buChar char="•"/>
            </a:pPr>
            <a:r>
              <a:rPr lang="en-US" sz="2600" dirty="0" smtClean="0">
                <a:solidFill>
                  <a:srgbClr val="FFFF66"/>
                </a:solidFill>
              </a:rPr>
              <a:t>  </a:t>
            </a:r>
            <a:r>
              <a:rPr lang="en-US" sz="2600" dirty="0" err="1" smtClean="0">
                <a:solidFill>
                  <a:srgbClr val="FFFF66"/>
                </a:solidFill>
              </a:rPr>
              <a:t>Deblurring</a:t>
            </a:r>
            <a:r>
              <a:rPr lang="en-US" sz="2600" dirty="0" smtClean="0">
                <a:solidFill>
                  <a:srgbClr val="FFFF66"/>
                </a:solidFill>
              </a:rPr>
              <a:t> pipeline</a:t>
            </a:r>
            <a:endParaRPr lang="en-US" sz="2600" dirty="0" smtClean="0">
              <a:solidFill>
                <a:schemeClr val="tx1">
                  <a:lumMod val="65000"/>
                </a:schemeClr>
              </a:solidFill>
            </a:endParaRPr>
          </a:p>
          <a:p>
            <a:pPr lvl="1">
              <a:lnSpc>
                <a:spcPct val="120000"/>
              </a:lnSpc>
              <a:buFont typeface="Arial" pitchFamily="34" charset="0"/>
              <a:buChar char="•"/>
            </a:pPr>
            <a:r>
              <a:rPr lang="en-US" sz="2600" dirty="0" smtClean="0">
                <a:solidFill>
                  <a:schemeClr val="tx1">
                    <a:lumMod val="65000"/>
                  </a:schemeClr>
                </a:solidFill>
              </a:rPr>
              <a:t>  Experimental results </a:t>
            </a:r>
            <a:r>
              <a:rPr lang="en-US" sz="2600" dirty="0" smtClean="0">
                <a:solidFill>
                  <a:srgbClr val="FFFF66"/>
                </a:solidFill>
              </a:rPr>
              <a:t/>
            </a:r>
            <a:br>
              <a:rPr lang="en-US" sz="2600" dirty="0" smtClean="0">
                <a:solidFill>
                  <a:srgbClr val="FFFF66"/>
                </a:solidFill>
              </a:rPr>
            </a:br>
            <a:endParaRPr lang="en-US" sz="2800" kern="0" dirty="0" smtClean="0">
              <a:solidFill>
                <a:schemeClr val="tx1">
                  <a:lumMod val="65000"/>
                </a:schemeClr>
              </a:solidFill>
              <a:effectLst>
                <a:outerShdw blurRad="38100" dist="38100" dir="2700000" algn="tl">
                  <a:srgbClr val="000000"/>
                </a:outerShdw>
              </a:effectLst>
            </a:endParaRPr>
          </a:p>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a:t>
            </a:r>
            <a:r>
              <a:rPr lang="en-US" sz="3000" kern="0" dirty="0" smtClean="0">
                <a:solidFill>
                  <a:schemeClr val="tx1">
                    <a:lumMod val="65000"/>
                  </a:schemeClr>
                </a:solidFill>
                <a:effectLst>
                  <a:outerShdw blurRad="38100" dist="38100" dir="2700000" algn="tl">
                    <a:srgbClr val="000000"/>
                  </a:outerShdw>
                </a:effectLst>
              </a:rPr>
              <a:t>Orthogonal parabolic exposures for motion </a:t>
            </a:r>
            <a:r>
              <a:rPr lang="en-US" sz="3000" kern="0" dirty="0" err="1" smtClean="0">
                <a:solidFill>
                  <a:schemeClr val="tx1">
                    <a:lumMod val="65000"/>
                  </a:schemeClr>
                </a:solidFill>
                <a:effectLst>
                  <a:outerShdw blurRad="38100" dist="38100" dir="2700000" algn="tl">
                    <a:srgbClr val="000000"/>
                  </a:outerShdw>
                </a:effectLst>
              </a:rPr>
              <a:t>deblurring</a:t>
            </a:r>
            <a:endParaRPr lang="en-US" sz="3000" kern="0" dirty="0" smtClean="0">
              <a:solidFill>
                <a:schemeClr val="tx1">
                  <a:lumMod val="65000"/>
                </a:schemeClr>
              </a:solidFill>
              <a:effectLst>
                <a:outerShdw blurRad="38100" dist="38100" dir="2700000" algn="tl">
                  <a:srgbClr val="000000"/>
                </a:outerShdw>
              </a:effectLst>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2D motion optimal spectral bound</a:t>
            </a:r>
          </a:p>
          <a:p>
            <a:pPr lvl="1">
              <a:lnSpc>
                <a:spcPct val="120000"/>
              </a:lnSpc>
              <a:buFont typeface="Arial" pitchFamily="34" charset="0"/>
              <a:buChar char="•"/>
            </a:pPr>
            <a:r>
              <a:rPr lang="en-US" sz="2600" dirty="0" smtClean="0">
                <a:solidFill>
                  <a:schemeClr val="tx1">
                    <a:lumMod val="65000"/>
                  </a:schemeClr>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System</a:t>
            </a:r>
          </a:p>
        </p:txBody>
      </p:sp>
      <p:grpSp>
        <p:nvGrpSpPr>
          <p:cNvPr id="2" name="Group 17"/>
          <p:cNvGrpSpPr/>
          <p:nvPr/>
        </p:nvGrpSpPr>
        <p:grpSpPr>
          <a:xfrm>
            <a:off x="127000" y="1085707"/>
            <a:ext cx="2908300" cy="4306888"/>
            <a:chOff x="127000" y="1082675"/>
            <a:chExt cx="2908300" cy="4306888"/>
          </a:xfrm>
        </p:grpSpPr>
        <p:sp>
          <p:nvSpPr>
            <p:cNvPr id="12" name="Content Placeholder 20"/>
            <p:cNvSpPr txBox="1">
              <a:spLocks/>
            </p:cNvSpPr>
            <p:nvPr/>
          </p:nvSpPr>
          <p:spPr>
            <a:xfrm>
              <a:off x="127000" y="1082675"/>
              <a:ext cx="2908300" cy="4306888"/>
            </a:xfrm>
            <a:prstGeom prst="rect">
              <a:avLst/>
            </a:prstGeom>
            <a:solidFill>
              <a:schemeClr val="tx1">
                <a:lumMod val="65000"/>
              </a:schemeClr>
            </a:solidFill>
            <a:ln w="38100">
              <a:solidFill>
                <a:schemeClr val="tx1"/>
              </a:solidFill>
            </a:ln>
          </p:spPr>
          <p:txBody>
            <a:bodyPr anchor="ctr"/>
            <a:lstStyle/>
            <a:p>
              <a:pPr algn="ctr" eaLnBrk="0" hangingPunct="0">
                <a:spcBef>
                  <a:spcPct val="20000"/>
                </a:spcBef>
              </a:pPr>
              <a:r>
                <a:rPr lang="en-US" sz="3200" dirty="0" smtClean="0">
                  <a:solidFill>
                    <a:srgbClr val="FFFF66"/>
                  </a:solidFill>
                  <a:effectLst>
                    <a:outerShdw blurRad="38100" dist="38100" dir="2700000" algn="tl">
                      <a:srgbClr val="000000"/>
                    </a:outerShdw>
                  </a:effectLst>
                </a:rPr>
                <a:t>Edge detection / </a:t>
              </a:r>
            </a:p>
            <a:p>
              <a:pPr algn="ctr" eaLnBrk="0" hangingPunct="0">
                <a:spcBef>
                  <a:spcPct val="20000"/>
                </a:spcBef>
              </a:pPr>
              <a:r>
                <a:rPr lang="en-US" sz="3200" dirty="0" smtClean="0">
                  <a:solidFill>
                    <a:srgbClr val="FFFF66"/>
                  </a:solidFill>
                  <a:effectLst>
                    <a:outerShdw blurRad="38100" dist="38100" dir="2700000" algn="tl">
                      <a:srgbClr val="000000"/>
                    </a:outerShdw>
                  </a:effectLst>
                </a:rPr>
                <a:t>Blur projection estimation</a:t>
              </a: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a:solidFill>
                  <a:srgbClr val="FFFFFF"/>
                </a:solidFill>
                <a:effectLst>
                  <a:outerShdw blurRad="38100" dist="38100" dir="2700000" algn="tl">
                    <a:srgbClr val="000000"/>
                  </a:outerShdw>
                </a:effectLst>
              </a:endParaRPr>
            </a:p>
          </p:txBody>
        </p:sp>
        <p:pic>
          <p:nvPicPr>
            <p:cNvPr id="1037315" name="Picture 3" descr="Z:\Research\LineBasedKernelEstimation\MATLABCode\FiguresForPaper\slideFigures\edgeDetection\Results\edgeCand_Final_10000.png"/>
            <p:cNvPicPr>
              <a:picLocks noChangeAspect="1" noChangeArrowheads="1"/>
            </p:cNvPicPr>
            <p:nvPr/>
          </p:nvPicPr>
          <p:blipFill>
            <a:blip r:embed="rId3" cstate="print"/>
            <a:srcRect/>
            <a:stretch>
              <a:fillRect/>
            </a:stretch>
          </p:blipFill>
          <p:spPr bwMode="auto">
            <a:xfrm>
              <a:off x="454252" y="3033242"/>
              <a:ext cx="2253797" cy="2047684"/>
            </a:xfrm>
            <a:prstGeom prst="rect">
              <a:avLst/>
            </a:prstGeom>
            <a:noFill/>
            <a:ln w="38100">
              <a:solidFill>
                <a:schemeClr val="tx1"/>
              </a:solidFill>
            </a:ln>
          </p:spPr>
        </p:pic>
      </p:grpSp>
      <p:grpSp>
        <p:nvGrpSpPr>
          <p:cNvPr id="3" name="Group 18"/>
          <p:cNvGrpSpPr/>
          <p:nvPr/>
        </p:nvGrpSpPr>
        <p:grpSpPr>
          <a:xfrm>
            <a:off x="3124994" y="1085707"/>
            <a:ext cx="2908300" cy="4306888"/>
            <a:chOff x="3124994" y="1088740"/>
            <a:chExt cx="2908300" cy="4306888"/>
          </a:xfrm>
        </p:grpSpPr>
        <p:sp>
          <p:nvSpPr>
            <p:cNvPr id="13" name="Content Placeholder 20"/>
            <p:cNvSpPr txBox="1">
              <a:spLocks/>
            </p:cNvSpPr>
            <p:nvPr/>
          </p:nvSpPr>
          <p:spPr>
            <a:xfrm>
              <a:off x="3124994" y="1088740"/>
              <a:ext cx="2908300" cy="4306888"/>
            </a:xfrm>
            <a:prstGeom prst="rect">
              <a:avLst/>
            </a:prstGeom>
            <a:solidFill>
              <a:schemeClr val="tx1">
                <a:lumMod val="65000"/>
              </a:schemeClr>
            </a:solidFill>
            <a:ln w="38100">
              <a:solidFill>
                <a:schemeClr val="tx1"/>
              </a:solidFill>
            </a:ln>
          </p:spPr>
          <p:txBody>
            <a:bodyPr anchor="ctr"/>
            <a:lstStyle/>
            <a:p>
              <a:pPr algn="ctr" eaLnBrk="0" hangingPunct="0">
                <a:spcBef>
                  <a:spcPct val="20000"/>
                </a:spcBef>
              </a:pPr>
              <a:r>
                <a:rPr lang="en-US" sz="3100" dirty="0" smtClean="0">
                  <a:solidFill>
                    <a:srgbClr val="FFFF66"/>
                  </a:solidFill>
                  <a:effectLst>
                    <a:outerShdw blurRad="38100" dist="38100" dir="2700000" algn="tl">
                      <a:srgbClr val="000000"/>
                    </a:outerShdw>
                  </a:effectLst>
                </a:rPr>
                <a:t>Inverse </a:t>
              </a:r>
            </a:p>
            <a:p>
              <a:pPr algn="ctr" eaLnBrk="0" hangingPunct="0">
                <a:spcBef>
                  <a:spcPct val="20000"/>
                </a:spcBef>
              </a:pPr>
              <a:r>
                <a:rPr lang="en-US" sz="3100" dirty="0" smtClean="0">
                  <a:solidFill>
                    <a:srgbClr val="FFFF66"/>
                  </a:solidFill>
                  <a:effectLst>
                    <a:outerShdw blurRad="38100" dist="38100" dir="2700000" algn="tl">
                      <a:srgbClr val="000000"/>
                    </a:outerShdw>
                  </a:effectLst>
                </a:rPr>
                <a:t>Radon transform</a:t>
              </a:r>
            </a:p>
            <a:p>
              <a:pPr algn="ctr" eaLnBrk="0" hangingPunct="0">
                <a:spcBef>
                  <a:spcPct val="20000"/>
                </a:spcBef>
              </a:pPr>
              <a:endParaRPr lang="en-US" sz="31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1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1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1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100" dirty="0">
                <a:solidFill>
                  <a:srgbClr val="FFFFFF"/>
                </a:solidFill>
                <a:effectLst>
                  <a:outerShdw blurRad="38100" dist="38100" dir="2700000" algn="tl">
                    <a:srgbClr val="000000"/>
                  </a:outerShdw>
                </a:effectLst>
              </a:endParaRPr>
            </a:p>
          </p:txBody>
        </p:sp>
        <p:pic>
          <p:nvPicPr>
            <p:cNvPr id="1038340" name="Picture 4" descr="Z:\Research\LineBasedKernelEstimation\MATLABCode\FiguresForPaper\slideFigures\edgeDetection\Results\estBlurKernel.png"/>
            <p:cNvPicPr>
              <a:picLocks noChangeAspect="1" noChangeArrowheads="1"/>
            </p:cNvPicPr>
            <p:nvPr/>
          </p:nvPicPr>
          <p:blipFill>
            <a:blip r:embed="rId4" cstate="print"/>
            <a:srcRect/>
            <a:stretch>
              <a:fillRect/>
            </a:stretch>
          </p:blipFill>
          <p:spPr bwMode="auto">
            <a:xfrm>
              <a:off x="3715036" y="3192976"/>
              <a:ext cx="1728216" cy="1728216"/>
            </a:xfrm>
            <a:prstGeom prst="rect">
              <a:avLst/>
            </a:prstGeom>
            <a:noFill/>
            <a:ln w="38100">
              <a:solidFill>
                <a:schemeClr val="tx1"/>
              </a:solidFill>
            </a:ln>
          </p:spPr>
        </p:pic>
      </p:grpSp>
      <p:grpSp>
        <p:nvGrpSpPr>
          <p:cNvPr id="4" name="Group 19"/>
          <p:cNvGrpSpPr/>
          <p:nvPr/>
        </p:nvGrpSpPr>
        <p:grpSpPr>
          <a:xfrm>
            <a:off x="6122988" y="1085707"/>
            <a:ext cx="2908300" cy="4306888"/>
            <a:chOff x="6122988" y="1082675"/>
            <a:chExt cx="2908300" cy="4306888"/>
          </a:xfrm>
        </p:grpSpPr>
        <p:sp>
          <p:nvSpPr>
            <p:cNvPr id="14" name="Content Placeholder 20"/>
            <p:cNvSpPr txBox="1">
              <a:spLocks/>
            </p:cNvSpPr>
            <p:nvPr/>
          </p:nvSpPr>
          <p:spPr>
            <a:xfrm>
              <a:off x="6122988" y="1082675"/>
              <a:ext cx="2908300" cy="4306888"/>
            </a:xfrm>
            <a:prstGeom prst="rect">
              <a:avLst/>
            </a:prstGeom>
            <a:solidFill>
              <a:schemeClr val="tx1">
                <a:lumMod val="65000"/>
              </a:schemeClr>
            </a:solidFill>
            <a:ln w="38100">
              <a:solidFill>
                <a:schemeClr val="tx1"/>
              </a:solidFill>
            </a:ln>
          </p:spPr>
          <p:txBody>
            <a:bodyPr anchor="ctr"/>
            <a:lstStyle/>
            <a:p>
              <a:pPr algn="ctr" eaLnBrk="0" hangingPunct="0">
                <a:spcBef>
                  <a:spcPct val="20000"/>
                </a:spcBef>
              </a:pPr>
              <a:r>
                <a:rPr lang="en-US" sz="3200" dirty="0" err="1" smtClean="0">
                  <a:solidFill>
                    <a:srgbClr val="FFFF66"/>
                  </a:solidFill>
                  <a:effectLst>
                    <a:outerShdw blurRad="38100" dist="38100" dir="2700000" algn="tl">
                      <a:srgbClr val="000000"/>
                    </a:outerShdw>
                  </a:effectLst>
                </a:rPr>
                <a:t>Deconvolution</a:t>
              </a: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smtClean="0">
                <a:solidFill>
                  <a:srgbClr val="FFFF66"/>
                </a:solidFill>
                <a:effectLst>
                  <a:outerShdw blurRad="38100" dist="38100" dir="2700000" algn="tl">
                    <a:srgbClr val="000000"/>
                  </a:outerShdw>
                </a:effectLst>
              </a:endParaRPr>
            </a:p>
            <a:p>
              <a:pPr algn="ctr" eaLnBrk="0" hangingPunct="0">
                <a:spcBef>
                  <a:spcPct val="20000"/>
                </a:spcBef>
              </a:pPr>
              <a:endParaRPr lang="en-US" sz="3200" dirty="0">
                <a:solidFill>
                  <a:srgbClr val="FFFFFF"/>
                </a:solidFill>
                <a:effectLst>
                  <a:outerShdw blurRad="38100" dist="38100" dir="2700000" algn="tl">
                    <a:srgbClr val="000000"/>
                  </a:outerShdw>
                </a:effectLst>
              </a:endParaRPr>
            </a:p>
          </p:txBody>
        </p:sp>
        <p:pic>
          <p:nvPicPr>
            <p:cNvPr id="1038341" name="Picture 5" descr="Z:\Research\LineBasedKernelEstimation\MATLABCode\FiguresForPaper\slideFigures\edgeDetection\Results\deblurredIm.png"/>
            <p:cNvPicPr>
              <a:picLocks noChangeAspect="1" noChangeArrowheads="1"/>
            </p:cNvPicPr>
            <p:nvPr/>
          </p:nvPicPr>
          <p:blipFill>
            <a:blip r:embed="rId5" cstate="print"/>
            <a:srcRect/>
            <a:stretch>
              <a:fillRect/>
            </a:stretch>
          </p:blipFill>
          <p:spPr bwMode="auto">
            <a:xfrm>
              <a:off x="6449925" y="3032956"/>
              <a:ext cx="2254426" cy="2048256"/>
            </a:xfrm>
            <a:prstGeom prst="rect">
              <a:avLst/>
            </a:prstGeom>
            <a:noFill/>
            <a:ln w="38100">
              <a:solidFill>
                <a:schemeClr val="tx1"/>
              </a:solidFill>
            </a:ln>
          </p:spPr>
        </p:pic>
      </p:grpSp>
      <p:sp>
        <p:nvSpPr>
          <p:cNvPr id="16" name="Slide Number Placeholder 15"/>
          <p:cNvSpPr>
            <a:spLocks noGrp="1"/>
          </p:cNvSpPr>
          <p:nvPr>
            <p:ph type="sldNum" sz="quarter" idx="4"/>
          </p:nvPr>
        </p:nvSpPr>
        <p:spPr/>
        <p:txBody>
          <a:bodyPr/>
          <a:lstStyle/>
          <a:p>
            <a:pPr>
              <a:defRPr/>
            </a:pPr>
            <a:fld id="{9C56B7B5-B346-46BB-8E3A-BF99DA868915}" type="slidenum">
              <a:rPr lang="en-US" smtClean="0"/>
              <a:pPr>
                <a:defRPr/>
              </a:pPr>
              <a:t>44</a:t>
            </a:fld>
            <a:endParaRPr lang="en-US"/>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Edge detector</a:t>
            </a:r>
          </a:p>
        </p:txBody>
      </p:sp>
      <p:pic>
        <p:nvPicPr>
          <p:cNvPr id="1035268" name="Picture 4" descr="Z:\Research\LineBasedKernelEstimation\MATLABCode\FiguresForPaper\slideFigures\edgeDetection\Results\edgeMapL_10000.png"/>
          <p:cNvPicPr>
            <a:picLocks noChangeAspect="1" noChangeArrowheads="1"/>
          </p:cNvPicPr>
          <p:nvPr/>
        </p:nvPicPr>
        <p:blipFill>
          <a:blip r:embed="rId3" cstate="print"/>
          <a:srcRect/>
          <a:stretch>
            <a:fillRect/>
          </a:stretch>
        </p:blipFill>
        <p:spPr bwMode="auto">
          <a:xfrm>
            <a:off x="2123728" y="1743075"/>
            <a:ext cx="4791075" cy="4352925"/>
          </a:xfrm>
          <a:prstGeom prst="rect">
            <a:avLst/>
          </a:prstGeom>
          <a:noFill/>
          <a:ln w="38100">
            <a:solidFill>
              <a:schemeClr val="tx1"/>
            </a:solidFill>
          </a:ln>
        </p:spPr>
      </p:pic>
      <p:sp>
        <p:nvSpPr>
          <p:cNvPr id="4" name="TextBox 3"/>
          <p:cNvSpPr txBox="1"/>
          <p:nvPr/>
        </p:nvSpPr>
        <p:spPr>
          <a:xfrm>
            <a:off x="2506148" y="1138535"/>
            <a:ext cx="4047052" cy="461665"/>
          </a:xfrm>
          <a:prstGeom prst="rect">
            <a:avLst/>
          </a:prstGeom>
          <a:noFill/>
        </p:spPr>
        <p:txBody>
          <a:bodyPr wrap="none" rtlCol="0">
            <a:spAutoFit/>
          </a:bodyPr>
          <a:lstStyle/>
          <a:p>
            <a:r>
              <a:rPr lang="en-US" dirty="0" smtClean="0"/>
              <a:t>Standard edge detector output</a:t>
            </a:r>
            <a:endParaRPr lang="en-US" dirty="0"/>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45</a:t>
            </a:fld>
            <a:endParaRPr lang="en-US"/>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Edge detector</a:t>
            </a:r>
          </a:p>
        </p:txBody>
      </p:sp>
      <p:pic>
        <p:nvPicPr>
          <p:cNvPr id="1037315" name="Picture 3" descr="Z:\Research\LineBasedKernelEstimation\MATLABCode\FiguresForPaper\slideFigures\edgeDetection\Results\edgeCand_Final_10000.png"/>
          <p:cNvPicPr>
            <a:picLocks noChangeAspect="1" noChangeArrowheads="1"/>
          </p:cNvPicPr>
          <p:nvPr/>
        </p:nvPicPr>
        <p:blipFill>
          <a:blip r:embed="rId3" cstate="print"/>
          <a:srcRect/>
          <a:stretch>
            <a:fillRect/>
          </a:stretch>
        </p:blipFill>
        <p:spPr bwMode="auto">
          <a:xfrm>
            <a:off x="2121408" y="1746504"/>
            <a:ext cx="4791076" cy="4352925"/>
          </a:xfrm>
          <a:prstGeom prst="rect">
            <a:avLst/>
          </a:prstGeom>
          <a:noFill/>
          <a:ln w="38100">
            <a:solidFill>
              <a:schemeClr val="tx1"/>
            </a:solidFill>
          </a:ln>
        </p:spPr>
      </p:pic>
      <p:sp>
        <p:nvSpPr>
          <p:cNvPr id="4" name="TextBox 3"/>
          <p:cNvSpPr txBox="1"/>
          <p:nvPr/>
        </p:nvSpPr>
        <p:spPr>
          <a:xfrm>
            <a:off x="3560301" y="1138535"/>
            <a:ext cx="1938752" cy="461665"/>
          </a:xfrm>
          <a:prstGeom prst="rect">
            <a:avLst/>
          </a:prstGeom>
          <a:noFill/>
        </p:spPr>
        <p:txBody>
          <a:bodyPr wrap="none" rtlCol="0">
            <a:spAutoFit/>
          </a:bodyPr>
          <a:lstStyle/>
          <a:p>
            <a:pPr algn="ctr"/>
            <a:r>
              <a:rPr lang="en-US" dirty="0" smtClean="0"/>
              <a:t>Our algorithm</a:t>
            </a:r>
            <a:endParaRPr lang="en-US" dirty="0"/>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46</a:t>
            </a:fld>
            <a:endParaRPr lang="en-US"/>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inverse Radon transform – Back projection</a:t>
            </a:r>
          </a:p>
        </p:txBody>
      </p:sp>
      <p:pic>
        <p:nvPicPr>
          <p:cNvPr id="1379332" name="Picture 4" descr="C:\Users\taegsang\Desktop\backprojection_slide.png"/>
          <p:cNvPicPr>
            <a:picLocks noChangeAspect="1" noChangeArrowheads="1"/>
          </p:cNvPicPr>
          <p:nvPr/>
        </p:nvPicPr>
        <p:blipFill>
          <a:blip r:embed="rId3" cstate="print"/>
          <a:srcRect/>
          <a:stretch>
            <a:fillRect/>
          </a:stretch>
        </p:blipFill>
        <p:spPr bwMode="auto">
          <a:xfrm>
            <a:off x="1871700" y="908720"/>
            <a:ext cx="5364596" cy="5330327"/>
          </a:xfrm>
          <a:prstGeom prst="rect">
            <a:avLst/>
          </a:prstGeom>
          <a:noFill/>
        </p:spPr>
      </p:pic>
      <p:sp>
        <p:nvSpPr>
          <p:cNvPr id="5" name="Slide Number Placeholder 4"/>
          <p:cNvSpPr>
            <a:spLocks noGrp="1"/>
          </p:cNvSpPr>
          <p:nvPr>
            <p:ph type="sldNum" sz="quarter" idx="4"/>
          </p:nvPr>
        </p:nvSpPr>
        <p:spPr/>
        <p:txBody>
          <a:bodyPr/>
          <a:lstStyle/>
          <a:p>
            <a:pPr>
              <a:defRPr/>
            </a:pPr>
            <a:fld id="{9C56B7B5-B346-46BB-8E3A-BF99DA868915}" type="slidenum">
              <a:rPr lang="en-US" smtClean="0"/>
              <a:pPr>
                <a:defRPr/>
              </a:pPr>
              <a:t>47</a:t>
            </a:fld>
            <a:endParaRPr lang="en-US"/>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482" name="Picture 2"/>
          <p:cNvPicPr>
            <a:picLocks noChangeAspect="1" noChangeArrowheads="1"/>
          </p:cNvPicPr>
          <p:nvPr/>
        </p:nvPicPr>
        <p:blipFill>
          <a:blip r:embed="rId3" cstate="print"/>
          <a:srcRect/>
          <a:stretch>
            <a:fillRect/>
          </a:stretch>
        </p:blipFill>
        <p:spPr bwMode="auto">
          <a:xfrm>
            <a:off x="1619672" y="2222866"/>
            <a:ext cx="2560320" cy="2560320"/>
          </a:xfrm>
          <a:prstGeom prst="rect">
            <a:avLst/>
          </a:prstGeom>
          <a:noFill/>
          <a:ln w="38100">
            <a:solidFill>
              <a:schemeClr val="tx1"/>
            </a:solidFill>
            <a:miter lim="800000"/>
            <a:headEnd/>
            <a:tailEnd/>
          </a:ln>
        </p:spPr>
      </p:pic>
      <p:sp>
        <p:nvSpPr>
          <p:cNvPr id="6"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The inverse Radon transform – Back projection</a:t>
            </a:r>
          </a:p>
        </p:txBody>
      </p:sp>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48</a:t>
            </a:fld>
            <a:endParaRPr lang="en-US"/>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inverse Radon transform </a:t>
            </a:r>
            <a:br>
              <a:rPr lang="en-US" b="0" dirty="0" smtClean="0"/>
            </a:br>
            <a:r>
              <a:rPr lang="en-US" b="0" dirty="0" smtClean="0"/>
              <a:t>- Filtered </a:t>
            </a:r>
            <a:r>
              <a:rPr lang="en-US" b="0" dirty="0" smtClean="0"/>
              <a:t>back projection</a:t>
            </a:r>
            <a:endParaRPr lang="en-US" b="0" dirty="0" smtClean="0"/>
          </a:p>
        </p:txBody>
      </p:sp>
      <p:pic>
        <p:nvPicPr>
          <p:cNvPr id="1556482" name="Picture 2"/>
          <p:cNvPicPr>
            <a:picLocks noChangeAspect="1" noChangeArrowheads="1"/>
          </p:cNvPicPr>
          <p:nvPr/>
        </p:nvPicPr>
        <p:blipFill>
          <a:blip r:embed="rId3" cstate="print"/>
          <a:srcRect/>
          <a:stretch>
            <a:fillRect/>
          </a:stretch>
        </p:blipFill>
        <p:spPr bwMode="auto">
          <a:xfrm>
            <a:off x="1619672" y="2222866"/>
            <a:ext cx="2560320" cy="2560320"/>
          </a:xfrm>
          <a:prstGeom prst="rect">
            <a:avLst/>
          </a:prstGeom>
          <a:noFill/>
          <a:ln w="38100">
            <a:solidFill>
              <a:schemeClr val="tx1"/>
            </a:solidFill>
            <a:miter lim="800000"/>
            <a:headEnd/>
            <a:tailEnd/>
          </a:ln>
        </p:spPr>
      </p:pic>
      <p:pic>
        <p:nvPicPr>
          <p:cNvPr id="1556483" name="Picture 3"/>
          <p:cNvPicPr>
            <a:picLocks noChangeAspect="1" noChangeArrowheads="1"/>
          </p:cNvPicPr>
          <p:nvPr/>
        </p:nvPicPr>
        <p:blipFill>
          <a:blip r:embed="rId4" cstate="print"/>
          <a:srcRect/>
          <a:stretch>
            <a:fillRect/>
          </a:stretch>
        </p:blipFill>
        <p:spPr bwMode="auto">
          <a:xfrm>
            <a:off x="4788024" y="2222866"/>
            <a:ext cx="2560320" cy="2560320"/>
          </a:xfrm>
          <a:prstGeom prst="rect">
            <a:avLst/>
          </a:prstGeom>
          <a:noFill/>
          <a:ln w="38100">
            <a:solidFill>
              <a:schemeClr val="tx1"/>
            </a:solidFill>
            <a:miter lim="800000"/>
            <a:headEnd/>
            <a:tailEnd/>
          </a:ln>
        </p:spPr>
      </p:pic>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49</a:t>
            </a:fld>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Where does blur come from?</a:t>
            </a:r>
          </a:p>
        </p:txBody>
      </p:sp>
      <p:pic>
        <p:nvPicPr>
          <p:cNvPr id="1372163" name="Picture 3" descr="Z:\Research\LineBasedKernelEstimation\MATLABCode\FiguresForPaper\slideFigures\stataBlur\blurryStata.png"/>
          <p:cNvPicPr>
            <a:picLocks noChangeAspect="1" noChangeArrowheads="1"/>
          </p:cNvPicPr>
          <p:nvPr/>
        </p:nvPicPr>
        <p:blipFill>
          <a:blip r:embed="rId3" cstate="print"/>
          <a:srcRect/>
          <a:stretch>
            <a:fillRect/>
          </a:stretch>
        </p:blipFill>
        <p:spPr bwMode="auto">
          <a:xfrm>
            <a:off x="971600" y="1016732"/>
            <a:ext cx="7312518" cy="5486400"/>
          </a:xfrm>
          <a:prstGeom prst="rect">
            <a:avLst/>
          </a:prstGeom>
          <a:noFill/>
          <a:ln w="38100">
            <a:solidFill>
              <a:schemeClr val="tx1"/>
            </a:solidFill>
          </a:ln>
        </p:spPr>
      </p:pic>
      <p:sp>
        <p:nvSpPr>
          <p:cNvPr id="5" name="Slide Number Placeholder 4"/>
          <p:cNvSpPr>
            <a:spLocks noGrp="1"/>
          </p:cNvSpPr>
          <p:nvPr>
            <p:ph type="sldNum" sz="quarter" idx="4"/>
          </p:nvPr>
        </p:nvSpPr>
        <p:spPr/>
        <p:txBody>
          <a:bodyPr/>
          <a:lstStyle/>
          <a:p>
            <a:pPr>
              <a:defRPr/>
            </a:pPr>
            <a:fld id="{9C56B7B5-B346-46BB-8E3A-BF99DA868915}" type="slidenum">
              <a:rPr lang="en-US" smtClean="0"/>
              <a:pPr>
                <a:defRPr/>
              </a:pPr>
              <a:t>5</a:t>
            </a:fld>
            <a:endParaRPr 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inverse Radon transform</a:t>
            </a:r>
            <a:br>
              <a:rPr lang="en-US" b="0" dirty="0" smtClean="0"/>
            </a:br>
            <a:r>
              <a:rPr lang="en-US" b="0" dirty="0" smtClean="0"/>
              <a:t>- incorporating the sparse prior</a:t>
            </a:r>
          </a:p>
        </p:txBody>
      </p:sp>
      <p:pic>
        <p:nvPicPr>
          <p:cNvPr id="1039368" name="Picture 8" descr="http://hausheer.osola.com/latex2png/XGNvbG9ye3doaXRlfQ0KDQpcYmVnaW57ZGlzcGxheW1hdGh9DQpcaGF0e2t9ID0gXGFyZ1xtaW5fayBcbGVmdFx7IFxmcmFje1xzdW1fe2k9MX1eTlx8XHBoaV97XHRoZXRhX2l9IC0gUl97XHRoZXRhX2l9a1x8XjJ9ezJcZXRhX3BeMn0gKyBcbGFtYmRhXzEgXHwgayBcfF57XGdhbW1hXzF9ICsgXGxhbWJkYV8yIFx8IFxuYWJsYSBrIFx8XntcZ2FtbWFfMn0gXHJpZ2h0XH0NClxlbmR7ZGlzcGxheW1hdGh9/300/1/result.png"/>
          <p:cNvPicPr>
            <a:picLocks noChangeAspect="1" noChangeArrowheads="1"/>
          </p:cNvPicPr>
          <p:nvPr/>
        </p:nvPicPr>
        <p:blipFill>
          <a:blip r:embed="rId3" cstate="print"/>
          <a:srcRect/>
          <a:stretch>
            <a:fillRect/>
          </a:stretch>
        </p:blipFill>
        <p:spPr bwMode="auto">
          <a:xfrm>
            <a:off x="683568" y="1196752"/>
            <a:ext cx="7560840" cy="883276"/>
          </a:xfrm>
          <a:prstGeom prst="rect">
            <a:avLst/>
          </a:prstGeom>
          <a:noFill/>
        </p:spPr>
      </p:pic>
      <p:sp>
        <p:nvSpPr>
          <p:cNvPr id="10" name="Right Brace 9"/>
          <p:cNvSpPr/>
          <p:nvPr/>
        </p:nvSpPr>
        <p:spPr bwMode="auto">
          <a:xfrm rot="5400000">
            <a:off x="3545886" y="1232756"/>
            <a:ext cx="396044" cy="2520280"/>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ight Brace 11"/>
          <p:cNvSpPr/>
          <p:nvPr/>
        </p:nvSpPr>
        <p:spPr bwMode="auto">
          <a:xfrm rot="5400000">
            <a:off x="6516216" y="1178750"/>
            <a:ext cx="396044" cy="2628292"/>
          </a:xfrm>
          <a:prstGeom prst="rightBrace">
            <a:avLst/>
          </a:prstGeom>
          <a:noFill/>
          <a:ln w="38100" cap="rnd"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2595438" y="2816932"/>
            <a:ext cx="2336602" cy="830997"/>
          </a:xfrm>
          <a:prstGeom prst="rect">
            <a:avLst/>
          </a:prstGeom>
          <a:noFill/>
        </p:spPr>
        <p:txBody>
          <a:bodyPr wrap="none" rtlCol="0">
            <a:spAutoFit/>
          </a:bodyPr>
          <a:lstStyle/>
          <a:p>
            <a:pPr algn="ctr"/>
            <a:r>
              <a:rPr lang="en-US" dirty="0" smtClean="0"/>
              <a:t>Kernel projection</a:t>
            </a:r>
            <a:br>
              <a:rPr lang="en-US" dirty="0" smtClean="0"/>
            </a:br>
            <a:r>
              <a:rPr lang="en-US" dirty="0" smtClean="0"/>
              <a:t>constraints</a:t>
            </a:r>
            <a:endParaRPr lang="en-US" dirty="0"/>
          </a:p>
        </p:txBody>
      </p:sp>
      <p:sp>
        <p:nvSpPr>
          <p:cNvPr id="14" name="TextBox 13"/>
          <p:cNvSpPr txBox="1"/>
          <p:nvPr/>
        </p:nvSpPr>
        <p:spPr>
          <a:xfrm>
            <a:off x="5866530" y="2816932"/>
            <a:ext cx="1689585" cy="830997"/>
          </a:xfrm>
          <a:prstGeom prst="rect">
            <a:avLst/>
          </a:prstGeom>
          <a:noFill/>
        </p:spPr>
        <p:txBody>
          <a:bodyPr wrap="none" rtlCol="0">
            <a:spAutoFit/>
          </a:bodyPr>
          <a:lstStyle/>
          <a:p>
            <a:pPr algn="ctr"/>
            <a:r>
              <a:rPr lang="en-US" dirty="0" smtClean="0"/>
              <a:t>Sparse prior </a:t>
            </a:r>
          </a:p>
          <a:p>
            <a:pPr algn="ctr"/>
            <a:r>
              <a:rPr lang="en-US" dirty="0" smtClean="0"/>
              <a:t>on kernels</a:t>
            </a:r>
            <a:endParaRPr lang="en-US" dirty="0"/>
          </a:p>
        </p:txBody>
      </p:sp>
      <p:sp>
        <p:nvSpPr>
          <p:cNvPr id="8" name="TextBox 7"/>
          <p:cNvSpPr txBox="1"/>
          <p:nvPr/>
        </p:nvSpPr>
        <p:spPr>
          <a:xfrm>
            <a:off x="1980734" y="5838363"/>
            <a:ext cx="1902957" cy="830997"/>
          </a:xfrm>
          <a:prstGeom prst="rect">
            <a:avLst/>
          </a:prstGeom>
          <a:noFill/>
        </p:spPr>
        <p:txBody>
          <a:bodyPr wrap="none" rtlCol="0">
            <a:spAutoFit/>
          </a:bodyPr>
          <a:lstStyle/>
          <a:p>
            <a:pPr algn="ctr"/>
            <a:r>
              <a:rPr lang="en-US" dirty="0" smtClean="0"/>
              <a:t>Ground truth </a:t>
            </a:r>
          </a:p>
          <a:p>
            <a:pPr algn="ctr"/>
            <a:r>
              <a:rPr lang="en-US" dirty="0" smtClean="0"/>
              <a:t>blur kernel</a:t>
            </a:r>
            <a:endParaRPr lang="en-US" dirty="0"/>
          </a:p>
        </p:txBody>
      </p:sp>
      <p:pic>
        <p:nvPicPr>
          <p:cNvPr id="9" name="Picture 2" descr="C:\Users\taegsang\Desktop\origBlur.png"/>
          <p:cNvPicPr>
            <a:picLocks noChangeAspect="1" noChangeArrowheads="1"/>
          </p:cNvPicPr>
          <p:nvPr/>
        </p:nvPicPr>
        <p:blipFill>
          <a:blip r:embed="rId4" cstate="print"/>
          <a:srcRect/>
          <a:stretch>
            <a:fillRect/>
          </a:stretch>
        </p:blipFill>
        <p:spPr bwMode="auto">
          <a:xfrm>
            <a:off x="1979712" y="3894147"/>
            <a:ext cx="1905000" cy="1905000"/>
          </a:xfrm>
          <a:prstGeom prst="rect">
            <a:avLst/>
          </a:prstGeom>
          <a:noFill/>
          <a:ln w="38100">
            <a:solidFill>
              <a:schemeClr val="tx1"/>
            </a:solidFill>
          </a:ln>
        </p:spPr>
      </p:pic>
      <p:sp>
        <p:nvSpPr>
          <p:cNvPr id="16" name="Slide Number Placeholder 15"/>
          <p:cNvSpPr>
            <a:spLocks noGrp="1"/>
          </p:cNvSpPr>
          <p:nvPr>
            <p:ph type="sldNum" sz="quarter" idx="4"/>
          </p:nvPr>
        </p:nvSpPr>
        <p:spPr/>
        <p:txBody>
          <a:bodyPr/>
          <a:lstStyle/>
          <a:p>
            <a:pPr>
              <a:defRPr/>
            </a:pPr>
            <a:fld id="{9C56B7B5-B346-46BB-8E3A-BF99DA868915}" type="slidenum">
              <a:rPr lang="en-US" smtClean="0"/>
              <a:pPr>
                <a:defRPr/>
              </a:pPr>
              <a:t>50</a:t>
            </a:fld>
            <a:endParaRPr 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inverse Radon transform</a:t>
            </a:r>
            <a:br>
              <a:rPr lang="en-US" b="0" dirty="0" smtClean="0"/>
            </a:br>
            <a:r>
              <a:rPr lang="en-US" b="0" dirty="0" smtClean="0"/>
              <a:t>- incorporating the sparse prior</a:t>
            </a:r>
          </a:p>
        </p:txBody>
      </p:sp>
      <p:sp>
        <p:nvSpPr>
          <p:cNvPr id="17" name="TextBox 16"/>
          <p:cNvSpPr txBox="1"/>
          <p:nvPr/>
        </p:nvSpPr>
        <p:spPr>
          <a:xfrm>
            <a:off x="1980734" y="5838363"/>
            <a:ext cx="1902957" cy="830997"/>
          </a:xfrm>
          <a:prstGeom prst="rect">
            <a:avLst/>
          </a:prstGeom>
          <a:noFill/>
        </p:spPr>
        <p:txBody>
          <a:bodyPr wrap="none" rtlCol="0">
            <a:spAutoFit/>
          </a:bodyPr>
          <a:lstStyle/>
          <a:p>
            <a:pPr algn="ctr"/>
            <a:r>
              <a:rPr lang="en-US" dirty="0" smtClean="0"/>
              <a:t>Ground truth </a:t>
            </a:r>
          </a:p>
          <a:p>
            <a:pPr algn="ctr"/>
            <a:r>
              <a:rPr lang="en-US" dirty="0" smtClean="0"/>
              <a:t>blur kernel</a:t>
            </a:r>
            <a:endParaRPr lang="en-US" dirty="0"/>
          </a:p>
        </p:txBody>
      </p:sp>
      <p:sp>
        <p:nvSpPr>
          <p:cNvPr id="18" name="TextBox 17"/>
          <p:cNvSpPr txBox="1"/>
          <p:nvPr/>
        </p:nvSpPr>
        <p:spPr>
          <a:xfrm>
            <a:off x="5400092" y="5874367"/>
            <a:ext cx="1532471" cy="830997"/>
          </a:xfrm>
          <a:prstGeom prst="rect">
            <a:avLst/>
          </a:prstGeom>
          <a:noFill/>
        </p:spPr>
        <p:txBody>
          <a:bodyPr wrap="none" rtlCol="0">
            <a:spAutoFit/>
          </a:bodyPr>
          <a:lstStyle/>
          <a:p>
            <a:pPr algn="ctr"/>
            <a:r>
              <a:rPr lang="en-US" dirty="0" smtClean="0"/>
              <a:t>Estimated </a:t>
            </a:r>
          </a:p>
          <a:p>
            <a:pPr algn="ctr"/>
            <a:r>
              <a:rPr lang="en-US" dirty="0" smtClean="0"/>
              <a:t>blur kernel</a:t>
            </a:r>
            <a:endParaRPr lang="en-US" dirty="0"/>
          </a:p>
        </p:txBody>
      </p:sp>
      <p:pic>
        <p:nvPicPr>
          <p:cNvPr id="21" name="Picture 8" descr="http://hausheer.osola.com/latex2png/XGNvbG9ye3doaXRlfQ0KDQpcYmVnaW57ZGlzcGxheW1hdGh9DQpcaGF0e2t9ID0gXGFyZ1xtaW5fayBcbGVmdFx7IFxmcmFje1xzdW1fe2k9MX1eTlx8XHBoaV97XHRoZXRhX2l9IC0gUl97XHRoZXRhX2l9a1x8XjJ9ezJcZXRhX3BeMn0gKyBcbGFtYmRhXzEgXHwgayBcfF57XGdhbW1hXzF9ICsgXGxhbWJkYV8yIFx8IFxuYWJsYSBrIFx8XntcZ2FtbWFfMn0gXHJpZ2h0XH0NClxlbmR7ZGlzcGxheW1hdGh9/300/1/result.png"/>
          <p:cNvPicPr>
            <a:picLocks noChangeAspect="1" noChangeArrowheads="1"/>
          </p:cNvPicPr>
          <p:nvPr/>
        </p:nvPicPr>
        <p:blipFill>
          <a:blip r:embed="rId3" cstate="print"/>
          <a:srcRect/>
          <a:stretch>
            <a:fillRect/>
          </a:stretch>
        </p:blipFill>
        <p:spPr bwMode="auto">
          <a:xfrm>
            <a:off x="683568" y="1196752"/>
            <a:ext cx="7560840" cy="883276"/>
          </a:xfrm>
          <a:prstGeom prst="rect">
            <a:avLst/>
          </a:prstGeom>
          <a:noFill/>
        </p:spPr>
      </p:pic>
      <p:sp>
        <p:nvSpPr>
          <p:cNvPr id="22" name="Right Brace 21"/>
          <p:cNvSpPr/>
          <p:nvPr/>
        </p:nvSpPr>
        <p:spPr bwMode="auto">
          <a:xfrm rot="5400000">
            <a:off x="3545886" y="1232756"/>
            <a:ext cx="396044" cy="2520280"/>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ight Brace 22"/>
          <p:cNvSpPr/>
          <p:nvPr/>
        </p:nvSpPr>
        <p:spPr bwMode="auto">
          <a:xfrm rot="5400000">
            <a:off x="6516216" y="1178750"/>
            <a:ext cx="396044" cy="2628292"/>
          </a:xfrm>
          <a:prstGeom prst="rightBrace">
            <a:avLst/>
          </a:prstGeom>
          <a:noFill/>
          <a:ln w="38100" cap="rnd"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TextBox 23"/>
          <p:cNvSpPr txBox="1"/>
          <p:nvPr/>
        </p:nvSpPr>
        <p:spPr>
          <a:xfrm>
            <a:off x="2595438" y="2816932"/>
            <a:ext cx="2336602" cy="830997"/>
          </a:xfrm>
          <a:prstGeom prst="rect">
            <a:avLst/>
          </a:prstGeom>
          <a:noFill/>
        </p:spPr>
        <p:txBody>
          <a:bodyPr wrap="none" rtlCol="0">
            <a:spAutoFit/>
          </a:bodyPr>
          <a:lstStyle/>
          <a:p>
            <a:pPr algn="ctr"/>
            <a:r>
              <a:rPr lang="en-US" dirty="0" smtClean="0"/>
              <a:t>Kernel projection</a:t>
            </a:r>
            <a:br>
              <a:rPr lang="en-US" dirty="0" smtClean="0"/>
            </a:br>
            <a:r>
              <a:rPr lang="en-US" dirty="0" smtClean="0"/>
              <a:t>constraints</a:t>
            </a:r>
            <a:endParaRPr lang="en-US" dirty="0"/>
          </a:p>
        </p:txBody>
      </p:sp>
      <p:sp>
        <p:nvSpPr>
          <p:cNvPr id="25" name="TextBox 24"/>
          <p:cNvSpPr txBox="1"/>
          <p:nvPr/>
        </p:nvSpPr>
        <p:spPr>
          <a:xfrm>
            <a:off x="5866530" y="2816932"/>
            <a:ext cx="1689585" cy="830997"/>
          </a:xfrm>
          <a:prstGeom prst="rect">
            <a:avLst/>
          </a:prstGeom>
          <a:noFill/>
        </p:spPr>
        <p:txBody>
          <a:bodyPr wrap="none" rtlCol="0">
            <a:spAutoFit/>
          </a:bodyPr>
          <a:lstStyle/>
          <a:p>
            <a:pPr algn="ctr"/>
            <a:r>
              <a:rPr lang="en-US" dirty="0" smtClean="0"/>
              <a:t>Sparse prior </a:t>
            </a:r>
          </a:p>
          <a:p>
            <a:pPr algn="ctr"/>
            <a:r>
              <a:rPr lang="en-US" dirty="0" smtClean="0"/>
              <a:t>on kernels</a:t>
            </a:r>
            <a:endParaRPr lang="en-US" dirty="0"/>
          </a:p>
        </p:txBody>
      </p:sp>
      <p:pic>
        <p:nvPicPr>
          <p:cNvPr id="1185794" name="Picture 2" descr="C:\Users\taegsang\Desktop\origBlur.png"/>
          <p:cNvPicPr>
            <a:picLocks noChangeAspect="1" noChangeArrowheads="1"/>
          </p:cNvPicPr>
          <p:nvPr/>
        </p:nvPicPr>
        <p:blipFill>
          <a:blip r:embed="rId4" cstate="print"/>
          <a:srcRect/>
          <a:stretch>
            <a:fillRect/>
          </a:stretch>
        </p:blipFill>
        <p:spPr bwMode="auto">
          <a:xfrm>
            <a:off x="1979712" y="3894147"/>
            <a:ext cx="1905000" cy="1905000"/>
          </a:xfrm>
          <a:prstGeom prst="rect">
            <a:avLst/>
          </a:prstGeom>
          <a:noFill/>
          <a:ln w="38100">
            <a:solidFill>
              <a:schemeClr val="tx1"/>
            </a:solidFill>
          </a:ln>
        </p:spPr>
      </p:pic>
      <p:pic>
        <p:nvPicPr>
          <p:cNvPr id="1185795" name="Picture 3" descr="C:\Users\taegsang\Desktop\reconstblur.png"/>
          <p:cNvPicPr>
            <a:picLocks noChangeAspect="1" noChangeArrowheads="1"/>
          </p:cNvPicPr>
          <p:nvPr/>
        </p:nvPicPr>
        <p:blipFill>
          <a:blip r:embed="rId5" cstate="print"/>
          <a:srcRect/>
          <a:stretch>
            <a:fillRect/>
          </a:stretch>
        </p:blipFill>
        <p:spPr bwMode="auto">
          <a:xfrm>
            <a:off x="5223284" y="3894147"/>
            <a:ext cx="1905000" cy="1905000"/>
          </a:xfrm>
          <a:prstGeom prst="rect">
            <a:avLst/>
          </a:prstGeom>
          <a:noFill/>
          <a:ln w="38100">
            <a:solidFill>
              <a:schemeClr val="tx1"/>
            </a:solidFill>
          </a:ln>
        </p:spPr>
      </p:pic>
      <p:sp>
        <p:nvSpPr>
          <p:cNvPr id="13" name="Slide Number Placeholder 12"/>
          <p:cNvSpPr>
            <a:spLocks noGrp="1"/>
          </p:cNvSpPr>
          <p:nvPr>
            <p:ph type="sldNum" sz="quarter" idx="4"/>
          </p:nvPr>
        </p:nvSpPr>
        <p:spPr/>
        <p:txBody>
          <a:bodyPr/>
          <a:lstStyle/>
          <a:p>
            <a:pPr>
              <a:defRPr/>
            </a:pPr>
            <a:fld id="{9C56B7B5-B346-46BB-8E3A-BF99DA868915}" type="slidenum">
              <a:rPr lang="en-US" smtClean="0"/>
              <a:pPr>
                <a:defRPr/>
              </a:pPr>
              <a:t>51</a:t>
            </a:fld>
            <a:endParaRPr lang="en-US"/>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smtClean="0"/>
              <a:t>The inverse Radon transform</a:t>
            </a:r>
            <a:br>
              <a:rPr lang="en-US" b="0" dirty="0" smtClean="0"/>
            </a:br>
            <a:r>
              <a:rPr lang="en-US" b="0" dirty="0" smtClean="0"/>
              <a:t>- incorporating the sparse prior</a:t>
            </a:r>
          </a:p>
        </p:txBody>
      </p:sp>
      <p:sp>
        <p:nvSpPr>
          <p:cNvPr id="17" name="TextBox 16"/>
          <p:cNvSpPr txBox="1"/>
          <p:nvPr/>
        </p:nvSpPr>
        <p:spPr>
          <a:xfrm>
            <a:off x="179512" y="5841268"/>
            <a:ext cx="1902957" cy="830997"/>
          </a:xfrm>
          <a:prstGeom prst="rect">
            <a:avLst/>
          </a:prstGeom>
          <a:noFill/>
        </p:spPr>
        <p:txBody>
          <a:bodyPr wrap="none" rtlCol="0">
            <a:spAutoFit/>
          </a:bodyPr>
          <a:lstStyle/>
          <a:p>
            <a:pPr algn="ctr"/>
            <a:r>
              <a:rPr lang="en-US" dirty="0" smtClean="0"/>
              <a:t>Ground truth </a:t>
            </a:r>
          </a:p>
          <a:p>
            <a:pPr algn="ctr"/>
            <a:r>
              <a:rPr lang="en-US" dirty="0" smtClean="0"/>
              <a:t>blur kernel</a:t>
            </a:r>
            <a:endParaRPr lang="en-US" dirty="0"/>
          </a:p>
        </p:txBody>
      </p:sp>
      <p:sp>
        <p:nvSpPr>
          <p:cNvPr id="18" name="TextBox 17"/>
          <p:cNvSpPr txBox="1"/>
          <p:nvPr/>
        </p:nvSpPr>
        <p:spPr>
          <a:xfrm>
            <a:off x="3007393" y="6025934"/>
            <a:ext cx="772519" cy="461665"/>
          </a:xfrm>
          <a:prstGeom prst="rect">
            <a:avLst/>
          </a:prstGeom>
          <a:noFill/>
        </p:spPr>
        <p:txBody>
          <a:bodyPr wrap="none" rtlCol="0">
            <a:spAutoFit/>
          </a:bodyPr>
          <a:lstStyle/>
          <a:p>
            <a:pPr algn="ctr"/>
            <a:r>
              <a:rPr lang="en-US" dirty="0" smtClean="0"/>
              <a:t>Ours</a:t>
            </a:r>
            <a:endParaRPr lang="en-US" dirty="0"/>
          </a:p>
        </p:txBody>
      </p:sp>
      <p:pic>
        <p:nvPicPr>
          <p:cNvPr id="21" name="Picture 8" descr="http://hausheer.osola.com/latex2png/XGNvbG9ye3doaXRlfQ0KDQpcYmVnaW57ZGlzcGxheW1hdGh9DQpcaGF0e2t9ID0gXGFyZ1xtaW5fayBcbGVmdFx7IFxmcmFje1xzdW1fe2k9MX1eTlx8XHBoaV97XHRoZXRhX2l9IC0gUl97XHRoZXRhX2l9a1x8XjJ9ezJcZXRhX3BeMn0gKyBcbGFtYmRhXzEgXHwgayBcfF57XGdhbW1hXzF9ICsgXGxhbWJkYV8yIFx8IFxuYWJsYSBrIFx8XntcZ2FtbWFfMn0gXHJpZ2h0XH0NClxlbmR7ZGlzcGxheW1hdGh9/300/1/result.png"/>
          <p:cNvPicPr>
            <a:picLocks noChangeAspect="1" noChangeArrowheads="1"/>
          </p:cNvPicPr>
          <p:nvPr/>
        </p:nvPicPr>
        <p:blipFill>
          <a:blip r:embed="rId3" cstate="print"/>
          <a:srcRect/>
          <a:stretch>
            <a:fillRect/>
          </a:stretch>
        </p:blipFill>
        <p:spPr bwMode="auto">
          <a:xfrm>
            <a:off x="683568" y="1196752"/>
            <a:ext cx="7560840" cy="883276"/>
          </a:xfrm>
          <a:prstGeom prst="rect">
            <a:avLst/>
          </a:prstGeom>
          <a:noFill/>
        </p:spPr>
      </p:pic>
      <p:sp>
        <p:nvSpPr>
          <p:cNvPr id="22" name="Right Brace 21"/>
          <p:cNvSpPr/>
          <p:nvPr/>
        </p:nvSpPr>
        <p:spPr bwMode="auto">
          <a:xfrm rot="5400000">
            <a:off x="3545886" y="1232756"/>
            <a:ext cx="396044" cy="2520280"/>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ight Brace 22"/>
          <p:cNvSpPr/>
          <p:nvPr/>
        </p:nvSpPr>
        <p:spPr bwMode="auto">
          <a:xfrm rot="5400000">
            <a:off x="6516216" y="1178750"/>
            <a:ext cx="396044" cy="2628292"/>
          </a:xfrm>
          <a:prstGeom prst="rightBrace">
            <a:avLst/>
          </a:prstGeom>
          <a:noFill/>
          <a:ln w="38100" cap="rnd"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TextBox 23"/>
          <p:cNvSpPr txBox="1"/>
          <p:nvPr/>
        </p:nvSpPr>
        <p:spPr>
          <a:xfrm>
            <a:off x="2595438" y="2816932"/>
            <a:ext cx="2336602" cy="830997"/>
          </a:xfrm>
          <a:prstGeom prst="rect">
            <a:avLst/>
          </a:prstGeom>
          <a:noFill/>
        </p:spPr>
        <p:txBody>
          <a:bodyPr wrap="none" rtlCol="0">
            <a:spAutoFit/>
          </a:bodyPr>
          <a:lstStyle/>
          <a:p>
            <a:pPr algn="ctr"/>
            <a:r>
              <a:rPr lang="en-US" dirty="0" smtClean="0"/>
              <a:t>Kernel projection</a:t>
            </a:r>
            <a:br>
              <a:rPr lang="en-US" dirty="0" smtClean="0"/>
            </a:br>
            <a:r>
              <a:rPr lang="en-US" dirty="0" smtClean="0"/>
              <a:t>constraints</a:t>
            </a:r>
            <a:endParaRPr lang="en-US" dirty="0"/>
          </a:p>
        </p:txBody>
      </p:sp>
      <p:sp>
        <p:nvSpPr>
          <p:cNvPr id="25" name="TextBox 24"/>
          <p:cNvSpPr txBox="1"/>
          <p:nvPr/>
        </p:nvSpPr>
        <p:spPr>
          <a:xfrm>
            <a:off x="5866530" y="2816932"/>
            <a:ext cx="1689585" cy="830997"/>
          </a:xfrm>
          <a:prstGeom prst="rect">
            <a:avLst/>
          </a:prstGeom>
          <a:noFill/>
        </p:spPr>
        <p:txBody>
          <a:bodyPr wrap="none" rtlCol="0">
            <a:spAutoFit/>
          </a:bodyPr>
          <a:lstStyle/>
          <a:p>
            <a:pPr algn="ctr"/>
            <a:r>
              <a:rPr lang="en-US" dirty="0" smtClean="0"/>
              <a:t>Sparse prior </a:t>
            </a:r>
          </a:p>
          <a:p>
            <a:pPr algn="ctr"/>
            <a:r>
              <a:rPr lang="en-US" dirty="0" smtClean="0"/>
              <a:t>on kernels</a:t>
            </a:r>
            <a:endParaRPr lang="en-US" dirty="0"/>
          </a:p>
        </p:txBody>
      </p:sp>
      <p:pic>
        <p:nvPicPr>
          <p:cNvPr id="1185794" name="Picture 2" descr="C:\Users\taegsang\Desktop\origBlur.png"/>
          <p:cNvPicPr>
            <a:picLocks noChangeAspect="1" noChangeArrowheads="1"/>
          </p:cNvPicPr>
          <p:nvPr/>
        </p:nvPicPr>
        <p:blipFill>
          <a:blip r:embed="rId4" cstate="print"/>
          <a:srcRect/>
          <a:stretch>
            <a:fillRect/>
          </a:stretch>
        </p:blipFill>
        <p:spPr bwMode="auto">
          <a:xfrm>
            <a:off x="179512" y="3894147"/>
            <a:ext cx="1905000" cy="1905000"/>
          </a:xfrm>
          <a:prstGeom prst="rect">
            <a:avLst/>
          </a:prstGeom>
          <a:noFill/>
          <a:ln w="38100">
            <a:solidFill>
              <a:schemeClr val="tx1"/>
            </a:solidFill>
          </a:ln>
        </p:spPr>
      </p:pic>
      <p:pic>
        <p:nvPicPr>
          <p:cNvPr id="1185795" name="Picture 3" descr="C:\Users\taegsang\Desktop\reconstblur.png"/>
          <p:cNvPicPr>
            <a:picLocks noChangeAspect="1" noChangeArrowheads="1"/>
          </p:cNvPicPr>
          <p:nvPr/>
        </p:nvPicPr>
        <p:blipFill>
          <a:blip r:embed="rId5" cstate="print"/>
          <a:srcRect/>
          <a:stretch>
            <a:fillRect/>
          </a:stretch>
        </p:blipFill>
        <p:spPr bwMode="auto">
          <a:xfrm>
            <a:off x="2449851" y="3894147"/>
            <a:ext cx="1905000" cy="1905000"/>
          </a:xfrm>
          <a:prstGeom prst="rect">
            <a:avLst/>
          </a:prstGeom>
          <a:noFill/>
          <a:ln w="38100">
            <a:solidFill>
              <a:schemeClr val="accent1"/>
            </a:solidFill>
          </a:ln>
        </p:spPr>
      </p:pic>
      <p:pic>
        <p:nvPicPr>
          <p:cNvPr id="12" name="Picture 2"/>
          <p:cNvPicPr>
            <a:picLocks noChangeAspect="1" noChangeArrowheads="1"/>
          </p:cNvPicPr>
          <p:nvPr/>
        </p:nvPicPr>
        <p:blipFill>
          <a:blip r:embed="rId6" cstate="print"/>
          <a:srcRect/>
          <a:stretch>
            <a:fillRect/>
          </a:stretch>
        </p:blipFill>
        <p:spPr bwMode="auto">
          <a:xfrm>
            <a:off x="4720190" y="3895671"/>
            <a:ext cx="1901952" cy="1901952"/>
          </a:xfrm>
          <a:prstGeom prst="rect">
            <a:avLst/>
          </a:prstGeom>
          <a:noFill/>
          <a:ln w="38100">
            <a:solidFill>
              <a:schemeClr val="tx1"/>
            </a:solidFill>
            <a:miter lim="800000"/>
            <a:headEnd/>
            <a:tailEnd/>
          </a:ln>
        </p:spPr>
      </p:pic>
      <p:pic>
        <p:nvPicPr>
          <p:cNvPr id="13" name="Picture 3"/>
          <p:cNvPicPr>
            <a:picLocks noChangeAspect="1" noChangeArrowheads="1"/>
          </p:cNvPicPr>
          <p:nvPr/>
        </p:nvPicPr>
        <p:blipFill>
          <a:blip r:embed="rId7" cstate="print"/>
          <a:srcRect/>
          <a:stretch>
            <a:fillRect/>
          </a:stretch>
        </p:blipFill>
        <p:spPr bwMode="auto">
          <a:xfrm>
            <a:off x="6987480" y="3895671"/>
            <a:ext cx="1901952" cy="1901952"/>
          </a:xfrm>
          <a:prstGeom prst="rect">
            <a:avLst/>
          </a:prstGeom>
          <a:noFill/>
          <a:ln w="38100">
            <a:solidFill>
              <a:schemeClr val="tx1"/>
            </a:solidFill>
            <a:miter lim="800000"/>
            <a:headEnd/>
            <a:tailEnd/>
          </a:ln>
        </p:spPr>
      </p:pic>
      <p:sp>
        <p:nvSpPr>
          <p:cNvPr id="14" name="TextBox 13"/>
          <p:cNvSpPr txBox="1"/>
          <p:nvPr/>
        </p:nvSpPr>
        <p:spPr>
          <a:xfrm>
            <a:off x="4614481" y="6025934"/>
            <a:ext cx="2117759" cy="461665"/>
          </a:xfrm>
          <a:prstGeom prst="rect">
            <a:avLst/>
          </a:prstGeom>
          <a:noFill/>
        </p:spPr>
        <p:txBody>
          <a:bodyPr wrap="none" rtlCol="0">
            <a:spAutoFit/>
          </a:bodyPr>
          <a:lstStyle/>
          <a:p>
            <a:pPr algn="ctr"/>
            <a:r>
              <a:rPr lang="en-US" dirty="0" smtClean="0"/>
              <a:t>Back projection</a:t>
            </a:r>
            <a:endParaRPr lang="en-US" dirty="0"/>
          </a:p>
        </p:txBody>
      </p:sp>
      <p:sp>
        <p:nvSpPr>
          <p:cNvPr id="15" name="TextBox 14"/>
          <p:cNvSpPr txBox="1"/>
          <p:nvPr/>
        </p:nvSpPr>
        <p:spPr>
          <a:xfrm>
            <a:off x="6990237" y="5841268"/>
            <a:ext cx="2117759" cy="830997"/>
          </a:xfrm>
          <a:prstGeom prst="rect">
            <a:avLst/>
          </a:prstGeom>
          <a:noFill/>
        </p:spPr>
        <p:txBody>
          <a:bodyPr wrap="none" rtlCol="0">
            <a:spAutoFit/>
          </a:bodyPr>
          <a:lstStyle/>
          <a:p>
            <a:pPr algn="ctr"/>
            <a:r>
              <a:rPr lang="en-US" dirty="0" smtClean="0"/>
              <a:t>Filtered</a:t>
            </a:r>
          </a:p>
          <a:p>
            <a:pPr algn="ctr"/>
            <a:r>
              <a:rPr lang="en-US" dirty="0" smtClean="0"/>
              <a:t>Back projection</a:t>
            </a:r>
            <a:endParaRPr lang="en-US" dirty="0"/>
          </a:p>
        </p:txBody>
      </p:sp>
      <p:sp>
        <p:nvSpPr>
          <p:cNvPr id="19" name="Slide Number Placeholder 18"/>
          <p:cNvSpPr>
            <a:spLocks noGrp="1"/>
          </p:cNvSpPr>
          <p:nvPr>
            <p:ph type="sldNum" sz="quarter" idx="4"/>
          </p:nvPr>
        </p:nvSpPr>
        <p:spPr/>
        <p:txBody>
          <a:bodyPr/>
          <a:lstStyle/>
          <a:p>
            <a:pPr>
              <a:defRPr/>
            </a:pPr>
            <a:fld id="{9C56B7B5-B346-46BB-8E3A-BF99DA868915}" type="slidenum">
              <a:rPr lang="en-US" smtClean="0"/>
              <a:pPr>
                <a:defRPr/>
              </a:pPr>
              <a:t>52</a:t>
            </a:fld>
            <a:endParaRPr lang="en-US"/>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err="1" smtClean="0"/>
              <a:t>Deconvolution</a:t>
            </a:r>
            <a:endParaRPr lang="en-US" b="0" dirty="0" smtClean="0"/>
          </a:p>
        </p:txBody>
      </p:sp>
      <p:pic>
        <p:nvPicPr>
          <p:cNvPr id="1082372" name="Picture 4" descr="http://hausheer.osola.com/latex2png/XGNvbG9ye3doaXRlfQ0KDQpcYmVnaW57ZGlzcGxheW1hdGh9DQpcaGF0e0l9ID0gXGFyZyBcbWluX0kgIFx7IFxmcmFjeyhCIC0ga1xvdGltZXMgSSleMn17MlxldGFeMn0gKyAgXGxhbWJkYSBcfFxuYWJsYSBJXHxee1xnYW1tYX0gXH0NClxlbmR7ZGlzcGxheW1hdGh9/300/1/result.png"/>
          <p:cNvPicPr>
            <a:picLocks noChangeAspect="1" noChangeArrowheads="1"/>
          </p:cNvPicPr>
          <p:nvPr/>
        </p:nvPicPr>
        <p:blipFill>
          <a:blip r:embed="rId3" cstate="print"/>
          <a:srcRect/>
          <a:stretch>
            <a:fillRect/>
          </a:stretch>
        </p:blipFill>
        <p:spPr bwMode="auto">
          <a:xfrm>
            <a:off x="1225252" y="1943059"/>
            <a:ext cx="6515100" cy="942976"/>
          </a:xfrm>
          <a:prstGeom prst="rect">
            <a:avLst/>
          </a:prstGeom>
          <a:noFill/>
        </p:spPr>
      </p:pic>
      <p:sp>
        <p:nvSpPr>
          <p:cNvPr id="23" name="Right Brace 22"/>
          <p:cNvSpPr/>
          <p:nvPr/>
        </p:nvSpPr>
        <p:spPr bwMode="auto">
          <a:xfrm rot="5400000">
            <a:off x="4391980" y="2075945"/>
            <a:ext cx="396044" cy="2196244"/>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Right Brace 23"/>
          <p:cNvSpPr/>
          <p:nvPr/>
        </p:nvSpPr>
        <p:spPr bwMode="auto">
          <a:xfrm rot="5400000">
            <a:off x="6696236" y="2435985"/>
            <a:ext cx="396044" cy="1476164"/>
          </a:xfrm>
          <a:prstGeom prst="rightBrace">
            <a:avLst/>
          </a:prstGeom>
          <a:noFill/>
          <a:ln w="38100" cap="rnd"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TextBox 24"/>
          <p:cNvSpPr txBox="1"/>
          <p:nvPr/>
        </p:nvSpPr>
        <p:spPr>
          <a:xfrm>
            <a:off x="3743908" y="3462099"/>
            <a:ext cx="1709571" cy="830997"/>
          </a:xfrm>
          <a:prstGeom prst="rect">
            <a:avLst/>
          </a:prstGeom>
          <a:noFill/>
        </p:spPr>
        <p:txBody>
          <a:bodyPr wrap="none" rtlCol="0">
            <a:spAutoFit/>
          </a:bodyPr>
          <a:lstStyle/>
          <a:p>
            <a:pPr algn="ctr"/>
            <a:r>
              <a:rPr lang="en-US" dirty="0" smtClean="0"/>
              <a:t>Observation</a:t>
            </a:r>
          </a:p>
          <a:p>
            <a:pPr algn="ctr"/>
            <a:r>
              <a:rPr lang="en-US" dirty="0" smtClean="0"/>
              <a:t>constraint</a:t>
            </a:r>
            <a:endParaRPr lang="en-US" dirty="0"/>
          </a:p>
        </p:txBody>
      </p:sp>
      <p:sp>
        <p:nvSpPr>
          <p:cNvPr id="26" name="TextBox 25"/>
          <p:cNvSpPr txBox="1"/>
          <p:nvPr/>
        </p:nvSpPr>
        <p:spPr>
          <a:xfrm>
            <a:off x="6088384" y="3462099"/>
            <a:ext cx="1689585" cy="830997"/>
          </a:xfrm>
          <a:prstGeom prst="rect">
            <a:avLst/>
          </a:prstGeom>
          <a:noFill/>
        </p:spPr>
        <p:txBody>
          <a:bodyPr wrap="none" rtlCol="0">
            <a:spAutoFit/>
          </a:bodyPr>
          <a:lstStyle/>
          <a:p>
            <a:pPr algn="ctr"/>
            <a:r>
              <a:rPr lang="en-US" dirty="0" smtClean="0"/>
              <a:t>Sparse prior </a:t>
            </a:r>
          </a:p>
          <a:p>
            <a:pPr algn="ctr"/>
            <a:r>
              <a:rPr lang="en-US" dirty="0" smtClean="0"/>
              <a:t>on images</a:t>
            </a:r>
          </a:p>
        </p:txBody>
      </p:sp>
      <p:sp>
        <p:nvSpPr>
          <p:cNvPr id="27" name="TextBox 26"/>
          <p:cNvSpPr txBox="1"/>
          <p:nvPr/>
        </p:nvSpPr>
        <p:spPr>
          <a:xfrm>
            <a:off x="2214211" y="1160748"/>
            <a:ext cx="4662045" cy="461665"/>
          </a:xfrm>
          <a:prstGeom prst="rect">
            <a:avLst/>
          </a:prstGeom>
          <a:noFill/>
          <a:ln>
            <a:solidFill>
              <a:schemeClr val="accent1">
                <a:lumMod val="40000"/>
                <a:lumOff val="60000"/>
              </a:schemeClr>
            </a:solidFill>
          </a:ln>
        </p:spPr>
        <p:txBody>
          <a:bodyPr wrap="none" rtlCol="0">
            <a:spAutoFit/>
          </a:bodyPr>
          <a:lstStyle/>
          <a:p>
            <a:r>
              <a:rPr lang="en-US" dirty="0" smtClean="0"/>
              <a:t>Maximum – a – posteriori estimator</a:t>
            </a:r>
            <a:endParaRPr lang="en-US" dirty="0"/>
          </a:p>
        </p:txBody>
      </p:sp>
      <p:sp>
        <p:nvSpPr>
          <p:cNvPr id="9" name="TextBox 8"/>
          <p:cNvSpPr txBox="1"/>
          <p:nvPr/>
        </p:nvSpPr>
        <p:spPr>
          <a:xfrm>
            <a:off x="2057400" y="5373216"/>
            <a:ext cx="6813584" cy="461665"/>
          </a:xfrm>
          <a:prstGeom prst="rect">
            <a:avLst/>
          </a:prstGeom>
          <a:noFill/>
        </p:spPr>
        <p:txBody>
          <a:bodyPr wrap="none" rtlCol="0">
            <a:spAutoFit/>
          </a:bodyPr>
          <a:lstStyle/>
          <a:p>
            <a:r>
              <a:rPr lang="en-US" dirty="0" smtClean="0"/>
              <a:t>[</a:t>
            </a:r>
            <a:r>
              <a:rPr lang="en-US" dirty="0" err="1" smtClean="0"/>
              <a:t>Bouman</a:t>
            </a:r>
            <a:r>
              <a:rPr lang="en-US" dirty="0" smtClean="0"/>
              <a:t> et al. TIP 1993, Levin et al. SIGGRAPH 2007]</a:t>
            </a:r>
            <a:endParaRPr lang="en-US" dirty="0"/>
          </a:p>
        </p:txBody>
      </p:sp>
      <p:sp>
        <p:nvSpPr>
          <p:cNvPr id="12" name="Slide Number Placeholder 11"/>
          <p:cNvSpPr>
            <a:spLocks noGrp="1"/>
          </p:cNvSpPr>
          <p:nvPr>
            <p:ph type="sldNum" sz="quarter" idx="4"/>
          </p:nvPr>
        </p:nvSpPr>
        <p:spPr/>
        <p:txBody>
          <a:bodyPr/>
          <a:lstStyle/>
          <a:p>
            <a:pPr>
              <a:defRPr/>
            </a:pPr>
            <a:fld id="{9C56B7B5-B346-46BB-8E3A-BF99DA868915}" type="slidenum">
              <a:rPr lang="en-US" smtClean="0"/>
              <a:pPr>
                <a:defRPr/>
              </a:pPr>
              <a:t>53</a:t>
            </a:fld>
            <a:endParaRPr lang="en-US"/>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179512" y="116632"/>
            <a:ext cx="8740775" cy="679450"/>
          </a:xfrm>
        </p:spPr>
        <p:txBody>
          <a:bodyPr/>
          <a:lstStyle/>
          <a:p>
            <a:pPr>
              <a:defRPr/>
            </a:pPr>
            <a:r>
              <a:rPr lang="en-US" b="0" dirty="0" err="1" smtClean="0"/>
              <a:t>Deblurred</a:t>
            </a:r>
            <a:r>
              <a:rPr lang="en-US" b="0" dirty="0" smtClean="0"/>
              <a:t> image</a:t>
            </a:r>
          </a:p>
        </p:txBody>
      </p:sp>
      <p:pic>
        <p:nvPicPr>
          <p:cNvPr id="1085444" name="Picture 4" descr="Z:\Research\LineBasedKernelEstimation\MATLABCode\FiguresForPaper\slideFigures\edgeDetection\Results\deblurredImWL.png"/>
          <p:cNvPicPr>
            <a:picLocks noChangeAspect="1" noChangeArrowheads="1"/>
          </p:cNvPicPr>
          <p:nvPr/>
        </p:nvPicPr>
        <p:blipFill>
          <a:blip r:embed="rId3" cstate="print"/>
          <a:srcRect/>
          <a:stretch>
            <a:fillRect/>
          </a:stretch>
        </p:blipFill>
        <p:spPr bwMode="auto">
          <a:xfrm>
            <a:off x="182880" y="2020824"/>
            <a:ext cx="4528982" cy="4114800"/>
          </a:xfrm>
          <a:prstGeom prst="rect">
            <a:avLst/>
          </a:prstGeom>
          <a:noFill/>
          <a:ln w="38100">
            <a:solidFill>
              <a:schemeClr val="tx1"/>
            </a:solidFill>
          </a:ln>
        </p:spPr>
      </p:pic>
      <p:pic>
        <p:nvPicPr>
          <p:cNvPr id="1085445" name="Picture 5" descr="Z:\Research\LineBasedKernelEstimation\MATLABCode\FiguresForPaper\slideFigures\edgeDetection\Results\DCut1.jpg"/>
          <p:cNvPicPr>
            <a:picLocks noChangeAspect="1" noChangeArrowheads="1"/>
          </p:cNvPicPr>
          <p:nvPr/>
        </p:nvPicPr>
        <p:blipFill>
          <a:blip r:embed="rId4" cstate="print"/>
          <a:srcRect/>
          <a:stretch>
            <a:fillRect/>
          </a:stretch>
        </p:blipFill>
        <p:spPr bwMode="auto">
          <a:xfrm>
            <a:off x="4828032" y="2024844"/>
            <a:ext cx="2011680" cy="2011680"/>
          </a:xfrm>
          <a:prstGeom prst="rect">
            <a:avLst/>
          </a:prstGeom>
          <a:noFill/>
          <a:ln w="38100">
            <a:solidFill>
              <a:srgbClr val="FF0000"/>
            </a:solidFill>
          </a:ln>
        </p:spPr>
      </p:pic>
      <p:pic>
        <p:nvPicPr>
          <p:cNvPr id="1085446" name="Picture 6" descr="Z:\Research\LineBasedKernelEstimation\MATLABCode\FiguresForPaper\slideFigures\edgeDetection\Results\DCut2.jpg"/>
          <p:cNvPicPr>
            <a:picLocks noChangeAspect="1" noChangeArrowheads="1"/>
          </p:cNvPicPr>
          <p:nvPr/>
        </p:nvPicPr>
        <p:blipFill>
          <a:blip r:embed="rId5" cstate="print"/>
          <a:srcRect/>
          <a:stretch>
            <a:fillRect/>
          </a:stretch>
        </p:blipFill>
        <p:spPr bwMode="auto">
          <a:xfrm>
            <a:off x="6912864" y="2024844"/>
            <a:ext cx="2011680" cy="2011680"/>
          </a:xfrm>
          <a:prstGeom prst="rect">
            <a:avLst/>
          </a:prstGeom>
          <a:noFill/>
          <a:ln w="38100">
            <a:solidFill>
              <a:srgbClr val="31EF3A"/>
            </a:solidFill>
          </a:ln>
        </p:spPr>
      </p:pic>
      <p:pic>
        <p:nvPicPr>
          <p:cNvPr id="1085447" name="Picture 7" descr="Z:\Research\LineBasedKernelEstimation\MATLABCode\FiguresForPaper\slideFigures\edgeDetection\Results\DCut3.jpg"/>
          <p:cNvPicPr>
            <a:picLocks noChangeAspect="1" noChangeArrowheads="1"/>
          </p:cNvPicPr>
          <p:nvPr/>
        </p:nvPicPr>
        <p:blipFill>
          <a:blip r:embed="rId6" cstate="print"/>
          <a:srcRect/>
          <a:stretch>
            <a:fillRect/>
          </a:stretch>
        </p:blipFill>
        <p:spPr bwMode="auto">
          <a:xfrm>
            <a:off x="4828032" y="4123944"/>
            <a:ext cx="2011680" cy="2011680"/>
          </a:xfrm>
          <a:prstGeom prst="rect">
            <a:avLst/>
          </a:prstGeom>
          <a:noFill/>
          <a:ln w="38100">
            <a:solidFill>
              <a:schemeClr val="bg1"/>
            </a:solidFill>
          </a:ln>
        </p:spPr>
      </p:pic>
      <p:pic>
        <p:nvPicPr>
          <p:cNvPr id="1085448" name="Picture 8" descr="Z:\Research\LineBasedKernelEstimation\MATLABCode\FiguresForPaper\slideFigures\edgeDetection\Results\DCut4.jpg"/>
          <p:cNvPicPr>
            <a:picLocks noChangeAspect="1" noChangeArrowheads="1"/>
          </p:cNvPicPr>
          <p:nvPr/>
        </p:nvPicPr>
        <p:blipFill>
          <a:blip r:embed="rId7" cstate="print"/>
          <a:srcRect/>
          <a:stretch>
            <a:fillRect/>
          </a:stretch>
        </p:blipFill>
        <p:spPr bwMode="auto">
          <a:xfrm>
            <a:off x="6912260" y="4123944"/>
            <a:ext cx="2011680" cy="2011680"/>
          </a:xfrm>
          <a:prstGeom prst="rect">
            <a:avLst/>
          </a:prstGeom>
          <a:noFill/>
          <a:ln w="38100">
            <a:solidFill>
              <a:schemeClr val="accent2"/>
            </a:solidFill>
          </a:ln>
        </p:spPr>
      </p:pic>
      <p:pic>
        <p:nvPicPr>
          <p:cNvPr id="15" name="Picture 4" descr="Z:\Research\LineBasedKernelEstimation\MATLABCode\FiguresForPaper\slideFigures\edgeDetection\Results\estBlurKernel.png"/>
          <p:cNvPicPr>
            <a:picLocks noChangeAspect="1" noChangeArrowheads="1"/>
          </p:cNvPicPr>
          <p:nvPr/>
        </p:nvPicPr>
        <p:blipFill>
          <a:blip r:embed="rId8" cstate="print"/>
          <a:srcRect/>
          <a:stretch>
            <a:fillRect/>
          </a:stretch>
        </p:blipFill>
        <p:spPr bwMode="auto">
          <a:xfrm>
            <a:off x="179488" y="728700"/>
            <a:ext cx="1728216" cy="1728216"/>
          </a:xfrm>
          <a:prstGeom prst="rect">
            <a:avLst/>
          </a:prstGeom>
          <a:noFill/>
          <a:ln w="38100">
            <a:solidFill>
              <a:schemeClr val="tx1"/>
            </a:solidFill>
          </a:ln>
        </p:spPr>
      </p:pic>
      <p:sp>
        <p:nvSpPr>
          <p:cNvPr id="10" name="Slide Number Placeholder 9"/>
          <p:cNvSpPr>
            <a:spLocks noGrp="1"/>
          </p:cNvSpPr>
          <p:nvPr>
            <p:ph type="sldNum" sz="quarter" idx="4"/>
          </p:nvPr>
        </p:nvSpPr>
        <p:spPr/>
        <p:txBody>
          <a:bodyPr/>
          <a:lstStyle/>
          <a:p>
            <a:pPr>
              <a:defRPr/>
            </a:pPr>
            <a:fld id="{9C56B7B5-B346-46BB-8E3A-BF99DA868915}" type="slidenum">
              <a:rPr lang="en-US" smtClean="0"/>
              <a:pPr>
                <a:defRPr/>
              </a:pPr>
              <a:t>54</a:t>
            </a:fld>
            <a:endParaRPr lang="en-US"/>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2978" name="Picture 2" descr="Z:\Research\LineBasedKernelEstimation\MATLABCode\FiguresForPaper\slideFigures\blurredEdges\Results\BlurredIm.png"/>
          <p:cNvPicPr>
            <a:picLocks noChangeAspect="1" noChangeArrowheads="1"/>
          </p:cNvPicPr>
          <p:nvPr/>
        </p:nvPicPr>
        <p:blipFill>
          <a:blip r:embed="rId3" cstate="print"/>
          <a:srcRect/>
          <a:stretch>
            <a:fillRect/>
          </a:stretch>
        </p:blipFill>
        <p:spPr bwMode="auto">
          <a:xfrm>
            <a:off x="179512" y="2024844"/>
            <a:ext cx="4528981" cy="4114800"/>
          </a:xfrm>
          <a:prstGeom prst="rect">
            <a:avLst/>
          </a:prstGeom>
          <a:noFill/>
          <a:ln w="38100">
            <a:solidFill>
              <a:schemeClr val="tx1"/>
            </a:solidFill>
          </a:ln>
        </p:spPr>
      </p:pic>
      <p:pic>
        <p:nvPicPr>
          <p:cNvPr id="1022979" name="Picture 3" descr="Z:\Research\LineBasedKernelEstimation\MATLABCode\FiguresForPaper\slideFigures\blurredEdges\Results\BCut1.png"/>
          <p:cNvPicPr>
            <a:picLocks noChangeAspect="1" noChangeArrowheads="1"/>
          </p:cNvPicPr>
          <p:nvPr/>
        </p:nvPicPr>
        <p:blipFill>
          <a:blip r:embed="rId4" cstate="print"/>
          <a:srcRect/>
          <a:stretch>
            <a:fillRect/>
          </a:stretch>
        </p:blipFill>
        <p:spPr bwMode="auto">
          <a:xfrm>
            <a:off x="4824028" y="2024844"/>
            <a:ext cx="2011680" cy="2011680"/>
          </a:xfrm>
          <a:prstGeom prst="rect">
            <a:avLst/>
          </a:prstGeom>
          <a:noFill/>
          <a:ln w="38100">
            <a:solidFill>
              <a:srgbClr val="FF0066"/>
            </a:solidFill>
          </a:ln>
        </p:spPr>
      </p:pic>
      <p:pic>
        <p:nvPicPr>
          <p:cNvPr id="1022980" name="Picture 4" descr="Z:\Research\LineBasedKernelEstimation\MATLABCode\FiguresForPaper\slideFigures\blurredEdges\Results\BCut2.png"/>
          <p:cNvPicPr>
            <a:picLocks noChangeAspect="1" noChangeArrowheads="1"/>
          </p:cNvPicPr>
          <p:nvPr/>
        </p:nvPicPr>
        <p:blipFill>
          <a:blip r:embed="rId5" cstate="print"/>
          <a:srcRect/>
          <a:stretch>
            <a:fillRect/>
          </a:stretch>
        </p:blipFill>
        <p:spPr bwMode="auto">
          <a:xfrm>
            <a:off x="6912260" y="2024844"/>
            <a:ext cx="2011680" cy="2011680"/>
          </a:xfrm>
          <a:prstGeom prst="rect">
            <a:avLst/>
          </a:prstGeom>
          <a:noFill/>
          <a:ln w="38100">
            <a:solidFill>
              <a:srgbClr val="31EF3A"/>
            </a:solidFill>
          </a:ln>
        </p:spPr>
      </p:pic>
      <p:pic>
        <p:nvPicPr>
          <p:cNvPr id="1022981" name="Picture 5" descr="Z:\Research\LineBasedKernelEstimation\MATLABCode\FiguresForPaper\slideFigures\blurredEdges\Results\BCut3.png"/>
          <p:cNvPicPr>
            <a:picLocks noChangeAspect="1" noChangeArrowheads="1"/>
          </p:cNvPicPr>
          <p:nvPr/>
        </p:nvPicPr>
        <p:blipFill>
          <a:blip r:embed="rId6" cstate="print"/>
          <a:srcRect/>
          <a:stretch>
            <a:fillRect/>
          </a:stretch>
        </p:blipFill>
        <p:spPr bwMode="auto">
          <a:xfrm>
            <a:off x="4824028" y="4127964"/>
            <a:ext cx="2011680" cy="2011680"/>
          </a:xfrm>
          <a:prstGeom prst="rect">
            <a:avLst/>
          </a:prstGeom>
          <a:noFill/>
          <a:ln w="38100">
            <a:solidFill>
              <a:schemeClr val="bg1"/>
            </a:solidFill>
          </a:ln>
        </p:spPr>
      </p:pic>
      <p:pic>
        <p:nvPicPr>
          <p:cNvPr id="1022982" name="Picture 6" descr="Z:\Research\LineBasedKernelEstimation\MATLABCode\FiguresForPaper\slideFigures\blurredEdges\Results\BCut4.png"/>
          <p:cNvPicPr>
            <a:picLocks noChangeAspect="1" noChangeArrowheads="1"/>
          </p:cNvPicPr>
          <p:nvPr/>
        </p:nvPicPr>
        <p:blipFill>
          <a:blip r:embed="rId7" cstate="print"/>
          <a:srcRect/>
          <a:stretch>
            <a:fillRect/>
          </a:stretch>
        </p:blipFill>
        <p:spPr bwMode="auto">
          <a:xfrm>
            <a:off x="6912260" y="4127964"/>
            <a:ext cx="2011680" cy="2011680"/>
          </a:xfrm>
          <a:prstGeom prst="rect">
            <a:avLst/>
          </a:prstGeom>
          <a:noFill/>
          <a:ln w="38100">
            <a:solidFill>
              <a:schemeClr val="accent2"/>
            </a:solidFill>
          </a:ln>
        </p:spPr>
      </p:pic>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Input blurry image</a:t>
            </a:r>
          </a:p>
        </p:txBody>
      </p:sp>
      <p:sp>
        <p:nvSpPr>
          <p:cNvPr id="11" name="Slide Number Placeholder 10"/>
          <p:cNvSpPr>
            <a:spLocks noGrp="1"/>
          </p:cNvSpPr>
          <p:nvPr>
            <p:ph type="sldNum" sz="quarter" idx="4"/>
          </p:nvPr>
        </p:nvSpPr>
        <p:spPr/>
        <p:txBody>
          <a:bodyPr/>
          <a:lstStyle/>
          <a:p>
            <a:pPr>
              <a:defRPr/>
            </a:pPr>
            <a:fld id="{9C56B7B5-B346-46BB-8E3A-BF99DA868915}" type="slidenum">
              <a:rPr lang="en-US" smtClean="0"/>
              <a:pPr>
                <a:defRPr/>
              </a:pPr>
              <a:t>55</a:t>
            </a:fld>
            <a:endParaRPr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56</a:t>
            </a:fld>
            <a:endParaRPr lang="en-US"/>
          </a:p>
        </p:txBody>
      </p:sp>
      <p:sp>
        <p:nvSpPr>
          <p:cNvPr id="5"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Outline</a:t>
            </a:r>
          </a:p>
        </p:txBody>
      </p:sp>
      <p:sp>
        <p:nvSpPr>
          <p:cNvPr id="7" name="TextBox 6"/>
          <p:cNvSpPr txBox="1"/>
          <p:nvPr/>
        </p:nvSpPr>
        <p:spPr>
          <a:xfrm>
            <a:off x="157589" y="721961"/>
            <a:ext cx="8879354" cy="5643596"/>
          </a:xfrm>
          <a:prstGeom prst="rect">
            <a:avLst/>
          </a:prstGeom>
          <a:noFill/>
        </p:spPr>
        <p:txBody>
          <a:bodyPr wrap="none" rtlCol="0">
            <a:spAutoFit/>
          </a:bodyPr>
          <a:lstStyle/>
          <a:p>
            <a:pPr>
              <a:buFont typeface="Arial" pitchFamily="34" charset="0"/>
              <a:buChar char="•"/>
            </a:pPr>
            <a:r>
              <a:rPr lang="en-US" sz="3200" kern="0" dirty="0" smtClean="0">
                <a:solidFill>
                  <a:srgbClr val="FFCC66"/>
                </a:solidFill>
                <a:effectLst>
                  <a:outerShdw blurRad="38100" dist="38100" dir="2700000" algn="tl">
                    <a:srgbClr val="000000"/>
                  </a:outerShdw>
                </a:effectLst>
              </a:rPr>
              <a:t> Blur kernel estimation using blurred edge profiles</a:t>
            </a:r>
            <a:endParaRPr lang="en-US" sz="3200" dirty="0" smtClean="0">
              <a:solidFill>
                <a:srgbClr val="FFFF66"/>
              </a:solidFill>
            </a:endParaRPr>
          </a:p>
          <a:p>
            <a:pPr lvl="1">
              <a:lnSpc>
                <a:spcPct val="120000"/>
              </a:lnSpc>
              <a:buFont typeface="Arial" pitchFamily="34" charset="0"/>
              <a:buChar char="•"/>
            </a:pPr>
            <a:r>
              <a:rPr lang="en-US" sz="3200" dirty="0" smtClean="0">
                <a:solidFill>
                  <a:srgbClr val="FFFF66"/>
                </a:solidFill>
              </a:rPr>
              <a:t> </a:t>
            </a:r>
            <a:r>
              <a:rPr lang="en-US" sz="2600" dirty="0" smtClean="0">
                <a:solidFill>
                  <a:srgbClr val="FFFF66"/>
                </a:solidFill>
              </a:rPr>
              <a:t>The Radon transform and blur</a:t>
            </a:r>
          </a:p>
          <a:p>
            <a:pPr lvl="1">
              <a:lnSpc>
                <a:spcPct val="120000"/>
              </a:lnSpc>
              <a:buFont typeface="Arial" pitchFamily="34" charset="0"/>
              <a:buChar char="•"/>
            </a:pPr>
            <a:r>
              <a:rPr lang="en-US" sz="2600" dirty="0" smtClean="0">
                <a:solidFill>
                  <a:srgbClr val="FFFF66"/>
                </a:solidFill>
              </a:rPr>
              <a:t>  Using blurred edges for blur identification</a:t>
            </a:r>
          </a:p>
          <a:p>
            <a:pPr lvl="1">
              <a:lnSpc>
                <a:spcPct val="120000"/>
              </a:lnSpc>
              <a:buFont typeface="Arial" pitchFamily="34" charset="0"/>
              <a:buChar char="•"/>
            </a:pPr>
            <a:r>
              <a:rPr lang="en-US" sz="2600" dirty="0" smtClean="0">
                <a:solidFill>
                  <a:srgbClr val="FFFF66"/>
                </a:solidFill>
              </a:rPr>
              <a:t>  </a:t>
            </a:r>
            <a:r>
              <a:rPr lang="en-US" sz="2600" dirty="0" err="1" smtClean="0">
                <a:solidFill>
                  <a:srgbClr val="FFFF66"/>
                </a:solidFill>
              </a:rPr>
              <a:t>Deblurring</a:t>
            </a:r>
            <a:r>
              <a:rPr lang="en-US" sz="2600" dirty="0" smtClean="0">
                <a:solidFill>
                  <a:srgbClr val="FFFF66"/>
                </a:solidFill>
              </a:rPr>
              <a:t> pipeline</a:t>
            </a:r>
          </a:p>
          <a:p>
            <a:pPr lvl="1">
              <a:lnSpc>
                <a:spcPct val="120000"/>
              </a:lnSpc>
              <a:buFont typeface="Arial" pitchFamily="34" charset="0"/>
              <a:buChar char="•"/>
            </a:pPr>
            <a:r>
              <a:rPr lang="en-US" sz="2600" dirty="0" smtClean="0">
                <a:solidFill>
                  <a:srgbClr val="FFFF66"/>
                </a:solidFill>
              </a:rPr>
              <a:t>  Experimental results </a:t>
            </a:r>
            <a:br>
              <a:rPr lang="en-US" sz="2600" dirty="0" smtClean="0">
                <a:solidFill>
                  <a:srgbClr val="FFFF66"/>
                </a:solidFill>
              </a:rPr>
            </a:br>
            <a:endParaRPr lang="en-US" sz="2800" kern="0" dirty="0" smtClean="0">
              <a:solidFill>
                <a:schemeClr val="tx1">
                  <a:lumMod val="65000"/>
                </a:schemeClr>
              </a:solidFill>
              <a:effectLst>
                <a:outerShdw blurRad="38100" dist="38100" dir="2700000" algn="tl">
                  <a:srgbClr val="000000"/>
                </a:outerShdw>
              </a:effectLst>
            </a:endParaRPr>
          </a:p>
          <a:p>
            <a:pPr>
              <a:buFont typeface="Arial" pitchFamily="34" charset="0"/>
              <a:buChar char="•"/>
            </a:pPr>
            <a:r>
              <a:rPr lang="en-US" sz="3200" kern="0" dirty="0" smtClean="0">
                <a:solidFill>
                  <a:schemeClr val="tx1">
                    <a:lumMod val="65000"/>
                  </a:schemeClr>
                </a:solidFill>
                <a:effectLst>
                  <a:outerShdw blurRad="38100" dist="38100" dir="2700000" algn="tl">
                    <a:srgbClr val="000000"/>
                  </a:outerShdw>
                </a:effectLst>
              </a:rPr>
              <a:t> </a:t>
            </a:r>
            <a:r>
              <a:rPr lang="en-US" sz="3000" kern="0" dirty="0" smtClean="0">
                <a:solidFill>
                  <a:schemeClr val="tx1">
                    <a:lumMod val="65000"/>
                  </a:schemeClr>
                </a:solidFill>
                <a:effectLst>
                  <a:outerShdw blurRad="38100" dist="38100" dir="2700000" algn="tl">
                    <a:srgbClr val="000000"/>
                  </a:outerShdw>
                </a:effectLst>
              </a:rPr>
              <a:t>Orthogonal parabolic exposures for motion </a:t>
            </a:r>
            <a:r>
              <a:rPr lang="en-US" sz="3000" kern="0" dirty="0" err="1" smtClean="0">
                <a:solidFill>
                  <a:schemeClr val="tx1">
                    <a:lumMod val="65000"/>
                  </a:schemeClr>
                </a:solidFill>
                <a:effectLst>
                  <a:outerShdw blurRad="38100" dist="38100" dir="2700000" algn="tl">
                    <a:srgbClr val="000000"/>
                  </a:outerShdw>
                </a:effectLst>
              </a:rPr>
              <a:t>deblurring</a:t>
            </a:r>
            <a:endParaRPr lang="en-US" sz="3000" kern="0" dirty="0" smtClean="0">
              <a:solidFill>
                <a:schemeClr val="tx1">
                  <a:lumMod val="65000"/>
                </a:schemeClr>
              </a:solidFill>
              <a:effectLst>
                <a:outerShdw blurRad="38100" dist="38100" dir="2700000" algn="tl">
                  <a:srgbClr val="000000"/>
                </a:outerShdw>
              </a:effectLst>
            </a:endParaRPr>
          </a:p>
          <a:p>
            <a:pPr lvl="1">
              <a:lnSpc>
                <a:spcPct val="120000"/>
              </a:lnSpc>
              <a:buFont typeface="Arial" pitchFamily="34" charset="0"/>
              <a:buChar char="•"/>
            </a:pPr>
            <a:r>
              <a:rPr lang="en-US" sz="3200" dirty="0" smtClean="0">
                <a:solidFill>
                  <a:schemeClr val="tx1">
                    <a:lumMod val="65000"/>
                  </a:schemeClr>
                </a:solidFill>
              </a:rPr>
              <a:t> </a:t>
            </a:r>
            <a:r>
              <a:rPr lang="en-US" sz="2600" dirty="0" smtClean="0">
                <a:solidFill>
                  <a:schemeClr val="tx1">
                    <a:lumMod val="65000"/>
                  </a:schemeClr>
                </a:solidFill>
              </a:rPr>
              <a:t>2D motion optimal spectral bound</a:t>
            </a:r>
          </a:p>
          <a:p>
            <a:pPr lvl="1">
              <a:lnSpc>
                <a:spcPct val="120000"/>
              </a:lnSpc>
              <a:buFont typeface="Arial" pitchFamily="34" charset="0"/>
              <a:buChar char="•"/>
            </a:pPr>
            <a:r>
              <a:rPr lang="en-US" sz="2600" dirty="0" smtClean="0">
                <a:solidFill>
                  <a:schemeClr val="tx1">
                    <a:lumMod val="65000"/>
                  </a:schemeClr>
                </a:solidFill>
              </a:rPr>
              <a:t>  Camera design</a:t>
            </a:r>
          </a:p>
          <a:p>
            <a:pPr lvl="1">
              <a:lnSpc>
                <a:spcPct val="120000"/>
              </a:lnSpc>
              <a:buFont typeface="Arial" pitchFamily="34" charset="0"/>
              <a:buChar char="•"/>
            </a:pPr>
            <a:r>
              <a:rPr lang="en-US" sz="2600" dirty="0" smtClean="0">
                <a:solidFill>
                  <a:schemeClr val="tx1">
                    <a:lumMod val="65000"/>
                  </a:schemeClr>
                </a:solidFill>
              </a:rPr>
              <a:t>  Blur estimation</a:t>
            </a:r>
          </a:p>
          <a:p>
            <a:pPr lvl="1">
              <a:lnSpc>
                <a:spcPct val="120000"/>
              </a:lnSpc>
              <a:buFont typeface="Arial" pitchFamily="34" charset="0"/>
              <a:buChar char="•"/>
            </a:pPr>
            <a:r>
              <a:rPr lang="en-US" sz="2600" dirty="0" smtClean="0">
                <a:solidFill>
                  <a:schemeClr val="tx1">
                    <a:lumMod val="65000"/>
                  </a:schemeClr>
                </a:solidFill>
              </a:rPr>
              <a:t>  Experimental results </a:t>
            </a:r>
            <a:endParaRPr lang="en-US" sz="3200" dirty="0" smtClean="0">
              <a:solidFill>
                <a:schemeClr val="tx1">
                  <a:lumMod val="65000"/>
                </a:schemeClr>
              </a:solidFill>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86466" name="Picture 2" descr="Z:\Research\LineBasedKernelEstimation\MATLABCode\FiguresForPaper\paperFigures\expResults\Results\2889_blurryRawImNL.jpg"/>
          <p:cNvPicPr>
            <a:picLocks noChangeAspect="1" noChangeArrowheads="1"/>
          </p:cNvPicPr>
          <p:nvPr/>
        </p:nvPicPr>
        <p:blipFill>
          <a:blip r:embed="rId3" cstate="print"/>
          <a:srcRect/>
          <a:stretch>
            <a:fillRect/>
          </a:stretch>
        </p:blipFill>
        <p:spPr bwMode="auto">
          <a:xfrm>
            <a:off x="1079612" y="1232756"/>
            <a:ext cx="6838151" cy="5436604"/>
          </a:xfrm>
          <a:prstGeom prst="rect">
            <a:avLst/>
          </a:prstGeom>
          <a:noFill/>
          <a:ln w="38100">
            <a:solidFill>
              <a:schemeClr val="tx1"/>
            </a:solidFill>
          </a:ln>
        </p:spPr>
      </p:pic>
      <p:sp>
        <p:nvSpPr>
          <p:cNvPr id="10" name="TextBox 9"/>
          <p:cNvSpPr txBox="1"/>
          <p:nvPr/>
        </p:nvSpPr>
        <p:spPr>
          <a:xfrm>
            <a:off x="3563888" y="764704"/>
            <a:ext cx="1938159" cy="461665"/>
          </a:xfrm>
          <a:prstGeom prst="rect">
            <a:avLst/>
          </a:prstGeom>
          <a:noFill/>
        </p:spPr>
        <p:txBody>
          <a:bodyPr wrap="none" rtlCol="0">
            <a:spAutoFit/>
          </a:bodyPr>
          <a:lstStyle/>
          <a:p>
            <a:r>
              <a:rPr lang="en-US" dirty="0" smtClean="0"/>
              <a:t>Blurred image</a:t>
            </a:r>
            <a:endParaRPr lang="en-US" dirty="0"/>
          </a:p>
        </p:txBody>
      </p:sp>
      <p:pic>
        <p:nvPicPr>
          <p:cNvPr id="1086467" name="Picture 3" descr="Z:\Research\LineBasedKernelEstimation\MATLABCode\FiguresForPaper\slideFigures\realExp\blur_crop.png"/>
          <p:cNvPicPr>
            <a:picLocks noChangeAspect="1" noChangeArrowheads="1"/>
          </p:cNvPicPr>
          <p:nvPr/>
        </p:nvPicPr>
        <p:blipFill>
          <a:blip r:embed="rId4" cstate="print"/>
          <a:srcRect/>
          <a:stretch>
            <a:fillRect/>
          </a:stretch>
        </p:blipFill>
        <p:spPr bwMode="auto">
          <a:xfrm>
            <a:off x="457200" y="914400"/>
            <a:ext cx="1408176" cy="1408176"/>
          </a:xfrm>
          <a:prstGeom prst="rect">
            <a:avLst/>
          </a:prstGeom>
          <a:noFill/>
          <a:ln w="38100">
            <a:solidFill>
              <a:schemeClr val="tx1"/>
            </a:solidFill>
          </a:ln>
        </p:spPr>
      </p:pic>
      <p:sp>
        <p:nvSpPr>
          <p:cNvPr id="6" name="Rectangle 5"/>
          <p:cNvSpPr/>
          <p:nvPr/>
        </p:nvSpPr>
        <p:spPr bwMode="auto">
          <a:xfrm>
            <a:off x="6858000" y="3767328"/>
            <a:ext cx="304800" cy="304800"/>
          </a:xfrm>
          <a:prstGeom prst="rect">
            <a:avLst/>
          </a:prstGeom>
          <a:noFill/>
          <a:ln w="635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Slide Number Placeholder 10"/>
          <p:cNvSpPr>
            <a:spLocks noGrp="1"/>
          </p:cNvSpPr>
          <p:nvPr>
            <p:ph type="sldNum" sz="quarter" idx="4"/>
          </p:nvPr>
        </p:nvSpPr>
        <p:spPr/>
        <p:txBody>
          <a:bodyPr/>
          <a:lstStyle/>
          <a:p>
            <a:pPr>
              <a:defRPr/>
            </a:pPr>
            <a:fld id="{9C56B7B5-B346-46BB-8E3A-BF99DA868915}" type="slidenum">
              <a:rPr lang="en-US" smtClean="0"/>
              <a:pPr>
                <a:defRPr/>
              </a:pPr>
              <a:t>57</a:t>
            </a:fld>
            <a:endParaRPr lang="en-US"/>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7490" name="Picture 2" descr="Z:\Research\LineBasedKernelEstimation\MATLABCode\run_deblurring_automatic_cluster\Results\edgeCand_Final_2889.jpg"/>
          <p:cNvPicPr>
            <a:picLocks noChangeAspect="1" noChangeArrowheads="1"/>
          </p:cNvPicPr>
          <p:nvPr/>
        </p:nvPicPr>
        <p:blipFill>
          <a:blip r:embed="rId3" cstate="print"/>
          <a:srcRect/>
          <a:stretch>
            <a:fillRect/>
          </a:stretch>
        </p:blipFill>
        <p:spPr bwMode="auto">
          <a:xfrm>
            <a:off x="1078992" y="1234440"/>
            <a:ext cx="6843278" cy="5440680"/>
          </a:xfrm>
          <a:prstGeom prst="rect">
            <a:avLst/>
          </a:prstGeom>
          <a:noFill/>
          <a:ln w="38100">
            <a:solidFill>
              <a:schemeClr val="tx1"/>
            </a:solidFill>
          </a:ln>
        </p:spPr>
      </p:pic>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10" name="TextBox 9"/>
          <p:cNvSpPr txBox="1"/>
          <p:nvPr/>
        </p:nvSpPr>
        <p:spPr>
          <a:xfrm>
            <a:off x="3493451" y="764704"/>
            <a:ext cx="2049472" cy="461665"/>
          </a:xfrm>
          <a:prstGeom prst="rect">
            <a:avLst/>
          </a:prstGeom>
          <a:noFill/>
        </p:spPr>
        <p:txBody>
          <a:bodyPr wrap="none" rtlCol="0">
            <a:spAutoFit/>
          </a:bodyPr>
          <a:lstStyle/>
          <a:p>
            <a:pPr algn="ctr"/>
            <a:r>
              <a:rPr lang="en-US" dirty="0" smtClean="0"/>
              <a:t>Selected edges</a:t>
            </a:r>
            <a:endParaRPr lang="en-US" dirty="0"/>
          </a:p>
        </p:txBody>
      </p:sp>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58</a:t>
            </a:fld>
            <a:endParaRPr lang="en-US"/>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10" name="TextBox 9"/>
          <p:cNvSpPr txBox="1"/>
          <p:nvPr/>
        </p:nvSpPr>
        <p:spPr>
          <a:xfrm>
            <a:off x="3379994" y="764704"/>
            <a:ext cx="2276393" cy="461665"/>
          </a:xfrm>
          <a:prstGeom prst="rect">
            <a:avLst/>
          </a:prstGeom>
          <a:noFill/>
        </p:spPr>
        <p:txBody>
          <a:bodyPr wrap="none" rtlCol="0">
            <a:spAutoFit/>
          </a:bodyPr>
          <a:lstStyle/>
          <a:p>
            <a:pPr algn="ctr"/>
            <a:r>
              <a:rPr lang="en-US" dirty="0" err="1" smtClean="0"/>
              <a:t>Deblurred</a:t>
            </a:r>
            <a:r>
              <a:rPr lang="en-US" dirty="0" smtClean="0"/>
              <a:t> image</a:t>
            </a:r>
            <a:endParaRPr lang="en-US" dirty="0"/>
          </a:p>
        </p:txBody>
      </p:sp>
      <p:pic>
        <p:nvPicPr>
          <p:cNvPr id="1089538" name="Picture 2" descr="Z:\Research\LineBasedKernelEstimation\MATLABCode\FiguresForPaper\paperFigures\expResults\Results\2889_DebRadonImNL.jpg"/>
          <p:cNvPicPr>
            <a:picLocks noChangeAspect="1" noChangeArrowheads="1"/>
          </p:cNvPicPr>
          <p:nvPr/>
        </p:nvPicPr>
        <p:blipFill>
          <a:blip r:embed="rId3" cstate="print"/>
          <a:srcRect/>
          <a:stretch>
            <a:fillRect/>
          </a:stretch>
        </p:blipFill>
        <p:spPr bwMode="auto">
          <a:xfrm>
            <a:off x="1078992" y="1232756"/>
            <a:ext cx="6843277" cy="5440680"/>
          </a:xfrm>
          <a:prstGeom prst="rect">
            <a:avLst/>
          </a:prstGeom>
          <a:noFill/>
          <a:ln w="38100">
            <a:solidFill>
              <a:schemeClr val="tx1"/>
            </a:solidFill>
          </a:ln>
        </p:spPr>
      </p:pic>
      <p:pic>
        <p:nvPicPr>
          <p:cNvPr id="1089540" name="Picture 4" descr="Z:\Research\LineBasedKernelEstimation\MATLABCode\FiguresForPaper\slideFigures\realExp\2889_Ours.png"/>
          <p:cNvPicPr>
            <a:picLocks noChangeAspect="1" noChangeArrowheads="1"/>
          </p:cNvPicPr>
          <p:nvPr/>
        </p:nvPicPr>
        <p:blipFill>
          <a:blip r:embed="rId4" cstate="print"/>
          <a:srcRect/>
          <a:stretch>
            <a:fillRect/>
          </a:stretch>
        </p:blipFill>
        <p:spPr bwMode="auto">
          <a:xfrm>
            <a:off x="457200" y="914400"/>
            <a:ext cx="1411288" cy="1411287"/>
          </a:xfrm>
          <a:prstGeom prst="rect">
            <a:avLst/>
          </a:prstGeom>
          <a:noFill/>
          <a:ln w="38100">
            <a:solidFill>
              <a:schemeClr val="tx1"/>
            </a:solidFill>
          </a:ln>
        </p:spPr>
      </p:pic>
      <p:pic>
        <p:nvPicPr>
          <p:cNvPr id="7" name="Picture 3" descr="Z:\Research\LineBasedKernelEstimation\MATLABCode\FiguresForPaper\slideFigures\realExp\blur_crop.png"/>
          <p:cNvPicPr>
            <a:picLocks noChangeAspect="1" noChangeArrowheads="1"/>
          </p:cNvPicPr>
          <p:nvPr/>
        </p:nvPicPr>
        <p:blipFill>
          <a:blip r:embed="rId5" cstate="print"/>
          <a:srcRect/>
          <a:stretch>
            <a:fillRect/>
          </a:stretch>
        </p:blipFill>
        <p:spPr bwMode="auto">
          <a:xfrm>
            <a:off x="457200" y="2514600"/>
            <a:ext cx="1408176" cy="1408176"/>
          </a:xfrm>
          <a:prstGeom prst="rect">
            <a:avLst/>
          </a:prstGeom>
          <a:noFill/>
          <a:ln w="38100">
            <a:solidFill>
              <a:schemeClr val="tx1"/>
            </a:solidFill>
          </a:ln>
        </p:spPr>
      </p:pic>
      <p:sp>
        <p:nvSpPr>
          <p:cNvPr id="12" name="Slide Number Placeholder 11"/>
          <p:cNvSpPr>
            <a:spLocks noGrp="1"/>
          </p:cNvSpPr>
          <p:nvPr>
            <p:ph type="sldNum" sz="quarter" idx="4"/>
          </p:nvPr>
        </p:nvSpPr>
        <p:spPr/>
        <p:txBody>
          <a:bodyPr/>
          <a:lstStyle/>
          <a:p>
            <a:pPr>
              <a:defRPr/>
            </a:pPr>
            <a:fld id="{9C56B7B5-B346-46BB-8E3A-BF99DA868915}" type="slidenum">
              <a:rPr lang="en-US" smtClean="0"/>
              <a:pPr>
                <a:defRPr/>
              </a:pPr>
              <a:t>59</a:t>
            </a:fld>
            <a:endParaRPr lang="en-US"/>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3186" name="Picture 2" descr="Z:\Research\LineBasedKernelEstimation\MATLABCode\FiguresForPaper\slideFigures\stataBlur\noisyStata.png"/>
          <p:cNvPicPr>
            <a:picLocks noChangeAspect="1" noChangeArrowheads="1"/>
          </p:cNvPicPr>
          <p:nvPr/>
        </p:nvPicPr>
        <p:blipFill>
          <a:blip r:embed="rId3" cstate="print"/>
          <a:srcRect/>
          <a:stretch>
            <a:fillRect/>
          </a:stretch>
        </p:blipFill>
        <p:spPr bwMode="auto">
          <a:xfrm>
            <a:off x="969264" y="1014984"/>
            <a:ext cx="7312519" cy="5486400"/>
          </a:xfrm>
          <a:prstGeom prst="rect">
            <a:avLst/>
          </a:prstGeom>
          <a:noFill/>
          <a:ln w="38100">
            <a:solidFill>
              <a:schemeClr val="tx1"/>
            </a:solidFill>
          </a:ln>
        </p:spPr>
      </p:pic>
      <p:sp>
        <p:nvSpPr>
          <p:cNvPr id="11" name="Title 10"/>
          <p:cNvSpPr>
            <a:spLocks noGrp="1"/>
          </p:cNvSpPr>
          <p:nvPr>
            <p:ph type="title" idx="4294967295"/>
          </p:nvPr>
        </p:nvSpPr>
        <p:spPr>
          <a:xfrm>
            <a:off x="212725" y="134938"/>
            <a:ext cx="8740775" cy="679450"/>
          </a:xfrm>
        </p:spPr>
        <p:txBody>
          <a:bodyPr/>
          <a:lstStyle/>
          <a:p>
            <a:pPr>
              <a:defRPr/>
            </a:pPr>
            <a:r>
              <a:rPr lang="en-US" b="0" dirty="0" smtClean="0"/>
              <a:t>Where does blur come from?</a:t>
            </a:r>
          </a:p>
        </p:txBody>
      </p:sp>
      <p:sp>
        <p:nvSpPr>
          <p:cNvPr id="5" name="Slide Number Placeholder 4"/>
          <p:cNvSpPr>
            <a:spLocks noGrp="1"/>
          </p:cNvSpPr>
          <p:nvPr>
            <p:ph type="sldNum" sz="quarter" idx="4"/>
          </p:nvPr>
        </p:nvSpPr>
        <p:spPr/>
        <p:txBody>
          <a:bodyPr/>
          <a:lstStyle/>
          <a:p>
            <a:pPr>
              <a:defRPr/>
            </a:pPr>
            <a:fld id="{9C56B7B5-B346-46BB-8E3A-BF99DA868915}" type="slidenum">
              <a:rPr lang="en-US" smtClean="0"/>
              <a:pPr>
                <a:defRPr/>
              </a:pPr>
              <a:t>6</a:t>
            </a:fld>
            <a:endParaRPr lang="en-US"/>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10" name="TextBox 9"/>
          <p:cNvSpPr txBox="1"/>
          <p:nvPr/>
        </p:nvSpPr>
        <p:spPr>
          <a:xfrm>
            <a:off x="2637885" y="764704"/>
            <a:ext cx="3760615" cy="461665"/>
          </a:xfrm>
          <a:prstGeom prst="rect">
            <a:avLst/>
          </a:prstGeom>
          <a:noFill/>
        </p:spPr>
        <p:txBody>
          <a:bodyPr wrap="none" rtlCol="0">
            <a:spAutoFit/>
          </a:bodyPr>
          <a:lstStyle/>
          <a:p>
            <a:pPr algn="ctr"/>
            <a:r>
              <a:rPr lang="en-US" dirty="0" smtClean="0"/>
              <a:t>Fergus et al. SIGGRAPH 2006</a:t>
            </a:r>
            <a:endParaRPr lang="en-US" dirty="0"/>
          </a:p>
        </p:txBody>
      </p:sp>
      <p:pic>
        <p:nvPicPr>
          <p:cNvPr id="1088514" name="Picture 2" descr="Z:\Research\LineBasedKernelEstimation\MATLABCode\FiguresForPaper\paperFigures\expResults\Results\2889_DebRobImNL.jpg"/>
          <p:cNvPicPr>
            <a:picLocks noChangeAspect="1" noChangeArrowheads="1"/>
          </p:cNvPicPr>
          <p:nvPr/>
        </p:nvPicPr>
        <p:blipFill>
          <a:blip r:embed="rId3" cstate="print"/>
          <a:srcRect/>
          <a:stretch>
            <a:fillRect/>
          </a:stretch>
        </p:blipFill>
        <p:spPr bwMode="auto">
          <a:xfrm>
            <a:off x="1078992" y="1232756"/>
            <a:ext cx="6843278" cy="5440680"/>
          </a:xfrm>
          <a:prstGeom prst="rect">
            <a:avLst/>
          </a:prstGeom>
          <a:noFill/>
          <a:ln w="38100">
            <a:solidFill>
              <a:schemeClr val="tx1"/>
            </a:solidFill>
          </a:ln>
        </p:spPr>
      </p:pic>
      <p:pic>
        <p:nvPicPr>
          <p:cNvPr id="1088517" name="Picture 5" descr="Z:\Research\LineBasedKernelEstimation\MATLABCode\FiguresForPaper\slideFigures\realExp\2889_Rob.png"/>
          <p:cNvPicPr>
            <a:picLocks noChangeAspect="1" noChangeArrowheads="1"/>
          </p:cNvPicPr>
          <p:nvPr/>
        </p:nvPicPr>
        <p:blipFill>
          <a:blip r:embed="rId4" cstate="print"/>
          <a:srcRect/>
          <a:stretch>
            <a:fillRect/>
          </a:stretch>
        </p:blipFill>
        <p:spPr bwMode="auto">
          <a:xfrm>
            <a:off x="457200" y="914400"/>
            <a:ext cx="1411287" cy="1411288"/>
          </a:xfrm>
          <a:prstGeom prst="rect">
            <a:avLst/>
          </a:prstGeom>
          <a:noFill/>
          <a:ln w="38100">
            <a:solidFill>
              <a:schemeClr val="tx1"/>
            </a:solidFill>
          </a:ln>
        </p:spPr>
      </p:pic>
      <p:pic>
        <p:nvPicPr>
          <p:cNvPr id="11" name="Picture 3" descr="Z:\Research\LineBasedKernelEstimation\MATLABCode\FiguresForPaper\slideFigures\realExp\blur_crop.png"/>
          <p:cNvPicPr>
            <a:picLocks noChangeAspect="1" noChangeArrowheads="1"/>
          </p:cNvPicPr>
          <p:nvPr/>
        </p:nvPicPr>
        <p:blipFill>
          <a:blip r:embed="rId5" cstate="print"/>
          <a:srcRect/>
          <a:stretch>
            <a:fillRect/>
          </a:stretch>
        </p:blipFill>
        <p:spPr bwMode="auto">
          <a:xfrm>
            <a:off x="457200" y="2514600"/>
            <a:ext cx="1408176" cy="1408176"/>
          </a:xfrm>
          <a:prstGeom prst="rect">
            <a:avLst/>
          </a:prstGeom>
          <a:noFill/>
          <a:ln w="38100">
            <a:solidFill>
              <a:schemeClr val="tx1"/>
            </a:solidFill>
          </a:ln>
        </p:spPr>
      </p:pic>
      <p:sp>
        <p:nvSpPr>
          <p:cNvPr id="12" name="Slide Number Placeholder 11"/>
          <p:cNvSpPr>
            <a:spLocks noGrp="1"/>
          </p:cNvSpPr>
          <p:nvPr>
            <p:ph type="sldNum" sz="quarter" idx="4"/>
          </p:nvPr>
        </p:nvSpPr>
        <p:spPr/>
        <p:txBody>
          <a:bodyPr/>
          <a:lstStyle/>
          <a:p>
            <a:pPr>
              <a:defRPr/>
            </a:pPr>
            <a:fld id="{9C56B7B5-B346-46BB-8E3A-BF99DA868915}" type="slidenum">
              <a:rPr lang="en-US" smtClean="0"/>
              <a:pPr>
                <a:defRPr/>
              </a:pPr>
              <a:t>60</a:t>
            </a:fld>
            <a:endParaRPr lang="en-US"/>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0563" name="Picture 3" descr="Z:\Research\LineBasedKernelEstimation\MATLABCode\FiguresForPaper\paperFigures\expResults\Results\2889_DebChoImNL.jpg"/>
          <p:cNvPicPr>
            <a:picLocks noChangeAspect="1" noChangeArrowheads="1"/>
          </p:cNvPicPr>
          <p:nvPr/>
        </p:nvPicPr>
        <p:blipFill>
          <a:blip r:embed="rId3" cstate="print"/>
          <a:srcRect/>
          <a:stretch>
            <a:fillRect/>
          </a:stretch>
        </p:blipFill>
        <p:spPr bwMode="auto">
          <a:xfrm>
            <a:off x="1078992" y="1234440"/>
            <a:ext cx="6843278" cy="5440680"/>
          </a:xfrm>
          <a:prstGeom prst="rect">
            <a:avLst/>
          </a:prstGeom>
          <a:noFill/>
          <a:ln w="38100">
            <a:solidFill>
              <a:schemeClr val="tx1"/>
            </a:solidFill>
          </a:ln>
        </p:spPr>
      </p:pic>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10" name="TextBox 9"/>
          <p:cNvSpPr txBox="1"/>
          <p:nvPr/>
        </p:nvSpPr>
        <p:spPr>
          <a:xfrm>
            <a:off x="2510823" y="764704"/>
            <a:ext cx="4014741" cy="461665"/>
          </a:xfrm>
          <a:prstGeom prst="rect">
            <a:avLst/>
          </a:prstGeom>
          <a:noFill/>
        </p:spPr>
        <p:txBody>
          <a:bodyPr wrap="none" rtlCol="0">
            <a:spAutoFit/>
          </a:bodyPr>
          <a:lstStyle/>
          <a:p>
            <a:pPr algn="ctr"/>
            <a:r>
              <a:rPr lang="en-US" dirty="0" smtClean="0"/>
              <a:t>Cho et al. SIGGRAPH Asia 2009</a:t>
            </a:r>
            <a:endParaRPr lang="en-US" dirty="0"/>
          </a:p>
        </p:txBody>
      </p:sp>
      <p:pic>
        <p:nvPicPr>
          <p:cNvPr id="1090564" name="Picture 4" descr="Z:\Research\LineBasedKernelEstimation\MATLABCode\FiguresForPaper\slideFigures\realExp\2889_Cho.png"/>
          <p:cNvPicPr>
            <a:picLocks noChangeAspect="1" noChangeArrowheads="1"/>
          </p:cNvPicPr>
          <p:nvPr/>
        </p:nvPicPr>
        <p:blipFill>
          <a:blip r:embed="rId4" cstate="print"/>
          <a:srcRect/>
          <a:stretch>
            <a:fillRect/>
          </a:stretch>
        </p:blipFill>
        <p:spPr bwMode="auto">
          <a:xfrm>
            <a:off x="457200" y="914400"/>
            <a:ext cx="1411288" cy="1411288"/>
          </a:xfrm>
          <a:prstGeom prst="rect">
            <a:avLst/>
          </a:prstGeom>
          <a:noFill/>
          <a:ln w="38100">
            <a:solidFill>
              <a:schemeClr val="tx1"/>
            </a:solidFill>
          </a:ln>
        </p:spPr>
      </p:pic>
      <p:pic>
        <p:nvPicPr>
          <p:cNvPr id="7" name="Picture 3" descr="Z:\Research\LineBasedKernelEstimation\MATLABCode\FiguresForPaper\slideFigures\realExp\blur_crop.png"/>
          <p:cNvPicPr>
            <a:picLocks noChangeAspect="1" noChangeArrowheads="1"/>
          </p:cNvPicPr>
          <p:nvPr/>
        </p:nvPicPr>
        <p:blipFill>
          <a:blip r:embed="rId5" cstate="print"/>
          <a:srcRect/>
          <a:stretch>
            <a:fillRect/>
          </a:stretch>
        </p:blipFill>
        <p:spPr bwMode="auto">
          <a:xfrm>
            <a:off x="457200" y="2514600"/>
            <a:ext cx="1408176" cy="1408176"/>
          </a:xfrm>
          <a:prstGeom prst="rect">
            <a:avLst/>
          </a:prstGeom>
          <a:noFill/>
          <a:ln w="38100">
            <a:solidFill>
              <a:schemeClr val="tx1"/>
            </a:solidFill>
          </a:ln>
        </p:spPr>
      </p:pic>
      <p:sp>
        <p:nvSpPr>
          <p:cNvPr id="12" name="Slide Number Placeholder 11"/>
          <p:cNvSpPr>
            <a:spLocks noGrp="1"/>
          </p:cNvSpPr>
          <p:nvPr>
            <p:ph type="sldNum" sz="quarter" idx="4"/>
          </p:nvPr>
        </p:nvSpPr>
        <p:spPr/>
        <p:txBody>
          <a:bodyPr/>
          <a:lstStyle/>
          <a:p>
            <a:pPr>
              <a:defRPr/>
            </a:pPr>
            <a:fld id="{9C56B7B5-B346-46BB-8E3A-BF99DA868915}" type="slidenum">
              <a:rPr lang="en-US" smtClean="0"/>
              <a:pPr>
                <a:defRPr/>
              </a:pPr>
              <a:t>61</a:t>
            </a:fld>
            <a:endParaRPr lang="en-US"/>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xp_1_crops.png"/>
          <p:cNvPicPr>
            <a:picLocks noChangeAspect="1"/>
          </p:cNvPicPr>
          <p:nvPr/>
        </p:nvPicPr>
        <p:blipFill>
          <a:blip r:embed="rId3"/>
          <a:stretch>
            <a:fillRect/>
          </a:stretch>
        </p:blipFill>
        <p:spPr>
          <a:xfrm>
            <a:off x="76200" y="1371600"/>
            <a:ext cx="8929389" cy="4681728"/>
          </a:xfrm>
          <a:prstGeom prst="rect">
            <a:avLst/>
          </a:prstGeom>
        </p:spPr>
      </p:pic>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62</a:t>
            </a:fld>
            <a:endParaRPr lang="en-US"/>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91586" name="Picture 2" descr="Z:\Research\LineBasedKernelEstimation\MATLABCode\FiguresForPaper\paperFigures\expResults\Results\9511_blurryRawImNL.jpg"/>
          <p:cNvPicPr>
            <a:picLocks noChangeAspect="1" noChangeArrowheads="1"/>
          </p:cNvPicPr>
          <p:nvPr/>
        </p:nvPicPr>
        <p:blipFill>
          <a:blip r:embed="rId3" cstate="print"/>
          <a:srcRect/>
          <a:stretch>
            <a:fillRect/>
          </a:stretch>
        </p:blipFill>
        <p:spPr bwMode="auto">
          <a:xfrm>
            <a:off x="802692" y="1300688"/>
            <a:ext cx="7513724" cy="5440680"/>
          </a:xfrm>
          <a:prstGeom prst="rect">
            <a:avLst/>
          </a:prstGeom>
          <a:noFill/>
          <a:ln w="38100">
            <a:solidFill>
              <a:schemeClr val="tx1"/>
            </a:solidFill>
          </a:ln>
        </p:spPr>
      </p:pic>
      <p:sp>
        <p:nvSpPr>
          <p:cNvPr id="7" name="TextBox 6"/>
          <p:cNvSpPr txBox="1"/>
          <p:nvPr/>
        </p:nvSpPr>
        <p:spPr>
          <a:xfrm>
            <a:off x="3563888" y="764704"/>
            <a:ext cx="1938159" cy="461665"/>
          </a:xfrm>
          <a:prstGeom prst="rect">
            <a:avLst/>
          </a:prstGeom>
          <a:noFill/>
        </p:spPr>
        <p:txBody>
          <a:bodyPr wrap="none" rtlCol="0">
            <a:spAutoFit/>
          </a:bodyPr>
          <a:lstStyle/>
          <a:p>
            <a:r>
              <a:rPr lang="en-US" dirty="0" smtClean="0"/>
              <a:t>Blurred image</a:t>
            </a:r>
            <a:endParaRPr lang="en-US" dirty="0"/>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63</a:t>
            </a:fld>
            <a:endParaRPr lang="en-US"/>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92610" name="Picture 2" descr="Z:\Research\LineBasedKernelEstimation\MATLABCode\run_deblurring_automatic_cluster\Results\edgeCand_Final_9511.jpg"/>
          <p:cNvPicPr>
            <a:picLocks noChangeAspect="1" noChangeArrowheads="1"/>
          </p:cNvPicPr>
          <p:nvPr/>
        </p:nvPicPr>
        <p:blipFill>
          <a:blip r:embed="rId3" cstate="print"/>
          <a:srcRect/>
          <a:stretch>
            <a:fillRect/>
          </a:stretch>
        </p:blipFill>
        <p:spPr bwMode="auto">
          <a:xfrm>
            <a:off x="804672" y="1298448"/>
            <a:ext cx="7513724" cy="5440680"/>
          </a:xfrm>
          <a:prstGeom prst="rect">
            <a:avLst/>
          </a:prstGeom>
          <a:noFill/>
          <a:ln w="38100">
            <a:solidFill>
              <a:schemeClr val="tx1"/>
            </a:solidFill>
          </a:ln>
        </p:spPr>
      </p:pic>
      <p:sp>
        <p:nvSpPr>
          <p:cNvPr id="5" name="TextBox 4"/>
          <p:cNvSpPr txBox="1"/>
          <p:nvPr/>
        </p:nvSpPr>
        <p:spPr>
          <a:xfrm>
            <a:off x="3493451" y="764704"/>
            <a:ext cx="2049472" cy="461665"/>
          </a:xfrm>
          <a:prstGeom prst="rect">
            <a:avLst/>
          </a:prstGeom>
          <a:noFill/>
        </p:spPr>
        <p:txBody>
          <a:bodyPr wrap="none" rtlCol="0">
            <a:spAutoFit/>
          </a:bodyPr>
          <a:lstStyle/>
          <a:p>
            <a:pPr algn="ctr"/>
            <a:r>
              <a:rPr lang="en-US" dirty="0" smtClean="0"/>
              <a:t>Selected edges</a:t>
            </a:r>
            <a:endParaRPr lang="en-US" dirty="0"/>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64</a:t>
            </a:fld>
            <a:endParaRPr lang="en-U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93634" name="Picture 2" descr="Z:\Research\LineBasedKernelEstimation\MATLABCode\FiguresForPaper\paperFigures\expResults\Results\9511_DebRadonImNL.jpg"/>
          <p:cNvPicPr>
            <a:picLocks noChangeAspect="1" noChangeArrowheads="1"/>
          </p:cNvPicPr>
          <p:nvPr/>
        </p:nvPicPr>
        <p:blipFill>
          <a:blip r:embed="rId3" cstate="print"/>
          <a:srcRect/>
          <a:stretch>
            <a:fillRect/>
          </a:stretch>
        </p:blipFill>
        <p:spPr bwMode="auto">
          <a:xfrm>
            <a:off x="804672" y="1298448"/>
            <a:ext cx="7513724" cy="5440680"/>
          </a:xfrm>
          <a:prstGeom prst="rect">
            <a:avLst/>
          </a:prstGeom>
          <a:noFill/>
          <a:ln w="38100">
            <a:solidFill>
              <a:schemeClr val="tx1"/>
            </a:solidFill>
          </a:ln>
        </p:spPr>
      </p:pic>
      <p:sp>
        <p:nvSpPr>
          <p:cNvPr id="6" name="TextBox 5"/>
          <p:cNvSpPr txBox="1"/>
          <p:nvPr/>
        </p:nvSpPr>
        <p:spPr>
          <a:xfrm>
            <a:off x="3379994" y="764704"/>
            <a:ext cx="2276393" cy="461665"/>
          </a:xfrm>
          <a:prstGeom prst="rect">
            <a:avLst/>
          </a:prstGeom>
          <a:noFill/>
        </p:spPr>
        <p:txBody>
          <a:bodyPr wrap="none" rtlCol="0">
            <a:spAutoFit/>
          </a:bodyPr>
          <a:lstStyle/>
          <a:p>
            <a:pPr algn="ctr"/>
            <a:r>
              <a:rPr lang="en-US" dirty="0" err="1" smtClean="0"/>
              <a:t>Deblurred</a:t>
            </a:r>
            <a:r>
              <a:rPr lang="en-US" dirty="0" smtClean="0"/>
              <a:t> image</a:t>
            </a:r>
            <a:endParaRPr lang="en-US" dirty="0"/>
          </a:p>
        </p:txBody>
      </p:sp>
      <p:pic>
        <p:nvPicPr>
          <p:cNvPr id="1093635" name="Picture 3" descr="Z:\Research\LineBasedKernelEstimation\MATLABCode\FiguresForPaper\slideFigures\realExp\9551_Ours.png"/>
          <p:cNvPicPr>
            <a:picLocks noChangeAspect="1" noChangeArrowheads="1"/>
          </p:cNvPicPr>
          <p:nvPr/>
        </p:nvPicPr>
        <p:blipFill>
          <a:blip r:embed="rId4" cstate="print"/>
          <a:srcRect/>
          <a:stretch>
            <a:fillRect/>
          </a:stretch>
        </p:blipFill>
        <p:spPr bwMode="auto">
          <a:xfrm>
            <a:off x="457200" y="914400"/>
            <a:ext cx="1411288" cy="1411287"/>
          </a:xfrm>
          <a:prstGeom prst="rect">
            <a:avLst/>
          </a:prstGeom>
          <a:noFill/>
          <a:ln w="38100">
            <a:solidFill>
              <a:schemeClr val="tx1"/>
            </a:solidFill>
          </a:ln>
        </p:spPr>
      </p:pic>
      <p:sp>
        <p:nvSpPr>
          <p:cNvPr id="10" name="Slide Number Placeholder 9"/>
          <p:cNvSpPr>
            <a:spLocks noGrp="1"/>
          </p:cNvSpPr>
          <p:nvPr>
            <p:ph type="sldNum" sz="quarter" idx="4"/>
          </p:nvPr>
        </p:nvSpPr>
        <p:spPr/>
        <p:txBody>
          <a:bodyPr/>
          <a:lstStyle/>
          <a:p>
            <a:pPr>
              <a:defRPr/>
            </a:pPr>
            <a:fld id="{9C56B7B5-B346-46BB-8E3A-BF99DA868915}" type="slidenum">
              <a:rPr lang="en-US" smtClean="0"/>
              <a:pPr>
                <a:defRPr/>
              </a:pPr>
              <a:t>65</a:t>
            </a:fld>
            <a:endParaRPr lang="en-US"/>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5" name="TextBox 4"/>
          <p:cNvSpPr txBox="1"/>
          <p:nvPr/>
        </p:nvSpPr>
        <p:spPr>
          <a:xfrm>
            <a:off x="3672028" y="764704"/>
            <a:ext cx="1692323" cy="461665"/>
          </a:xfrm>
          <a:prstGeom prst="rect">
            <a:avLst/>
          </a:prstGeom>
          <a:noFill/>
        </p:spPr>
        <p:txBody>
          <a:bodyPr wrap="none" rtlCol="0">
            <a:spAutoFit/>
          </a:bodyPr>
          <a:lstStyle/>
          <a:p>
            <a:pPr algn="ctr"/>
            <a:r>
              <a:rPr lang="en-US" dirty="0" smtClean="0"/>
              <a:t>Fergus et al.</a:t>
            </a:r>
            <a:endParaRPr lang="en-US" dirty="0"/>
          </a:p>
        </p:txBody>
      </p:sp>
      <p:pic>
        <p:nvPicPr>
          <p:cNvPr id="1094658" name="Picture 2" descr="Z:\Research\LineBasedKernelEstimation\MATLABCode\FiguresForPaper\paperFigures\expResults\Results\9511_DebRobImNL.jpg"/>
          <p:cNvPicPr>
            <a:picLocks noChangeAspect="1" noChangeArrowheads="1"/>
          </p:cNvPicPr>
          <p:nvPr/>
        </p:nvPicPr>
        <p:blipFill>
          <a:blip r:embed="rId3" cstate="print"/>
          <a:srcRect/>
          <a:stretch>
            <a:fillRect/>
          </a:stretch>
        </p:blipFill>
        <p:spPr bwMode="auto">
          <a:xfrm>
            <a:off x="804672" y="1298448"/>
            <a:ext cx="7513724" cy="5440680"/>
          </a:xfrm>
          <a:prstGeom prst="rect">
            <a:avLst/>
          </a:prstGeom>
          <a:noFill/>
          <a:ln w="38100">
            <a:solidFill>
              <a:schemeClr val="tx1"/>
            </a:solidFill>
          </a:ln>
        </p:spPr>
      </p:pic>
      <p:pic>
        <p:nvPicPr>
          <p:cNvPr id="1094659" name="Picture 3" descr="Z:\Research\LineBasedKernelEstimation\MATLABCode\FiguresForPaper\slideFigures\realExp\9551_Rob.png"/>
          <p:cNvPicPr>
            <a:picLocks noChangeAspect="1" noChangeArrowheads="1"/>
          </p:cNvPicPr>
          <p:nvPr/>
        </p:nvPicPr>
        <p:blipFill>
          <a:blip r:embed="rId4" cstate="print"/>
          <a:srcRect/>
          <a:stretch>
            <a:fillRect/>
          </a:stretch>
        </p:blipFill>
        <p:spPr bwMode="auto">
          <a:xfrm>
            <a:off x="457200" y="914400"/>
            <a:ext cx="1411288" cy="1411287"/>
          </a:xfrm>
          <a:prstGeom prst="rect">
            <a:avLst/>
          </a:prstGeom>
          <a:noFill/>
          <a:ln w="38100">
            <a:solidFill>
              <a:schemeClr val="tx1"/>
            </a:solidFill>
          </a:ln>
        </p:spPr>
      </p:pic>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66</a:t>
            </a:fld>
            <a:endParaRPr lang="en-US"/>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5" name="TextBox 4"/>
          <p:cNvSpPr txBox="1"/>
          <p:nvPr/>
        </p:nvSpPr>
        <p:spPr>
          <a:xfrm>
            <a:off x="3838387" y="764704"/>
            <a:ext cx="1359603" cy="461665"/>
          </a:xfrm>
          <a:prstGeom prst="rect">
            <a:avLst/>
          </a:prstGeom>
          <a:noFill/>
        </p:spPr>
        <p:txBody>
          <a:bodyPr wrap="none" rtlCol="0">
            <a:spAutoFit/>
          </a:bodyPr>
          <a:lstStyle/>
          <a:p>
            <a:pPr algn="ctr"/>
            <a:r>
              <a:rPr lang="en-US" dirty="0" smtClean="0"/>
              <a:t>Cho et al.</a:t>
            </a:r>
            <a:endParaRPr lang="en-US" dirty="0"/>
          </a:p>
        </p:txBody>
      </p:sp>
      <p:pic>
        <p:nvPicPr>
          <p:cNvPr id="1095682" name="Picture 2" descr="Z:\Research\LineBasedKernelEstimation\MATLABCode\FiguresForPaper\paperFigures\expResults\Results\9511_DebChoImNL.jpg"/>
          <p:cNvPicPr>
            <a:picLocks noChangeAspect="1" noChangeArrowheads="1"/>
          </p:cNvPicPr>
          <p:nvPr/>
        </p:nvPicPr>
        <p:blipFill>
          <a:blip r:embed="rId3" cstate="print"/>
          <a:srcRect/>
          <a:stretch>
            <a:fillRect/>
          </a:stretch>
        </p:blipFill>
        <p:spPr bwMode="auto">
          <a:xfrm>
            <a:off x="804672" y="1298448"/>
            <a:ext cx="7513723" cy="5440680"/>
          </a:xfrm>
          <a:prstGeom prst="rect">
            <a:avLst/>
          </a:prstGeom>
          <a:noFill/>
          <a:ln w="38100">
            <a:solidFill>
              <a:schemeClr val="tx1"/>
            </a:solidFill>
          </a:ln>
        </p:spPr>
      </p:pic>
      <p:pic>
        <p:nvPicPr>
          <p:cNvPr id="1095683" name="Picture 3" descr="Z:\Research\LineBasedKernelEstimation\MATLABCode\FiguresForPaper\slideFigures\realExp\9551_Cho.png"/>
          <p:cNvPicPr>
            <a:picLocks noChangeAspect="1" noChangeArrowheads="1"/>
          </p:cNvPicPr>
          <p:nvPr/>
        </p:nvPicPr>
        <p:blipFill>
          <a:blip r:embed="rId4" cstate="print"/>
          <a:srcRect/>
          <a:stretch>
            <a:fillRect/>
          </a:stretch>
        </p:blipFill>
        <p:spPr bwMode="auto">
          <a:xfrm>
            <a:off x="457200" y="914400"/>
            <a:ext cx="1411288" cy="1411288"/>
          </a:xfrm>
          <a:prstGeom prst="rect">
            <a:avLst/>
          </a:prstGeom>
          <a:noFill/>
          <a:ln w="38100">
            <a:solidFill>
              <a:schemeClr val="tx1"/>
            </a:solidFill>
          </a:ln>
        </p:spPr>
      </p:pic>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67</a:t>
            </a:fld>
            <a:endParaRPr lang="en-US"/>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xp_2_crops.png"/>
          <p:cNvPicPr>
            <a:picLocks noChangeAspect="1"/>
          </p:cNvPicPr>
          <p:nvPr/>
        </p:nvPicPr>
        <p:blipFill>
          <a:blip r:embed="rId3"/>
          <a:stretch>
            <a:fillRect/>
          </a:stretch>
        </p:blipFill>
        <p:spPr>
          <a:xfrm>
            <a:off x="76200" y="1371600"/>
            <a:ext cx="8930484" cy="4681728"/>
          </a:xfrm>
          <a:prstGeom prst="rect">
            <a:avLst/>
          </a:prstGeom>
        </p:spPr>
      </p:pic>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68</a:t>
            </a:fld>
            <a:endParaRPr lang="en-US"/>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6" name="TextBox 5"/>
          <p:cNvSpPr txBox="1"/>
          <p:nvPr/>
        </p:nvSpPr>
        <p:spPr>
          <a:xfrm>
            <a:off x="3563888" y="764704"/>
            <a:ext cx="1938159" cy="461665"/>
          </a:xfrm>
          <a:prstGeom prst="rect">
            <a:avLst/>
          </a:prstGeom>
          <a:noFill/>
        </p:spPr>
        <p:txBody>
          <a:bodyPr wrap="none" rtlCol="0">
            <a:spAutoFit/>
          </a:bodyPr>
          <a:lstStyle/>
          <a:p>
            <a:r>
              <a:rPr lang="en-US" dirty="0" smtClean="0"/>
              <a:t>Blurred image</a:t>
            </a:r>
            <a:endParaRPr lang="en-US" dirty="0"/>
          </a:p>
        </p:txBody>
      </p:sp>
      <p:pic>
        <p:nvPicPr>
          <p:cNvPr id="1096706" name="Picture 2" descr="Z:\Research\LineBasedKernelEstimation\MATLABCode\FiguresForPaper\paperFigures\expResults\Results\9483_blurryRawImNL.jpg"/>
          <p:cNvPicPr>
            <a:picLocks noChangeAspect="1" noChangeArrowheads="1"/>
          </p:cNvPicPr>
          <p:nvPr/>
        </p:nvPicPr>
        <p:blipFill>
          <a:blip r:embed="rId3" cstate="print"/>
          <a:srcRect/>
          <a:stretch>
            <a:fillRect/>
          </a:stretch>
        </p:blipFill>
        <p:spPr bwMode="auto">
          <a:xfrm>
            <a:off x="1727684" y="1232756"/>
            <a:ext cx="5652628" cy="5321777"/>
          </a:xfrm>
          <a:prstGeom prst="rect">
            <a:avLst/>
          </a:prstGeom>
          <a:noFill/>
          <a:ln w="38100">
            <a:solidFill>
              <a:schemeClr val="tx1"/>
            </a:solidFill>
          </a:ln>
        </p:spPr>
      </p:pic>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69</a:t>
            </a:fld>
            <a:endParaRPr lang="en-US"/>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9539" name="Picture 3"/>
          <p:cNvPicPr>
            <a:picLocks noChangeAspect="1" noChangeArrowheads="1"/>
          </p:cNvPicPr>
          <p:nvPr/>
        </p:nvPicPr>
        <p:blipFill>
          <a:blip r:embed="rId3" cstate="print"/>
          <a:srcRect/>
          <a:stretch>
            <a:fillRect/>
          </a:stretch>
        </p:blipFill>
        <p:spPr bwMode="auto">
          <a:xfrm>
            <a:off x="0" y="116632"/>
            <a:ext cx="9144000" cy="6589318"/>
          </a:xfrm>
          <a:prstGeom prst="rect">
            <a:avLst/>
          </a:prstGeom>
          <a:noFill/>
          <a:ln w="9525">
            <a:noFill/>
            <a:miter lim="800000"/>
            <a:headEnd/>
            <a:tailEnd/>
          </a:ln>
        </p:spPr>
      </p:pic>
      <p:sp>
        <p:nvSpPr>
          <p:cNvPr id="3" name="Rectangle 2"/>
          <p:cNvSpPr/>
          <p:nvPr/>
        </p:nvSpPr>
        <p:spPr bwMode="auto">
          <a:xfrm>
            <a:off x="8028384" y="2420888"/>
            <a:ext cx="1115616" cy="864096"/>
          </a:xfrm>
          <a:prstGeom prst="rect">
            <a:avLst/>
          </a:prstGeom>
          <a:noFill/>
          <a:ln w="635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7</a:t>
            </a:fld>
            <a:endParaRPr lang="en-US"/>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97730" name="Picture 2" descr="Z:\Research\LineBasedKernelEstimation\MATLABCode\run_deblurring_automatic_cluster\Results\edgeCand_Final_9483.jpg"/>
          <p:cNvPicPr>
            <a:picLocks noChangeAspect="1" noChangeArrowheads="1"/>
          </p:cNvPicPr>
          <p:nvPr/>
        </p:nvPicPr>
        <p:blipFill>
          <a:blip r:embed="rId3" cstate="print"/>
          <a:srcRect/>
          <a:stretch>
            <a:fillRect/>
          </a:stretch>
        </p:blipFill>
        <p:spPr bwMode="auto">
          <a:xfrm>
            <a:off x="1728216" y="1234440"/>
            <a:ext cx="5652661" cy="5321808"/>
          </a:xfrm>
          <a:prstGeom prst="rect">
            <a:avLst/>
          </a:prstGeom>
          <a:noFill/>
          <a:ln w="38100">
            <a:solidFill>
              <a:schemeClr val="tx1"/>
            </a:solidFill>
          </a:ln>
        </p:spPr>
      </p:pic>
      <p:sp>
        <p:nvSpPr>
          <p:cNvPr id="7" name="TextBox 6"/>
          <p:cNvSpPr txBox="1"/>
          <p:nvPr/>
        </p:nvSpPr>
        <p:spPr>
          <a:xfrm>
            <a:off x="3493451" y="764704"/>
            <a:ext cx="2049472" cy="461665"/>
          </a:xfrm>
          <a:prstGeom prst="rect">
            <a:avLst/>
          </a:prstGeom>
          <a:noFill/>
        </p:spPr>
        <p:txBody>
          <a:bodyPr wrap="none" rtlCol="0">
            <a:spAutoFit/>
          </a:bodyPr>
          <a:lstStyle/>
          <a:p>
            <a:pPr algn="ctr"/>
            <a:r>
              <a:rPr lang="en-US" dirty="0" smtClean="0"/>
              <a:t>Selected edges</a:t>
            </a:r>
            <a:endParaRPr lang="en-US" dirty="0"/>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70</a:t>
            </a:fld>
            <a:endParaRPr lang="en-US"/>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98754" name="Picture 2" descr="Z:\Research\LineBasedKernelEstimation\MATLABCode\FiguresForPaper\paperFigures\expResults\Results\9483_DebRadonImNL.jpg"/>
          <p:cNvPicPr>
            <a:picLocks noChangeAspect="1" noChangeArrowheads="1"/>
          </p:cNvPicPr>
          <p:nvPr/>
        </p:nvPicPr>
        <p:blipFill>
          <a:blip r:embed="rId3" cstate="print"/>
          <a:srcRect/>
          <a:stretch>
            <a:fillRect/>
          </a:stretch>
        </p:blipFill>
        <p:spPr bwMode="auto">
          <a:xfrm>
            <a:off x="1728216" y="1234440"/>
            <a:ext cx="5652662" cy="5321808"/>
          </a:xfrm>
          <a:prstGeom prst="rect">
            <a:avLst/>
          </a:prstGeom>
          <a:noFill/>
          <a:ln w="38100">
            <a:solidFill>
              <a:schemeClr val="tx1"/>
            </a:solidFill>
          </a:ln>
        </p:spPr>
      </p:pic>
      <p:sp>
        <p:nvSpPr>
          <p:cNvPr id="7" name="TextBox 6"/>
          <p:cNvSpPr txBox="1"/>
          <p:nvPr/>
        </p:nvSpPr>
        <p:spPr>
          <a:xfrm>
            <a:off x="3379994" y="764704"/>
            <a:ext cx="2276393" cy="461665"/>
          </a:xfrm>
          <a:prstGeom prst="rect">
            <a:avLst/>
          </a:prstGeom>
          <a:noFill/>
        </p:spPr>
        <p:txBody>
          <a:bodyPr wrap="none" rtlCol="0">
            <a:spAutoFit/>
          </a:bodyPr>
          <a:lstStyle/>
          <a:p>
            <a:pPr algn="ctr"/>
            <a:r>
              <a:rPr lang="en-US" dirty="0" err="1" smtClean="0"/>
              <a:t>Deblurred</a:t>
            </a:r>
            <a:r>
              <a:rPr lang="en-US" dirty="0" smtClean="0"/>
              <a:t> image</a:t>
            </a:r>
            <a:endParaRPr lang="en-US" dirty="0"/>
          </a:p>
        </p:txBody>
      </p:sp>
      <p:pic>
        <p:nvPicPr>
          <p:cNvPr id="1098755" name="Picture 3" descr="Z:\Research\LineBasedKernelEstimation\MATLABCode\FiguresForPaper\slideFigures\realExp\9483_Ours.png"/>
          <p:cNvPicPr>
            <a:picLocks noChangeAspect="1" noChangeArrowheads="1"/>
          </p:cNvPicPr>
          <p:nvPr/>
        </p:nvPicPr>
        <p:blipFill>
          <a:blip r:embed="rId4" cstate="print"/>
          <a:srcRect/>
          <a:stretch>
            <a:fillRect/>
          </a:stretch>
        </p:blipFill>
        <p:spPr bwMode="auto">
          <a:xfrm>
            <a:off x="457200" y="914400"/>
            <a:ext cx="1411287" cy="1411288"/>
          </a:xfrm>
          <a:prstGeom prst="rect">
            <a:avLst/>
          </a:prstGeom>
          <a:noFill/>
          <a:ln w="38100">
            <a:solidFill>
              <a:schemeClr val="tx1"/>
            </a:solidFill>
          </a:ln>
        </p:spPr>
      </p:pic>
      <p:sp>
        <p:nvSpPr>
          <p:cNvPr id="10" name="Slide Number Placeholder 9"/>
          <p:cNvSpPr>
            <a:spLocks noGrp="1"/>
          </p:cNvSpPr>
          <p:nvPr>
            <p:ph type="sldNum" sz="quarter" idx="4"/>
          </p:nvPr>
        </p:nvSpPr>
        <p:spPr/>
        <p:txBody>
          <a:bodyPr/>
          <a:lstStyle/>
          <a:p>
            <a:pPr>
              <a:defRPr/>
            </a:pPr>
            <a:fld id="{9C56B7B5-B346-46BB-8E3A-BF99DA868915}" type="slidenum">
              <a:rPr lang="en-US" smtClean="0"/>
              <a:pPr>
                <a:defRPr/>
              </a:pPr>
              <a:t>71</a:t>
            </a:fld>
            <a:endParaRPr lang="en-US"/>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5" name="TextBox 4"/>
          <p:cNvSpPr txBox="1"/>
          <p:nvPr/>
        </p:nvSpPr>
        <p:spPr>
          <a:xfrm>
            <a:off x="3672031" y="764704"/>
            <a:ext cx="1692323" cy="461665"/>
          </a:xfrm>
          <a:prstGeom prst="rect">
            <a:avLst/>
          </a:prstGeom>
          <a:noFill/>
        </p:spPr>
        <p:txBody>
          <a:bodyPr wrap="none" rtlCol="0">
            <a:spAutoFit/>
          </a:bodyPr>
          <a:lstStyle/>
          <a:p>
            <a:pPr algn="ctr"/>
            <a:r>
              <a:rPr lang="en-US" dirty="0" smtClean="0"/>
              <a:t>Fergus et al.</a:t>
            </a:r>
            <a:endParaRPr lang="en-US" dirty="0"/>
          </a:p>
        </p:txBody>
      </p:sp>
      <p:pic>
        <p:nvPicPr>
          <p:cNvPr id="1099778" name="Picture 2" descr="Z:\Research\LineBasedKernelEstimation\MATLABCode\FiguresForPaper\paperFigures\expResults\Results\9483_DebRobImNL.jpg"/>
          <p:cNvPicPr>
            <a:picLocks noChangeAspect="1" noChangeArrowheads="1"/>
          </p:cNvPicPr>
          <p:nvPr/>
        </p:nvPicPr>
        <p:blipFill>
          <a:blip r:embed="rId3" cstate="print"/>
          <a:srcRect/>
          <a:stretch>
            <a:fillRect/>
          </a:stretch>
        </p:blipFill>
        <p:spPr bwMode="auto">
          <a:xfrm>
            <a:off x="1728216" y="1234440"/>
            <a:ext cx="5652661" cy="5321808"/>
          </a:xfrm>
          <a:prstGeom prst="rect">
            <a:avLst/>
          </a:prstGeom>
          <a:noFill/>
          <a:ln w="38100">
            <a:solidFill>
              <a:schemeClr val="tx1"/>
            </a:solidFill>
          </a:ln>
        </p:spPr>
      </p:pic>
      <p:pic>
        <p:nvPicPr>
          <p:cNvPr id="1099779" name="Picture 3" descr="Z:\Research\LineBasedKernelEstimation\MATLABCode\FiguresForPaper\slideFigures\realExp\9483_Rob.png"/>
          <p:cNvPicPr>
            <a:picLocks noChangeAspect="1" noChangeArrowheads="1"/>
          </p:cNvPicPr>
          <p:nvPr/>
        </p:nvPicPr>
        <p:blipFill>
          <a:blip r:embed="rId4" cstate="print"/>
          <a:srcRect/>
          <a:stretch>
            <a:fillRect/>
          </a:stretch>
        </p:blipFill>
        <p:spPr bwMode="auto">
          <a:xfrm>
            <a:off x="455613" y="914400"/>
            <a:ext cx="1411287" cy="1411287"/>
          </a:xfrm>
          <a:prstGeom prst="rect">
            <a:avLst/>
          </a:prstGeom>
          <a:noFill/>
          <a:ln w="38100">
            <a:solidFill>
              <a:schemeClr val="tx1"/>
            </a:solidFill>
          </a:ln>
        </p:spPr>
      </p:pic>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72</a:t>
            </a:fld>
            <a:endParaRPr lang="en-US"/>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5" name="TextBox 4"/>
          <p:cNvSpPr txBox="1"/>
          <p:nvPr/>
        </p:nvSpPr>
        <p:spPr>
          <a:xfrm>
            <a:off x="3838391" y="764704"/>
            <a:ext cx="1359603" cy="461665"/>
          </a:xfrm>
          <a:prstGeom prst="rect">
            <a:avLst/>
          </a:prstGeom>
          <a:noFill/>
        </p:spPr>
        <p:txBody>
          <a:bodyPr wrap="none" rtlCol="0">
            <a:spAutoFit/>
          </a:bodyPr>
          <a:lstStyle/>
          <a:p>
            <a:pPr algn="ctr"/>
            <a:r>
              <a:rPr lang="en-US" dirty="0" smtClean="0"/>
              <a:t>Cho et al.</a:t>
            </a:r>
            <a:endParaRPr lang="en-US" dirty="0"/>
          </a:p>
        </p:txBody>
      </p:sp>
      <p:pic>
        <p:nvPicPr>
          <p:cNvPr id="1100803" name="Picture 3" descr="Z:\Research\LineBasedKernelEstimation\MATLABCode\FiguresForPaper\paperFigures\expResults\Results\9483_DebChoImNL.jpg"/>
          <p:cNvPicPr>
            <a:picLocks noChangeAspect="1" noChangeArrowheads="1"/>
          </p:cNvPicPr>
          <p:nvPr/>
        </p:nvPicPr>
        <p:blipFill>
          <a:blip r:embed="rId3" cstate="print"/>
          <a:srcRect/>
          <a:stretch>
            <a:fillRect/>
          </a:stretch>
        </p:blipFill>
        <p:spPr bwMode="auto">
          <a:xfrm>
            <a:off x="1728216" y="1234440"/>
            <a:ext cx="5652661" cy="5321808"/>
          </a:xfrm>
          <a:prstGeom prst="rect">
            <a:avLst/>
          </a:prstGeom>
          <a:noFill/>
          <a:ln w="38100">
            <a:solidFill>
              <a:schemeClr val="tx1"/>
            </a:solidFill>
          </a:ln>
        </p:spPr>
      </p:pic>
      <p:pic>
        <p:nvPicPr>
          <p:cNvPr id="1100804" name="Picture 4" descr="Z:\Research\LineBasedKernelEstimation\MATLABCode\FiguresForPaper\slideFigures\realExp\9483_Cho.png"/>
          <p:cNvPicPr>
            <a:picLocks noChangeAspect="1" noChangeArrowheads="1"/>
          </p:cNvPicPr>
          <p:nvPr/>
        </p:nvPicPr>
        <p:blipFill>
          <a:blip r:embed="rId4" cstate="print"/>
          <a:srcRect/>
          <a:stretch>
            <a:fillRect/>
          </a:stretch>
        </p:blipFill>
        <p:spPr bwMode="auto">
          <a:xfrm>
            <a:off x="457200" y="914400"/>
            <a:ext cx="1411287" cy="1411287"/>
          </a:xfrm>
          <a:prstGeom prst="rect">
            <a:avLst/>
          </a:prstGeom>
          <a:noFill/>
          <a:ln w="38100">
            <a:solidFill>
              <a:schemeClr val="tx1"/>
            </a:solidFill>
          </a:ln>
        </p:spPr>
      </p:pic>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73</a:t>
            </a:fld>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xp_3_crops.png"/>
          <p:cNvPicPr>
            <a:picLocks noChangeAspect="1"/>
          </p:cNvPicPr>
          <p:nvPr/>
        </p:nvPicPr>
        <p:blipFill>
          <a:blip r:embed="rId3"/>
          <a:stretch>
            <a:fillRect/>
          </a:stretch>
        </p:blipFill>
        <p:spPr>
          <a:xfrm>
            <a:off x="76200" y="1371600"/>
            <a:ext cx="8930484" cy="4681728"/>
          </a:xfrm>
          <a:prstGeom prst="rect">
            <a:avLst/>
          </a:prstGeom>
        </p:spPr>
      </p:pic>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74</a:t>
            </a:fld>
            <a:endParaRPr lang="en-US"/>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300" kern="0" dirty="0" smtClean="0">
                <a:solidFill>
                  <a:srgbClr val="FFCC66"/>
                </a:solidFill>
                <a:effectLst>
                  <a:outerShdw blurRad="38100" dist="38100" dir="2700000" algn="tl">
                    <a:srgbClr val="000000"/>
                  </a:outerShdw>
                </a:effectLst>
                <a:ea typeface="+mj-ea"/>
                <a:cs typeface="+mj-cs"/>
              </a:rPr>
              <a:t>A dominant source of error </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4" name="TextBox 3"/>
          <p:cNvSpPr txBox="1"/>
          <p:nvPr/>
        </p:nvSpPr>
        <p:spPr>
          <a:xfrm>
            <a:off x="611560" y="1880828"/>
            <a:ext cx="7848872" cy="1077218"/>
          </a:xfrm>
          <a:prstGeom prst="rect">
            <a:avLst/>
          </a:prstGeom>
          <a:noFill/>
        </p:spPr>
        <p:txBody>
          <a:bodyPr wrap="square" rtlCol="0">
            <a:spAutoFit/>
          </a:bodyPr>
          <a:lstStyle/>
          <a:p>
            <a:pPr marL="457200" indent="-457200" algn="ctr"/>
            <a:r>
              <a:rPr lang="en-US" sz="3200" dirty="0" smtClean="0">
                <a:solidFill>
                  <a:srgbClr val="FFFF66"/>
                </a:solidFill>
                <a:effectLst>
                  <a:outerShdw blurRad="38100" dist="38100" dir="2700000" algn="tl">
                    <a:srgbClr val="000000"/>
                  </a:outerShdw>
                </a:effectLst>
              </a:rPr>
              <a:t>Performance is sensitive to</a:t>
            </a:r>
          </a:p>
          <a:p>
            <a:pPr marL="457200" indent="-457200" algn="ctr"/>
            <a:r>
              <a:rPr lang="en-US" sz="3200" dirty="0" smtClean="0">
                <a:solidFill>
                  <a:srgbClr val="FFFF66"/>
                </a:solidFill>
                <a:effectLst>
                  <a:outerShdw blurRad="38100" dist="38100" dir="2700000" algn="tl">
                    <a:srgbClr val="000000"/>
                  </a:outerShdw>
                </a:effectLst>
              </a:rPr>
              <a:t>the number of edge orientations in the image. </a:t>
            </a:r>
          </a:p>
        </p:txBody>
      </p:sp>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75</a:t>
            </a:fld>
            <a:endParaRPr lang="en-US"/>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300" kern="0" dirty="0" smtClean="0">
                <a:solidFill>
                  <a:srgbClr val="FFCC66"/>
                </a:solidFill>
                <a:effectLst>
                  <a:outerShdw blurRad="38100" dist="38100" dir="2700000" algn="tl">
                    <a:srgbClr val="000000"/>
                  </a:outerShdw>
                </a:effectLst>
                <a:ea typeface="+mj-ea"/>
                <a:cs typeface="+mj-cs"/>
              </a:rPr>
              <a:t>Integrating projection constraints</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5" name="TextBox 4"/>
          <p:cNvSpPr txBox="1"/>
          <p:nvPr/>
        </p:nvSpPr>
        <p:spPr>
          <a:xfrm>
            <a:off x="251520" y="1268760"/>
            <a:ext cx="4716524" cy="584775"/>
          </a:xfrm>
          <a:prstGeom prst="rect">
            <a:avLst/>
          </a:prstGeom>
          <a:noFill/>
        </p:spPr>
        <p:txBody>
          <a:bodyPr wrap="square" rtlCol="0">
            <a:spAutoFit/>
          </a:bodyPr>
          <a:lstStyle/>
          <a:p>
            <a:pPr marL="457200" indent="-457200" algn="ctr"/>
            <a:r>
              <a:rPr lang="en-US" sz="3200" dirty="0" smtClean="0">
                <a:solidFill>
                  <a:srgbClr val="FFFF66"/>
                </a:solidFill>
                <a:effectLst>
                  <a:outerShdw blurRad="38100" dist="38100" dir="2700000" algn="tl">
                    <a:srgbClr val="000000"/>
                  </a:outerShdw>
                </a:effectLst>
              </a:rPr>
              <a:t>Joint estimation of k and I</a:t>
            </a:r>
          </a:p>
        </p:txBody>
      </p:sp>
      <p:pic>
        <p:nvPicPr>
          <p:cNvPr id="1446914" name="Picture 2" descr="http://hausheer.osola.com/latex2png/XGNvbG9ye3doaXRlfQ0KXGJlZ2lue2Rpc3BsYXltYXRofQ0KW1xoYXR7a30sIFxoYXR7SX1dID0gXGFyZ1xtYXhfe2ssIEl9IHAoQiB8IGssIEkpIHAoaylwKEkpDQpcZW5ke2Rpc3BsYXltYXRofQ--/300/1/result.png"/>
          <p:cNvPicPr>
            <a:picLocks noChangeAspect="1" noChangeArrowheads="1"/>
          </p:cNvPicPr>
          <p:nvPr/>
        </p:nvPicPr>
        <p:blipFill>
          <a:blip r:embed="rId3" cstate="print"/>
          <a:srcRect/>
          <a:stretch>
            <a:fillRect/>
          </a:stretch>
        </p:blipFill>
        <p:spPr bwMode="auto">
          <a:xfrm>
            <a:off x="1619672" y="2420888"/>
            <a:ext cx="5667375" cy="704851"/>
          </a:xfrm>
          <a:prstGeom prst="rect">
            <a:avLst/>
          </a:prstGeom>
          <a:noFill/>
        </p:spPr>
      </p:pic>
      <p:pic>
        <p:nvPicPr>
          <p:cNvPr id="1446916" name="Picture 4" descr="http://hausheer.osola.com/latex2png/XGNvbG9ye3doaXRlfQ0KXGJlZ2lue2Rpc3BsYXltYXRofQ0KcChCIHwgaywgSSkgXHByb3B0byBcZXhwXGxlZnQoIC1cZnJhY3tcfCBCIC0gayBcb3RpbWVzIEkgXHxeMn17MlxldGFfbl4yfVxyaWdodCkNClxlbmR7ZGlzcGxheW1hdGh9/300/1/result.png"/>
          <p:cNvPicPr>
            <a:picLocks noChangeAspect="1" noChangeArrowheads="1"/>
          </p:cNvPicPr>
          <p:nvPr/>
        </p:nvPicPr>
        <p:blipFill>
          <a:blip r:embed="rId4" cstate="print"/>
          <a:srcRect/>
          <a:stretch>
            <a:fillRect/>
          </a:stretch>
        </p:blipFill>
        <p:spPr bwMode="auto">
          <a:xfrm>
            <a:off x="1799692" y="4185084"/>
            <a:ext cx="5184576" cy="847480"/>
          </a:xfrm>
          <a:prstGeom prst="rect">
            <a:avLst/>
          </a:prstGeom>
          <a:noFill/>
        </p:spPr>
      </p:pic>
      <p:sp>
        <p:nvSpPr>
          <p:cNvPr id="7" name="TextBox 6"/>
          <p:cNvSpPr txBox="1"/>
          <p:nvPr/>
        </p:nvSpPr>
        <p:spPr>
          <a:xfrm>
            <a:off x="323528" y="3697868"/>
            <a:ext cx="4212468" cy="553998"/>
          </a:xfrm>
          <a:prstGeom prst="rect">
            <a:avLst/>
          </a:prstGeom>
          <a:noFill/>
        </p:spPr>
        <p:txBody>
          <a:bodyPr wrap="square" rtlCol="0">
            <a:spAutoFit/>
          </a:bodyPr>
          <a:lstStyle/>
          <a:p>
            <a:pPr marL="457200" indent="-457200" algn="ctr"/>
            <a:r>
              <a:rPr lang="en-US" sz="3000" dirty="0" smtClean="0">
                <a:solidFill>
                  <a:srgbClr val="FFFF66"/>
                </a:solidFill>
                <a:effectLst>
                  <a:outerShdw blurRad="38100" dist="38100" dir="2700000" algn="tl">
                    <a:srgbClr val="000000"/>
                  </a:outerShdw>
                </a:effectLst>
              </a:rPr>
              <a:t>Likelihood:</a:t>
            </a:r>
          </a:p>
        </p:txBody>
      </p:sp>
      <p:sp>
        <p:nvSpPr>
          <p:cNvPr id="8" name="Right Brace 7"/>
          <p:cNvSpPr/>
          <p:nvPr/>
        </p:nvSpPr>
        <p:spPr bwMode="auto">
          <a:xfrm rot="5400000">
            <a:off x="5544108" y="4329100"/>
            <a:ext cx="360040" cy="2016224"/>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4800600" y="5643246"/>
            <a:ext cx="1778500" cy="830997"/>
          </a:xfrm>
          <a:prstGeom prst="rect">
            <a:avLst/>
          </a:prstGeom>
          <a:noFill/>
        </p:spPr>
        <p:txBody>
          <a:bodyPr wrap="none" rtlCol="0">
            <a:spAutoFit/>
          </a:bodyPr>
          <a:lstStyle/>
          <a:p>
            <a:pPr algn="ctr"/>
            <a:r>
              <a:rPr lang="en-US" dirty="0" smtClean="0"/>
              <a:t>Observation </a:t>
            </a:r>
          </a:p>
          <a:p>
            <a:pPr algn="ctr"/>
            <a:r>
              <a:rPr lang="en-US" dirty="0" smtClean="0"/>
              <a:t>constraint</a:t>
            </a:r>
            <a:endParaRPr lang="en-US" dirty="0"/>
          </a:p>
        </p:txBody>
      </p:sp>
      <p:sp>
        <p:nvSpPr>
          <p:cNvPr id="11" name="TextBox 10"/>
          <p:cNvSpPr txBox="1"/>
          <p:nvPr/>
        </p:nvSpPr>
        <p:spPr>
          <a:xfrm>
            <a:off x="5337247" y="1340768"/>
            <a:ext cx="3735253" cy="461665"/>
          </a:xfrm>
          <a:prstGeom prst="rect">
            <a:avLst/>
          </a:prstGeom>
          <a:noFill/>
        </p:spPr>
        <p:txBody>
          <a:bodyPr wrap="none" rtlCol="0">
            <a:spAutoFit/>
          </a:bodyPr>
          <a:lstStyle/>
          <a:p>
            <a:r>
              <a:rPr lang="en-US" dirty="0" smtClean="0"/>
              <a:t>[Shan et al. SIGGRAPH 2008]</a:t>
            </a:r>
            <a:endParaRPr lang="en-US" dirty="0"/>
          </a:p>
        </p:txBody>
      </p:sp>
      <p:sp>
        <p:nvSpPr>
          <p:cNvPr id="14" name="Slide Number Placeholder 13"/>
          <p:cNvSpPr>
            <a:spLocks noGrp="1"/>
          </p:cNvSpPr>
          <p:nvPr>
            <p:ph type="sldNum" sz="quarter" idx="4"/>
          </p:nvPr>
        </p:nvSpPr>
        <p:spPr/>
        <p:txBody>
          <a:bodyPr/>
          <a:lstStyle/>
          <a:p>
            <a:pPr>
              <a:defRPr/>
            </a:pPr>
            <a:fld id="{9C56B7B5-B346-46BB-8E3A-BF99DA868915}" type="slidenum">
              <a:rPr lang="en-US" smtClean="0"/>
              <a:pPr>
                <a:defRPr/>
              </a:pPr>
              <a:t>76</a:t>
            </a:fld>
            <a:endParaRPr lang="en-US"/>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300" kern="0" dirty="0" smtClean="0">
                <a:solidFill>
                  <a:srgbClr val="FFCC66"/>
                </a:solidFill>
                <a:effectLst>
                  <a:outerShdw blurRad="38100" dist="38100" dir="2700000" algn="tl">
                    <a:srgbClr val="000000"/>
                  </a:outerShdw>
                </a:effectLst>
                <a:ea typeface="+mj-ea"/>
                <a:cs typeface="+mj-cs"/>
              </a:rPr>
              <a:t>Integrating projection constraints</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5" name="TextBox 4"/>
          <p:cNvSpPr txBox="1"/>
          <p:nvPr/>
        </p:nvSpPr>
        <p:spPr>
          <a:xfrm>
            <a:off x="251520" y="1268760"/>
            <a:ext cx="4716524" cy="584775"/>
          </a:xfrm>
          <a:prstGeom prst="rect">
            <a:avLst/>
          </a:prstGeom>
          <a:noFill/>
        </p:spPr>
        <p:txBody>
          <a:bodyPr wrap="square" rtlCol="0">
            <a:spAutoFit/>
          </a:bodyPr>
          <a:lstStyle/>
          <a:p>
            <a:pPr marL="457200" indent="-457200" algn="ctr"/>
            <a:r>
              <a:rPr lang="en-US" sz="3200" dirty="0" err="1" smtClean="0">
                <a:solidFill>
                  <a:srgbClr val="FFFF66"/>
                </a:solidFill>
                <a:effectLst>
                  <a:outerShdw blurRad="38100" dist="38100" dir="2700000" algn="tl">
                    <a:srgbClr val="000000"/>
                  </a:outerShdw>
                </a:effectLst>
              </a:rPr>
              <a:t>RadonMAP</a:t>
            </a:r>
            <a:r>
              <a:rPr lang="en-US" sz="3200" dirty="0" smtClean="0">
                <a:solidFill>
                  <a:srgbClr val="FFFF66"/>
                </a:solidFill>
                <a:effectLst>
                  <a:outerShdw blurRad="38100" dist="38100" dir="2700000" algn="tl">
                    <a:srgbClr val="000000"/>
                  </a:outerShdw>
                </a:effectLst>
              </a:rPr>
              <a:t> algorithm</a:t>
            </a:r>
          </a:p>
        </p:txBody>
      </p:sp>
      <p:pic>
        <p:nvPicPr>
          <p:cNvPr id="1446914" name="Picture 2" descr="http://hausheer.osola.com/latex2png/XGNvbG9ye3doaXRlfQ0KXGJlZ2lue2Rpc3BsYXltYXRofQ0KW1xoYXR7a30sIFxoYXR7SX1dID0gXGFyZ1xtYXhfe2ssIEl9IHAoQiB8IGssIEkpIHAoaylwKEkpDQpcZW5ke2Rpc3BsYXltYXRofQ--/300/1/result.png"/>
          <p:cNvPicPr>
            <a:picLocks noChangeAspect="1" noChangeArrowheads="1"/>
          </p:cNvPicPr>
          <p:nvPr/>
        </p:nvPicPr>
        <p:blipFill>
          <a:blip r:embed="rId3" cstate="print"/>
          <a:srcRect/>
          <a:stretch>
            <a:fillRect/>
          </a:stretch>
        </p:blipFill>
        <p:spPr bwMode="auto">
          <a:xfrm>
            <a:off x="1619672" y="2420888"/>
            <a:ext cx="5667375" cy="704851"/>
          </a:xfrm>
          <a:prstGeom prst="rect">
            <a:avLst/>
          </a:prstGeom>
          <a:noFill/>
        </p:spPr>
      </p:pic>
      <p:sp>
        <p:nvSpPr>
          <p:cNvPr id="7" name="TextBox 6"/>
          <p:cNvSpPr txBox="1"/>
          <p:nvPr/>
        </p:nvSpPr>
        <p:spPr>
          <a:xfrm>
            <a:off x="323528" y="3697868"/>
            <a:ext cx="4212468" cy="553998"/>
          </a:xfrm>
          <a:prstGeom prst="rect">
            <a:avLst/>
          </a:prstGeom>
          <a:noFill/>
        </p:spPr>
        <p:txBody>
          <a:bodyPr wrap="square" rtlCol="0">
            <a:spAutoFit/>
          </a:bodyPr>
          <a:lstStyle/>
          <a:p>
            <a:pPr marL="457200" indent="-457200" algn="ctr"/>
            <a:r>
              <a:rPr lang="en-US" sz="3000" dirty="0" smtClean="0">
                <a:solidFill>
                  <a:srgbClr val="FFFF66"/>
                </a:solidFill>
                <a:effectLst>
                  <a:outerShdw blurRad="38100" dist="38100" dir="2700000" algn="tl">
                    <a:srgbClr val="000000"/>
                  </a:outerShdw>
                </a:effectLst>
              </a:rPr>
              <a:t>Likelihood:</a:t>
            </a:r>
          </a:p>
        </p:txBody>
      </p:sp>
      <p:pic>
        <p:nvPicPr>
          <p:cNvPr id="1508356" name="Picture 4" descr="http://hausheer.osola.com/latex2png/XGNvbG9ye3doaXRlfQ0KXGJlZ2lue2Rpc3BsYXltYXRofQ0KcChCIHwgaywgSSkgXHByb3B0byBcZXhwXGxlZnQoIC1cbGVmdFx7XGZyYWN7XHwgQiAtIGsgXG90aW1lcyBJIFx8XjJ9ezJcZXRhX25eMn0gKyBcZnJhY3tcc3VtX3tqPTF9Xk4gXHxccGhpX3tcdGhldGFfan0gLSBSX3tcdGhldGFfan1rXHxeMn17MlxldGFfcF4yfSBccmlnaHRcfVxyaWdodCkNClxlbmR7ZGlzcGxheW1hdGh9/300/1/result.png"/>
          <p:cNvPicPr>
            <a:picLocks noChangeAspect="1" noChangeArrowheads="1"/>
          </p:cNvPicPr>
          <p:nvPr/>
        </p:nvPicPr>
        <p:blipFill>
          <a:blip r:embed="rId4" cstate="print"/>
          <a:srcRect/>
          <a:stretch>
            <a:fillRect/>
          </a:stretch>
        </p:blipFill>
        <p:spPr bwMode="auto">
          <a:xfrm>
            <a:off x="431540" y="4221088"/>
            <a:ext cx="8291369" cy="932688"/>
          </a:xfrm>
          <a:prstGeom prst="rect">
            <a:avLst/>
          </a:prstGeom>
          <a:noFill/>
        </p:spPr>
      </p:pic>
      <p:sp>
        <p:nvSpPr>
          <p:cNvPr id="10" name="Right Brace 9"/>
          <p:cNvSpPr/>
          <p:nvPr/>
        </p:nvSpPr>
        <p:spPr bwMode="auto">
          <a:xfrm rot="5400000">
            <a:off x="3977934" y="4599130"/>
            <a:ext cx="360040" cy="1836204"/>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3362360" y="5769260"/>
            <a:ext cx="1706868" cy="830997"/>
          </a:xfrm>
          <a:prstGeom prst="rect">
            <a:avLst/>
          </a:prstGeom>
          <a:noFill/>
        </p:spPr>
        <p:txBody>
          <a:bodyPr wrap="none" rtlCol="0">
            <a:spAutoFit/>
          </a:bodyPr>
          <a:lstStyle/>
          <a:p>
            <a:pPr algn="ctr"/>
            <a:r>
              <a:rPr lang="en-US" dirty="0" smtClean="0"/>
              <a:t>Observation </a:t>
            </a:r>
          </a:p>
          <a:p>
            <a:pPr algn="ctr"/>
            <a:r>
              <a:rPr lang="en-US" dirty="0" smtClean="0"/>
              <a:t>constraint</a:t>
            </a:r>
            <a:endParaRPr lang="en-US" dirty="0"/>
          </a:p>
        </p:txBody>
      </p:sp>
      <p:sp>
        <p:nvSpPr>
          <p:cNvPr id="12" name="Right Brace 11"/>
          <p:cNvSpPr/>
          <p:nvPr/>
        </p:nvSpPr>
        <p:spPr bwMode="auto">
          <a:xfrm rot="5400000">
            <a:off x="6732240" y="4185084"/>
            <a:ext cx="360040" cy="2664296"/>
          </a:xfrm>
          <a:prstGeom prst="rightBrace">
            <a:avLst/>
          </a:prstGeom>
          <a:noFill/>
          <a:ln w="38100" cap="rnd"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TextBox 12"/>
          <p:cNvSpPr txBox="1"/>
          <p:nvPr/>
        </p:nvSpPr>
        <p:spPr>
          <a:xfrm>
            <a:off x="5465054" y="5805264"/>
            <a:ext cx="2902461" cy="461665"/>
          </a:xfrm>
          <a:prstGeom prst="rect">
            <a:avLst/>
          </a:prstGeom>
          <a:noFill/>
        </p:spPr>
        <p:txBody>
          <a:bodyPr wrap="none" rtlCol="0">
            <a:spAutoFit/>
          </a:bodyPr>
          <a:lstStyle/>
          <a:p>
            <a:pPr algn="ctr"/>
            <a:r>
              <a:rPr lang="en-US" dirty="0" smtClean="0"/>
              <a:t>Projection constraints</a:t>
            </a:r>
            <a:endParaRPr lang="en-US" dirty="0"/>
          </a:p>
        </p:txBody>
      </p:sp>
      <p:sp>
        <p:nvSpPr>
          <p:cNvPr id="16" name="Slide Number Placeholder 15"/>
          <p:cNvSpPr>
            <a:spLocks noGrp="1"/>
          </p:cNvSpPr>
          <p:nvPr>
            <p:ph type="sldNum" sz="quarter" idx="4"/>
          </p:nvPr>
        </p:nvSpPr>
        <p:spPr/>
        <p:txBody>
          <a:bodyPr/>
          <a:lstStyle/>
          <a:p>
            <a:pPr>
              <a:defRPr/>
            </a:pPr>
            <a:fld id="{9C56B7B5-B346-46BB-8E3A-BF99DA868915}" type="slidenum">
              <a:rPr lang="en-US" smtClean="0"/>
              <a:pPr>
                <a:defRPr/>
              </a:pPr>
              <a:t>77</a:t>
            </a:fld>
            <a:endParaRPr lang="en-US"/>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098754" name="Picture 2" descr="Z:\Research\LineBasedKernelEstimation\MATLABCode\FiguresForPaper\paperFigures\expResults\Results\9483_DebRadonImNL.jpg"/>
          <p:cNvPicPr>
            <a:picLocks noChangeAspect="1" noChangeArrowheads="1"/>
          </p:cNvPicPr>
          <p:nvPr/>
        </p:nvPicPr>
        <p:blipFill>
          <a:blip r:embed="rId3" cstate="print"/>
          <a:srcRect/>
          <a:stretch>
            <a:fillRect/>
          </a:stretch>
        </p:blipFill>
        <p:spPr bwMode="auto">
          <a:xfrm>
            <a:off x="1728216" y="1234440"/>
            <a:ext cx="5652662" cy="5321808"/>
          </a:xfrm>
          <a:prstGeom prst="rect">
            <a:avLst/>
          </a:prstGeom>
          <a:noFill/>
          <a:ln w="38100">
            <a:solidFill>
              <a:schemeClr val="tx1"/>
            </a:solidFill>
          </a:ln>
        </p:spPr>
      </p:pic>
      <p:sp>
        <p:nvSpPr>
          <p:cNvPr id="7" name="TextBox 6"/>
          <p:cNvSpPr txBox="1"/>
          <p:nvPr/>
        </p:nvSpPr>
        <p:spPr>
          <a:xfrm>
            <a:off x="2890282" y="764704"/>
            <a:ext cx="3255828" cy="461665"/>
          </a:xfrm>
          <a:prstGeom prst="rect">
            <a:avLst/>
          </a:prstGeom>
          <a:noFill/>
        </p:spPr>
        <p:txBody>
          <a:bodyPr wrap="none" rtlCol="0">
            <a:spAutoFit/>
          </a:bodyPr>
          <a:lstStyle/>
          <a:p>
            <a:pPr algn="ctr"/>
            <a:r>
              <a:rPr lang="en-US" dirty="0" smtClean="0"/>
              <a:t>Inverse Radon transform</a:t>
            </a:r>
            <a:endParaRPr lang="en-US" dirty="0"/>
          </a:p>
        </p:txBody>
      </p:sp>
      <p:pic>
        <p:nvPicPr>
          <p:cNvPr id="1098755" name="Picture 3" descr="Z:\Research\LineBasedKernelEstimation\MATLABCode\FiguresForPaper\slideFigures\realExp\9483_Ours.png"/>
          <p:cNvPicPr>
            <a:picLocks noChangeAspect="1" noChangeArrowheads="1"/>
          </p:cNvPicPr>
          <p:nvPr/>
        </p:nvPicPr>
        <p:blipFill>
          <a:blip r:embed="rId4" cstate="print"/>
          <a:srcRect/>
          <a:stretch>
            <a:fillRect/>
          </a:stretch>
        </p:blipFill>
        <p:spPr bwMode="auto">
          <a:xfrm>
            <a:off x="457200" y="914400"/>
            <a:ext cx="1411287" cy="1411288"/>
          </a:xfrm>
          <a:prstGeom prst="rect">
            <a:avLst/>
          </a:prstGeom>
          <a:noFill/>
          <a:ln w="38100">
            <a:solidFill>
              <a:schemeClr val="tx1"/>
            </a:solidFill>
          </a:ln>
        </p:spPr>
      </p:pic>
      <p:sp>
        <p:nvSpPr>
          <p:cNvPr id="10" name="Slide Number Placeholder 9"/>
          <p:cNvSpPr>
            <a:spLocks noGrp="1"/>
          </p:cNvSpPr>
          <p:nvPr>
            <p:ph type="sldNum" sz="quarter" idx="4"/>
          </p:nvPr>
        </p:nvSpPr>
        <p:spPr/>
        <p:txBody>
          <a:bodyPr/>
          <a:lstStyle/>
          <a:p>
            <a:pPr>
              <a:defRPr/>
            </a:pPr>
            <a:fld id="{9C56B7B5-B346-46BB-8E3A-BF99DA868915}" type="slidenum">
              <a:rPr lang="en-US" smtClean="0"/>
              <a:pPr>
                <a:defRPr/>
              </a:pPr>
              <a:t>78</a:t>
            </a:fld>
            <a:endParaRPr lang="en-US"/>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sp>
        <p:nvSpPr>
          <p:cNvPr id="7" name="TextBox 6"/>
          <p:cNvSpPr txBox="1"/>
          <p:nvPr/>
        </p:nvSpPr>
        <p:spPr>
          <a:xfrm>
            <a:off x="3726147" y="764704"/>
            <a:ext cx="1584088" cy="461665"/>
          </a:xfrm>
          <a:prstGeom prst="rect">
            <a:avLst/>
          </a:prstGeom>
          <a:noFill/>
        </p:spPr>
        <p:txBody>
          <a:bodyPr wrap="none" rtlCol="0">
            <a:spAutoFit/>
          </a:bodyPr>
          <a:lstStyle/>
          <a:p>
            <a:pPr algn="ctr"/>
            <a:r>
              <a:rPr lang="en-US" dirty="0" err="1" smtClean="0"/>
              <a:t>RadonMAP</a:t>
            </a:r>
            <a:endParaRPr lang="en-US" dirty="0"/>
          </a:p>
        </p:txBody>
      </p:sp>
      <p:pic>
        <p:nvPicPr>
          <p:cNvPr id="1513474" name="Picture 2" descr="Z:\Research\LineBasedKernelEstimation\MATLABCode\FiguresForPaper\paperFigures\expResults\Results\9483_DebRadonMAPImNL.jpg"/>
          <p:cNvPicPr>
            <a:picLocks noChangeAspect="1" noChangeArrowheads="1"/>
          </p:cNvPicPr>
          <p:nvPr/>
        </p:nvPicPr>
        <p:blipFill>
          <a:blip r:embed="rId3" cstate="print"/>
          <a:srcRect/>
          <a:stretch>
            <a:fillRect/>
          </a:stretch>
        </p:blipFill>
        <p:spPr bwMode="auto">
          <a:xfrm>
            <a:off x="1728216" y="1234440"/>
            <a:ext cx="5650992" cy="5320237"/>
          </a:xfrm>
          <a:prstGeom prst="rect">
            <a:avLst/>
          </a:prstGeom>
          <a:noFill/>
          <a:ln w="38100">
            <a:solidFill>
              <a:schemeClr val="tx1"/>
            </a:solidFill>
          </a:ln>
        </p:spPr>
      </p:pic>
      <p:pic>
        <p:nvPicPr>
          <p:cNvPr id="1513476" name="Picture 4" descr="C:\Users\taegsang\Desktop\MAP.png"/>
          <p:cNvPicPr>
            <a:picLocks noChangeAspect="1" noChangeArrowheads="1"/>
          </p:cNvPicPr>
          <p:nvPr/>
        </p:nvPicPr>
        <p:blipFill>
          <a:blip r:embed="rId4" cstate="print"/>
          <a:srcRect/>
          <a:stretch>
            <a:fillRect/>
          </a:stretch>
        </p:blipFill>
        <p:spPr bwMode="auto">
          <a:xfrm>
            <a:off x="457200" y="914400"/>
            <a:ext cx="1408176" cy="1408175"/>
          </a:xfrm>
          <a:prstGeom prst="rect">
            <a:avLst/>
          </a:prstGeom>
          <a:noFill/>
          <a:ln w="38100">
            <a:solidFill>
              <a:schemeClr val="tx1"/>
            </a:solidFill>
          </a:ln>
        </p:spPr>
      </p:pic>
      <p:sp>
        <p:nvSpPr>
          <p:cNvPr id="10" name="Slide Number Placeholder 9"/>
          <p:cNvSpPr>
            <a:spLocks noGrp="1"/>
          </p:cNvSpPr>
          <p:nvPr>
            <p:ph type="sldNum" sz="quarter" idx="4"/>
          </p:nvPr>
        </p:nvSpPr>
        <p:spPr/>
        <p:txBody>
          <a:bodyPr/>
          <a:lstStyle/>
          <a:p>
            <a:pPr>
              <a:defRPr/>
            </a:pPr>
            <a:fld id="{9C56B7B5-B346-46BB-8E3A-BF99DA868915}" type="slidenum">
              <a:rPr lang="en-US" smtClean="0"/>
              <a:pPr>
                <a:defRPr/>
              </a:pPr>
              <a:t>79</a:t>
            </a:fld>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3"/>
          <p:cNvPicPr>
            <a:picLocks noChangeAspect="1" noChangeArrowheads="1"/>
          </p:cNvPicPr>
          <p:nvPr/>
        </p:nvPicPr>
        <p:blipFill>
          <a:blip r:embed="rId3" cstate="print"/>
          <a:srcRect l="27884" t="27234" r="17714" b="23338"/>
          <a:stretch>
            <a:fillRect/>
          </a:stretch>
        </p:blipFill>
        <p:spPr bwMode="auto">
          <a:xfrm>
            <a:off x="4151824" y="3460004"/>
            <a:ext cx="2030172" cy="1541939"/>
          </a:xfrm>
          <a:prstGeom prst="rect">
            <a:avLst/>
          </a:prstGeom>
          <a:noFill/>
          <a:ln w="25400">
            <a:solidFill>
              <a:schemeClr val="tx1"/>
            </a:solidFill>
            <a:miter lim="800000"/>
            <a:headEnd/>
            <a:tailEnd/>
          </a:ln>
          <a:effectLst/>
        </p:spPr>
      </p:pic>
      <p:pic>
        <p:nvPicPr>
          <p:cNvPr id="24" name="Picture 24"/>
          <p:cNvPicPr>
            <a:picLocks noChangeAspect="1" noChangeArrowheads="1"/>
          </p:cNvPicPr>
          <p:nvPr/>
        </p:nvPicPr>
        <p:blipFill>
          <a:blip r:embed="rId4" cstate="print"/>
          <a:srcRect l="21167" t="7526" r="17815" b="11523"/>
          <a:stretch>
            <a:fillRect/>
          </a:stretch>
        </p:blipFill>
        <p:spPr bwMode="auto">
          <a:xfrm>
            <a:off x="6785577" y="3644367"/>
            <a:ext cx="1196533" cy="1192161"/>
          </a:xfrm>
          <a:prstGeom prst="rect">
            <a:avLst/>
          </a:prstGeom>
          <a:noFill/>
          <a:ln w="9525">
            <a:solidFill>
              <a:schemeClr val="tx1"/>
            </a:solidFill>
            <a:miter lim="800000"/>
            <a:headEnd/>
            <a:tailEnd/>
          </a:ln>
          <a:effectLst/>
        </p:spPr>
      </p:pic>
      <p:sp>
        <p:nvSpPr>
          <p:cNvPr id="27" name="Text Box 28"/>
          <p:cNvSpPr txBox="1">
            <a:spLocks noChangeArrowheads="1"/>
          </p:cNvSpPr>
          <p:nvPr/>
        </p:nvSpPr>
        <p:spPr bwMode="auto">
          <a:xfrm>
            <a:off x="6238213" y="3946051"/>
            <a:ext cx="491146" cy="588793"/>
          </a:xfrm>
          <a:prstGeom prst="rect">
            <a:avLst/>
          </a:prstGeom>
          <a:noFill/>
          <a:ln w="9525">
            <a:noFill/>
            <a:miter lim="800000"/>
            <a:headEnd/>
            <a:tailEnd/>
          </a:ln>
          <a:effectLst/>
        </p:spPr>
        <p:txBody>
          <a:bodyPr wrap="none">
            <a:prstTxWarp prst="textNoShape">
              <a:avLst/>
            </a:prstTxWarp>
            <a:spAutoFit/>
          </a:bodyPr>
          <a:lstStyle/>
          <a:p>
            <a:r>
              <a:rPr lang="en-US" sz="3600" dirty="0" err="1">
                <a:latin typeface="Arial" charset="0"/>
                <a:sym typeface="Symbol" charset="2"/>
              </a:rPr>
              <a:t></a:t>
            </a:r>
            <a:endParaRPr lang="en-US" sz="3600" dirty="0">
              <a:latin typeface="Arial" charset="0"/>
              <a:sym typeface="Symbol" charset="2"/>
            </a:endParaRPr>
          </a:p>
        </p:txBody>
      </p:sp>
      <p:sp>
        <p:nvSpPr>
          <p:cNvPr id="11" name="Title 10"/>
          <p:cNvSpPr>
            <a:spLocks noGrp="1"/>
          </p:cNvSpPr>
          <p:nvPr>
            <p:ph type="title" idx="4294967295"/>
          </p:nvPr>
        </p:nvSpPr>
        <p:spPr>
          <a:xfrm>
            <a:off x="212725" y="134938"/>
            <a:ext cx="8740775" cy="679450"/>
          </a:xfrm>
        </p:spPr>
        <p:txBody>
          <a:bodyPr/>
          <a:lstStyle/>
          <a:p>
            <a:pPr>
              <a:defRPr/>
            </a:pPr>
            <a:r>
              <a:rPr lang="en-US" b="0" dirty="0" smtClean="0"/>
              <a:t>Why is motion blur removal challenging</a:t>
            </a:r>
          </a:p>
        </p:txBody>
      </p:sp>
      <p:pic>
        <p:nvPicPr>
          <p:cNvPr id="7" name="Picture 8" descr="stata_blur"/>
          <p:cNvPicPr>
            <a:picLocks noChangeAspect="1" noChangeArrowheads="1"/>
          </p:cNvPicPr>
          <p:nvPr/>
        </p:nvPicPr>
        <p:blipFill>
          <a:blip r:embed="rId5" cstate="print"/>
          <a:srcRect l="2849" t="13071" r="20229" b="2490"/>
          <a:stretch>
            <a:fillRect/>
          </a:stretch>
        </p:blipFill>
        <p:spPr bwMode="auto">
          <a:xfrm>
            <a:off x="575556" y="2923678"/>
            <a:ext cx="2037458" cy="1536109"/>
          </a:xfrm>
          <a:prstGeom prst="rect">
            <a:avLst/>
          </a:prstGeom>
          <a:noFill/>
          <a:ln w="25400">
            <a:solidFill>
              <a:schemeClr val="tx1"/>
            </a:solidFill>
          </a:ln>
        </p:spPr>
      </p:pic>
      <p:pic>
        <p:nvPicPr>
          <p:cNvPr id="10" name="Picture 6"/>
          <p:cNvPicPr>
            <a:picLocks noChangeAspect="1" noChangeArrowheads="1"/>
          </p:cNvPicPr>
          <p:nvPr/>
        </p:nvPicPr>
        <p:blipFill>
          <a:blip r:embed="rId6" cstate="print"/>
          <a:srcRect/>
          <a:stretch>
            <a:fillRect/>
          </a:stretch>
        </p:blipFill>
        <p:spPr bwMode="auto">
          <a:xfrm>
            <a:off x="6785577" y="5286138"/>
            <a:ext cx="1189246" cy="1183416"/>
          </a:xfrm>
          <a:prstGeom prst="rect">
            <a:avLst/>
          </a:prstGeom>
          <a:noFill/>
          <a:ln w="9525">
            <a:solidFill>
              <a:schemeClr val="tx1"/>
            </a:solidFill>
            <a:miter lim="800000"/>
            <a:headEnd/>
            <a:tailEnd/>
          </a:ln>
          <a:effectLst/>
        </p:spPr>
      </p:pic>
      <p:pic>
        <p:nvPicPr>
          <p:cNvPr id="12" name="Picture 7"/>
          <p:cNvPicPr>
            <a:picLocks noChangeAspect="1" noChangeArrowheads="1"/>
          </p:cNvPicPr>
          <p:nvPr/>
        </p:nvPicPr>
        <p:blipFill>
          <a:blip r:embed="rId7" cstate="print"/>
          <a:srcRect l="2803" t="12834" r="19760" b="2528"/>
          <a:stretch>
            <a:fillRect/>
          </a:stretch>
        </p:blipFill>
        <p:spPr bwMode="auto">
          <a:xfrm>
            <a:off x="4145995" y="5111249"/>
            <a:ext cx="2041830" cy="1533195"/>
          </a:xfrm>
          <a:prstGeom prst="rect">
            <a:avLst/>
          </a:prstGeom>
          <a:noFill/>
          <a:ln w="25400">
            <a:solidFill>
              <a:schemeClr val="tx1"/>
            </a:solidFill>
            <a:miter lim="800000"/>
            <a:headEnd/>
            <a:tailEnd/>
          </a:ln>
          <a:effectLst/>
        </p:spPr>
      </p:pic>
      <p:sp>
        <p:nvSpPr>
          <p:cNvPr id="13" name="Text Box 9"/>
          <p:cNvSpPr txBox="1">
            <a:spLocks noChangeArrowheads="1"/>
          </p:cNvSpPr>
          <p:nvPr/>
        </p:nvSpPr>
        <p:spPr bwMode="auto">
          <a:xfrm>
            <a:off x="3402930" y="5557217"/>
            <a:ext cx="413904" cy="588793"/>
          </a:xfrm>
          <a:prstGeom prst="rect">
            <a:avLst/>
          </a:prstGeom>
          <a:noFill/>
          <a:ln w="9525">
            <a:noFill/>
            <a:miter lim="800000"/>
            <a:headEnd/>
            <a:tailEnd/>
          </a:ln>
          <a:effectLst/>
        </p:spPr>
        <p:txBody>
          <a:bodyPr wrap="none">
            <a:prstTxWarp prst="textNoShape">
              <a:avLst/>
            </a:prstTxWarp>
            <a:spAutoFit/>
          </a:bodyPr>
          <a:lstStyle/>
          <a:p>
            <a:r>
              <a:rPr lang="en-US" sz="3600">
                <a:latin typeface="Arial" charset="0"/>
              </a:rPr>
              <a:t>=</a:t>
            </a:r>
          </a:p>
        </p:txBody>
      </p:sp>
      <p:sp>
        <p:nvSpPr>
          <p:cNvPr id="14" name="Text Box 10"/>
          <p:cNvSpPr txBox="1">
            <a:spLocks noChangeArrowheads="1"/>
          </p:cNvSpPr>
          <p:nvPr/>
        </p:nvSpPr>
        <p:spPr bwMode="auto">
          <a:xfrm>
            <a:off x="6241128" y="5583450"/>
            <a:ext cx="491146" cy="588793"/>
          </a:xfrm>
          <a:prstGeom prst="rect">
            <a:avLst/>
          </a:prstGeom>
          <a:noFill/>
          <a:ln w="9525">
            <a:noFill/>
            <a:miter lim="800000"/>
            <a:headEnd/>
            <a:tailEnd/>
          </a:ln>
          <a:effectLst/>
        </p:spPr>
        <p:txBody>
          <a:bodyPr wrap="none">
            <a:prstTxWarp prst="textNoShape">
              <a:avLst/>
            </a:prstTxWarp>
            <a:spAutoFit/>
          </a:bodyPr>
          <a:lstStyle/>
          <a:p>
            <a:r>
              <a:rPr lang="en-US" sz="3600" dirty="0" err="1">
                <a:latin typeface="Arial" charset="0"/>
                <a:sym typeface="Symbol" charset="2"/>
              </a:rPr>
              <a:t></a:t>
            </a:r>
            <a:endParaRPr lang="en-US" sz="3600" dirty="0">
              <a:latin typeface="Arial" charset="0"/>
              <a:sym typeface="Symbol" charset="2"/>
            </a:endParaRPr>
          </a:p>
        </p:txBody>
      </p:sp>
      <p:sp>
        <p:nvSpPr>
          <p:cNvPr id="15" name="Text Box 11"/>
          <p:cNvSpPr txBox="1">
            <a:spLocks noChangeArrowheads="1"/>
          </p:cNvSpPr>
          <p:nvPr/>
        </p:nvSpPr>
        <p:spPr bwMode="auto">
          <a:xfrm>
            <a:off x="756275" y="4456873"/>
            <a:ext cx="1623837" cy="423833"/>
          </a:xfrm>
          <a:prstGeom prst="rect">
            <a:avLst/>
          </a:prstGeom>
          <a:noFill/>
          <a:ln w="9525">
            <a:noFill/>
            <a:miter lim="800000"/>
            <a:headEnd/>
            <a:tailEnd/>
          </a:ln>
          <a:effectLst/>
        </p:spPr>
        <p:txBody>
          <a:bodyPr wrap="none">
            <a:prstTxWarp prst="textNoShape">
              <a:avLst/>
            </a:prstTxWarp>
            <a:spAutoFit/>
          </a:bodyPr>
          <a:lstStyle/>
          <a:p>
            <a:r>
              <a:rPr lang="en-US" dirty="0"/>
              <a:t>Blurry image</a:t>
            </a:r>
          </a:p>
        </p:txBody>
      </p:sp>
      <p:sp>
        <p:nvSpPr>
          <p:cNvPr id="16" name="Text Box 12"/>
          <p:cNvSpPr txBox="1">
            <a:spLocks noChangeArrowheads="1"/>
          </p:cNvSpPr>
          <p:nvPr/>
        </p:nvSpPr>
        <p:spPr bwMode="auto">
          <a:xfrm>
            <a:off x="4355976" y="1340768"/>
            <a:ext cx="1591139" cy="423833"/>
          </a:xfrm>
          <a:prstGeom prst="rect">
            <a:avLst/>
          </a:prstGeom>
          <a:noFill/>
          <a:ln w="9525">
            <a:noFill/>
            <a:miter lim="800000"/>
            <a:headEnd/>
            <a:tailEnd/>
          </a:ln>
          <a:effectLst/>
        </p:spPr>
        <p:txBody>
          <a:bodyPr wrap="none">
            <a:prstTxWarp prst="textNoShape">
              <a:avLst/>
            </a:prstTxWarp>
            <a:spAutoFit/>
          </a:bodyPr>
          <a:lstStyle/>
          <a:p>
            <a:r>
              <a:rPr lang="en-US" dirty="0"/>
              <a:t>Sharp image</a:t>
            </a:r>
          </a:p>
        </p:txBody>
      </p:sp>
      <p:sp>
        <p:nvSpPr>
          <p:cNvPr id="17" name="Text Box 13"/>
          <p:cNvSpPr txBox="1">
            <a:spLocks noChangeArrowheads="1"/>
          </p:cNvSpPr>
          <p:nvPr/>
        </p:nvSpPr>
        <p:spPr bwMode="auto">
          <a:xfrm>
            <a:off x="6653157" y="1377203"/>
            <a:ext cx="1411231" cy="423833"/>
          </a:xfrm>
          <a:prstGeom prst="rect">
            <a:avLst/>
          </a:prstGeom>
          <a:noFill/>
          <a:ln w="9525">
            <a:noFill/>
            <a:miter lim="800000"/>
            <a:headEnd/>
            <a:tailEnd/>
          </a:ln>
          <a:effectLst/>
        </p:spPr>
        <p:txBody>
          <a:bodyPr wrap="none">
            <a:prstTxWarp prst="textNoShape">
              <a:avLst/>
            </a:prstTxWarp>
            <a:spAutoFit/>
          </a:bodyPr>
          <a:lstStyle/>
          <a:p>
            <a:r>
              <a:rPr lang="en-US" dirty="0"/>
              <a:t>Blur kernel</a:t>
            </a:r>
          </a:p>
        </p:txBody>
      </p:sp>
      <p:pic>
        <p:nvPicPr>
          <p:cNvPr id="19" name="Picture 15"/>
          <p:cNvPicPr>
            <a:picLocks noChangeAspect="1" noChangeArrowheads="1"/>
          </p:cNvPicPr>
          <p:nvPr/>
        </p:nvPicPr>
        <p:blipFill>
          <a:blip r:embed="rId8" cstate="print"/>
          <a:srcRect l="20815" t="7761" r="17992" b="11288"/>
          <a:stretch>
            <a:fillRect/>
          </a:stretch>
        </p:blipFill>
        <p:spPr bwMode="auto">
          <a:xfrm>
            <a:off x="6785577" y="1997493"/>
            <a:ext cx="1179045" cy="1170300"/>
          </a:xfrm>
          <a:prstGeom prst="rect">
            <a:avLst/>
          </a:prstGeom>
          <a:noFill/>
          <a:ln w="9525">
            <a:solidFill>
              <a:schemeClr val="tx1"/>
            </a:solidFill>
            <a:miter lim="800000"/>
            <a:headEnd/>
            <a:tailEnd/>
          </a:ln>
          <a:effectLst/>
        </p:spPr>
      </p:pic>
      <p:pic>
        <p:nvPicPr>
          <p:cNvPr id="20" name="Picture 17" descr="stata_blur"/>
          <p:cNvPicPr>
            <a:picLocks noChangeAspect="1" noChangeArrowheads="1"/>
          </p:cNvPicPr>
          <p:nvPr/>
        </p:nvPicPr>
        <p:blipFill>
          <a:blip r:embed="rId5" cstate="print"/>
          <a:srcRect l="2849" t="13071" r="20229" b="2490"/>
          <a:stretch>
            <a:fillRect/>
          </a:stretch>
        </p:blipFill>
        <p:spPr bwMode="auto">
          <a:xfrm>
            <a:off x="4148181" y="1814589"/>
            <a:ext cx="2037458" cy="1536109"/>
          </a:xfrm>
          <a:prstGeom prst="rect">
            <a:avLst/>
          </a:prstGeom>
          <a:noFill/>
          <a:ln w="25400">
            <a:solidFill>
              <a:schemeClr val="tx1"/>
            </a:solidFill>
          </a:ln>
        </p:spPr>
      </p:pic>
      <p:sp>
        <p:nvSpPr>
          <p:cNvPr id="21" name="Text Box 18"/>
          <p:cNvSpPr txBox="1">
            <a:spLocks noChangeArrowheads="1"/>
          </p:cNvSpPr>
          <p:nvPr/>
        </p:nvSpPr>
        <p:spPr bwMode="auto">
          <a:xfrm>
            <a:off x="3363580" y="2381522"/>
            <a:ext cx="413904" cy="588793"/>
          </a:xfrm>
          <a:prstGeom prst="rect">
            <a:avLst/>
          </a:prstGeom>
          <a:noFill/>
          <a:ln w="9525">
            <a:noFill/>
            <a:miter lim="800000"/>
            <a:headEnd/>
            <a:tailEnd/>
          </a:ln>
          <a:effectLst/>
        </p:spPr>
        <p:txBody>
          <a:bodyPr wrap="none">
            <a:prstTxWarp prst="textNoShape">
              <a:avLst/>
            </a:prstTxWarp>
            <a:spAutoFit/>
          </a:bodyPr>
          <a:lstStyle/>
          <a:p>
            <a:r>
              <a:rPr lang="en-US" sz="3600" dirty="0">
                <a:latin typeface="Arial" charset="0"/>
              </a:rPr>
              <a:t>=</a:t>
            </a:r>
          </a:p>
        </p:txBody>
      </p:sp>
      <p:sp>
        <p:nvSpPr>
          <p:cNvPr id="22" name="Text Box 19"/>
          <p:cNvSpPr txBox="1">
            <a:spLocks noChangeArrowheads="1"/>
          </p:cNvSpPr>
          <p:nvPr/>
        </p:nvSpPr>
        <p:spPr bwMode="auto">
          <a:xfrm>
            <a:off x="6240034" y="2288247"/>
            <a:ext cx="491147" cy="588793"/>
          </a:xfrm>
          <a:prstGeom prst="rect">
            <a:avLst/>
          </a:prstGeom>
          <a:noFill/>
          <a:ln w="9525">
            <a:noFill/>
            <a:miter lim="800000"/>
            <a:headEnd/>
            <a:tailEnd/>
          </a:ln>
          <a:effectLst/>
        </p:spPr>
        <p:txBody>
          <a:bodyPr wrap="none">
            <a:prstTxWarp prst="textNoShape">
              <a:avLst/>
            </a:prstTxWarp>
            <a:spAutoFit/>
          </a:bodyPr>
          <a:lstStyle/>
          <a:p>
            <a:r>
              <a:rPr lang="en-US" sz="3600" dirty="0" err="1">
                <a:latin typeface="Arial" charset="0"/>
                <a:sym typeface="Symbol" charset="2"/>
              </a:rPr>
              <a:t></a:t>
            </a:r>
            <a:endParaRPr lang="en-US" sz="3600" dirty="0">
              <a:latin typeface="Arial" charset="0"/>
              <a:sym typeface="Symbol" charset="2"/>
            </a:endParaRPr>
          </a:p>
        </p:txBody>
      </p:sp>
      <p:sp>
        <p:nvSpPr>
          <p:cNvPr id="23" name="AutoShape 26"/>
          <p:cNvSpPr>
            <a:spLocks/>
          </p:cNvSpPr>
          <p:nvPr/>
        </p:nvSpPr>
        <p:spPr bwMode="auto">
          <a:xfrm>
            <a:off x="2993398" y="1756293"/>
            <a:ext cx="409532" cy="4739495"/>
          </a:xfrm>
          <a:prstGeom prst="leftBrace">
            <a:avLst>
              <a:gd name="adj1" fmla="val 96441"/>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26" name="Text Box 27"/>
          <p:cNvSpPr txBox="1">
            <a:spLocks noChangeArrowheads="1"/>
          </p:cNvSpPr>
          <p:nvPr/>
        </p:nvSpPr>
        <p:spPr bwMode="auto">
          <a:xfrm>
            <a:off x="3401472" y="3833102"/>
            <a:ext cx="413904" cy="588793"/>
          </a:xfrm>
          <a:prstGeom prst="rect">
            <a:avLst/>
          </a:prstGeom>
          <a:noFill/>
          <a:ln w="9525">
            <a:noFill/>
            <a:miter lim="800000"/>
            <a:headEnd/>
            <a:tailEnd/>
          </a:ln>
          <a:effectLst/>
        </p:spPr>
        <p:txBody>
          <a:bodyPr wrap="none">
            <a:prstTxWarp prst="textNoShape">
              <a:avLst/>
            </a:prstTxWarp>
            <a:spAutoFit/>
          </a:bodyPr>
          <a:lstStyle/>
          <a:p>
            <a:r>
              <a:rPr lang="en-US" sz="3600" dirty="0">
                <a:latin typeface="Arial" charset="0"/>
              </a:rPr>
              <a:t>=</a:t>
            </a:r>
          </a:p>
        </p:txBody>
      </p:sp>
      <p:sp>
        <p:nvSpPr>
          <p:cNvPr id="30" name="Rectangle 29"/>
          <p:cNvSpPr/>
          <p:nvPr/>
        </p:nvSpPr>
        <p:spPr>
          <a:xfrm>
            <a:off x="0" y="5913276"/>
            <a:ext cx="3002294" cy="415498"/>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[Courtesy: Rob Fergus]</a:t>
            </a:r>
            <a:endParaRPr lang="en-US" dirty="0">
              <a:solidFill>
                <a:srgbClr val="FFFF66"/>
              </a:solidFill>
              <a:effectLst>
                <a:outerShdw blurRad="38100" dist="38100" dir="2700000" algn="tl">
                  <a:srgbClr val="000000"/>
                </a:outerShdw>
              </a:effectLst>
            </a:endParaRPr>
          </a:p>
        </p:txBody>
      </p:sp>
      <p:sp>
        <p:nvSpPr>
          <p:cNvPr id="32" name="Rectangle 31"/>
          <p:cNvSpPr/>
          <p:nvPr/>
        </p:nvSpPr>
        <p:spPr>
          <a:xfrm>
            <a:off x="611560" y="1088740"/>
            <a:ext cx="6128665" cy="406265"/>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1. Blur estimation is severely under-constrained</a:t>
            </a:r>
            <a:endParaRPr lang="en-US" dirty="0">
              <a:solidFill>
                <a:srgbClr val="FFFF66"/>
              </a:solidFill>
              <a:effectLst>
                <a:outerShdw blurRad="38100" dist="38100" dir="2700000" algn="tl">
                  <a:srgbClr val="000000"/>
                </a:outerShdw>
              </a:effectLst>
            </a:endParaRPr>
          </a:p>
        </p:txBody>
      </p:sp>
      <p:sp>
        <p:nvSpPr>
          <p:cNvPr id="28" name="Rectangle 32"/>
          <p:cNvSpPr>
            <a:spLocks noChangeArrowheads="1"/>
          </p:cNvSpPr>
          <p:nvPr/>
        </p:nvSpPr>
        <p:spPr bwMode="auto">
          <a:xfrm>
            <a:off x="2987824" y="5004556"/>
            <a:ext cx="5220580" cy="1736812"/>
          </a:xfrm>
          <a:prstGeom prst="rect">
            <a:avLst/>
          </a:prstGeom>
          <a:noFill/>
          <a:ln w="38100">
            <a:solidFill>
              <a:srgbClr val="00FF00"/>
            </a:solidFill>
            <a:miter lim="800000"/>
            <a:headEnd/>
            <a:tailEnd/>
          </a:ln>
          <a:effectLst/>
        </p:spPr>
        <p:txBody>
          <a:bodyPr wrap="none" anchor="ctr">
            <a:prstTxWarp prst="textNoShape">
              <a:avLst/>
            </a:prstTxWarp>
          </a:bodyPr>
          <a:lstStyle/>
          <a:p>
            <a:endParaRPr lang="en-US"/>
          </a:p>
        </p:txBody>
      </p:sp>
      <p:sp>
        <p:nvSpPr>
          <p:cNvPr id="31" name="Slide Number Placeholder 30"/>
          <p:cNvSpPr>
            <a:spLocks noGrp="1"/>
          </p:cNvSpPr>
          <p:nvPr>
            <p:ph type="sldNum" sz="quarter" idx="4"/>
          </p:nvPr>
        </p:nvSpPr>
        <p:spPr/>
        <p:txBody>
          <a:bodyPr/>
          <a:lstStyle/>
          <a:p>
            <a:pPr>
              <a:defRPr/>
            </a:pPr>
            <a:fld id="{9C56B7B5-B346-46BB-8E3A-BF99DA868915}" type="slidenum">
              <a:rPr lang="en-US" smtClean="0"/>
              <a:pPr>
                <a:defRPr/>
              </a:pPr>
              <a:t>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Experimental results</a:t>
            </a:r>
          </a:p>
        </p:txBody>
      </p:sp>
      <p:pic>
        <p:nvPicPr>
          <p:cNvPr id="1514499" name="Picture 3" descr="C:\Users\taegsang\Desktop\exp_4_crops.png"/>
          <p:cNvPicPr>
            <a:picLocks noChangeAspect="1" noChangeArrowheads="1"/>
          </p:cNvPicPr>
          <p:nvPr/>
        </p:nvPicPr>
        <p:blipFill>
          <a:blip r:embed="rId3" cstate="print"/>
          <a:srcRect/>
          <a:stretch>
            <a:fillRect/>
          </a:stretch>
        </p:blipFill>
        <p:spPr bwMode="auto">
          <a:xfrm>
            <a:off x="539552" y="1448780"/>
            <a:ext cx="8056563" cy="4221162"/>
          </a:xfrm>
          <a:prstGeom prst="rect">
            <a:avLst/>
          </a:prstGeom>
          <a:noFill/>
        </p:spPr>
      </p:pic>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80</a:t>
            </a:fld>
            <a:endParaRPr lang="en-US"/>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Quantitative evaluation</a:t>
            </a:r>
          </a:p>
        </p:txBody>
      </p:sp>
      <p:pic>
        <p:nvPicPr>
          <p:cNvPr id="1522691" name="Picture 3" descr="C:\Users\taegsang\Desktop\testImages.png"/>
          <p:cNvPicPr>
            <a:picLocks noChangeAspect="1" noChangeArrowheads="1"/>
          </p:cNvPicPr>
          <p:nvPr/>
        </p:nvPicPr>
        <p:blipFill>
          <a:blip r:embed="rId3" cstate="print"/>
          <a:srcRect/>
          <a:stretch>
            <a:fillRect/>
          </a:stretch>
        </p:blipFill>
        <p:spPr bwMode="auto">
          <a:xfrm>
            <a:off x="577516" y="1052736"/>
            <a:ext cx="7956884" cy="4971945"/>
          </a:xfrm>
          <a:prstGeom prst="rect">
            <a:avLst/>
          </a:prstGeom>
          <a:noFill/>
        </p:spPr>
      </p:pic>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81</a:t>
            </a:fld>
            <a:endParaRPr lang="en-US"/>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Quantitative evaluation</a:t>
            </a:r>
          </a:p>
        </p:txBody>
      </p:sp>
      <p:pic>
        <p:nvPicPr>
          <p:cNvPr id="1395713" name="Picture 1" descr="Z:\kernels.png"/>
          <p:cNvPicPr>
            <a:picLocks noChangeAspect="1" noChangeArrowheads="1"/>
          </p:cNvPicPr>
          <p:nvPr/>
        </p:nvPicPr>
        <p:blipFill>
          <a:blip r:embed="rId3" cstate="print"/>
          <a:srcRect/>
          <a:stretch>
            <a:fillRect/>
          </a:stretch>
        </p:blipFill>
        <p:spPr bwMode="auto">
          <a:xfrm>
            <a:off x="287524" y="1196752"/>
            <a:ext cx="8496014" cy="4536504"/>
          </a:xfrm>
          <a:prstGeom prst="rect">
            <a:avLst/>
          </a:prstGeom>
          <a:noFill/>
        </p:spPr>
      </p:pic>
      <p:sp>
        <p:nvSpPr>
          <p:cNvPr id="5" name="TextBox 4"/>
          <p:cNvSpPr txBox="1"/>
          <p:nvPr/>
        </p:nvSpPr>
        <p:spPr>
          <a:xfrm>
            <a:off x="5257800" y="6167735"/>
            <a:ext cx="3139064" cy="461665"/>
          </a:xfrm>
          <a:prstGeom prst="rect">
            <a:avLst/>
          </a:prstGeom>
          <a:noFill/>
        </p:spPr>
        <p:txBody>
          <a:bodyPr wrap="none" rtlCol="0">
            <a:spAutoFit/>
          </a:bodyPr>
          <a:lstStyle/>
          <a:p>
            <a:r>
              <a:rPr lang="en-US" dirty="0" smtClean="0"/>
              <a:t>[Levin et al. CVPR 2008]</a:t>
            </a:r>
            <a:endParaRPr lang="en-US" dirty="0"/>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82</a:t>
            </a:fld>
            <a:endParaRPr lang="en-US"/>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Error ratio</a:t>
            </a:r>
          </a:p>
        </p:txBody>
      </p:sp>
      <p:pic>
        <p:nvPicPr>
          <p:cNvPr id="1525762" name="Picture 2" descr="http://hausheer.osola.com/latex2png/XGNvbG9ye3doaXRlfQ0KXGJlZ2lue2Rpc3BsYXltYXRofQ0KRVIgPSBcZnJhY3tcfEkgLSBEX3tlc3R9XHxeMn17XHxJIC0gRF97Z3R9XHxeMn0gDQpcZW5ke2Rpc3BsYXltYXRofQ--/300/1/result.png"/>
          <p:cNvPicPr>
            <a:picLocks noChangeAspect="1" noChangeArrowheads="1"/>
          </p:cNvPicPr>
          <p:nvPr/>
        </p:nvPicPr>
        <p:blipFill>
          <a:blip r:embed="rId3" cstate="print"/>
          <a:srcRect/>
          <a:stretch>
            <a:fillRect/>
          </a:stretch>
        </p:blipFill>
        <p:spPr bwMode="auto">
          <a:xfrm>
            <a:off x="2895600" y="1905000"/>
            <a:ext cx="3219450" cy="981076"/>
          </a:xfrm>
          <a:prstGeom prst="rect">
            <a:avLst/>
          </a:prstGeom>
          <a:noFill/>
        </p:spPr>
      </p:pic>
      <p:sp>
        <p:nvSpPr>
          <p:cNvPr id="4" name="TextBox 3"/>
          <p:cNvSpPr txBox="1"/>
          <p:nvPr/>
        </p:nvSpPr>
        <p:spPr>
          <a:xfrm>
            <a:off x="1465895" y="3840088"/>
            <a:ext cx="6611305" cy="1200328"/>
          </a:xfrm>
          <a:prstGeom prst="rect">
            <a:avLst/>
          </a:prstGeom>
          <a:noFill/>
        </p:spPr>
        <p:txBody>
          <a:bodyPr wrap="none" rtlCol="0">
            <a:spAutoFit/>
          </a:bodyPr>
          <a:lstStyle/>
          <a:p>
            <a:r>
              <a:rPr lang="en-US" dirty="0" smtClean="0"/>
              <a:t>I      : Ground-truth image</a:t>
            </a:r>
          </a:p>
          <a:p>
            <a:r>
              <a:rPr lang="en-US" dirty="0" err="1" smtClean="0"/>
              <a:t>D</a:t>
            </a:r>
            <a:r>
              <a:rPr lang="en-US" baseline="-25000" dirty="0" err="1" smtClean="0"/>
              <a:t>est</a:t>
            </a:r>
            <a:r>
              <a:rPr lang="en-US" dirty="0" smtClean="0"/>
              <a:t> : </a:t>
            </a:r>
            <a:r>
              <a:rPr lang="en-US" dirty="0" err="1" smtClean="0"/>
              <a:t>Deconvolved</a:t>
            </a:r>
            <a:r>
              <a:rPr lang="en-US" dirty="0" smtClean="0"/>
              <a:t> image – estimated blur kernel</a:t>
            </a:r>
          </a:p>
          <a:p>
            <a:r>
              <a:rPr lang="en-US" dirty="0" err="1" smtClean="0"/>
              <a:t>D</a:t>
            </a:r>
            <a:r>
              <a:rPr lang="en-US" baseline="-25000" dirty="0" err="1" smtClean="0"/>
              <a:t>gt</a:t>
            </a:r>
            <a:r>
              <a:rPr lang="en-US" dirty="0" smtClean="0"/>
              <a:t>  : </a:t>
            </a:r>
            <a:r>
              <a:rPr lang="en-US" dirty="0" err="1" smtClean="0"/>
              <a:t>Deconvolved</a:t>
            </a:r>
            <a:r>
              <a:rPr lang="en-US" dirty="0" smtClean="0"/>
              <a:t> image – ground-truth blur kernel</a:t>
            </a:r>
          </a:p>
        </p:txBody>
      </p:sp>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83</a:t>
            </a:fld>
            <a:endParaRPr lang="en-US"/>
          </a:p>
        </p:txBody>
      </p:sp>
      <p:sp>
        <p:nvSpPr>
          <p:cNvPr id="6" name="TextBox 5"/>
          <p:cNvSpPr txBox="1"/>
          <p:nvPr/>
        </p:nvSpPr>
        <p:spPr>
          <a:xfrm>
            <a:off x="5652120" y="5791200"/>
            <a:ext cx="3139064" cy="461665"/>
          </a:xfrm>
          <a:prstGeom prst="rect">
            <a:avLst/>
          </a:prstGeom>
          <a:noFill/>
        </p:spPr>
        <p:txBody>
          <a:bodyPr wrap="none" rtlCol="0">
            <a:spAutoFit/>
          </a:bodyPr>
          <a:lstStyle/>
          <a:p>
            <a:r>
              <a:rPr lang="en-US" dirty="0" smtClean="0"/>
              <a:t>[Levin et al. CVPR 2008]</a:t>
            </a:r>
            <a:endParaRPr lang="en-US" dirty="0"/>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Cumulative error ratio</a:t>
            </a:r>
          </a:p>
        </p:txBody>
      </p:sp>
      <p:pic>
        <p:nvPicPr>
          <p:cNvPr id="1391617" name="Picture 1" descr="Z:\cumER.png"/>
          <p:cNvPicPr>
            <a:picLocks noChangeAspect="1" noChangeArrowheads="1"/>
          </p:cNvPicPr>
          <p:nvPr/>
        </p:nvPicPr>
        <p:blipFill>
          <a:blip r:embed="rId3" cstate="print"/>
          <a:srcRect/>
          <a:stretch>
            <a:fillRect/>
          </a:stretch>
        </p:blipFill>
        <p:spPr bwMode="auto">
          <a:xfrm>
            <a:off x="1187624" y="944724"/>
            <a:ext cx="7092788" cy="5318815"/>
          </a:xfrm>
          <a:prstGeom prst="rect">
            <a:avLst/>
          </a:prstGeom>
          <a:noFill/>
        </p:spPr>
      </p:pic>
      <p:sp>
        <p:nvSpPr>
          <p:cNvPr id="7" name="TextBox 6"/>
          <p:cNvSpPr txBox="1"/>
          <p:nvPr/>
        </p:nvSpPr>
        <p:spPr>
          <a:xfrm>
            <a:off x="3064686" y="728700"/>
            <a:ext cx="2947474" cy="461665"/>
          </a:xfrm>
          <a:prstGeom prst="rect">
            <a:avLst/>
          </a:prstGeom>
          <a:noFill/>
        </p:spPr>
        <p:txBody>
          <a:bodyPr wrap="none" rtlCol="0">
            <a:spAutoFit/>
          </a:bodyPr>
          <a:lstStyle/>
          <a:p>
            <a:r>
              <a:rPr lang="en-US" dirty="0" smtClean="0"/>
              <a:t>Cumulative error ratio</a:t>
            </a:r>
            <a:endParaRPr lang="en-US" dirty="0"/>
          </a:p>
        </p:txBody>
      </p:sp>
      <p:sp>
        <p:nvSpPr>
          <p:cNvPr id="8" name="Slide Number Placeholder 7"/>
          <p:cNvSpPr>
            <a:spLocks noGrp="1"/>
          </p:cNvSpPr>
          <p:nvPr>
            <p:ph type="sldNum" sz="quarter" idx="4"/>
          </p:nvPr>
        </p:nvSpPr>
        <p:spPr/>
        <p:txBody>
          <a:bodyPr/>
          <a:lstStyle/>
          <a:p>
            <a:pPr>
              <a:defRPr/>
            </a:pPr>
            <a:fld id="{9C56B7B5-B346-46BB-8E3A-BF99DA868915}" type="slidenum">
              <a:rPr lang="en-US" smtClean="0"/>
              <a:pPr>
                <a:defRPr/>
              </a:pPr>
              <a:t>84</a:t>
            </a:fld>
            <a:endParaRPr lang="en-US"/>
          </a:p>
        </p:txBody>
      </p:sp>
      <p:sp>
        <p:nvSpPr>
          <p:cNvPr id="6" name="TextBox 5"/>
          <p:cNvSpPr txBox="1"/>
          <p:nvPr/>
        </p:nvSpPr>
        <p:spPr>
          <a:xfrm>
            <a:off x="4724400" y="6172200"/>
            <a:ext cx="3528129" cy="461665"/>
          </a:xfrm>
          <a:prstGeom prst="rect">
            <a:avLst/>
          </a:prstGeom>
          <a:noFill/>
        </p:spPr>
        <p:txBody>
          <a:bodyPr wrap="none" rtlCol="0">
            <a:spAutoFit/>
          </a:bodyPr>
          <a:lstStyle/>
          <a:p>
            <a:r>
              <a:rPr lang="en-US" dirty="0" smtClean="0"/>
              <a:t>Cf. [Levin et al. CVPR 2008]</a:t>
            </a:r>
            <a:endParaRPr lang="en-US"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eaLnBrk="0" hangingPunct="0">
              <a:defRPr/>
            </a:pPr>
            <a:r>
              <a:rPr lang="en-US" sz="3300" kern="0" dirty="0" smtClean="0">
                <a:solidFill>
                  <a:srgbClr val="FFCC66"/>
                </a:solidFill>
                <a:effectLst>
                  <a:outerShdw blurRad="38100" dist="38100" dir="2700000" algn="tl">
                    <a:srgbClr val="000000"/>
                  </a:outerShdw>
                </a:effectLst>
              </a:rPr>
              <a:t>Cumulative error ratio </a:t>
            </a:r>
          </a:p>
        </p:txBody>
      </p:sp>
      <p:pic>
        <p:nvPicPr>
          <p:cNvPr id="1544197" name="Picture 5" descr="C:\Users\taegsang\Desktop\imAlign.png"/>
          <p:cNvPicPr>
            <a:picLocks noChangeAspect="1" noChangeArrowheads="1"/>
          </p:cNvPicPr>
          <p:nvPr/>
        </p:nvPicPr>
        <p:blipFill>
          <a:blip r:embed="rId3" cstate="print"/>
          <a:srcRect/>
          <a:stretch>
            <a:fillRect/>
          </a:stretch>
        </p:blipFill>
        <p:spPr bwMode="auto">
          <a:xfrm>
            <a:off x="1" y="756664"/>
            <a:ext cx="9144000" cy="1430554"/>
          </a:xfrm>
          <a:prstGeom prst="rect">
            <a:avLst/>
          </a:prstGeom>
          <a:noFill/>
        </p:spPr>
      </p:pic>
      <p:pic>
        <p:nvPicPr>
          <p:cNvPr id="1389570" name="Picture 2" descr="Z:\CER_ImageSweep.png"/>
          <p:cNvPicPr>
            <a:picLocks noChangeAspect="1" noChangeArrowheads="1"/>
          </p:cNvPicPr>
          <p:nvPr/>
        </p:nvPicPr>
        <p:blipFill>
          <a:blip r:embed="rId4" cstate="print"/>
          <a:srcRect/>
          <a:stretch>
            <a:fillRect/>
          </a:stretch>
        </p:blipFill>
        <p:spPr bwMode="auto">
          <a:xfrm>
            <a:off x="277688" y="2529795"/>
            <a:ext cx="8686800" cy="3707517"/>
          </a:xfrm>
          <a:prstGeom prst="rect">
            <a:avLst/>
          </a:prstGeom>
          <a:noFill/>
        </p:spPr>
      </p:pic>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85</a:t>
            </a:fld>
            <a:endParaRPr lang="en-US"/>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eaLnBrk="0" hangingPunct="0">
              <a:defRPr/>
            </a:pPr>
            <a:r>
              <a:rPr lang="en-US" sz="3300" kern="0" dirty="0" smtClean="0">
                <a:solidFill>
                  <a:srgbClr val="FFCC66"/>
                </a:solidFill>
                <a:effectLst>
                  <a:outerShdw blurRad="38100" dist="38100" dir="2700000" algn="tl">
                    <a:srgbClr val="000000"/>
                  </a:outerShdw>
                </a:effectLst>
              </a:rPr>
              <a:t>Cumulative error ratio</a:t>
            </a:r>
          </a:p>
        </p:txBody>
      </p:sp>
      <p:pic>
        <p:nvPicPr>
          <p:cNvPr id="1387522" name="Picture 2" descr="Z:\CER_KernelSweep.png"/>
          <p:cNvPicPr>
            <a:picLocks noChangeAspect="1" noChangeArrowheads="1"/>
          </p:cNvPicPr>
          <p:nvPr/>
        </p:nvPicPr>
        <p:blipFill>
          <a:blip r:embed="rId3" cstate="print"/>
          <a:srcRect/>
          <a:stretch>
            <a:fillRect/>
          </a:stretch>
        </p:blipFill>
        <p:spPr bwMode="auto">
          <a:xfrm>
            <a:off x="274320" y="2532888"/>
            <a:ext cx="8686800" cy="3706885"/>
          </a:xfrm>
          <a:prstGeom prst="rect">
            <a:avLst/>
          </a:prstGeom>
          <a:noFill/>
        </p:spPr>
      </p:pic>
      <p:pic>
        <p:nvPicPr>
          <p:cNvPr id="1387523" name="Picture 3" descr="Z:\kernel_2.png"/>
          <p:cNvPicPr>
            <a:picLocks noChangeAspect="1" noChangeArrowheads="1"/>
          </p:cNvPicPr>
          <p:nvPr/>
        </p:nvPicPr>
        <p:blipFill>
          <a:blip r:embed="rId4" cstate="print"/>
          <a:srcRect/>
          <a:stretch>
            <a:fillRect/>
          </a:stretch>
        </p:blipFill>
        <p:spPr bwMode="auto">
          <a:xfrm>
            <a:off x="38711" y="1148321"/>
            <a:ext cx="9105797" cy="1236563"/>
          </a:xfrm>
          <a:prstGeom prst="rect">
            <a:avLst/>
          </a:prstGeom>
          <a:noFill/>
        </p:spPr>
      </p:pic>
      <p:sp>
        <p:nvSpPr>
          <p:cNvPr id="7" name="Slide Number Placeholder 6"/>
          <p:cNvSpPr>
            <a:spLocks noGrp="1"/>
          </p:cNvSpPr>
          <p:nvPr>
            <p:ph type="sldNum" sz="quarter" idx="4"/>
          </p:nvPr>
        </p:nvSpPr>
        <p:spPr/>
        <p:txBody>
          <a:bodyPr/>
          <a:lstStyle/>
          <a:p>
            <a:pPr>
              <a:defRPr/>
            </a:pPr>
            <a:fld id="{9C56B7B5-B346-46BB-8E3A-BF99DA868915}" type="slidenum">
              <a:rPr lang="en-US" smtClean="0"/>
              <a:pPr>
                <a:defRPr/>
              </a:pPr>
              <a:t>86</a:t>
            </a:fld>
            <a:endParaRPr lang="en-US"/>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Discussions</a:t>
            </a:r>
          </a:p>
        </p:txBody>
      </p:sp>
      <p:sp>
        <p:nvSpPr>
          <p:cNvPr id="7" name="TextBox 6"/>
          <p:cNvSpPr txBox="1"/>
          <p:nvPr/>
        </p:nvSpPr>
        <p:spPr>
          <a:xfrm>
            <a:off x="323529" y="2164792"/>
            <a:ext cx="8424936" cy="2308324"/>
          </a:xfrm>
          <a:prstGeom prst="rect">
            <a:avLst/>
          </a:prstGeom>
          <a:noFill/>
        </p:spPr>
        <p:txBody>
          <a:bodyPr wrap="square" rtlCol="0">
            <a:spAutoFit/>
          </a:bodyPr>
          <a:lstStyle/>
          <a:p>
            <a:pPr marL="457200" indent="-457200">
              <a:buAutoNum type="arabicPeriod"/>
            </a:pPr>
            <a:r>
              <a:rPr lang="en-US" dirty="0" smtClean="0">
                <a:solidFill>
                  <a:srgbClr val="FFFF66"/>
                </a:solidFill>
                <a:effectLst>
                  <a:outerShdw blurRad="38100" dist="38100" dir="2700000" algn="tl">
                    <a:srgbClr val="000000"/>
                  </a:outerShdw>
                </a:effectLst>
              </a:rPr>
              <a:t>Computationally attractive.</a:t>
            </a:r>
            <a:r>
              <a:rPr lang="en-US" dirty="0" smtClean="0"/>
              <a:t/>
            </a:r>
            <a:br>
              <a:rPr lang="en-US" dirty="0" smtClean="0"/>
            </a:br>
            <a:r>
              <a:rPr lang="en-US" dirty="0" smtClean="0"/>
              <a:t>	 – In MATLAB, about 30 seconds for a 1 mega-pixel image.</a:t>
            </a:r>
          </a:p>
          <a:p>
            <a:pPr marL="457200" indent="-457200">
              <a:buAutoNum type="arabicPeriod"/>
            </a:pPr>
            <a:r>
              <a:rPr lang="en-US" dirty="0" smtClean="0">
                <a:solidFill>
                  <a:srgbClr val="FFFF66"/>
                </a:solidFill>
                <a:effectLst>
                  <a:outerShdw blurRad="38100" dist="38100" dir="2700000" algn="tl">
                    <a:srgbClr val="000000"/>
                  </a:outerShdw>
                </a:effectLst>
              </a:rPr>
              <a:t>Performance depends on the number of edge orientations in the image.</a:t>
            </a:r>
            <a:br>
              <a:rPr lang="en-US" dirty="0" smtClean="0">
                <a:solidFill>
                  <a:srgbClr val="FFFF66"/>
                </a:solidFill>
                <a:effectLst>
                  <a:outerShdw blurRad="38100" dist="38100" dir="2700000" algn="tl">
                    <a:srgbClr val="000000"/>
                  </a:outerShdw>
                </a:effectLst>
              </a:rPr>
            </a:br>
            <a:r>
              <a:rPr lang="en-US" dirty="0" smtClean="0"/>
              <a:t>	– About 5 dominant orientations is sufficient.</a:t>
            </a:r>
            <a:br>
              <a:rPr lang="en-US" dirty="0" smtClean="0"/>
            </a:br>
            <a:r>
              <a:rPr lang="en-US" dirty="0" smtClean="0"/>
              <a:t>	– Can be integrated into existing blur estimation algorithm. </a:t>
            </a:r>
            <a:endParaRPr lang="en-US" dirty="0" smtClean="0">
              <a:solidFill>
                <a:srgbClr val="FFFF66"/>
              </a:solidFill>
              <a:effectLst>
                <a:outerShdw blurRad="38100" dist="38100" dir="2700000" algn="tl">
                  <a:srgbClr val="000000"/>
                </a:outerShdw>
              </a:effectLst>
            </a:endParaRPr>
          </a:p>
        </p:txBody>
      </p:sp>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87</a:t>
            </a:fld>
            <a:endParaRPr lang="en-US"/>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3419738" y="260648"/>
            <a:ext cx="3204490" cy="5478423"/>
          </a:xfrm>
          <a:prstGeom prst="rect">
            <a:avLst/>
          </a:prstGeom>
        </p:spPr>
        <p:txBody>
          <a:bodyPr wrap="square">
            <a:spAutoFit/>
          </a:bodyPr>
          <a:lstStyle/>
          <a:p>
            <a:r>
              <a:rPr lang="en-US" sz="35000" dirty="0" smtClean="0">
                <a:solidFill>
                  <a:srgbClr val="FFFF66"/>
                </a:solidFill>
                <a:effectLst>
                  <a:outerShdw blurRad="38100" dist="38100" dir="2700000" algn="tl">
                    <a:srgbClr val="000000"/>
                  </a:outerShdw>
                </a:effectLst>
              </a:rPr>
              <a:t>?</a:t>
            </a:r>
            <a:endParaRPr lang="en-US" sz="35000" dirty="0"/>
          </a:p>
        </p:txBody>
      </p:sp>
      <p:sp>
        <p:nvSpPr>
          <p:cNvPr id="4" name="Slide Number Placeholder 3"/>
          <p:cNvSpPr>
            <a:spLocks noGrp="1"/>
          </p:cNvSpPr>
          <p:nvPr>
            <p:ph type="sldNum" sz="quarter" idx="4"/>
          </p:nvPr>
        </p:nvSpPr>
        <p:spPr/>
        <p:txBody>
          <a:bodyPr/>
          <a:lstStyle/>
          <a:p>
            <a:pPr>
              <a:defRPr/>
            </a:pPr>
            <a:fld id="{9C56B7B5-B346-46BB-8E3A-BF99DA868915}" type="slidenum">
              <a:rPr lang="en-US" smtClean="0"/>
              <a:pPr>
                <a:defRPr/>
              </a:pPr>
              <a:t>88</a:t>
            </a:fld>
            <a:endParaRPr lang="en-US"/>
          </a:p>
        </p:txBody>
      </p:sp>
      <p:sp>
        <p:nvSpPr>
          <p:cNvPr id="5" name="Title 10"/>
          <p:cNvSpPr txBox="1">
            <a:spLocks/>
          </p:cNvSpPr>
          <p:nvPr/>
        </p:nvSpPr>
        <p:spPr bwMode="auto">
          <a:xfrm>
            <a:off x="179512" y="116632"/>
            <a:ext cx="8740775"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Questions</a:t>
            </a:r>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447800"/>
            <a:ext cx="8812212" cy="1143000"/>
          </a:xfrm>
          <a:prstGeom prst="rect">
            <a:avLst/>
          </a:prstGeom>
          <a:noFill/>
          <a:ln w="9525">
            <a:noFill/>
            <a:miter lim="800000"/>
            <a:headEnd/>
            <a:tailEnd/>
          </a:ln>
        </p:spPr>
        <p:txBody>
          <a:bodyPr anchor="ctr"/>
          <a:lstStyle/>
          <a:p>
            <a:pPr algn="ctr" eaLnBrk="0" hangingPunct="0">
              <a:defRPr/>
            </a:pPr>
            <a:r>
              <a:rPr lang="en-US" sz="4800" dirty="0">
                <a:solidFill>
                  <a:srgbClr val="FFCC66"/>
                </a:solidFill>
                <a:effectLst>
                  <a:outerShdw blurRad="38100" dist="38100" dir="2700000" algn="tl">
                    <a:srgbClr val="000000"/>
                  </a:outerShdw>
                </a:effectLst>
              </a:rPr>
              <a:t>Motion blur removal with orthogonal parabolic exposures</a:t>
            </a:r>
          </a:p>
        </p:txBody>
      </p:sp>
      <p:sp>
        <p:nvSpPr>
          <p:cNvPr id="3" name="Subtitle 4"/>
          <p:cNvSpPr>
            <a:spLocks/>
          </p:cNvSpPr>
          <p:nvPr/>
        </p:nvSpPr>
        <p:spPr bwMode="auto">
          <a:xfrm>
            <a:off x="214371" y="365442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Sang Cho, </a:t>
            </a:r>
            <a:r>
              <a:rPr lang="en-US" sz="3200" dirty="0" err="1" smtClean="0">
                <a:solidFill>
                  <a:srgbClr val="FFFFCC"/>
                </a:solidFill>
                <a:effectLst>
                  <a:outerShdw blurRad="38100" dist="38100" dir="2700000" algn="tl">
                    <a:srgbClr val="000000"/>
                  </a:outerShdw>
                </a:effectLst>
              </a:rPr>
              <a:t>Anat</a:t>
            </a:r>
            <a:r>
              <a:rPr lang="en-US" sz="3200" dirty="0" smtClean="0">
                <a:solidFill>
                  <a:srgbClr val="FFFFCC"/>
                </a:solidFill>
                <a:effectLst>
                  <a:outerShdw blurRad="38100" dist="38100" dir="2700000" algn="tl">
                    <a:srgbClr val="000000"/>
                  </a:outerShdw>
                </a:effectLst>
              </a:rPr>
              <a:t> Levin, </a:t>
            </a:r>
            <a:br>
              <a:rPr lang="en-US" sz="3200" dirty="0" smtClean="0">
                <a:solidFill>
                  <a:srgbClr val="FFFFCC"/>
                </a:solidFill>
                <a:effectLst>
                  <a:outerShdw blurRad="38100" dist="38100" dir="2700000" algn="tl">
                    <a:srgbClr val="000000"/>
                  </a:outerShdw>
                </a:effectLst>
              </a:rPr>
            </a:br>
            <a:r>
              <a:rPr lang="en-US" sz="3200" dirty="0" err="1" smtClean="0">
                <a:solidFill>
                  <a:srgbClr val="FFFFCC"/>
                </a:solidFill>
                <a:effectLst>
                  <a:outerShdw blurRad="38100" dist="38100" dir="2700000" algn="tl">
                    <a:srgbClr val="000000"/>
                  </a:outerShdw>
                </a:effectLst>
              </a:rPr>
              <a:t>Fredo</a:t>
            </a:r>
            <a:r>
              <a:rPr lang="en-US" sz="3200" dirty="0" smtClean="0">
                <a:solidFill>
                  <a:srgbClr val="FFFFCC"/>
                </a:solidFill>
                <a:effectLst>
                  <a:outerShdw blurRad="38100" dist="38100" dir="2700000" algn="tl">
                    <a:srgbClr val="000000"/>
                  </a:outerShdw>
                </a:effectLst>
              </a:rPr>
              <a:t> Durand, William T. Freeman</a:t>
            </a:r>
          </a:p>
          <a:p>
            <a:pPr marL="342900" indent="-342900" algn="ctr" eaLnBrk="0" hangingPunct="0">
              <a:defRPr/>
            </a:pPr>
            <a:endParaRPr lang="en-US" sz="2000" dirty="0" smtClean="0">
              <a:solidFill>
                <a:srgbClr val="FFFFCC"/>
              </a:solidFill>
              <a:effectLst>
                <a:outerShdw blurRad="38100" dist="38100" dir="2700000" algn="tl">
                  <a:srgbClr val="000000"/>
                </a:outerShdw>
              </a:effectLst>
            </a:endParaRPr>
          </a:p>
          <a:p>
            <a:pPr marL="342900" indent="-342900" algn="ctr" eaLnBrk="0" hangingPunct="0">
              <a:defRPr/>
            </a:pPr>
            <a:r>
              <a:rPr lang="en-US" dirty="0" smtClean="0">
                <a:solidFill>
                  <a:srgbClr val="FFFFCC"/>
                </a:solidFill>
                <a:effectLst>
                  <a:outerShdw blurRad="38100" dist="38100" dir="2700000" algn="tl">
                    <a:srgbClr val="000000"/>
                  </a:outerShdw>
                </a:effectLst>
              </a:rPr>
              <a:t>Massachusetts Institute of Technology</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Why is motion blur removal challenging</a:t>
            </a:r>
          </a:p>
        </p:txBody>
      </p:sp>
      <p:sp>
        <p:nvSpPr>
          <p:cNvPr id="3" name="Rectangle 2"/>
          <p:cNvSpPr/>
          <p:nvPr/>
        </p:nvSpPr>
        <p:spPr>
          <a:xfrm>
            <a:off x="611560" y="1088740"/>
            <a:ext cx="4847737" cy="406265"/>
          </a:xfrm>
          <a:prstGeom prst="rect">
            <a:avLst/>
          </a:prstGeom>
        </p:spPr>
        <p:txBody>
          <a:bodyPr wrap="none">
            <a:spAutoFit/>
          </a:bodyPr>
          <a:lstStyle/>
          <a:p>
            <a:pPr>
              <a:lnSpc>
                <a:spcPct val="85000"/>
              </a:lnSpc>
              <a:defRPr/>
            </a:pPr>
            <a:r>
              <a:rPr lang="en-US" dirty="0" smtClean="0">
                <a:solidFill>
                  <a:srgbClr val="FFFF66"/>
                </a:solidFill>
                <a:effectLst>
                  <a:outerShdw blurRad="38100" dist="38100" dir="2700000" algn="tl">
                    <a:srgbClr val="000000"/>
                  </a:outerShdw>
                </a:effectLst>
              </a:rPr>
              <a:t>2. Blur attenuates image information.</a:t>
            </a:r>
            <a:endParaRPr lang="en-US" dirty="0">
              <a:solidFill>
                <a:srgbClr val="FFFF66"/>
              </a:solidFill>
              <a:effectLst>
                <a:outerShdw blurRad="38100" dist="38100" dir="2700000" algn="tl">
                  <a:srgbClr val="000000"/>
                </a:outerShdw>
              </a:effectLst>
            </a:endParaRPr>
          </a:p>
        </p:txBody>
      </p:sp>
      <p:pic>
        <p:nvPicPr>
          <p:cNvPr id="1050625" name="Picture 1" descr="Z:\Research\LineBasedKernelEstimation\MATLABCode\FiguresForPaper\slideFigures\motivation\blurredCut.jpg"/>
          <p:cNvPicPr>
            <a:picLocks noChangeAspect="1" noChangeArrowheads="1"/>
          </p:cNvPicPr>
          <p:nvPr/>
        </p:nvPicPr>
        <p:blipFill>
          <a:blip r:embed="rId3" cstate="print"/>
          <a:srcRect/>
          <a:stretch>
            <a:fillRect/>
          </a:stretch>
        </p:blipFill>
        <p:spPr bwMode="auto">
          <a:xfrm>
            <a:off x="1403648" y="1628800"/>
            <a:ext cx="6120680" cy="4751580"/>
          </a:xfrm>
          <a:prstGeom prst="rect">
            <a:avLst/>
          </a:prstGeom>
          <a:noFill/>
          <a:ln w="38100">
            <a:solidFill>
              <a:schemeClr val="tx1"/>
            </a:solidFill>
          </a:ln>
        </p:spPr>
      </p:pic>
      <p:sp>
        <p:nvSpPr>
          <p:cNvPr id="6" name="Slide Number Placeholder 5"/>
          <p:cNvSpPr>
            <a:spLocks noGrp="1"/>
          </p:cNvSpPr>
          <p:nvPr>
            <p:ph type="sldNum" sz="quarter" idx="4"/>
          </p:nvPr>
        </p:nvSpPr>
        <p:spPr/>
        <p:txBody>
          <a:bodyPr/>
          <a:lstStyle/>
          <a:p>
            <a:pPr>
              <a:defRPr/>
            </a:pPr>
            <a:fld id="{9C56B7B5-B346-46BB-8E3A-BF99DA868915}" type="slidenum">
              <a:rPr lang="en-US" smtClean="0"/>
              <a:pPr>
                <a:defRPr/>
              </a:pPr>
              <a:t>9</a:t>
            </a:fld>
            <a:endParaRPr lang="en-US"/>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Motion</a:t>
            </a:r>
            <a:r>
              <a:rPr kumimoji="0" lang="en-US" sz="3300" b="0" i="0" u="none" strike="noStrike" kern="0" cap="none" spc="0" normalizeH="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 blur removal</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pic>
        <p:nvPicPr>
          <p:cNvPr id="864257" name="Picture 1" descr="Z:\Research\twoParabDeblurring\MATLABCode\Deblur_SIGGAsia\Results_SIGGAsia09\statIm_MJRoger_16.bmp"/>
          <p:cNvPicPr>
            <a:picLocks noChangeAspect="1" noChangeArrowheads="1"/>
          </p:cNvPicPr>
          <p:nvPr/>
        </p:nvPicPr>
        <p:blipFill>
          <a:blip r:embed="rId4" cstate="print"/>
          <a:srcRect/>
          <a:stretch>
            <a:fillRect/>
          </a:stretch>
        </p:blipFill>
        <p:spPr bwMode="auto">
          <a:xfrm>
            <a:off x="1727684" y="933403"/>
            <a:ext cx="6012668" cy="5699953"/>
          </a:xfrm>
          <a:prstGeom prst="rect">
            <a:avLst/>
          </a:prstGeom>
          <a:noFill/>
          <a:ln w="38100">
            <a:solidFill>
              <a:schemeClr val="tx1"/>
            </a:solidFill>
          </a:ln>
        </p:spPr>
      </p:pic>
      <p:sp>
        <p:nvSpPr>
          <p:cNvPr id="4" name="Slide Number Placeholder 3"/>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90</a:t>
            </a:fld>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4" cstate="print"/>
          <a:srcRect/>
          <a:stretch>
            <a:fillRect/>
          </a:stretch>
        </p:blipFill>
        <p:spPr bwMode="auto">
          <a:xfrm>
            <a:off x="167217" y="1238220"/>
            <a:ext cx="2834724" cy="3176632"/>
          </a:xfrm>
          <a:prstGeom prst="rect">
            <a:avLst/>
          </a:prstGeom>
          <a:noFill/>
          <a:ln w="25400">
            <a:solidFill>
              <a:schemeClr val="tx1"/>
            </a:solidFill>
          </a:ln>
        </p:spPr>
      </p:pic>
      <p:pic>
        <p:nvPicPr>
          <p:cNvPr id="242692" name="Picture 4" descr="Z:\Research\twoParabDeblurring\MATLABCode\localKernelSelection\forSlides\verBlurDeb_static.png"/>
          <p:cNvPicPr>
            <a:picLocks noChangeAspect="1" noChangeArrowheads="1"/>
          </p:cNvPicPr>
          <p:nvPr/>
        </p:nvPicPr>
        <p:blipFill>
          <a:blip r:embed="rId5" cstate="print"/>
          <a:srcRect/>
          <a:stretch>
            <a:fillRect/>
          </a:stretch>
        </p:blipFill>
        <p:spPr bwMode="auto">
          <a:xfrm>
            <a:off x="6141182" y="1238220"/>
            <a:ext cx="2834724" cy="3176631"/>
          </a:xfrm>
          <a:prstGeom prst="rect">
            <a:avLst/>
          </a:prstGeom>
          <a:noFill/>
          <a:ln w="25400">
            <a:solidFill>
              <a:schemeClr val="tx1"/>
            </a:solidFill>
          </a:ln>
        </p:spPr>
      </p:pic>
      <p:sp>
        <p:nvSpPr>
          <p:cNvPr id="11" name="TextBox 10"/>
          <p:cNvSpPr txBox="1"/>
          <p:nvPr/>
        </p:nvSpPr>
        <p:spPr>
          <a:xfrm>
            <a:off x="336492" y="4437225"/>
            <a:ext cx="2470355" cy="707886"/>
          </a:xfrm>
          <a:prstGeom prst="rect">
            <a:avLst/>
          </a:prstGeom>
          <a:noFill/>
        </p:spPr>
        <p:txBody>
          <a:bodyPr wrap="square" rtlCol="0">
            <a:spAutoFit/>
          </a:bodyPr>
          <a:lstStyle/>
          <a:p>
            <a:pPr algn="ctr"/>
            <a:r>
              <a:rPr lang="en-US" sz="2000" dirty="0" smtClean="0"/>
              <a:t>Original image</a:t>
            </a:r>
          </a:p>
          <a:p>
            <a:pPr algn="ctr"/>
            <a:r>
              <a:rPr lang="en-US" sz="2000" dirty="0" smtClean="0"/>
              <a:t>(reference)</a:t>
            </a:r>
            <a:endParaRPr lang="en-US" sz="2000" dirty="0"/>
          </a:p>
        </p:txBody>
      </p:sp>
      <p:sp>
        <p:nvSpPr>
          <p:cNvPr id="12" name="TextBox 11"/>
          <p:cNvSpPr txBox="1"/>
          <p:nvPr/>
        </p:nvSpPr>
        <p:spPr>
          <a:xfrm>
            <a:off x="3383736" y="4437225"/>
            <a:ext cx="2283654" cy="400110"/>
          </a:xfrm>
          <a:prstGeom prst="rect">
            <a:avLst/>
          </a:prstGeom>
          <a:noFill/>
        </p:spPr>
        <p:txBody>
          <a:bodyPr wrap="square" rtlCol="0">
            <a:spAutoFit/>
          </a:bodyPr>
          <a:lstStyle/>
          <a:p>
            <a:pPr algn="ctr"/>
            <a:r>
              <a:rPr lang="en-US" sz="2000" dirty="0" smtClean="0"/>
              <a:t>Blurred input</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6" cstate="print"/>
          <a:srcRect/>
          <a:stretch>
            <a:fillRect/>
          </a:stretch>
        </p:blipFill>
        <p:spPr bwMode="auto">
          <a:xfrm>
            <a:off x="1742064" y="3154974"/>
            <a:ext cx="1259877" cy="1259877"/>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7" cstate="print"/>
          <a:srcRect/>
          <a:stretch>
            <a:fillRect/>
          </a:stretch>
        </p:blipFill>
        <p:spPr bwMode="auto">
          <a:xfrm>
            <a:off x="7730196" y="3154974"/>
            <a:ext cx="1259877" cy="1259877"/>
          </a:xfrm>
          <a:prstGeom prst="rect">
            <a:avLst/>
          </a:prstGeom>
          <a:noFill/>
          <a:ln w="25400">
            <a:solidFill>
              <a:schemeClr val="tx1"/>
            </a:solidFill>
          </a:ln>
        </p:spPr>
      </p:pic>
      <p:pic>
        <p:nvPicPr>
          <p:cNvPr id="15" name="Picture 3" descr="Z:\Research\twoParabDeblurring\MATLABCode\localKernelSelection\forSlides\verBlur_static.png"/>
          <p:cNvPicPr>
            <a:picLocks noChangeAspect="1" noChangeArrowheads="1"/>
          </p:cNvPicPr>
          <p:nvPr/>
        </p:nvPicPr>
        <p:blipFill>
          <a:blip r:embed="rId8" cstate="print"/>
          <a:srcRect/>
          <a:stretch>
            <a:fillRect/>
          </a:stretch>
        </p:blipFill>
        <p:spPr bwMode="auto">
          <a:xfrm>
            <a:off x="3161283" y="1238220"/>
            <a:ext cx="2834724" cy="3176632"/>
          </a:xfrm>
          <a:prstGeom prst="rect">
            <a:avLst/>
          </a:prstGeom>
          <a:noFill/>
          <a:ln w="25400">
            <a:solidFill>
              <a:schemeClr val="tx1"/>
            </a:solidFill>
          </a:ln>
        </p:spPr>
      </p:pic>
      <p:sp>
        <p:nvSpPr>
          <p:cNvPr id="16" name="TextBox 15"/>
          <p:cNvSpPr txBox="1"/>
          <p:nvPr/>
        </p:nvSpPr>
        <p:spPr>
          <a:xfrm>
            <a:off x="6129953" y="4437225"/>
            <a:ext cx="2896633" cy="400110"/>
          </a:xfrm>
          <a:prstGeom prst="rect">
            <a:avLst/>
          </a:prstGeom>
          <a:noFill/>
        </p:spPr>
        <p:txBody>
          <a:bodyPr wrap="square" rtlCol="0">
            <a:spAutoFit/>
          </a:bodyPr>
          <a:lstStyle/>
          <a:p>
            <a:pPr algn="ctr"/>
            <a:r>
              <a:rPr lang="en-US" sz="2000" dirty="0" err="1" smtClean="0"/>
              <a:t>Deblurred</a:t>
            </a:r>
            <a:r>
              <a:rPr lang="en-US" sz="2000" dirty="0" smtClean="0"/>
              <a:t> output</a:t>
            </a:r>
            <a:endParaRPr lang="en-US" sz="2000" dirty="0"/>
          </a:p>
        </p:txBody>
      </p:sp>
      <p:sp>
        <p:nvSpPr>
          <p:cNvPr id="18"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Deblurring and information loss</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pic>
        <p:nvPicPr>
          <p:cNvPr id="277505" name="Picture 1" descr="Z:\Research\twoParabDeblurring\MATLABCode\localKernelSelection\forSlides\verBlurCrop_static.png"/>
          <p:cNvPicPr>
            <a:picLocks noChangeAspect="1" noChangeArrowheads="1"/>
          </p:cNvPicPr>
          <p:nvPr/>
        </p:nvPicPr>
        <p:blipFill>
          <a:blip r:embed="rId9" cstate="print"/>
          <a:srcRect/>
          <a:stretch>
            <a:fillRect/>
          </a:stretch>
        </p:blipFill>
        <p:spPr bwMode="auto">
          <a:xfrm>
            <a:off x="4734135" y="3152979"/>
            <a:ext cx="1261872" cy="1261872"/>
          </a:xfrm>
          <a:prstGeom prst="rect">
            <a:avLst/>
          </a:prstGeom>
          <a:noFill/>
          <a:ln w="25400">
            <a:solidFill>
              <a:schemeClr val="tx1"/>
            </a:solidFill>
          </a:ln>
        </p:spPr>
      </p:pic>
      <p:sp>
        <p:nvSpPr>
          <p:cNvPr id="13" name="Slide Number Placeholder 12"/>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91</a:t>
            </a:fld>
            <a:endParaRPr lang="en-US"/>
          </a:p>
        </p:txBody>
      </p:sp>
    </p:spTree>
    <p:custDataLst>
      <p:tags r:id="rId1"/>
    </p:custData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A flutter shutter camera</a:t>
            </a:r>
          </a:p>
        </p:txBody>
      </p:sp>
      <p:pic>
        <p:nvPicPr>
          <p:cNvPr id="66" name="Picture 17"/>
          <p:cNvPicPr>
            <a:picLocks noChangeAspect="1" noChangeArrowheads="1"/>
          </p:cNvPicPr>
          <p:nvPr/>
        </p:nvPicPr>
        <p:blipFill>
          <a:blip r:embed="rId3" cstate="print"/>
          <a:srcRect t="-1447" r="50650"/>
          <a:stretch>
            <a:fillRect/>
          </a:stretch>
        </p:blipFill>
        <p:spPr bwMode="auto">
          <a:xfrm>
            <a:off x="701622" y="982629"/>
            <a:ext cx="5064353" cy="5064353"/>
          </a:xfrm>
          <a:prstGeom prst="rect">
            <a:avLst/>
          </a:prstGeom>
          <a:noFill/>
          <a:ln w="9525">
            <a:noFill/>
            <a:miter lim="800000"/>
            <a:headEnd/>
            <a:tailEnd/>
          </a:ln>
          <a:effectLst/>
        </p:spPr>
      </p:pic>
      <p:pic>
        <p:nvPicPr>
          <p:cNvPr id="67" name="Picture 18"/>
          <p:cNvPicPr>
            <a:picLocks noChangeAspect="1" noChangeArrowheads="1"/>
          </p:cNvPicPr>
          <p:nvPr/>
        </p:nvPicPr>
        <p:blipFill>
          <a:blip r:embed="rId3" cstate="print"/>
          <a:srcRect l="74026" t="-1447"/>
          <a:stretch>
            <a:fillRect/>
          </a:stretch>
        </p:blipFill>
        <p:spPr bwMode="auto">
          <a:xfrm>
            <a:off x="5703903" y="982629"/>
            <a:ext cx="2665449" cy="5064353"/>
          </a:xfrm>
          <a:prstGeom prst="rect">
            <a:avLst/>
          </a:prstGeom>
          <a:noFill/>
          <a:ln w="9525">
            <a:noFill/>
            <a:miter lim="800000"/>
            <a:headEnd/>
            <a:tailEnd/>
          </a:ln>
          <a:effectLst/>
        </p:spPr>
      </p:pic>
      <p:sp>
        <p:nvSpPr>
          <p:cNvPr id="64" name="Rectangle 63"/>
          <p:cNvSpPr/>
          <p:nvPr/>
        </p:nvSpPr>
        <p:spPr>
          <a:xfrm>
            <a:off x="5256076" y="6027003"/>
            <a:ext cx="3946401" cy="830997"/>
          </a:xfrm>
          <a:prstGeom prst="rect">
            <a:avLst/>
          </a:prstGeom>
        </p:spPr>
        <p:txBody>
          <a:bodyPr wrap="non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Flutter shutter camera </a:t>
            </a:r>
          </a:p>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a:t>
            </a:r>
            <a:r>
              <a:rPr lang="en-US"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Raskar</a:t>
            </a: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 et al. SIGGRAPH 2006]</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A parabolic camera </a:t>
            </a:r>
          </a:p>
        </p:txBody>
      </p:sp>
      <p:sp>
        <p:nvSpPr>
          <p:cNvPr id="20" name="Line 25"/>
          <p:cNvSpPr>
            <a:spLocks noChangeShapeType="1"/>
          </p:cNvSpPr>
          <p:nvPr/>
        </p:nvSpPr>
        <p:spPr bwMode="auto">
          <a:xfrm>
            <a:off x="1503618" y="5225199"/>
            <a:ext cx="2713545" cy="0"/>
          </a:xfrm>
          <a:prstGeom prst="line">
            <a:avLst/>
          </a:prstGeom>
          <a:noFill/>
          <a:ln w="28575">
            <a:solidFill>
              <a:schemeClr val="tx1"/>
            </a:solidFill>
            <a:round/>
            <a:headEnd/>
            <a:tailEnd type="triangle" w="med" len="med"/>
          </a:ln>
          <a:effectLst/>
        </p:spPr>
        <p:txBody>
          <a:bodyPr/>
          <a:lstStyle/>
          <a:p>
            <a:endParaRPr lang="en-US"/>
          </a:p>
        </p:txBody>
      </p:sp>
      <p:sp>
        <p:nvSpPr>
          <p:cNvPr id="21" name="Line 26"/>
          <p:cNvSpPr>
            <a:spLocks noChangeShapeType="1"/>
          </p:cNvSpPr>
          <p:nvPr/>
        </p:nvSpPr>
        <p:spPr bwMode="auto">
          <a:xfrm flipH="1">
            <a:off x="1506987" y="1188576"/>
            <a:ext cx="0" cy="4046731"/>
          </a:xfrm>
          <a:prstGeom prst="line">
            <a:avLst/>
          </a:prstGeom>
          <a:noFill/>
          <a:ln w="28575">
            <a:solidFill>
              <a:schemeClr val="tx1"/>
            </a:solidFill>
            <a:round/>
            <a:headEnd type="triangle" w="med" len="med"/>
            <a:tailEnd/>
          </a:ln>
          <a:effectLst/>
        </p:spPr>
        <p:txBody>
          <a:bodyPr/>
          <a:lstStyle/>
          <a:p>
            <a:endParaRPr lang="en-US"/>
          </a:p>
        </p:txBody>
      </p:sp>
      <p:sp>
        <p:nvSpPr>
          <p:cNvPr id="22" name="Text Box 27"/>
          <p:cNvSpPr txBox="1">
            <a:spLocks noChangeArrowheads="1"/>
          </p:cNvSpPr>
          <p:nvPr/>
        </p:nvSpPr>
        <p:spPr bwMode="auto">
          <a:xfrm>
            <a:off x="1322343" y="5256183"/>
            <a:ext cx="2921040" cy="400110"/>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position x</a:t>
            </a:r>
          </a:p>
        </p:txBody>
      </p:sp>
      <p:sp>
        <p:nvSpPr>
          <p:cNvPr id="23" name="Text Box 28"/>
          <p:cNvSpPr txBox="1">
            <a:spLocks noChangeArrowheads="1"/>
          </p:cNvSpPr>
          <p:nvPr/>
        </p:nvSpPr>
        <p:spPr bwMode="auto">
          <a:xfrm>
            <a:off x="628596" y="1166727"/>
            <a:ext cx="912825"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sp>
        <p:nvSpPr>
          <p:cNvPr id="19" name="AutoShape 23"/>
          <p:cNvSpPr>
            <a:spLocks/>
          </p:cNvSpPr>
          <p:nvPr/>
        </p:nvSpPr>
        <p:spPr bwMode="auto">
          <a:xfrm>
            <a:off x="1675462" y="4459207"/>
            <a:ext cx="1260181" cy="554839"/>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14" name="AutoShape 18"/>
          <p:cNvSpPr>
            <a:spLocks/>
          </p:cNvSpPr>
          <p:nvPr/>
        </p:nvSpPr>
        <p:spPr bwMode="auto">
          <a:xfrm flipH="1">
            <a:off x="1715896" y="984162"/>
            <a:ext cx="1246703" cy="554839"/>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15" name="AutoShape 19"/>
          <p:cNvSpPr>
            <a:spLocks/>
          </p:cNvSpPr>
          <p:nvPr/>
        </p:nvSpPr>
        <p:spPr bwMode="auto">
          <a:xfrm flipH="1">
            <a:off x="3023250" y="1709721"/>
            <a:ext cx="710957" cy="554839"/>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16" name="AutoShape 21"/>
          <p:cNvSpPr>
            <a:spLocks/>
          </p:cNvSpPr>
          <p:nvPr/>
        </p:nvSpPr>
        <p:spPr bwMode="auto">
          <a:xfrm>
            <a:off x="2969338" y="3887520"/>
            <a:ext cx="764869" cy="553716"/>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17" name="AutoShape 20"/>
          <p:cNvSpPr>
            <a:spLocks/>
          </p:cNvSpPr>
          <p:nvPr/>
        </p:nvSpPr>
        <p:spPr bwMode="auto">
          <a:xfrm rot="10800000" flipH="1">
            <a:off x="3768714" y="3209922"/>
            <a:ext cx="348178" cy="554839"/>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sp>
        <p:nvSpPr>
          <p:cNvPr id="18" name="AutoShape 22"/>
          <p:cNvSpPr>
            <a:spLocks/>
          </p:cNvSpPr>
          <p:nvPr/>
        </p:nvSpPr>
        <p:spPr bwMode="auto">
          <a:xfrm rot="10800000">
            <a:off x="3768714" y="2333610"/>
            <a:ext cx="342563" cy="554839"/>
          </a:xfrm>
          <a:prstGeom prst="rightArrow">
            <a:avLst>
              <a:gd name="adj1" fmla="val 32000"/>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24" name="Freeform 30"/>
          <p:cNvSpPr>
            <a:spLocks/>
          </p:cNvSpPr>
          <p:nvPr/>
        </p:nvSpPr>
        <p:spPr bwMode="auto">
          <a:xfrm rot="10800000" flipH="1">
            <a:off x="1571008" y="1211039"/>
            <a:ext cx="2396815" cy="3589607"/>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38100" cmpd="sng">
            <a:solidFill>
              <a:schemeClr val="tx1"/>
            </a:solidFill>
            <a:round/>
            <a:headEnd/>
            <a:tailEnd/>
          </a:ln>
          <a:effectLst/>
        </p:spPr>
        <p:txBody>
          <a:bodyPr/>
          <a:lstStyle/>
          <a:p>
            <a:endParaRPr lang="en-US"/>
          </a:p>
        </p:txBody>
      </p:sp>
      <p:pic>
        <p:nvPicPr>
          <p:cNvPr id="244739" name="Picture 3"/>
          <p:cNvPicPr>
            <a:picLocks noChangeAspect="1" noChangeArrowheads="1"/>
          </p:cNvPicPr>
          <p:nvPr/>
        </p:nvPicPr>
        <p:blipFill>
          <a:blip r:embed="rId3" cstate="print"/>
          <a:srcRect/>
          <a:stretch>
            <a:fillRect/>
          </a:stretch>
        </p:blipFill>
        <p:spPr bwMode="auto">
          <a:xfrm>
            <a:off x="5448312" y="836577"/>
            <a:ext cx="3198169" cy="2560320"/>
          </a:xfrm>
          <a:prstGeom prst="rect">
            <a:avLst/>
          </a:prstGeom>
          <a:noFill/>
          <a:ln w="25400">
            <a:solidFill>
              <a:schemeClr val="tx1"/>
            </a:solidFill>
            <a:miter lim="800000"/>
            <a:headEnd/>
            <a:tailEnd/>
          </a:ln>
        </p:spPr>
      </p:pic>
      <p:pic>
        <p:nvPicPr>
          <p:cNvPr id="244740" name="Picture 4"/>
          <p:cNvPicPr>
            <a:picLocks noChangeAspect="1" noChangeArrowheads="1"/>
          </p:cNvPicPr>
          <p:nvPr/>
        </p:nvPicPr>
        <p:blipFill>
          <a:blip r:embed="rId4" cstate="print"/>
          <a:srcRect/>
          <a:stretch>
            <a:fillRect/>
          </a:stretch>
        </p:blipFill>
        <p:spPr bwMode="auto">
          <a:xfrm>
            <a:off x="5448312" y="3826233"/>
            <a:ext cx="3198169" cy="2560320"/>
          </a:xfrm>
          <a:prstGeom prst="rect">
            <a:avLst/>
          </a:prstGeom>
          <a:noFill/>
          <a:ln w="25400">
            <a:solidFill>
              <a:schemeClr val="tx1"/>
            </a:solidFill>
            <a:miter lim="800000"/>
            <a:headEnd/>
            <a:tailEnd/>
          </a:ln>
        </p:spPr>
      </p:pic>
      <p:sp>
        <p:nvSpPr>
          <p:cNvPr id="29" name="Rectangle 28"/>
          <p:cNvSpPr/>
          <p:nvPr/>
        </p:nvSpPr>
        <p:spPr>
          <a:xfrm>
            <a:off x="1046967" y="5765832"/>
            <a:ext cx="3777061" cy="830997"/>
          </a:xfrm>
          <a:prstGeom prst="rect">
            <a:avLst/>
          </a:prstGeom>
        </p:spPr>
        <p:txBody>
          <a:bodyPr wrap="non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Parabolic camera </a:t>
            </a:r>
          </a:p>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[Levin et al. SIGGRAPH 2008]</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0" name="Rectangle 29"/>
          <p:cNvSpPr/>
          <p:nvPr/>
        </p:nvSpPr>
        <p:spPr>
          <a:xfrm>
            <a:off x="6087293" y="3342119"/>
            <a:ext cx="1920206" cy="415498"/>
          </a:xfrm>
          <a:prstGeom prst="rect">
            <a:avLst/>
          </a:prstGeom>
        </p:spPr>
        <p:txBody>
          <a:bodyPr wrap="none">
            <a:spAutoFit/>
          </a:bodyPr>
          <a:lstStyle/>
          <a:p>
            <a:pPr defTabSz="461963">
              <a:defRPr/>
            </a:pPr>
            <a:r>
              <a:rPr lang="en-US" sz="21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Captured image</a:t>
            </a:r>
            <a:endParaRPr lang="en-US" sz="21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1" name="Rectangle 30"/>
          <p:cNvSpPr/>
          <p:nvPr/>
        </p:nvSpPr>
        <p:spPr>
          <a:xfrm>
            <a:off x="5804460" y="6326531"/>
            <a:ext cx="2485873" cy="415498"/>
          </a:xfrm>
          <a:prstGeom prst="rect">
            <a:avLst/>
          </a:prstGeom>
        </p:spPr>
        <p:txBody>
          <a:bodyPr wrap="none">
            <a:spAutoFit/>
          </a:bodyPr>
          <a:lstStyle/>
          <a:p>
            <a:pPr defTabSz="461963">
              <a:defRPr/>
            </a:pPr>
            <a:r>
              <a:rPr lang="en-US" sz="21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Reconstructed image</a:t>
            </a:r>
            <a:endParaRPr lang="en-US" sz="21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6" name="Slide Number Placeholder 25"/>
          <p:cNvSpPr>
            <a:spLocks noGrp="1"/>
          </p:cNvSpPr>
          <p:nvPr>
            <p:ph type="sldNum" sz="quarter" idx="4"/>
          </p:nvPr>
        </p:nvSpPr>
        <p:spPr/>
        <p:txBody>
          <a:bodyPr/>
          <a:lstStyle/>
          <a:p>
            <a:pPr>
              <a:defRPr/>
            </a:pPr>
            <a:fld id="{9C56B7B5-B346-46BB-8E3A-BF99DA868915}" type="slidenum">
              <a:rPr lang="en-US" smtClean="0"/>
              <a:pPr>
                <a:defRPr/>
              </a:pPr>
              <a:t>93</a:t>
            </a:fld>
            <a:endParaRPr lang="en-US"/>
          </a:p>
        </p:txBody>
      </p:sp>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Line 25"/>
          <p:cNvSpPr>
            <a:spLocks noChangeShapeType="1"/>
          </p:cNvSpPr>
          <p:nvPr/>
        </p:nvSpPr>
        <p:spPr bwMode="auto">
          <a:xfrm>
            <a:off x="1503618" y="5225199"/>
            <a:ext cx="2713545" cy="0"/>
          </a:xfrm>
          <a:prstGeom prst="line">
            <a:avLst/>
          </a:prstGeom>
          <a:noFill/>
          <a:ln w="28575">
            <a:solidFill>
              <a:schemeClr val="tx1"/>
            </a:solidFill>
            <a:round/>
            <a:headEnd/>
            <a:tailEnd type="triangle" w="med" len="med"/>
          </a:ln>
          <a:effectLst/>
        </p:spPr>
        <p:txBody>
          <a:bodyPr/>
          <a:lstStyle/>
          <a:p>
            <a:endParaRPr lang="en-US"/>
          </a:p>
        </p:txBody>
      </p:sp>
      <p:sp>
        <p:nvSpPr>
          <p:cNvPr id="21" name="Line 26"/>
          <p:cNvSpPr>
            <a:spLocks noChangeShapeType="1"/>
          </p:cNvSpPr>
          <p:nvPr/>
        </p:nvSpPr>
        <p:spPr bwMode="auto">
          <a:xfrm flipH="1">
            <a:off x="1506987" y="1188576"/>
            <a:ext cx="0" cy="4046731"/>
          </a:xfrm>
          <a:prstGeom prst="line">
            <a:avLst/>
          </a:prstGeom>
          <a:noFill/>
          <a:ln w="28575">
            <a:solidFill>
              <a:schemeClr val="tx1"/>
            </a:solidFill>
            <a:round/>
            <a:headEnd type="triangle" w="med" len="med"/>
            <a:tailEnd/>
          </a:ln>
          <a:effectLst/>
        </p:spPr>
        <p:txBody>
          <a:bodyPr/>
          <a:lstStyle/>
          <a:p>
            <a:endParaRPr lang="en-US"/>
          </a:p>
        </p:txBody>
      </p:sp>
      <p:sp>
        <p:nvSpPr>
          <p:cNvPr id="22" name="Text Box 27"/>
          <p:cNvSpPr txBox="1">
            <a:spLocks noChangeArrowheads="1"/>
          </p:cNvSpPr>
          <p:nvPr/>
        </p:nvSpPr>
        <p:spPr bwMode="auto">
          <a:xfrm>
            <a:off x="1322343" y="5256183"/>
            <a:ext cx="2921040" cy="400110"/>
          </a:xfrm>
          <a:prstGeom prst="rect">
            <a:avLst/>
          </a:prstGeom>
          <a:noFill/>
          <a:ln w="9525">
            <a:noFill/>
            <a:miter lim="800000"/>
            <a:headEnd/>
            <a:tailEnd/>
          </a:ln>
          <a:effectLst/>
        </p:spPr>
        <p:txBody>
          <a:bodyPr wrap="square">
            <a:spAutoFit/>
          </a:bodyPr>
          <a:lstStyle/>
          <a:p>
            <a:pPr algn="r">
              <a:spcBef>
                <a:spcPct val="50000"/>
              </a:spcBef>
            </a:pPr>
            <a:r>
              <a:rPr lang="en-US" sz="2000" b="1" i="1" dirty="0">
                <a:latin typeface="Times New Roman" pitchFamily="18" charset="0"/>
              </a:rPr>
              <a:t>Sensor position x</a:t>
            </a:r>
          </a:p>
        </p:txBody>
      </p:sp>
      <p:sp>
        <p:nvSpPr>
          <p:cNvPr id="23" name="Text Box 28"/>
          <p:cNvSpPr txBox="1">
            <a:spLocks noChangeArrowheads="1"/>
          </p:cNvSpPr>
          <p:nvPr/>
        </p:nvSpPr>
        <p:spPr bwMode="auto">
          <a:xfrm>
            <a:off x="628596" y="1166727"/>
            <a:ext cx="912825" cy="400110"/>
          </a:xfrm>
          <a:prstGeom prst="rect">
            <a:avLst/>
          </a:prstGeom>
          <a:noFill/>
          <a:ln w="9525">
            <a:noFill/>
            <a:miter lim="800000"/>
            <a:headEnd/>
            <a:tailEnd/>
          </a:ln>
          <a:effectLst/>
        </p:spPr>
        <p:txBody>
          <a:bodyPr wrap="square">
            <a:spAutoFit/>
          </a:bodyPr>
          <a:lstStyle/>
          <a:p>
            <a:pPr>
              <a:spcBef>
                <a:spcPct val="50000"/>
              </a:spcBef>
            </a:pPr>
            <a:r>
              <a:rPr lang="en-US" sz="2000" b="1" i="1" dirty="0">
                <a:latin typeface="Times New Roman" pitchFamily="18" charset="0"/>
              </a:rPr>
              <a:t>Time t</a:t>
            </a:r>
          </a:p>
        </p:txBody>
      </p:sp>
      <p:sp>
        <p:nvSpPr>
          <p:cNvPr id="19" name="AutoShape 23"/>
          <p:cNvSpPr>
            <a:spLocks/>
          </p:cNvSpPr>
          <p:nvPr/>
        </p:nvSpPr>
        <p:spPr bwMode="auto">
          <a:xfrm>
            <a:off x="1675462" y="4459207"/>
            <a:ext cx="1260181" cy="554839"/>
          </a:xfrm>
          <a:prstGeom prst="rightArrow">
            <a:avLst>
              <a:gd name="adj1" fmla="val 32000"/>
              <a:gd name="adj2" fmla="val 53164"/>
            </a:avLst>
          </a:prstGeom>
          <a:solidFill>
            <a:srgbClr val="FFFF99"/>
          </a:solidFill>
          <a:ln w="25400">
            <a:solidFill>
              <a:srgbClr val="FFC000"/>
            </a:solidFill>
            <a:miter lim="800000"/>
            <a:headEnd/>
            <a:tailEnd/>
          </a:ln>
        </p:spPr>
        <p:txBody>
          <a:bodyPr lIns="0" tIns="0" rIns="0" bIns="0"/>
          <a:lstStyle/>
          <a:p>
            <a:endParaRPr lang="en-US"/>
          </a:p>
        </p:txBody>
      </p:sp>
      <p:sp>
        <p:nvSpPr>
          <p:cNvPr id="14" name="AutoShape 18"/>
          <p:cNvSpPr>
            <a:spLocks/>
          </p:cNvSpPr>
          <p:nvPr/>
        </p:nvSpPr>
        <p:spPr bwMode="auto">
          <a:xfrm flipH="1">
            <a:off x="1715896" y="984162"/>
            <a:ext cx="1246703" cy="554839"/>
          </a:xfrm>
          <a:prstGeom prst="rightArrow">
            <a:avLst>
              <a:gd name="adj1" fmla="val 32000"/>
              <a:gd name="adj2" fmla="val 53157"/>
            </a:avLst>
          </a:prstGeom>
          <a:solidFill>
            <a:srgbClr val="FFFF99"/>
          </a:solidFill>
          <a:ln w="25400">
            <a:solidFill>
              <a:srgbClr val="FFC000"/>
            </a:solidFill>
            <a:miter lim="800000"/>
            <a:headEnd/>
            <a:tailEnd/>
          </a:ln>
        </p:spPr>
        <p:txBody>
          <a:bodyPr lIns="0" tIns="0" rIns="0" bIns="0"/>
          <a:lstStyle/>
          <a:p>
            <a:endParaRPr lang="en-US"/>
          </a:p>
        </p:txBody>
      </p:sp>
      <p:sp>
        <p:nvSpPr>
          <p:cNvPr id="15" name="AutoShape 19"/>
          <p:cNvSpPr>
            <a:spLocks/>
          </p:cNvSpPr>
          <p:nvPr/>
        </p:nvSpPr>
        <p:spPr bwMode="auto">
          <a:xfrm flipH="1">
            <a:off x="3023250" y="1709721"/>
            <a:ext cx="710957" cy="554839"/>
          </a:xfrm>
          <a:prstGeom prst="rightArrow">
            <a:avLst>
              <a:gd name="adj1" fmla="val 32000"/>
              <a:gd name="adj2" fmla="val 53195"/>
            </a:avLst>
          </a:prstGeom>
          <a:solidFill>
            <a:srgbClr val="FFFF99"/>
          </a:solidFill>
          <a:ln w="25400">
            <a:solidFill>
              <a:srgbClr val="FFC000"/>
            </a:solidFill>
            <a:miter lim="800000"/>
            <a:headEnd/>
            <a:tailEnd/>
          </a:ln>
        </p:spPr>
        <p:txBody>
          <a:bodyPr lIns="0" tIns="0" rIns="0" bIns="0"/>
          <a:lstStyle/>
          <a:p>
            <a:endParaRPr lang="en-US"/>
          </a:p>
        </p:txBody>
      </p:sp>
      <p:sp>
        <p:nvSpPr>
          <p:cNvPr id="16" name="AutoShape 21"/>
          <p:cNvSpPr>
            <a:spLocks/>
          </p:cNvSpPr>
          <p:nvPr/>
        </p:nvSpPr>
        <p:spPr bwMode="auto">
          <a:xfrm>
            <a:off x="2969338" y="3887520"/>
            <a:ext cx="764869" cy="553716"/>
          </a:xfrm>
          <a:prstGeom prst="rightArrow">
            <a:avLst>
              <a:gd name="adj1" fmla="val 32000"/>
              <a:gd name="adj2" fmla="val 53316"/>
            </a:avLst>
          </a:prstGeom>
          <a:solidFill>
            <a:srgbClr val="FFFF99"/>
          </a:solidFill>
          <a:ln w="25400">
            <a:solidFill>
              <a:srgbClr val="FFC000"/>
            </a:solidFill>
            <a:miter lim="800000"/>
            <a:headEnd/>
            <a:tailEnd/>
          </a:ln>
        </p:spPr>
        <p:txBody>
          <a:bodyPr lIns="0" tIns="0" rIns="0" bIns="0"/>
          <a:lstStyle/>
          <a:p>
            <a:endParaRPr lang="en-US"/>
          </a:p>
        </p:txBody>
      </p:sp>
      <p:sp>
        <p:nvSpPr>
          <p:cNvPr id="17" name="AutoShape 20"/>
          <p:cNvSpPr>
            <a:spLocks/>
          </p:cNvSpPr>
          <p:nvPr/>
        </p:nvSpPr>
        <p:spPr bwMode="auto">
          <a:xfrm rot="10800000" flipH="1">
            <a:off x="3768714" y="3209922"/>
            <a:ext cx="348178" cy="554839"/>
          </a:xfrm>
          <a:prstGeom prst="rightArrow">
            <a:avLst>
              <a:gd name="adj1" fmla="val 32000"/>
              <a:gd name="adj2" fmla="val 84616"/>
            </a:avLst>
          </a:prstGeom>
          <a:solidFill>
            <a:srgbClr val="FFFF99"/>
          </a:solidFill>
          <a:ln w="25400">
            <a:solidFill>
              <a:srgbClr val="FFC000"/>
            </a:solidFill>
            <a:miter lim="800000"/>
            <a:headEnd/>
            <a:tailEnd/>
          </a:ln>
        </p:spPr>
        <p:txBody>
          <a:bodyPr lIns="0" tIns="0" rIns="0" bIns="0"/>
          <a:lstStyle/>
          <a:p>
            <a:endParaRPr lang="en-US"/>
          </a:p>
        </p:txBody>
      </p:sp>
      <p:sp>
        <p:nvSpPr>
          <p:cNvPr id="18" name="AutoShape 22"/>
          <p:cNvSpPr>
            <a:spLocks/>
          </p:cNvSpPr>
          <p:nvPr/>
        </p:nvSpPr>
        <p:spPr bwMode="auto">
          <a:xfrm rot="10800000">
            <a:off x="3768714" y="2333610"/>
            <a:ext cx="342563" cy="554839"/>
          </a:xfrm>
          <a:prstGeom prst="rightArrow">
            <a:avLst>
              <a:gd name="adj1" fmla="val 32000"/>
              <a:gd name="adj2" fmla="val 86278"/>
            </a:avLst>
          </a:prstGeom>
          <a:solidFill>
            <a:srgbClr val="FFFF99"/>
          </a:solidFill>
          <a:ln w="25400">
            <a:solidFill>
              <a:srgbClr val="FFC000"/>
            </a:solidFill>
            <a:miter lim="800000"/>
            <a:headEnd/>
            <a:tailEnd/>
          </a:ln>
        </p:spPr>
        <p:txBody>
          <a:bodyPr lIns="0" tIns="0" rIns="0" bIns="0"/>
          <a:lstStyle/>
          <a:p>
            <a:endParaRPr lang="en-US"/>
          </a:p>
        </p:txBody>
      </p:sp>
      <p:sp>
        <p:nvSpPr>
          <p:cNvPr id="24" name="Freeform 30"/>
          <p:cNvSpPr>
            <a:spLocks/>
          </p:cNvSpPr>
          <p:nvPr/>
        </p:nvSpPr>
        <p:spPr bwMode="auto">
          <a:xfrm rot="10800000" flipH="1">
            <a:off x="1571008" y="1211039"/>
            <a:ext cx="2396815" cy="3589607"/>
          </a:xfrm>
          <a:custGeom>
            <a:avLst/>
            <a:gdLst/>
            <a:ahLst/>
            <a:cxnLst>
              <a:cxn ang="0">
                <a:pos x="0" y="0"/>
              </a:cxn>
              <a:cxn ang="0">
                <a:pos x="2128" y="1421"/>
              </a:cxn>
              <a:cxn ang="0">
                <a:pos x="37" y="2982"/>
              </a:cxn>
            </a:cxnLst>
            <a:rect l="0" t="0" r="r" b="b"/>
            <a:pathLst>
              <a:path w="2134" h="2982">
                <a:moveTo>
                  <a:pt x="0" y="0"/>
                </a:moveTo>
                <a:cubicBezTo>
                  <a:pt x="1061" y="462"/>
                  <a:pt x="2122" y="924"/>
                  <a:pt x="2128" y="1421"/>
                </a:cubicBezTo>
                <a:cubicBezTo>
                  <a:pt x="2134" y="1918"/>
                  <a:pt x="1085" y="2450"/>
                  <a:pt x="37" y="2982"/>
                </a:cubicBezTo>
              </a:path>
            </a:pathLst>
          </a:custGeom>
          <a:noFill/>
          <a:ln w="38100" cmpd="sng">
            <a:solidFill>
              <a:schemeClr val="tx1"/>
            </a:solidFill>
            <a:round/>
            <a:headEnd/>
            <a:tailEnd/>
          </a:ln>
          <a:effectLst/>
        </p:spPr>
        <p:txBody>
          <a:bodyPr/>
          <a:lstStyle/>
          <a:p>
            <a:endParaRPr lang="en-US"/>
          </a:p>
        </p:txBody>
      </p:sp>
      <p:pic>
        <p:nvPicPr>
          <p:cNvPr id="244739" name="Picture 3"/>
          <p:cNvPicPr>
            <a:picLocks noChangeAspect="1" noChangeArrowheads="1"/>
          </p:cNvPicPr>
          <p:nvPr/>
        </p:nvPicPr>
        <p:blipFill>
          <a:blip r:embed="rId3" cstate="print"/>
          <a:srcRect/>
          <a:stretch>
            <a:fillRect/>
          </a:stretch>
        </p:blipFill>
        <p:spPr bwMode="auto">
          <a:xfrm>
            <a:off x="5448312" y="836577"/>
            <a:ext cx="3198169" cy="2560320"/>
          </a:xfrm>
          <a:prstGeom prst="rect">
            <a:avLst/>
          </a:prstGeom>
          <a:noFill/>
          <a:ln w="25400">
            <a:solidFill>
              <a:schemeClr val="tx1"/>
            </a:solidFill>
            <a:miter lim="800000"/>
            <a:headEnd/>
            <a:tailEnd/>
          </a:ln>
        </p:spPr>
      </p:pic>
      <p:pic>
        <p:nvPicPr>
          <p:cNvPr id="244740" name="Picture 4"/>
          <p:cNvPicPr>
            <a:picLocks noChangeAspect="1" noChangeArrowheads="1"/>
          </p:cNvPicPr>
          <p:nvPr/>
        </p:nvPicPr>
        <p:blipFill>
          <a:blip r:embed="rId4" cstate="print"/>
          <a:srcRect/>
          <a:stretch>
            <a:fillRect/>
          </a:stretch>
        </p:blipFill>
        <p:spPr bwMode="auto">
          <a:xfrm>
            <a:off x="5448312" y="3826233"/>
            <a:ext cx="3198169" cy="2560320"/>
          </a:xfrm>
          <a:prstGeom prst="rect">
            <a:avLst/>
          </a:prstGeom>
          <a:noFill/>
          <a:ln w="25400">
            <a:solidFill>
              <a:schemeClr val="tx1"/>
            </a:solidFill>
            <a:miter lim="800000"/>
            <a:headEnd/>
            <a:tailEnd/>
          </a:ln>
        </p:spPr>
      </p:pic>
      <p:sp>
        <p:nvSpPr>
          <p:cNvPr id="29" name="Rectangle 28"/>
          <p:cNvSpPr/>
          <p:nvPr/>
        </p:nvSpPr>
        <p:spPr>
          <a:xfrm>
            <a:off x="1617812" y="5765832"/>
            <a:ext cx="2406493" cy="830997"/>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Parabolic camera </a:t>
            </a:r>
          </a:p>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[Levin et al. 2008]</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0" name="Rectangle 29"/>
          <p:cNvSpPr/>
          <p:nvPr/>
        </p:nvSpPr>
        <p:spPr>
          <a:xfrm>
            <a:off x="6087293" y="3342119"/>
            <a:ext cx="1920206" cy="415498"/>
          </a:xfrm>
          <a:prstGeom prst="rect">
            <a:avLst/>
          </a:prstGeom>
        </p:spPr>
        <p:txBody>
          <a:bodyPr wrap="none">
            <a:spAutoFit/>
          </a:bodyPr>
          <a:lstStyle/>
          <a:p>
            <a:pPr defTabSz="461963">
              <a:defRPr/>
            </a:pPr>
            <a:r>
              <a:rPr lang="en-US" sz="21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Captured image</a:t>
            </a:r>
            <a:endParaRPr lang="en-US" sz="21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1" name="Rectangle 30"/>
          <p:cNvSpPr/>
          <p:nvPr/>
        </p:nvSpPr>
        <p:spPr>
          <a:xfrm>
            <a:off x="5804460" y="6326531"/>
            <a:ext cx="2485873" cy="415498"/>
          </a:xfrm>
          <a:prstGeom prst="rect">
            <a:avLst/>
          </a:prstGeom>
        </p:spPr>
        <p:txBody>
          <a:bodyPr wrap="none">
            <a:spAutoFit/>
          </a:bodyPr>
          <a:lstStyle/>
          <a:p>
            <a:pPr defTabSz="461963">
              <a:defRPr/>
            </a:pPr>
            <a:r>
              <a:rPr lang="en-US" sz="21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Reconstructed image</a:t>
            </a:r>
            <a:endParaRPr lang="en-US" sz="21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6" name="Rectangle 25"/>
          <p:cNvSpPr/>
          <p:nvPr/>
        </p:nvSpPr>
        <p:spPr bwMode="auto">
          <a:xfrm>
            <a:off x="0" y="0"/>
            <a:ext cx="9144000" cy="6858000"/>
          </a:xfrm>
          <a:prstGeom prst="rect">
            <a:avLst/>
          </a:prstGeom>
          <a:solidFill>
            <a:schemeClr val="bg2">
              <a:lumMod val="50000"/>
              <a:lumOff val="50000"/>
              <a:alpha val="8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27" name="Rectangle 26"/>
          <p:cNvSpPr/>
          <p:nvPr/>
        </p:nvSpPr>
        <p:spPr>
          <a:xfrm>
            <a:off x="993726" y="2625714"/>
            <a:ext cx="7120035" cy="1323439"/>
          </a:xfrm>
          <a:prstGeom prst="rect">
            <a:avLst/>
          </a:prstGeom>
        </p:spPr>
        <p:txBody>
          <a:bodyPr wrap="square">
            <a:spAutoFit/>
          </a:bodyPr>
          <a:lstStyle/>
          <a:p>
            <a:pPr algn="ctr" defTabSz="461963">
              <a:defRPr/>
            </a:pPr>
            <a:r>
              <a:rPr lang="en-US" sz="4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Not all desirable characteristics </a:t>
            </a:r>
          </a:p>
          <a:p>
            <a:pPr algn="ctr" defTabSz="461963">
              <a:defRPr/>
            </a:pPr>
            <a:r>
              <a:rPr lang="en-US" sz="4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are valid for 2D motions!</a:t>
            </a:r>
            <a:endParaRPr lang="en-US" sz="4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3" name="Slide Number Placeholder 32"/>
          <p:cNvSpPr>
            <a:spLocks noGrp="1"/>
          </p:cNvSpPr>
          <p:nvPr>
            <p:ph type="sldNum" sz="quarter" idx="4"/>
          </p:nvPr>
        </p:nvSpPr>
        <p:spPr/>
        <p:txBody>
          <a:bodyPr/>
          <a:lstStyle/>
          <a:p>
            <a:pPr>
              <a:defRPr/>
            </a:pPr>
            <a:fld id="{9C56B7B5-B346-46BB-8E3A-BF99DA868915}" type="slidenum">
              <a:rPr lang="en-US" smtClean="0"/>
              <a:pPr>
                <a:defRPr/>
              </a:pPr>
              <a:t>94</a:t>
            </a:fld>
            <a:endParaRPr lang="en-US"/>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4" cstate="print"/>
          <a:srcRect/>
          <a:stretch>
            <a:fillRect/>
          </a:stretch>
        </p:blipFill>
        <p:spPr bwMode="auto">
          <a:xfrm>
            <a:off x="190440" y="2276224"/>
            <a:ext cx="2057400" cy="2305552"/>
          </a:xfrm>
          <a:prstGeom prst="rect">
            <a:avLst/>
          </a:prstGeom>
          <a:noFill/>
          <a:ln w="25400">
            <a:solidFill>
              <a:schemeClr val="tx1"/>
            </a:solidFill>
          </a:ln>
        </p:spPr>
      </p:pic>
      <p:sp>
        <p:nvSpPr>
          <p:cNvPr id="28" name="Title 27"/>
          <p:cNvSpPr>
            <a:spLocks noGrp="1"/>
          </p:cNvSpPr>
          <p:nvPr>
            <p:ph type="title" idx="4294967295"/>
          </p:nvPr>
        </p:nvSpPr>
        <p:spPr>
          <a:xfrm>
            <a:off x="468313" y="-69850"/>
            <a:ext cx="8229600" cy="679450"/>
          </a:xfrm>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5"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6"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7"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8" cstate="print"/>
          <a:srcRect/>
          <a:stretch>
            <a:fillRect/>
          </a:stretch>
        </p:blipFill>
        <p:spPr bwMode="auto">
          <a:xfrm>
            <a:off x="4650276" y="3562029"/>
            <a:ext cx="2057400" cy="2305551"/>
          </a:xfrm>
          <a:prstGeom prst="rect">
            <a:avLst/>
          </a:prstGeom>
          <a:noFill/>
          <a:ln w="25400">
            <a:solidFill>
              <a:schemeClr val="tx1"/>
            </a:solidFill>
          </a:ln>
        </p:spPr>
      </p:pic>
      <p:pic>
        <p:nvPicPr>
          <p:cNvPr id="242696" name="Picture 8" descr="Z:\Research\twoParabDeblurring\MATLABCode\localKernelSelection\forSlides\verBlurDeb_parab.png"/>
          <p:cNvPicPr>
            <a:picLocks noChangeAspect="1" noChangeArrowheads="1"/>
          </p:cNvPicPr>
          <p:nvPr/>
        </p:nvPicPr>
        <p:blipFill>
          <a:blip r:embed="rId9" cstate="print"/>
          <a:srcRect/>
          <a:stretch>
            <a:fillRect/>
          </a:stretch>
        </p:blipFill>
        <p:spPr bwMode="auto">
          <a:xfrm>
            <a:off x="6788148" y="1092169"/>
            <a:ext cx="2057400" cy="2305551"/>
          </a:xfrm>
          <a:prstGeom prst="rect">
            <a:avLst/>
          </a:prstGeom>
          <a:noFill/>
          <a:ln w="25400">
            <a:solidFill>
              <a:schemeClr val="tx1"/>
            </a:solidFill>
          </a:ln>
        </p:spPr>
      </p:pic>
      <p:pic>
        <p:nvPicPr>
          <p:cNvPr id="242697" name="Picture 9" descr="Z:\Research\twoParabDeblurring\MATLABCode\localKernelSelection\forSlides\horBlurDeb_parab.png"/>
          <p:cNvPicPr>
            <a:picLocks noChangeAspect="1" noChangeArrowheads="1"/>
          </p:cNvPicPr>
          <p:nvPr/>
        </p:nvPicPr>
        <p:blipFill>
          <a:blip r:embed="rId10"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1"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2"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3"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4"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5"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6"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7" cstate="print"/>
          <a:srcRect/>
          <a:stretch>
            <a:fillRect/>
          </a:stretch>
        </p:blipFill>
        <p:spPr bwMode="auto">
          <a:xfrm>
            <a:off x="5778456" y="4962546"/>
            <a:ext cx="914400" cy="914400"/>
          </a:xfrm>
          <a:prstGeom prst="rect">
            <a:avLst/>
          </a:prstGeom>
          <a:noFill/>
          <a:ln w="25400">
            <a:solidFill>
              <a:schemeClr val="tx1"/>
            </a:solidFill>
          </a:ln>
        </p:spPr>
      </p:pic>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8" name="Rectangle 37"/>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Slide Number Placeholder 2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95</a:t>
            </a:fld>
            <a:endParaRPr lang="en-US"/>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90440" y="2276224"/>
            <a:ext cx="2057400" cy="2305552"/>
          </a:xfrm>
          <a:prstGeom prst="rect">
            <a:avLst/>
          </a:prstGeom>
          <a:noFill/>
          <a:ln w="25400">
            <a:solidFill>
              <a:schemeClr val="tx1"/>
            </a:solidFill>
          </a:ln>
        </p:spPr>
      </p:pic>
      <p:sp>
        <p:nvSpPr>
          <p:cNvPr id="28" name="Title 27"/>
          <p:cNvSpPr>
            <a:spLocks noGrp="1"/>
          </p:cNvSpPr>
          <p:nvPr>
            <p:ph type="title" idx="4294967295"/>
          </p:nvPr>
        </p:nvSpPr>
        <p:spPr>
          <a:xfrm>
            <a:off x="468313" y="-69850"/>
            <a:ext cx="8229600" cy="679450"/>
          </a:xfrm>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5"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7" cstate="print"/>
          <a:srcRect/>
          <a:stretch>
            <a:fillRect/>
          </a:stretch>
        </p:blipFill>
        <p:spPr bwMode="auto">
          <a:xfrm>
            <a:off x="4650276" y="3562029"/>
            <a:ext cx="2057400" cy="2305551"/>
          </a:xfrm>
          <a:prstGeom prst="rect">
            <a:avLst/>
          </a:prstGeom>
          <a:noFill/>
          <a:ln w="25400">
            <a:solidFill>
              <a:schemeClr val="tx1"/>
            </a:solidFill>
          </a:ln>
        </p:spPr>
      </p:pic>
      <p:pic>
        <p:nvPicPr>
          <p:cNvPr id="242696" name="Picture 8" descr="Z:\Research\twoParabDeblurring\MATLABCode\localKernelSelection\forSlides\verBlurDeb_parab.png"/>
          <p:cNvPicPr>
            <a:picLocks noChangeAspect="1" noChangeArrowheads="1"/>
          </p:cNvPicPr>
          <p:nvPr/>
        </p:nvPicPr>
        <p:blipFill>
          <a:blip r:embed="rId8" cstate="print"/>
          <a:srcRect/>
          <a:stretch>
            <a:fillRect/>
          </a:stretch>
        </p:blipFill>
        <p:spPr bwMode="auto">
          <a:xfrm>
            <a:off x="6788148" y="1092169"/>
            <a:ext cx="2057400" cy="2305551"/>
          </a:xfrm>
          <a:prstGeom prst="rect">
            <a:avLst/>
          </a:prstGeom>
          <a:noFill/>
          <a:ln w="25400">
            <a:solidFill>
              <a:srgbClr val="FF0000"/>
            </a:solidFill>
          </a:ln>
        </p:spPr>
      </p:pic>
      <p:pic>
        <p:nvPicPr>
          <p:cNvPr id="242697" name="Picture 9" descr="Z:\Research\twoParabDeblurring\MATLABCode\localKernelSelection\forSlides\horBlurDeb_parab.png"/>
          <p:cNvPicPr>
            <a:picLocks noChangeAspect="1" noChangeArrowheads="1"/>
          </p:cNvPicPr>
          <p:nvPr/>
        </p:nvPicPr>
        <p:blipFill>
          <a:blip r:embed="rId9"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0"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1"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2"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3"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4"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5"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6" cstate="print"/>
          <a:srcRect/>
          <a:stretch>
            <a:fillRect/>
          </a:stretch>
        </p:blipFill>
        <p:spPr bwMode="auto">
          <a:xfrm>
            <a:off x="5778456" y="4962546"/>
            <a:ext cx="914400" cy="914400"/>
          </a:xfrm>
          <a:prstGeom prst="rect">
            <a:avLst/>
          </a:prstGeom>
          <a:noFill/>
          <a:ln w="25400">
            <a:solidFill>
              <a:schemeClr val="tx1"/>
            </a:solidFill>
          </a:ln>
        </p:spPr>
      </p:pic>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8" name="Rectangle 37"/>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Slide Number Placeholder 25"/>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96</a:t>
            </a:fld>
            <a:endParaRPr lang="en-US"/>
          </a:p>
        </p:txBody>
      </p:sp>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90440" y="2276224"/>
            <a:ext cx="2057400" cy="2305552"/>
          </a:xfrm>
          <a:prstGeom prst="rect">
            <a:avLst/>
          </a:prstGeom>
          <a:noFill/>
          <a:ln w="25400">
            <a:solidFill>
              <a:schemeClr val="tx1"/>
            </a:solidFill>
          </a:ln>
        </p:spPr>
      </p:pic>
      <p:sp>
        <p:nvSpPr>
          <p:cNvPr id="28" name="Title 27"/>
          <p:cNvSpPr>
            <a:spLocks noGrp="1"/>
          </p:cNvSpPr>
          <p:nvPr>
            <p:ph type="title" idx="4294967295"/>
          </p:nvPr>
        </p:nvSpPr>
        <p:spPr>
          <a:xfrm>
            <a:off x="468313" y="-69850"/>
            <a:ext cx="8229600" cy="679450"/>
          </a:xfrm>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5"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7" cstate="print"/>
          <a:srcRect/>
          <a:stretch>
            <a:fillRect/>
          </a:stretch>
        </p:blipFill>
        <p:spPr bwMode="auto">
          <a:xfrm>
            <a:off x="4650276" y="3562029"/>
            <a:ext cx="2057400" cy="2305551"/>
          </a:xfrm>
          <a:prstGeom prst="rect">
            <a:avLst/>
          </a:prstGeom>
          <a:noFill/>
          <a:ln w="25400">
            <a:solidFill>
              <a:schemeClr val="tx1"/>
            </a:solidFill>
          </a:ln>
        </p:spPr>
      </p:pic>
      <p:pic>
        <p:nvPicPr>
          <p:cNvPr id="242696" name="Picture 8" descr="Z:\Research\twoParabDeblurring\MATLABCode\localKernelSelection\forSlides\verBlurDeb_parab.png"/>
          <p:cNvPicPr>
            <a:picLocks noChangeAspect="1" noChangeArrowheads="1"/>
          </p:cNvPicPr>
          <p:nvPr/>
        </p:nvPicPr>
        <p:blipFill>
          <a:blip r:embed="rId8" cstate="print"/>
          <a:srcRect/>
          <a:stretch>
            <a:fillRect/>
          </a:stretch>
        </p:blipFill>
        <p:spPr bwMode="auto">
          <a:xfrm>
            <a:off x="6788148" y="1092169"/>
            <a:ext cx="2057400" cy="2305551"/>
          </a:xfrm>
          <a:prstGeom prst="rect">
            <a:avLst/>
          </a:prstGeom>
          <a:noFill/>
          <a:ln w="25400">
            <a:solidFill>
              <a:srgbClr val="FF0000"/>
            </a:solidFill>
          </a:ln>
        </p:spPr>
      </p:pic>
      <p:pic>
        <p:nvPicPr>
          <p:cNvPr id="242697" name="Picture 9" descr="Z:\Research\twoParabDeblurring\MATLABCode\localKernelSelection\forSlides\horBlurDeb_parab.png"/>
          <p:cNvPicPr>
            <a:picLocks noChangeAspect="1" noChangeArrowheads="1"/>
          </p:cNvPicPr>
          <p:nvPr/>
        </p:nvPicPr>
        <p:blipFill>
          <a:blip r:embed="rId9"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0"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1"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2"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3"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4"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5"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6" cstate="print"/>
          <a:srcRect/>
          <a:stretch>
            <a:fillRect/>
          </a:stretch>
        </p:blipFill>
        <p:spPr bwMode="auto">
          <a:xfrm>
            <a:off x="5778456" y="4962546"/>
            <a:ext cx="914400" cy="914400"/>
          </a:xfrm>
          <a:prstGeom prst="rect">
            <a:avLst/>
          </a:prstGeom>
          <a:noFill/>
          <a:ln w="25400">
            <a:solidFill>
              <a:schemeClr val="tx1"/>
            </a:solidFill>
          </a:ln>
        </p:spPr>
      </p:pic>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8" name="Rectangle 37"/>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Rectangle 38"/>
          <p:cNvSpPr/>
          <p:nvPr/>
        </p:nvSpPr>
        <p:spPr bwMode="auto">
          <a:xfrm>
            <a:off x="7894683" y="4926033"/>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Slide Number Placeholder 29"/>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97</a:t>
            </a:fld>
            <a:endParaRPr lang="en-US"/>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90440" y="2276224"/>
            <a:ext cx="2057400" cy="2305552"/>
          </a:xfrm>
          <a:prstGeom prst="rect">
            <a:avLst/>
          </a:prstGeom>
          <a:noFill/>
          <a:ln w="25400">
            <a:solidFill>
              <a:schemeClr val="tx1"/>
            </a:solidFill>
          </a:ln>
        </p:spPr>
      </p:pic>
      <p:sp>
        <p:nvSpPr>
          <p:cNvPr id="28" name="Title 27"/>
          <p:cNvSpPr>
            <a:spLocks noGrp="1"/>
          </p:cNvSpPr>
          <p:nvPr>
            <p:ph type="title" idx="4294967295"/>
          </p:nvPr>
        </p:nvSpPr>
        <p:spPr>
          <a:xfrm>
            <a:off x="468313" y="-69850"/>
            <a:ext cx="8229600" cy="679450"/>
          </a:xfrm>
        </p:spPr>
        <p:txBody>
          <a:bodyPr/>
          <a:lstStyle/>
          <a:p>
            <a:pPr>
              <a:defRPr/>
            </a:pPr>
            <a:r>
              <a:rPr lang="en-US" b="0" dirty="0" err="1" smtClean="0"/>
              <a:t>Deblurring</a:t>
            </a:r>
            <a:r>
              <a:rPr lang="en-US" b="0" dirty="0" smtClean="0"/>
              <a:t> performance comparisons</a:t>
            </a:r>
          </a:p>
        </p:txBody>
      </p:sp>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5"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7" cstate="print"/>
          <a:srcRect/>
          <a:stretch>
            <a:fillRect/>
          </a:stretch>
        </p:blipFill>
        <p:spPr bwMode="auto">
          <a:xfrm>
            <a:off x="4650276" y="3562029"/>
            <a:ext cx="2057400" cy="2305551"/>
          </a:xfrm>
          <a:prstGeom prst="rect">
            <a:avLst/>
          </a:prstGeom>
          <a:noFill/>
          <a:ln w="25400">
            <a:solidFill>
              <a:srgbClr val="FF0000"/>
            </a:solidFill>
          </a:ln>
        </p:spPr>
      </p:pic>
      <p:pic>
        <p:nvPicPr>
          <p:cNvPr id="242696" name="Picture 8" descr="Z:\Research\twoParabDeblurring\MATLABCode\localKernelSelection\forSlides\verBlurDeb_parab.png"/>
          <p:cNvPicPr>
            <a:picLocks noChangeAspect="1" noChangeArrowheads="1"/>
          </p:cNvPicPr>
          <p:nvPr/>
        </p:nvPicPr>
        <p:blipFill>
          <a:blip r:embed="rId8" cstate="print"/>
          <a:srcRect/>
          <a:stretch>
            <a:fillRect/>
          </a:stretch>
        </p:blipFill>
        <p:spPr bwMode="auto">
          <a:xfrm>
            <a:off x="6788148" y="1092169"/>
            <a:ext cx="2057400" cy="2305551"/>
          </a:xfrm>
          <a:prstGeom prst="rect">
            <a:avLst/>
          </a:prstGeom>
          <a:noFill/>
          <a:ln w="25400">
            <a:solidFill>
              <a:srgbClr val="FF0000"/>
            </a:solidFill>
          </a:ln>
        </p:spPr>
      </p:pic>
      <p:pic>
        <p:nvPicPr>
          <p:cNvPr id="242697" name="Picture 9" descr="Z:\Research\twoParabDeblurring\MATLABCode\localKernelSelection\forSlides\horBlurDeb_parab.png"/>
          <p:cNvPicPr>
            <a:picLocks noChangeAspect="1" noChangeArrowheads="1"/>
          </p:cNvPicPr>
          <p:nvPr/>
        </p:nvPicPr>
        <p:blipFill>
          <a:blip r:embed="rId9"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0"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1"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2"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3"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4"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5"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6" cstate="print"/>
          <a:srcRect/>
          <a:stretch>
            <a:fillRect/>
          </a:stretch>
        </p:blipFill>
        <p:spPr bwMode="auto">
          <a:xfrm>
            <a:off x="5778456" y="4962546"/>
            <a:ext cx="914400" cy="914400"/>
          </a:xfrm>
          <a:prstGeom prst="rect">
            <a:avLst/>
          </a:prstGeom>
          <a:noFill/>
          <a:ln w="25400">
            <a:solidFill>
              <a:schemeClr val="tx1"/>
            </a:solidFill>
          </a:ln>
        </p:spPr>
      </p:pic>
      <p:sp>
        <p:nvSpPr>
          <p:cNvPr id="30" name="Rectangle 29"/>
          <p:cNvSpPr/>
          <p:nvPr/>
        </p:nvSpPr>
        <p:spPr bwMode="auto">
          <a:xfrm>
            <a:off x="5740416" y="4926033"/>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7" name="Slide Number Placeholder 36"/>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98</a:t>
            </a:fld>
            <a:endParaRPr lang="en-US"/>
          </a:p>
        </p:txBody>
      </p:sp>
    </p:spTree>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Title 27"/>
          <p:cNvSpPr txBox="1">
            <a:spLocks/>
          </p:cNvSpPr>
          <p:nvPr/>
        </p:nvSpPr>
        <p:spPr bwMode="auto">
          <a:xfrm>
            <a:off x="468313" y="-69850"/>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dirty="0" err="1" smtClean="0">
                <a:ln>
                  <a:noFill/>
                </a:ln>
                <a:solidFill>
                  <a:srgbClr val="FFCC66"/>
                </a:solidFill>
                <a:effectLst>
                  <a:outerShdw blurRad="38100" dist="38100" dir="2700000" algn="tl">
                    <a:srgbClr val="000000"/>
                  </a:outerShdw>
                </a:effectLst>
                <a:uLnTx/>
                <a:uFillTx/>
                <a:latin typeface="Calibri" pitchFamily="34" charset="0"/>
                <a:ea typeface="+mj-ea"/>
                <a:cs typeface="+mj-cs"/>
              </a:rPr>
              <a:t>Deblurring</a:t>
            </a:r>
            <a:r>
              <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rPr>
              <a:t> performance comparisons</a:t>
            </a:r>
          </a:p>
        </p:txBody>
      </p:sp>
      <p:pic>
        <p:nvPicPr>
          <p:cNvPr id="270338" name="Picture 2" descr="Z:\Research\twoParabDeblurring\MATLABCode\localKernelSelection\forSlides\origIm.png"/>
          <p:cNvPicPr>
            <a:picLocks noChangeAspect="1" noChangeArrowheads="1"/>
          </p:cNvPicPr>
          <p:nvPr/>
        </p:nvPicPr>
        <p:blipFill>
          <a:blip r:embed="rId3" cstate="print"/>
          <a:srcRect/>
          <a:stretch>
            <a:fillRect/>
          </a:stretch>
        </p:blipFill>
        <p:spPr bwMode="auto">
          <a:xfrm>
            <a:off x="190440" y="2276224"/>
            <a:ext cx="2057400" cy="2305552"/>
          </a:xfrm>
          <a:prstGeom prst="rect">
            <a:avLst/>
          </a:prstGeom>
          <a:noFill/>
          <a:ln w="25400">
            <a:solidFill>
              <a:schemeClr val="tx1"/>
            </a:solidFill>
          </a:ln>
        </p:spPr>
      </p:pic>
      <p:pic>
        <p:nvPicPr>
          <p:cNvPr id="242692" name="Picture 4" descr="Z:\Research\twoParabDeblurring\MATLABCode\localKernelSelection\forSlides\verBlurDeb_static.png"/>
          <p:cNvPicPr>
            <a:picLocks noChangeAspect="1" noChangeArrowheads="1"/>
          </p:cNvPicPr>
          <p:nvPr/>
        </p:nvPicPr>
        <p:blipFill>
          <a:blip r:embed="rId4" cstate="print"/>
          <a:srcRect/>
          <a:stretch>
            <a:fillRect/>
          </a:stretch>
        </p:blipFill>
        <p:spPr bwMode="auto">
          <a:xfrm>
            <a:off x="2512404" y="1092169"/>
            <a:ext cx="2057400" cy="2305551"/>
          </a:xfrm>
          <a:prstGeom prst="rect">
            <a:avLst/>
          </a:prstGeom>
          <a:noFill/>
          <a:ln w="25400">
            <a:solidFill>
              <a:schemeClr val="tx1"/>
            </a:solidFill>
          </a:ln>
        </p:spPr>
      </p:pic>
      <p:pic>
        <p:nvPicPr>
          <p:cNvPr id="242693" name="Picture 5" descr="Z:\Research\twoParabDeblurring\MATLABCode\localKernelSelection\forSlides\horBlurDeb_static.png"/>
          <p:cNvPicPr>
            <a:picLocks noChangeAspect="1" noChangeArrowheads="1"/>
          </p:cNvPicPr>
          <p:nvPr/>
        </p:nvPicPr>
        <p:blipFill>
          <a:blip r:embed="rId5" cstate="print"/>
          <a:srcRect/>
          <a:stretch>
            <a:fillRect/>
          </a:stretch>
        </p:blipFill>
        <p:spPr bwMode="auto">
          <a:xfrm>
            <a:off x="2512404" y="3562029"/>
            <a:ext cx="2057400" cy="2305551"/>
          </a:xfrm>
          <a:prstGeom prst="rect">
            <a:avLst/>
          </a:prstGeom>
          <a:noFill/>
          <a:ln w="25400">
            <a:solidFill>
              <a:schemeClr val="tx1"/>
            </a:solidFill>
          </a:ln>
        </p:spPr>
      </p:pic>
      <p:pic>
        <p:nvPicPr>
          <p:cNvPr id="242694" name="Picture 6" descr="Z:\Research\twoParabDeblurring\MATLABCode\localKernelSelection\forSlides\verBlurDeb_flutter.png"/>
          <p:cNvPicPr>
            <a:picLocks noChangeAspect="1" noChangeArrowheads="1"/>
          </p:cNvPicPr>
          <p:nvPr/>
        </p:nvPicPr>
        <p:blipFill>
          <a:blip r:embed="rId6" cstate="print"/>
          <a:srcRect/>
          <a:stretch>
            <a:fillRect/>
          </a:stretch>
        </p:blipFill>
        <p:spPr bwMode="auto">
          <a:xfrm>
            <a:off x="4650276" y="1092169"/>
            <a:ext cx="2057400" cy="2305551"/>
          </a:xfrm>
          <a:prstGeom prst="rect">
            <a:avLst/>
          </a:prstGeom>
          <a:noFill/>
          <a:ln w="25400">
            <a:solidFill>
              <a:schemeClr val="tx1"/>
            </a:solidFill>
          </a:ln>
        </p:spPr>
      </p:pic>
      <p:pic>
        <p:nvPicPr>
          <p:cNvPr id="242695" name="Picture 7" descr="Z:\Research\twoParabDeblurring\MATLABCode\localKernelSelection\forSlides\horBlurDeb_flutter.png"/>
          <p:cNvPicPr>
            <a:picLocks noChangeAspect="1" noChangeArrowheads="1"/>
          </p:cNvPicPr>
          <p:nvPr/>
        </p:nvPicPr>
        <p:blipFill>
          <a:blip r:embed="rId7" cstate="print"/>
          <a:srcRect/>
          <a:stretch>
            <a:fillRect/>
          </a:stretch>
        </p:blipFill>
        <p:spPr bwMode="auto">
          <a:xfrm>
            <a:off x="4650276" y="3562029"/>
            <a:ext cx="2057400" cy="2305551"/>
          </a:xfrm>
          <a:prstGeom prst="rect">
            <a:avLst/>
          </a:prstGeom>
          <a:noFill/>
          <a:ln w="25400">
            <a:solidFill>
              <a:srgbClr val="FF0000"/>
            </a:solidFill>
          </a:ln>
        </p:spPr>
      </p:pic>
      <p:pic>
        <p:nvPicPr>
          <p:cNvPr id="242696" name="Picture 8" descr="Z:\Research\twoParabDeblurring\MATLABCode\localKernelSelection\forSlides\verBlurDeb_parab.png"/>
          <p:cNvPicPr>
            <a:picLocks noChangeAspect="1" noChangeArrowheads="1"/>
          </p:cNvPicPr>
          <p:nvPr/>
        </p:nvPicPr>
        <p:blipFill>
          <a:blip r:embed="rId8" cstate="print"/>
          <a:srcRect/>
          <a:stretch>
            <a:fillRect/>
          </a:stretch>
        </p:blipFill>
        <p:spPr bwMode="auto">
          <a:xfrm>
            <a:off x="6788148" y="1092169"/>
            <a:ext cx="2057400" cy="2305551"/>
          </a:xfrm>
          <a:prstGeom prst="rect">
            <a:avLst/>
          </a:prstGeom>
          <a:noFill/>
          <a:ln w="25400">
            <a:solidFill>
              <a:srgbClr val="FF0000"/>
            </a:solidFill>
          </a:ln>
        </p:spPr>
      </p:pic>
      <p:pic>
        <p:nvPicPr>
          <p:cNvPr id="242697" name="Picture 9" descr="Z:\Research\twoParabDeblurring\MATLABCode\localKernelSelection\forSlides\horBlurDeb_parab.png"/>
          <p:cNvPicPr>
            <a:picLocks noChangeAspect="1" noChangeArrowheads="1"/>
          </p:cNvPicPr>
          <p:nvPr/>
        </p:nvPicPr>
        <p:blipFill>
          <a:blip r:embed="rId9" cstate="print"/>
          <a:srcRect/>
          <a:stretch>
            <a:fillRect/>
          </a:stretch>
        </p:blipFill>
        <p:spPr bwMode="auto">
          <a:xfrm>
            <a:off x="6788148" y="3562028"/>
            <a:ext cx="2057400" cy="2305552"/>
          </a:xfrm>
          <a:prstGeom prst="rect">
            <a:avLst/>
          </a:prstGeom>
          <a:noFill/>
          <a:ln w="25400">
            <a:solidFill>
              <a:schemeClr val="tx1"/>
            </a:solidFill>
          </a:ln>
        </p:spPr>
      </p:pic>
      <p:sp>
        <p:nvSpPr>
          <p:cNvPr id="11" name="TextBox 10"/>
          <p:cNvSpPr txBox="1"/>
          <p:nvPr/>
        </p:nvSpPr>
        <p:spPr>
          <a:xfrm>
            <a:off x="342840" y="4648200"/>
            <a:ext cx="1692579" cy="400110"/>
          </a:xfrm>
          <a:prstGeom prst="rect">
            <a:avLst/>
          </a:prstGeom>
          <a:noFill/>
        </p:spPr>
        <p:txBody>
          <a:bodyPr wrap="none" rtlCol="0">
            <a:spAutoFit/>
          </a:bodyPr>
          <a:lstStyle/>
          <a:p>
            <a:pPr algn="ctr"/>
            <a:r>
              <a:rPr lang="en-US" sz="2000" dirty="0" smtClean="0"/>
              <a:t>Original image</a:t>
            </a:r>
            <a:endParaRPr lang="en-US" sz="2000" dirty="0"/>
          </a:p>
        </p:txBody>
      </p:sp>
      <p:pic>
        <p:nvPicPr>
          <p:cNvPr id="270342" name="Picture 6" descr="Z:\Research\twoParabDeblurring\MATLABCode\localKernelSelection\forSlides\origImCrop.png"/>
          <p:cNvPicPr>
            <a:picLocks noChangeAspect="1" noChangeArrowheads="1"/>
          </p:cNvPicPr>
          <p:nvPr/>
        </p:nvPicPr>
        <p:blipFill>
          <a:blip r:embed="rId10" cstate="print"/>
          <a:srcRect/>
          <a:stretch>
            <a:fillRect/>
          </a:stretch>
        </p:blipFill>
        <p:spPr bwMode="auto">
          <a:xfrm>
            <a:off x="1333440" y="3657600"/>
            <a:ext cx="914400" cy="914400"/>
          </a:xfrm>
          <a:prstGeom prst="rect">
            <a:avLst/>
          </a:prstGeom>
          <a:noFill/>
          <a:ln w="25400">
            <a:solidFill>
              <a:schemeClr val="tx1"/>
            </a:solidFill>
          </a:ln>
        </p:spPr>
      </p:pic>
      <p:pic>
        <p:nvPicPr>
          <p:cNvPr id="270343" name="Picture 7" descr="Z:\Research\twoParabDeblurring\MATLABCode\localKernelSelection\forSlides\horBlurDebCrop_static.png"/>
          <p:cNvPicPr>
            <a:picLocks noChangeAspect="1" noChangeArrowheads="1"/>
          </p:cNvPicPr>
          <p:nvPr/>
        </p:nvPicPr>
        <p:blipFill>
          <a:blip r:embed="rId11" cstate="print"/>
          <a:srcRect/>
          <a:stretch>
            <a:fillRect/>
          </a:stretch>
        </p:blipFill>
        <p:spPr bwMode="auto">
          <a:xfrm>
            <a:off x="3660702" y="4962546"/>
            <a:ext cx="914400" cy="914400"/>
          </a:xfrm>
          <a:prstGeom prst="rect">
            <a:avLst/>
          </a:prstGeom>
          <a:noFill/>
          <a:ln w="25400">
            <a:solidFill>
              <a:schemeClr val="tx1"/>
            </a:solidFill>
          </a:ln>
        </p:spPr>
      </p:pic>
      <p:pic>
        <p:nvPicPr>
          <p:cNvPr id="270344" name="Picture 8" descr="Z:\Research\twoParabDeblurring\MATLABCode\localKernelSelection\forSlides\verBlurDebCrop_static.png"/>
          <p:cNvPicPr>
            <a:picLocks noChangeAspect="1" noChangeArrowheads="1"/>
          </p:cNvPicPr>
          <p:nvPr/>
        </p:nvPicPr>
        <p:blipFill>
          <a:blip r:embed="rId12" cstate="print"/>
          <a:srcRect/>
          <a:stretch>
            <a:fillRect/>
          </a:stretch>
        </p:blipFill>
        <p:spPr bwMode="auto">
          <a:xfrm>
            <a:off x="3660702" y="2479662"/>
            <a:ext cx="914400" cy="914400"/>
          </a:xfrm>
          <a:prstGeom prst="rect">
            <a:avLst/>
          </a:prstGeom>
          <a:noFill/>
          <a:ln w="25400">
            <a:solidFill>
              <a:schemeClr val="tx1"/>
            </a:solidFill>
          </a:ln>
        </p:spPr>
      </p:pic>
      <p:pic>
        <p:nvPicPr>
          <p:cNvPr id="270345" name="Picture 9" descr="Z:\Research\twoParabDeblurring\MATLABCode\localKernelSelection\forSlides\horBlurDebCrop_parab.png"/>
          <p:cNvPicPr>
            <a:picLocks noChangeAspect="1" noChangeArrowheads="1"/>
          </p:cNvPicPr>
          <p:nvPr/>
        </p:nvPicPr>
        <p:blipFill>
          <a:blip r:embed="rId13" cstate="print"/>
          <a:srcRect/>
          <a:stretch>
            <a:fillRect/>
          </a:stretch>
        </p:blipFill>
        <p:spPr bwMode="auto">
          <a:xfrm>
            <a:off x="7932723" y="4962546"/>
            <a:ext cx="914400" cy="914400"/>
          </a:xfrm>
          <a:prstGeom prst="rect">
            <a:avLst/>
          </a:prstGeom>
          <a:noFill/>
          <a:ln w="25400">
            <a:solidFill>
              <a:schemeClr val="tx1"/>
            </a:solidFill>
          </a:ln>
        </p:spPr>
      </p:pic>
      <p:pic>
        <p:nvPicPr>
          <p:cNvPr id="270346" name="Picture 10" descr="Z:\Research\twoParabDeblurring\MATLABCode\localKernelSelection\forSlides\verBlurDebCrop_parab.png"/>
          <p:cNvPicPr>
            <a:picLocks noChangeAspect="1" noChangeArrowheads="1"/>
          </p:cNvPicPr>
          <p:nvPr/>
        </p:nvPicPr>
        <p:blipFill>
          <a:blip r:embed="rId14" cstate="print"/>
          <a:srcRect/>
          <a:stretch>
            <a:fillRect/>
          </a:stretch>
        </p:blipFill>
        <p:spPr bwMode="auto">
          <a:xfrm>
            <a:off x="7932723" y="2479662"/>
            <a:ext cx="914400" cy="914400"/>
          </a:xfrm>
          <a:prstGeom prst="rect">
            <a:avLst/>
          </a:prstGeom>
          <a:noFill/>
          <a:ln w="25400">
            <a:solidFill>
              <a:schemeClr val="tx1"/>
            </a:solidFill>
          </a:ln>
        </p:spPr>
      </p:pic>
      <p:pic>
        <p:nvPicPr>
          <p:cNvPr id="270347" name="Picture 11" descr="Z:\Research\twoParabDeblurring\MATLABCode\localKernelSelection\forSlides\verBlurDebCrop_flutter.png"/>
          <p:cNvPicPr>
            <a:picLocks noChangeAspect="1" noChangeArrowheads="1"/>
          </p:cNvPicPr>
          <p:nvPr/>
        </p:nvPicPr>
        <p:blipFill>
          <a:blip r:embed="rId15" cstate="print"/>
          <a:srcRect/>
          <a:stretch>
            <a:fillRect/>
          </a:stretch>
        </p:blipFill>
        <p:spPr bwMode="auto">
          <a:xfrm>
            <a:off x="5778456" y="2479662"/>
            <a:ext cx="914400" cy="914400"/>
          </a:xfrm>
          <a:prstGeom prst="rect">
            <a:avLst/>
          </a:prstGeom>
          <a:noFill/>
          <a:ln w="25400">
            <a:solidFill>
              <a:schemeClr val="tx1"/>
            </a:solidFill>
          </a:ln>
        </p:spPr>
      </p:pic>
      <p:pic>
        <p:nvPicPr>
          <p:cNvPr id="270348" name="Picture 12" descr="Z:\Research\twoParabDeblurring\MATLABCode\localKernelSelection\forSlides\horBlurDebCrop_flutter.png"/>
          <p:cNvPicPr>
            <a:picLocks noChangeAspect="1" noChangeArrowheads="1"/>
          </p:cNvPicPr>
          <p:nvPr/>
        </p:nvPicPr>
        <p:blipFill>
          <a:blip r:embed="rId16" cstate="print"/>
          <a:srcRect/>
          <a:stretch>
            <a:fillRect/>
          </a:stretch>
        </p:blipFill>
        <p:spPr bwMode="auto">
          <a:xfrm>
            <a:off x="5778456" y="4962546"/>
            <a:ext cx="914400" cy="914400"/>
          </a:xfrm>
          <a:prstGeom prst="rect">
            <a:avLst/>
          </a:prstGeom>
          <a:noFill/>
          <a:ln w="25400">
            <a:solidFill>
              <a:schemeClr val="tx1"/>
            </a:solidFill>
          </a:ln>
        </p:spPr>
      </p:pic>
      <p:sp>
        <p:nvSpPr>
          <p:cNvPr id="30" name="Rectangle 29"/>
          <p:cNvSpPr/>
          <p:nvPr/>
        </p:nvSpPr>
        <p:spPr bwMode="auto">
          <a:xfrm>
            <a:off x="5740416" y="4926033"/>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bwMode="auto">
          <a:xfrm>
            <a:off x="7896210" y="2443149"/>
            <a:ext cx="985851" cy="949338"/>
          </a:xfrm>
          <a:prstGeom prst="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TextBox 26"/>
          <p:cNvSpPr txBox="1"/>
          <p:nvPr/>
        </p:nvSpPr>
        <p:spPr>
          <a:xfrm>
            <a:off x="2745085" y="685800"/>
            <a:ext cx="1592038" cy="400110"/>
          </a:xfrm>
          <a:prstGeom prst="rect">
            <a:avLst/>
          </a:prstGeom>
          <a:noFill/>
        </p:spPr>
        <p:txBody>
          <a:bodyPr wrap="none" rtlCol="0">
            <a:spAutoFit/>
          </a:bodyPr>
          <a:lstStyle/>
          <a:p>
            <a:pPr algn="ctr"/>
            <a:r>
              <a:rPr lang="en-US" sz="2000" dirty="0" smtClean="0"/>
              <a:t>Static camera</a:t>
            </a:r>
            <a:endParaRPr lang="en-US" sz="2000" dirty="0"/>
          </a:p>
        </p:txBody>
      </p:sp>
      <p:sp>
        <p:nvSpPr>
          <p:cNvPr id="29" name="TextBox 28"/>
          <p:cNvSpPr txBox="1"/>
          <p:nvPr/>
        </p:nvSpPr>
        <p:spPr>
          <a:xfrm>
            <a:off x="4822813" y="685800"/>
            <a:ext cx="1712327" cy="400110"/>
          </a:xfrm>
          <a:prstGeom prst="rect">
            <a:avLst/>
          </a:prstGeom>
          <a:noFill/>
        </p:spPr>
        <p:txBody>
          <a:bodyPr wrap="none" rtlCol="0">
            <a:spAutoFit/>
          </a:bodyPr>
          <a:lstStyle/>
          <a:p>
            <a:pPr algn="ctr"/>
            <a:r>
              <a:rPr lang="en-US" sz="2000" dirty="0" smtClean="0"/>
              <a:t>Flutter Shutter</a:t>
            </a:r>
            <a:endParaRPr lang="en-US" sz="2000" dirty="0"/>
          </a:p>
        </p:txBody>
      </p:sp>
      <p:sp>
        <p:nvSpPr>
          <p:cNvPr id="32" name="TextBox 31"/>
          <p:cNvSpPr txBox="1"/>
          <p:nvPr/>
        </p:nvSpPr>
        <p:spPr>
          <a:xfrm>
            <a:off x="6843313" y="685800"/>
            <a:ext cx="1947071" cy="400110"/>
          </a:xfrm>
          <a:prstGeom prst="rect">
            <a:avLst/>
          </a:prstGeom>
          <a:noFill/>
        </p:spPr>
        <p:txBody>
          <a:bodyPr wrap="none" rtlCol="0">
            <a:spAutoFit/>
          </a:bodyPr>
          <a:lstStyle/>
          <a:p>
            <a:pPr algn="ctr"/>
            <a:r>
              <a:rPr lang="en-US" sz="2000" dirty="0" smtClean="0"/>
              <a:t>Vertical parabola</a:t>
            </a:r>
            <a:endParaRPr lang="en-US" sz="2000" dirty="0"/>
          </a:p>
        </p:txBody>
      </p:sp>
      <p:sp>
        <p:nvSpPr>
          <p:cNvPr id="33" name="Down Arrow 32"/>
          <p:cNvSpPr/>
          <p:nvPr/>
        </p:nvSpPr>
        <p:spPr bwMode="auto">
          <a:xfrm rot="10800000">
            <a:off x="1866840" y="990600"/>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Down Arrow 33"/>
          <p:cNvSpPr/>
          <p:nvPr/>
        </p:nvSpPr>
        <p:spPr bwMode="auto">
          <a:xfrm rot="5400000">
            <a:off x="1665231" y="5230809"/>
            <a:ext cx="438156" cy="949338"/>
          </a:xfrm>
          <a:prstGeom prst="down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TextBox 34"/>
          <p:cNvSpPr txBox="1"/>
          <p:nvPr/>
        </p:nvSpPr>
        <p:spPr>
          <a:xfrm>
            <a:off x="1156061" y="685800"/>
            <a:ext cx="1472779" cy="338554"/>
          </a:xfrm>
          <a:prstGeom prst="rect">
            <a:avLst/>
          </a:prstGeom>
          <a:noFill/>
        </p:spPr>
        <p:txBody>
          <a:bodyPr wrap="squar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6" name="TextBox 35"/>
          <p:cNvSpPr txBox="1"/>
          <p:nvPr/>
        </p:nvSpPr>
        <p:spPr>
          <a:xfrm>
            <a:off x="1104840" y="5867400"/>
            <a:ext cx="1386918" cy="338554"/>
          </a:xfrm>
          <a:prstGeom prst="rect">
            <a:avLst/>
          </a:prstGeom>
          <a:noFill/>
        </p:spPr>
        <p:txBody>
          <a:bodyPr wrap="none" rtlCol="0">
            <a:spAutoFit/>
          </a:bodyPr>
          <a:lstStyle/>
          <a:p>
            <a:r>
              <a:rPr lang="en-US" sz="1600" dirty="0" smtClean="0">
                <a:solidFill>
                  <a:schemeClr val="accent1"/>
                </a:solidFill>
              </a:rPr>
              <a:t>Object motion</a:t>
            </a:r>
            <a:endParaRPr lang="en-US" sz="1600" dirty="0">
              <a:solidFill>
                <a:schemeClr val="accent1"/>
              </a:solidFill>
            </a:endParaRPr>
          </a:p>
        </p:txBody>
      </p:sp>
      <p:sp>
        <p:nvSpPr>
          <p:cNvPr id="37" name="Rectangle 36"/>
          <p:cNvSpPr/>
          <p:nvPr/>
        </p:nvSpPr>
        <p:spPr bwMode="auto">
          <a:xfrm>
            <a:off x="0" y="0"/>
            <a:ext cx="9144000" cy="6858000"/>
          </a:xfrm>
          <a:prstGeom prst="rect">
            <a:avLst/>
          </a:prstGeom>
          <a:solidFill>
            <a:schemeClr val="bg2">
              <a:lumMod val="50000"/>
              <a:lumOff val="50000"/>
              <a:alpha val="8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9" name="Rectangle 38"/>
          <p:cNvSpPr/>
          <p:nvPr/>
        </p:nvSpPr>
        <p:spPr>
          <a:xfrm>
            <a:off x="993726" y="2625714"/>
            <a:ext cx="7120035" cy="1323439"/>
          </a:xfrm>
          <a:prstGeom prst="rect">
            <a:avLst/>
          </a:prstGeom>
        </p:spPr>
        <p:txBody>
          <a:bodyPr wrap="square">
            <a:spAutoFit/>
          </a:bodyPr>
          <a:lstStyle/>
          <a:p>
            <a:pPr algn="ctr" defTabSz="461963">
              <a:defRPr/>
            </a:pPr>
            <a:r>
              <a:rPr lang="en-US" sz="4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What is the best image quality we can hope to achieve?</a:t>
            </a:r>
            <a:endParaRPr lang="en-US" sz="4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8" name="Slide Number Placeholder 37"/>
          <p:cNvSpPr>
            <a:spLocks noGrp="1"/>
          </p:cNvSpPr>
          <p:nvPr>
            <p:ph type="sldNum" sz="quarter" idx="4"/>
          </p:nvPr>
        </p:nvSpPr>
        <p:spPr>
          <a:xfrm>
            <a:off x="6553200" y="6248400"/>
            <a:ext cx="1905000" cy="457200"/>
          </a:xfrm>
          <a:prstGeom prst="rect">
            <a:avLst/>
          </a:prstGeom>
        </p:spPr>
        <p:txBody>
          <a:bodyPr/>
          <a:lstStyle/>
          <a:p>
            <a:pPr>
              <a:defRPr/>
            </a:pPr>
            <a:fld id="{9C56B7B5-B346-46BB-8E3A-BF99DA868915}" type="slidenum">
              <a:rPr lang="en-US" smtClean="0"/>
              <a:pPr>
                <a:defRPr/>
              </a:pPr>
              <a:t>99</a:t>
            </a:fld>
            <a:endParaRPr lang="en-US"/>
          </a:p>
        </p:txBody>
      </p:sp>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INSTRUCTOR VIEW19C14C36-AC8E-43BC-9DB6-C2AAF774C7DC|PANE__TAG" val="_"/>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6|5|0.9"/>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6|5|0.9"/>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20.8"/>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3.:"/>
</p:tagLst>
</file>

<file path=ppt/theme/theme1.xml><?xml version="1.0" encoding="utf-8"?>
<a:theme xmlns:a="http://schemas.openxmlformats.org/drawingml/2006/main" name="template">
  <a:themeElements>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969696"/>
    </a:dk2>
    <a:lt2>
      <a:srgbClr val="FFFF00"/>
    </a:lt2>
    <a:accent1>
      <a:srgbClr val="FF9900"/>
    </a:accent1>
    <a:accent2>
      <a:srgbClr val="00FFFF"/>
    </a:accent2>
    <a:accent3>
      <a:srgbClr val="C9C9C9"/>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C:\WINDOWS\Desktop\My Briefcase\Interview Talk 1997\template.pot</Template>
  <TotalTime>38907</TotalTime>
  <Words>10229</Words>
  <Application>Microsoft Macintosh PowerPoint</Application>
  <PresentationFormat>On-screen Show (4:3)</PresentationFormat>
  <Paragraphs>1663</Paragraphs>
  <Slides>162</Slides>
  <Notes>162</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162</vt:i4>
      </vt:variant>
    </vt:vector>
  </HeadingPairs>
  <TitlesOfParts>
    <vt:vector size="164" baseType="lpstr">
      <vt:lpstr>template</vt:lpstr>
      <vt:lpstr>Equation</vt:lpstr>
      <vt:lpstr>Slide 1</vt:lpstr>
      <vt:lpstr>Motion blur</vt:lpstr>
      <vt:lpstr>Motion blur</vt:lpstr>
      <vt:lpstr>Where does the blur come from?</vt:lpstr>
      <vt:lpstr>Where does blur come from?</vt:lpstr>
      <vt:lpstr>Where does blur come from?</vt:lpstr>
      <vt:lpstr>Slide 7</vt:lpstr>
      <vt:lpstr>Why is motion blur removal challenging</vt:lpstr>
      <vt:lpstr>Why is motion blur removal challenging</vt:lpstr>
      <vt:lpstr>Why is motion blur removal challenging</vt:lpstr>
      <vt:lpstr>Contributions</vt:lpstr>
      <vt:lpstr>Contributions</vt:lpstr>
      <vt:lpstr>Contributions</vt:lpstr>
      <vt:lpstr>Slide 14</vt:lpstr>
      <vt:lpstr>Slide 15</vt:lpstr>
      <vt:lpstr>Slide 16</vt:lpstr>
      <vt:lpstr>Slide 17</vt:lpstr>
      <vt:lpstr>Slide 18</vt:lpstr>
      <vt:lpstr>Slide 19</vt:lpstr>
      <vt:lpstr>Observation</vt:lpstr>
      <vt:lpstr>Slide 21</vt:lpstr>
      <vt:lpstr>Slide 22</vt:lpstr>
      <vt:lpstr>The Radon transform</vt:lpstr>
      <vt:lpstr>The Radon transform</vt:lpstr>
      <vt:lpstr>The inverse Radon transform</vt:lpstr>
      <vt:lpstr>The Radon Transform and blur estimation</vt:lpstr>
      <vt:lpstr>The Radon Transform and blur estimation</vt:lpstr>
      <vt:lpstr>The Radon Transform and blur estimation</vt:lpstr>
      <vt:lpstr>The Radon Transform and blur estimation</vt:lpstr>
      <vt:lpstr>The Radon Transform and blur estimation</vt:lpstr>
      <vt:lpstr>The Radon Transform and blur estimation</vt:lpstr>
      <vt:lpstr>The Radon Transform and blur estimation</vt:lpstr>
      <vt:lpstr>The Radon Transform and blur estimation</vt:lpstr>
      <vt:lpstr>The Radon Transform and blur estimation</vt:lpstr>
      <vt:lpstr>Slide 35</vt:lpstr>
      <vt:lpstr>Why is this useful for blur estimation?</vt:lpstr>
      <vt:lpstr>Why is this useful for blur estimation?</vt:lpstr>
      <vt:lpstr>Why is this useful for blur estimation?</vt:lpstr>
      <vt:lpstr>Slide 39</vt:lpstr>
      <vt:lpstr>Use blurred edges!</vt:lpstr>
      <vt:lpstr>Use blurred edges!</vt:lpstr>
      <vt:lpstr>Use blurred edges!</vt:lpstr>
      <vt:lpstr>Slide 43</vt:lpstr>
      <vt:lpstr>System</vt:lpstr>
      <vt:lpstr>Edge detector</vt:lpstr>
      <vt:lpstr>Edge detector</vt:lpstr>
      <vt:lpstr>The inverse Radon transform – Back projection</vt:lpstr>
      <vt:lpstr>Slide 48</vt:lpstr>
      <vt:lpstr>The inverse Radon transform  - Filtered back projection</vt:lpstr>
      <vt:lpstr>The inverse Radon transform - incorporating the sparse prior</vt:lpstr>
      <vt:lpstr>The inverse Radon transform - incorporating the sparse prior</vt:lpstr>
      <vt:lpstr>The inverse Radon transform - incorporating the sparse prior</vt:lpstr>
      <vt:lpstr>Deconvolution</vt:lpstr>
      <vt:lpstr>Deblurred image</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A parabolic camera </vt:lpstr>
      <vt:lpstr>Slide 94</vt:lpstr>
      <vt:lpstr>Deblurring performance comparisons</vt:lpstr>
      <vt:lpstr>Deblurring performance comparisons</vt:lpstr>
      <vt:lpstr>Deblurring performance comparisons</vt:lpstr>
      <vt:lpstr>Deblurring performance comparisons</vt:lpstr>
      <vt:lpstr>Slide 99</vt:lpstr>
      <vt:lpstr>In this work</vt:lpstr>
      <vt:lpstr>Our technique</vt:lpstr>
      <vt:lpstr>Our technique</vt:lpstr>
      <vt:lpstr>Our technique</vt:lpstr>
      <vt:lpstr>Our deblurring result</vt:lpstr>
      <vt:lpstr>Disclaimer</vt:lpstr>
      <vt:lpstr>Slide 106</vt:lpstr>
      <vt:lpstr>Imaging model</vt:lpstr>
      <vt:lpstr>Imaging model</vt:lpstr>
      <vt:lpstr>Imaging model</vt:lpstr>
      <vt:lpstr>Imaging model</vt:lpstr>
      <vt:lpstr>3-D space-time motion  Camera motion path</vt:lpstr>
      <vt:lpstr>3-D space-time motion  Camera motion path</vt:lpstr>
      <vt:lpstr>3-D space-time motion  static camera</vt:lpstr>
      <vt:lpstr>3-D space-time motion  flutter shutter camera</vt:lpstr>
      <vt:lpstr>3-D space-time motion parabolic camera</vt:lpstr>
      <vt:lpstr>3-D space-time motion parabolic camera</vt:lpstr>
      <vt:lpstr>Frequency analysis of 3-D space-time motion</vt:lpstr>
      <vt:lpstr>3-D space-time motion – Fourier domain</vt:lpstr>
      <vt:lpstr>3-D space-time motion – Fourier domain</vt:lpstr>
      <vt:lpstr>3-D space-time motion – Fourier domain</vt:lpstr>
      <vt:lpstr>3-D space-time motion – Fourier domain</vt:lpstr>
      <vt:lpstr>3-D Fourier Transform of 2D motions </vt:lpstr>
      <vt:lpstr>Optimal spectral bound</vt:lpstr>
      <vt:lpstr>Optimal spectral bound</vt:lpstr>
      <vt:lpstr>Optimal spectral bound</vt:lpstr>
      <vt:lpstr>Optimal spectral bound</vt:lpstr>
      <vt:lpstr>Goal:</vt:lpstr>
      <vt:lpstr>Slide 128</vt:lpstr>
      <vt:lpstr>x-parabolic camera</vt:lpstr>
      <vt:lpstr>x-parabolic camera</vt:lpstr>
      <vt:lpstr>y-parabolic camera</vt:lpstr>
      <vt:lpstr>y-parabolic camera</vt:lpstr>
      <vt:lpstr>Orthogonal parabolic cameras</vt:lpstr>
      <vt:lpstr>Orthogonal parabolic cameras</vt:lpstr>
      <vt:lpstr>Orthogonal parabolic cameras – optimality</vt:lpstr>
      <vt:lpstr>Comparisons with previous designs</vt:lpstr>
      <vt:lpstr>Comparisons with previous designs</vt:lpstr>
      <vt:lpstr>Comparisons with previous designs</vt:lpstr>
      <vt:lpstr>Slide 139</vt:lpstr>
      <vt:lpstr>Blur kernel estimation – Hypothesis testing</vt:lpstr>
      <vt:lpstr>Blur kernel estimation</vt:lpstr>
      <vt:lpstr>Blur kernel estimation</vt:lpstr>
      <vt:lpstr>Blur kernel estimation</vt:lpstr>
      <vt:lpstr>Blur kernel estimation</vt:lpstr>
      <vt:lpstr>Blur kernel estimation</vt:lpstr>
      <vt:lpstr>Slide 146</vt:lpstr>
      <vt:lpstr>Slide 147</vt:lpstr>
      <vt:lpstr>Experiments – Camera setup</vt:lpstr>
      <vt:lpstr>Experiments</vt:lpstr>
      <vt:lpstr>Experiments</vt:lpstr>
      <vt:lpstr>Experiments</vt:lpstr>
      <vt:lpstr>Experiments - zoomed</vt:lpstr>
      <vt:lpstr>Experiments – more examples</vt:lpstr>
      <vt:lpstr>Experiments – more examples</vt:lpstr>
      <vt:lpstr>Slide 155</vt:lpstr>
      <vt:lpstr>Contributions</vt:lpstr>
      <vt:lpstr>Acknowledgments</vt:lpstr>
      <vt:lpstr>Slide 158</vt:lpstr>
      <vt:lpstr>Slide 159</vt:lpstr>
      <vt:lpstr>Motion boundary handling</vt:lpstr>
      <vt:lpstr>Slide 161</vt:lpstr>
      <vt:lpstr>Slide 162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taegsang</dc:creator>
  <cp:lastModifiedBy>Taeg Sang Cho</cp:lastModifiedBy>
  <cp:revision>1203</cp:revision>
  <dcterms:created xsi:type="dcterms:W3CDTF">2010-08-11T14:47:42Z</dcterms:created>
  <dcterms:modified xsi:type="dcterms:W3CDTF">2010-08-11T18:15:15Z</dcterms:modified>
</cp:coreProperties>
</file>