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embeddings/Microsoft_Equation10.bin" ContentType="application/vnd.openxmlformats-officedocument.oleObject"/>
  <Override PartName="/ppt/slides/slide47.xml" ContentType="application/vnd.openxmlformats-officedocument.presentationml.slide+xml"/>
  <Override PartName="/ppt/notesSlides/notesSlide55.xml" ContentType="application/vnd.openxmlformats-officedocument.presentationml.notesSlide+xml"/>
  <Override PartName="/ppt/embeddings/Microsoft_Equation20.bin" ContentType="application/vnd.openxmlformats-officedocument.oleObject"/>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embeddings/Microsoft_Equation9.bin" ContentType="application/vnd.openxmlformats-officedocument.oleObject"/>
  <Default Extension="vml" ContentType="application/vnd.openxmlformats-officedocument.vmlDrawing"/>
  <Override PartName="/ppt/theme/theme1.xml" ContentType="application/vnd.openxmlformats-officedocument.theme+xml"/>
  <Override PartName="/ppt/notesSlides/notesSlide2.xml" ContentType="application/vnd.openxmlformats-officedocument.presentationml.notesSlide+xml"/>
  <Override PartName="/ppt/embeddings/Microsoft_Equation16.bin" ContentType="application/vnd.openxmlformats-officedocument.oleObject"/>
  <Override PartName="/ppt/embeddings/Microsoft_Equation35.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embeddings/Microsoft_Equation4.bin" ContentType="application/vnd.openxmlformats-officedocument.oleObject"/>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notesSlides/notesSlide46.xml" ContentType="application/vnd.openxmlformats-officedocument.presentationml.notesSlide+xml"/>
  <Override PartName="/ppt/embeddings/Microsoft_Equation11.bin" ContentType="application/vnd.openxmlformats-officedocument.oleObject"/>
  <Override PartName="/ppt/slides/slide48.xml" ContentType="application/vnd.openxmlformats-officedocument.presentationml.slide+xml"/>
  <Override PartName="/ppt/notesSlides/notesSlide56.xml" ContentType="application/vnd.openxmlformats-officedocument.presentationml.notesSlide+xml"/>
  <Override PartName="/ppt/embeddings/Microsoft_Equation21.bin" ContentType="application/vnd.openxmlformats-officedocument.oleObject"/>
  <Override PartName="/ppt/slides/slide57.xml" ContentType="application/vnd.openxmlformats-officedocument.presentationml.slide+xml"/>
  <Override PartName="/ppt/embeddings/Microsoft_Equation30.bin" ContentType="application/vnd.openxmlformats-officedocument.oleObject"/>
  <Override PartName="/ppt/theme/theme2.xml" ContentType="application/vnd.openxmlformats-officedocument.theme+xml"/>
  <Override PartName="/ppt/notesSlides/notesSlide3.xml" ContentType="application/vnd.openxmlformats-officedocument.presentationml.notesSlide+xml"/>
  <Override PartName="/ppt/embeddings/Microsoft_Equation40.bin" ContentType="application/vnd.openxmlformats-officedocument.oleObject"/>
  <Override PartName="/ppt/embeddings/Microsoft_Equation17.bin" ContentType="application/vnd.openxmlformats-officedocument.oleObject"/>
  <Override PartName="/ppt/embeddings/Microsoft_Equation26.bin" ContentType="application/vnd.openxmlformats-officedocument.oleObject"/>
  <Override PartName="/ppt/embeddings/Microsoft_Equation36.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embeddings/Microsoft_Equation5.bin" ContentType="application/vnd.openxmlformats-officedocument.oleObject"/>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embeddings/Microsoft_Equation12.bin" ContentType="application/vnd.openxmlformats-officedocument.oleObject"/>
  <Override PartName="/ppt/slides/slide49.xml" ContentType="application/vnd.openxmlformats-officedocument.presentationml.slide+xml"/>
  <Override PartName="/ppt/notesSlides/notesSlide57.xml" ContentType="application/vnd.openxmlformats-officedocument.presentationml.notesSlide+xml"/>
  <Override PartName="/ppt/embeddings/Microsoft_Equation22.bin" ContentType="application/vnd.openxmlformats-officedocument.oleObject"/>
  <Override PartName="/ppt/slides/slide58.xml" ContentType="application/vnd.openxmlformats-officedocument.presentationml.slide+xml"/>
  <Override PartName="/docProps/core.xml" ContentType="application/vnd.openxmlformats-package.core-properties+xml"/>
  <Override PartName="/ppt/embeddings/Microsoft_Equation31.bin" ContentType="application/vnd.openxmlformats-officedocument.oleObject"/>
  <Override PartName="/ppt/theme/theme3.xml" ContentType="application/vnd.openxmlformats-officedocument.theme+xml"/>
  <Override PartName="/ppt/theme/themeOverride1.xml" ContentType="application/vnd.openxmlformats-officedocument.themeOverride+xml"/>
  <Override PartName="/ppt/notesSlides/notesSlide4.xml" ContentType="application/vnd.openxmlformats-officedocument.presentationml.notesSlide+xml"/>
  <Override PartName="/ppt/embeddings/Microsoft_Equation41.bin" ContentType="application/vnd.openxmlformats-officedocument.oleObject"/>
  <Override PartName="/ppt/embeddings/Microsoft_Equation18.bin" ContentType="application/vnd.openxmlformats-officedocument.oleObject"/>
  <Override PartName="/ppt/embeddings/Microsoft_Equation27.bin" ContentType="application/vnd.openxmlformats-officedocument.oleObject"/>
  <Override PartName="/ppt/embeddings/Microsoft_Equation37.bin" ContentType="application/vnd.openxmlformats-officedocument.oleObject"/>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embeddings/Microsoft_Equation6.bin" ContentType="application/vnd.openxmlformats-officedocument.oleObject"/>
  <Override PartName="/ppt/notesSlides/notesSlide38.xml" ContentType="application/vnd.openxmlformats-officedocument.presentationml.notesSlide+xml"/>
  <Override PartName="/ppt/notesSlides/notesSlide48.xml" ContentType="application/vnd.openxmlformats-officedocument.presentationml.notesSlide+xml"/>
  <Override PartName="/ppt/embeddings/Microsoft_Equation13.bin" ContentType="application/vnd.openxmlformats-officedocument.oleObject"/>
  <Override PartName="/ppt/notesSlides/notesSlide58.xml" ContentType="application/vnd.openxmlformats-officedocument.presentationml.notesSlide+xml"/>
  <Override PartName="/ppt/embeddings/Microsoft_Equation23.bin" ContentType="application/vnd.openxmlformats-officedocument.oleObject"/>
  <Override PartName="/ppt/slides/slide59.xml" ContentType="application/vnd.openxmlformats-officedocument.presentationml.slide+xml"/>
  <Override PartName="/ppt/embeddings/Microsoft_Equation32.bin" ContentType="application/vnd.openxmlformats-officedocument.oleObject"/>
  <Override PartName="/ppt/notesSlides/notesSlide5.xml" ContentType="application/vnd.openxmlformats-officedocument.presentationml.notesSlide+xml"/>
  <Override PartName="/ppt/embeddings/Microsoft_Equation42.bin" ContentType="application/vnd.openxmlformats-officedocument.oleObject"/>
  <Override PartName="/ppt/slides/slide10.xml" ContentType="application/vnd.openxmlformats-officedocument.presentationml.slide+xml"/>
  <Override PartName="/ppt/embeddings/Microsoft_Equation19.bin" ContentType="application/vnd.openxmlformats-officedocument.oleObject"/>
  <Override PartName="/ppt/slides/slide20.xml" ContentType="application/vnd.openxmlformats-officedocument.presentationml.slide+xml"/>
  <Override PartName="/ppt/embeddings/Microsoft_Equation28.bin" ContentType="application/vnd.openxmlformats-officedocument.oleObject"/>
  <Override PartName="/ppt/slides/slide1.xml" ContentType="application/vnd.openxmlformats-officedocument.presentationml.slide+xml"/>
  <Override PartName="/ppt/embeddings/Microsoft_Equation38.bin" ContentType="application/vnd.openxmlformats-officedocument.oleObject"/>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Override PartName="/ppt/embeddings/Microsoft_Equation1.bin" ContentType="application/vnd.openxmlformats-officedocument.oleObject"/>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embeddings/Microsoft_Equation7.bin" ContentType="application/vnd.openxmlformats-officedocument.oleObject"/>
  <Override PartName="/ppt/presProps.xml" ContentType="application/vnd.openxmlformats-officedocument.presentationml.presProps+xml"/>
  <Override PartName="/ppt/notesSlides/notesSlide39.xml" ContentType="application/vnd.openxmlformats-officedocument.presentationml.notesSlide+xml"/>
  <Override PartName="/ppt/presentation.xml" ContentType="application/vnd.openxmlformats-officedocument.presentationml.presentation.main+xml"/>
  <Override PartName="/ppt/embeddings/Microsoft_Equation14.bin" ContentType="application/vnd.openxmlformats-officedocument.oleObject"/>
  <Override PartName="/ppt/notesSlides/notesSlide49.xml" ContentType="application/vnd.openxmlformats-officedocument.presentationml.notesSlide+xml"/>
  <Override PartName="/ppt/notesSlides/notesSlide59.xml" ContentType="application/vnd.openxmlformats-officedocument.presentationml.notesSlide+xml"/>
  <Override PartName="/ppt/embeddings/Microsoft_Equation24.bin" ContentType="application/vnd.openxmlformats-officedocument.oleObject"/>
  <Override PartName="/ppt/embeddings/Microsoft_Equation33.bin" ContentType="application/vnd.openxmlformats-officedocument.oleObject"/>
  <Override PartName="/ppt/notesSlides/notesSlide6.xml" ContentType="application/vnd.openxmlformats-officedocument.presentationml.notesSlide+xml"/>
  <Override PartName="/ppt/notesSlides/notesSlide10.xml" ContentType="application/vnd.openxmlformats-officedocument.presentationml.notesSlide+xml"/>
  <Override PartName="/ppt/embeddings/Microsoft_Equation43.bin" ContentType="application/vnd.openxmlformats-officedocument.oleObject"/>
  <Override PartName="/ppt/slides/slide11.xml" ContentType="application/vnd.openxmlformats-officedocument.presentationml.slide+xml"/>
  <Override PartName="/ppt/slides/slide21.xml" ContentType="application/vnd.openxmlformats-officedocument.presentationml.slide+xml"/>
  <Override PartName="/ppt/embeddings/Microsoft_Equation29.bin" ContentType="application/vnd.openxmlformats-officedocument.oleObject"/>
  <Override PartName="/ppt/slides/slide30.xml" ContentType="application/vnd.openxmlformats-officedocument.presentationml.slide+xml"/>
  <Override PartName="/ppt/slides/slide2.xml" ContentType="application/vnd.openxmlformats-officedocument.presentationml.slide+xml"/>
  <Override PartName="/ppt/embeddings/Microsoft_Equation39.bin" ContentType="application/vnd.openxmlformats-officedocument.oleObject"/>
  <Override PartName="/ppt/handoutMasters/handoutMaster1.xml" ContentType="application/vnd.openxmlformats-officedocument.presentationml.handoutMaster+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embeddings/Microsoft_Equation8.bin" ContentType="application/vnd.openxmlformats-officedocument.oleObject"/>
  <Override PartName="/ppt/notesSlides/notesSlide1.xml" ContentType="application/vnd.openxmlformats-officedocument.presentationml.notesSlide+xml"/>
  <Override PartName="/ppt/embeddings/Microsoft_Equation15.bin" ContentType="application/vnd.openxmlformats-officedocument.oleObject"/>
  <Override PartName="/ppt/embeddings/Microsoft_Equation25.bin" ContentType="application/vnd.openxmlformats-officedocument.oleObject"/>
  <Override PartName="/ppt/embeddings/Microsoft_Equation34.bin" ContentType="application/vnd.openxmlformats-officedocument.oleObject"/>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64"/>
  </p:notesMasterIdLst>
  <p:handoutMasterIdLst>
    <p:handoutMasterId r:id="rId65"/>
  </p:handoutMasterIdLst>
  <p:sldIdLst>
    <p:sldId id="687" r:id="rId2"/>
    <p:sldId id="1214" r:id="rId3"/>
    <p:sldId id="1215" r:id="rId4"/>
    <p:sldId id="1226" r:id="rId5"/>
    <p:sldId id="1246" r:id="rId6"/>
    <p:sldId id="1293" r:id="rId7"/>
    <p:sldId id="1247" r:id="rId8"/>
    <p:sldId id="1248" r:id="rId9"/>
    <p:sldId id="1251" r:id="rId10"/>
    <p:sldId id="1217" r:id="rId11"/>
    <p:sldId id="1298" r:id="rId12"/>
    <p:sldId id="1299" r:id="rId13"/>
    <p:sldId id="1300" r:id="rId14"/>
    <p:sldId id="1221" r:id="rId15"/>
    <p:sldId id="1223" r:id="rId16"/>
    <p:sldId id="1252" r:id="rId17"/>
    <p:sldId id="1256" r:id="rId18"/>
    <p:sldId id="1309" r:id="rId19"/>
    <p:sldId id="1310" r:id="rId20"/>
    <p:sldId id="1263" r:id="rId21"/>
    <p:sldId id="1262" r:id="rId22"/>
    <p:sldId id="1266" r:id="rId23"/>
    <p:sldId id="1264" r:id="rId24"/>
    <p:sldId id="1267" r:id="rId25"/>
    <p:sldId id="1238" r:id="rId26"/>
    <p:sldId id="1268" r:id="rId27"/>
    <p:sldId id="1269" r:id="rId28"/>
    <p:sldId id="1234" r:id="rId29"/>
    <p:sldId id="1253" r:id="rId30"/>
    <p:sldId id="1231" r:id="rId31"/>
    <p:sldId id="1242" r:id="rId32"/>
    <p:sldId id="1271" r:id="rId33"/>
    <p:sldId id="1270" r:id="rId34"/>
    <p:sldId id="1244" r:id="rId35"/>
    <p:sldId id="1243" r:id="rId36"/>
    <p:sldId id="1275" r:id="rId37"/>
    <p:sldId id="1245" r:id="rId38"/>
    <p:sldId id="1272" r:id="rId39"/>
    <p:sldId id="1273" r:id="rId40"/>
    <p:sldId id="1254" r:id="rId41"/>
    <p:sldId id="1277" r:id="rId42"/>
    <p:sldId id="1279" r:id="rId43"/>
    <p:sldId id="1282" r:id="rId44"/>
    <p:sldId id="1280" r:id="rId45"/>
    <p:sldId id="1281" r:id="rId46"/>
    <p:sldId id="1285" r:id="rId47"/>
    <p:sldId id="1276" r:id="rId48"/>
    <p:sldId id="1286" r:id="rId49"/>
    <p:sldId id="1283" r:id="rId50"/>
    <p:sldId id="1284" r:id="rId51"/>
    <p:sldId id="1306" r:id="rId52"/>
    <p:sldId id="1307" r:id="rId53"/>
    <p:sldId id="1308" r:id="rId54"/>
    <p:sldId id="1287" r:id="rId55"/>
    <p:sldId id="1288" r:id="rId56"/>
    <p:sldId id="1290" r:id="rId57"/>
    <p:sldId id="1291" r:id="rId58"/>
    <p:sldId id="1292" r:id="rId59"/>
    <p:sldId id="1294" r:id="rId60"/>
    <p:sldId id="1295" r:id="rId61"/>
    <p:sldId id="1302" r:id="rId62"/>
    <p:sldId id="1297" r:id="rId63"/>
  </p:sldIdLst>
  <p:sldSz cx="9144000" cy="6858000" type="screen4x3"/>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Calibri" pitchFamily="34" charset="0"/>
        <a:ea typeface="+mn-ea"/>
        <a:cs typeface="+mn-cs"/>
      </a:defRPr>
    </a:lvl1pPr>
    <a:lvl2pPr marL="457200" algn="l" rtl="0" fontAlgn="base">
      <a:spcBef>
        <a:spcPct val="0"/>
      </a:spcBef>
      <a:spcAft>
        <a:spcPct val="0"/>
      </a:spcAft>
      <a:defRPr sz="2400" kern="1200">
        <a:solidFill>
          <a:schemeClr val="tx1"/>
        </a:solidFill>
        <a:latin typeface="Calibri" pitchFamily="34" charset="0"/>
        <a:ea typeface="+mn-ea"/>
        <a:cs typeface="+mn-cs"/>
      </a:defRPr>
    </a:lvl2pPr>
    <a:lvl3pPr marL="914400" algn="l" rtl="0" fontAlgn="base">
      <a:spcBef>
        <a:spcPct val="0"/>
      </a:spcBef>
      <a:spcAft>
        <a:spcPct val="0"/>
      </a:spcAft>
      <a:defRPr sz="2400" kern="1200">
        <a:solidFill>
          <a:schemeClr val="tx1"/>
        </a:solidFill>
        <a:latin typeface="Calibri" pitchFamily="34" charset="0"/>
        <a:ea typeface="+mn-ea"/>
        <a:cs typeface="+mn-cs"/>
      </a:defRPr>
    </a:lvl3pPr>
    <a:lvl4pPr marL="1371600" algn="l" rtl="0" fontAlgn="base">
      <a:spcBef>
        <a:spcPct val="0"/>
      </a:spcBef>
      <a:spcAft>
        <a:spcPct val="0"/>
      </a:spcAft>
      <a:defRPr sz="2400" kern="1200">
        <a:solidFill>
          <a:schemeClr val="tx1"/>
        </a:solidFill>
        <a:latin typeface="Calibri" pitchFamily="34" charset="0"/>
        <a:ea typeface="+mn-ea"/>
        <a:cs typeface="+mn-cs"/>
      </a:defRPr>
    </a:lvl4pPr>
    <a:lvl5pPr marL="1828800" algn="l" rtl="0" fontAlgn="base">
      <a:spcBef>
        <a:spcPct val="0"/>
      </a:spcBef>
      <a:spcAft>
        <a:spcPct val="0"/>
      </a:spcAft>
      <a:defRPr sz="2400" kern="1200">
        <a:solidFill>
          <a:schemeClr val="tx1"/>
        </a:solidFill>
        <a:latin typeface="Calibri" pitchFamily="34" charset="0"/>
        <a:ea typeface="+mn-ea"/>
        <a:cs typeface="+mn-cs"/>
      </a:defRPr>
    </a:lvl5pPr>
    <a:lvl6pPr marL="2286000" algn="l" defTabSz="914400" rtl="0" eaLnBrk="1" latinLnBrk="0" hangingPunct="1">
      <a:defRPr sz="2400" kern="1200">
        <a:solidFill>
          <a:schemeClr val="tx1"/>
        </a:solidFill>
        <a:latin typeface="Calibri" pitchFamily="34" charset="0"/>
        <a:ea typeface="+mn-ea"/>
        <a:cs typeface="+mn-cs"/>
      </a:defRPr>
    </a:lvl6pPr>
    <a:lvl7pPr marL="2743200" algn="l" defTabSz="914400" rtl="0" eaLnBrk="1" latinLnBrk="0" hangingPunct="1">
      <a:defRPr sz="2400" kern="1200">
        <a:solidFill>
          <a:schemeClr val="tx1"/>
        </a:solidFill>
        <a:latin typeface="Calibri" pitchFamily="34" charset="0"/>
        <a:ea typeface="+mn-ea"/>
        <a:cs typeface="+mn-cs"/>
      </a:defRPr>
    </a:lvl7pPr>
    <a:lvl8pPr marL="3200400" algn="l" defTabSz="914400" rtl="0" eaLnBrk="1" latinLnBrk="0" hangingPunct="1">
      <a:defRPr sz="2400" kern="1200">
        <a:solidFill>
          <a:schemeClr val="tx1"/>
        </a:solidFill>
        <a:latin typeface="Calibri" pitchFamily="34" charset="0"/>
        <a:ea typeface="+mn-ea"/>
        <a:cs typeface="+mn-cs"/>
      </a:defRPr>
    </a:lvl8pPr>
    <a:lvl9pPr marL="3657600" algn="l" defTabSz="914400" rtl="0" eaLnBrk="1" latinLnBrk="0" hangingPunct="1">
      <a:defRPr sz="24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hlink"/>
    </p:penClr>
  </p:showPr>
  <p:clrMru>
    <a:srgbClr val="FF0066"/>
    <a:srgbClr val="FF9933"/>
    <a:srgbClr val="F8F8F8"/>
    <a:srgbClr val="FFFF66"/>
    <a:srgbClr val="FFFF99"/>
    <a:srgbClr val="141414"/>
    <a:srgbClr val="131313"/>
    <a:srgbClr val="0F0F0F"/>
    <a:srgbClr val="111111"/>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7657" autoAdjust="0"/>
    <p:restoredTop sz="81596" autoAdjust="0"/>
  </p:normalViewPr>
  <p:slideViewPr>
    <p:cSldViewPr>
      <p:cViewPr>
        <p:scale>
          <a:sx n="75" d="100"/>
          <a:sy n="75" d="100"/>
        </p:scale>
        <p:origin x="-1744" y="-304"/>
      </p:cViewPr>
      <p:guideLst>
        <p:guide orient="horz" pos="2160"/>
        <p:guide pos="2880"/>
      </p:guideLst>
    </p:cSldViewPr>
  </p:slid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tags" Target="tags/tag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1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Unicode MS" pitchFamily="34" charset="-128"/>
              </a:defRPr>
            </a:lvl1pPr>
          </a:lstStyle>
          <a:p>
            <a:pPr>
              <a:defRPr/>
            </a:pPr>
            <a:fld id="{8B57CB92-A02F-4EA3-B601-CB745844F31D}" type="datetimeFigureOut">
              <a:rPr lang="en-US"/>
              <a:pPr>
                <a:defRPr/>
              </a:pPr>
              <a:t>3/22/10</a:t>
            </a:fld>
            <a:endParaRPr lang="en-US"/>
          </a:p>
        </p:txBody>
      </p:sp>
      <p:sp>
        <p:nvSpPr>
          <p:cNvPr id="21402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Unicode MS" pitchFamily="34" charset="-128"/>
              </a:defRPr>
            </a:lvl1pPr>
          </a:lstStyle>
          <a:p>
            <a:pPr>
              <a:defRPr/>
            </a:pPr>
            <a:endParaRPr lang="en-US"/>
          </a:p>
        </p:txBody>
      </p:sp>
      <p:sp>
        <p:nvSpPr>
          <p:cNvPr id="21402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Unicode MS" pitchFamily="34" charset="-128"/>
              </a:defRPr>
            </a:lvl1pPr>
          </a:lstStyle>
          <a:p>
            <a:pPr>
              <a:defRPr/>
            </a:pPr>
            <a:fld id="{1BA7069D-012D-498B-90A7-B11BDA39EC6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5"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lvl1pPr algn="r" defTabSz="985838" eaLnBrk="0" hangingPunct="0">
              <a:defRPr sz="1200">
                <a:latin typeface="Arial Unicode MS" pitchFamily="34" charset="-128"/>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2085975" y="641350"/>
            <a:ext cx="2987675" cy="2239963"/>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974725" y="3119438"/>
            <a:ext cx="5365750" cy="5840412"/>
          </a:xfrm>
          <a:prstGeom prst="rect">
            <a:avLst/>
          </a:prstGeom>
          <a:noFill/>
          <a:ln w="9525">
            <a:noFill/>
            <a:miter lim="800000"/>
            <a:headEnd/>
            <a:tailEnd/>
          </a:ln>
          <a:effectLst/>
        </p:spPr>
        <p:txBody>
          <a:bodyPr vert="horz" wrap="square" lIns="98520" tIns="49259" rIns="98520" bIns="49259"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
        <p:nvSpPr>
          <p:cNvPr id="13318"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defTabSz="985838" eaLnBrk="0" hangingPunct="0">
              <a:defRPr sz="1200">
                <a:latin typeface="Arial Unicode MS" pitchFamily="34" charset="-128"/>
              </a:defRPr>
            </a:lvl1pPr>
          </a:lstStyle>
          <a:p>
            <a:pPr>
              <a:defRPr/>
            </a:pPr>
            <a:endParaRPr lang="en-US"/>
          </a:p>
        </p:txBody>
      </p:sp>
      <p:sp>
        <p:nvSpPr>
          <p:cNvPr id="13319"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8520" tIns="49259" rIns="98520" bIns="49259" numCol="1" anchor="b" anchorCtr="0" compatLnSpc="1">
            <a:prstTxWarp prst="textNoShape">
              <a:avLst/>
            </a:prstTxWarp>
          </a:bodyPr>
          <a:lstStyle>
            <a:lvl1pPr algn="r" defTabSz="985838" eaLnBrk="0" hangingPunct="0">
              <a:defRPr sz="1200">
                <a:latin typeface="Arial Unicode MS" pitchFamily="34" charset="-128"/>
              </a:defRPr>
            </a:lvl1pPr>
          </a:lstStyle>
          <a:p>
            <a:pPr>
              <a:defRPr/>
            </a:pPr>
            <a:fld id="{9E7A2CFE-C2A4-488A-8D83-4D306353327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742950" indent="-28575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1</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10</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10</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r>
              <a:rPr lang="en-US" dirty="0" smtClean="0"/>
              <a:t>Spatially invariant</a:t>
            </a:r>
            <a:r>
              <a:rPr lang="en-US" baseline="0" dirty="0" smtClean="0"/>
              <a:t> blur removal -&gt; cannot handle spatially variant blur</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r>
              <a:rPr lang="en-US" dirty="0" smtClean="0"/>
              <a:t>Spatially variant blur – somewhat unstable.  For</a:t>
            </a:r>
            <a:r>
              <a:rPr lang="en-US" baseline="0" dirty="0" smtClean="0"/>
              <a:t> better blur estimation, user input, multiple images, or additional hardware is required</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12</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12</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r>
              <a:rPr lang="en-US" dirty="0" smtClean="0"/>
              <a:t>Multi-image</a:t>
            </a:r>
            <a:r>
              <a:rPr lang="en-US" baseline="0" dirty="0" smtClean="0"/>
              <a:t> </a:t>
            </a:r>
            <a:r>
              <a:rPr lang="en-US" baseline="0" dirty="0" err="1" smtClean="0"/>
              <a:t>deblurring</a:t>
            </a:r>
            <a:r>
              <a:rPr lang="en-US" baseline="0" dirty="0" smtClean="0"/>
              <a:t> helps blur estimation</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13</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13</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r>
              <a:rPr lang="en-US" dirty="0" smtClean="0"/>
              <a:t>Prior</a:t>
            </a:r>
            <a:r>
              <a:rPr lang="en-US" baseline="0" dirty="0" smtClean="0"/>
              <a:t> work for improving the image information sensing.  But performance is not guaranteed, or only guaranteed for 1D motion.</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2993AE7-2634-4ABF-A342-A81834C34172}" type="slidenum">
              <a:rPr lang="en-US" sz="1200">
                <a:latin typeface="Arial Unicode MS" pitchFamily="34" charset="-128"/>
              </a:rPr>
              <a:pPr algn="r" defTabSz="985838" eaLnBrk="0" hangingPunct="0"/>
              <a:t>14</a:t>
            </a:fld>
            <a:endParaRPr lang="en-US" sz="1200">
              <a:latin typeface="Arial Unicode MS" pitchFamily="34" charset="-128"/>
            </a:endParaRPr>
          </a:p>
        </p:txBody>
      </p:sp>
      <p:sp>
        <p:nvSpPr>
          <p:cNvPr id="4813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23CE774-FE2B-4226-A7E2-05A0BAFFC2BE}" type="slidenum">
              <a:rPr lang="en-US" sz="1200">
                <a:latin typeface="Arial Unicode MS" pitchFamily="34" charset="-128"/>
              </a:rPr>
              <a:pPr algn="r" defTabSz="985838"/>
              <a:t>14</a:t>
            </a:fld>
            <a:endParaRPr lang="en-US" sz="1200">
              <a:latin typeface="Arial Unicode MS" pitchFamily="34" charset="-128"/>
            </a:endParaRPr>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xfrm>
            <a:off x="974725" y="2878138"/>
            <a:ext cx="5365750" cy="5843587"/>
          </a:xfrm>
          <a:noFill/>
          <a:ln/>
        </p:spPr>
        <p:txBody>
          <a:bodyPr/>
          <a:lstStyle/>
          <a:p>
            <a:r>
              <a:rPr lang="en-US" dirty="0" smtClean="0"/>
              <a:t>None of the prior works provide</a:t>
            </a:r>
            <a:r>
              <a:rPr lang="en-US" baseline="0" dirty="0" smtClean="0"/>
              <a:t> performance guarantees for 2D motions</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A659B7EF-6ED6-49DC-9E37-5E97DA6EC53B}" type="slidenum">
              <a:rPr lang="en-US" sz="1200">
                <a:latin typeface="Arial Unicode MS" pitchFamily="34" charset="-128"/>
                <a:ea typeface="Arial Unicode MS" pitchFamily="34" charset="-128"/>
                <a:cs typeface="Arial Unicode MS" pitchFamily="34" charset="-128"/>
              </a:rPr>
              <a:pPr algn="r" defTabSz="985838" eaLnBrk="0" hangingPunct="0"/>
              <a:t>15</a:t>
            </a:fld>
            <a:endParaRPr lang="en-US" sz="1200">
              <a:latin typeface="Arial Unicode MS" pitchFamily="34" charset="-128"/>
              <a:ea typeface="Arial Unicode MS" pitchFamily="34" charset="-128"/>
              <a:cs typeface="Arial Unicode MS" pitchFamily="34" charset="-128"/>
            </a:endParaRPr>
          </a:p>
        </p:txBody>
      </p:sp>
      <p:sp>
        <p:nvSpPr>
          <p:cNvPr id="5017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4F338A63-62E5-4A6D-AABF-9E442284237C}" type="slidenum">
              <a:rPr lang="en-US" sz="1200">
                <a:latin typeface="Arial Unicode MS" pitchFamily="34" charset="-128"/>
                <a:ea typeface="Arial Unicode MS" pitchFamily="34" charset="-128"/>
                <a:cs typeface="Arial Unicode MS" pitchFamily="34" charset="-128"/>
              </a:rPr>
              <a:pPr algn="r" defTabSz="985838"/>
              <a:t>15</a:t>
            </a:fld>
            <a:endParaRPr lang="en-US" sz="1200">
              <a:latin typeface="Arial Unicode MS" pitchFamily="34" charset="-128"/>
              <a:ea typeface="Arial Unicode MS" pitchFamily="34" charset="-128"/>
              <a:cs typeface="Arial Unicode MS" pitchFamily="34" charset="-128"/>
            </a:endParaRPr>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a:xfrm>
            <a:off x="974725" y="2878138"/>
            <a:ext cx="5365750" cy="5843587"/>
          </a:xfrm>
          <a:noFill/>
          <a:ln/>
        </p:spPr>
        <p:txBody>
          <a:bodyPr/>
          <a:lstStyle/>
          <a:p>
            <a:r>
              <a:rPr lang="en-US" dirty="0" smtClean="0"/>
              <a:t>We make assumptions</a:t>
            </a:r>
          </a:p>
          <a:p>
            <a:pPr marL="228600" indent="-228600">
              <a:buAutoNum type="arabicPeriod"/>
            </a:pPr>
            <a:r>
              <a:rPr lang="en-US" dirty="0" smtClean="0"/>
              <a:t>Motion is a constant velocity motion parallel to the image plane</a:t>
            </a:r>
          </a:p>
          <a:p>
            <a:pPr marL="228600" indent="-228600">
              <a:buAutoNum type="arabicPeriod"/>
            </a:pPr>
            <a:r>
              <a:rPr lang="en-US" dirty="0" smtClean="0"/>
              <a:t>Artifacts</a:t>
            </a:r>
            <a:r>
              <a:rPr lang="en-US" baseline="0" dirty="0" smtClean="0"/>
              <a:t> from kernel estimation is negligible</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B876D4D-F271-4823-B27F-CFDF9494A63C}" type="slidenum">
              <a:rPr lang="en-US" sz="1200">
                <a:latin typeface="Arial Unicode MS" pitchFamily="34" charset="-128"/>
                <a:ea typeface="Arial Unicode MS" pitchFamily="34" charset="-128"/>
                <a:cs typeface="Arial Unicode MS" pitchFamily="34" charset="-128"/>
              </a:rPr>
              <a:pPr algn="r" defTabSz="985838" eaLnBrk="0" hangingPunct="0"/>
              <a:t>16</a:t>
            </a:fld>
            <a:endParaRPr lang="en-US" sz="1200">
              <a:latin typeface="Arial Unicode MS" pitchFamily="34" charset="-128"/>
              <a:ea typeface="Arial Unicode MS" pitchFamily="34" charset="-128"/>
              <a:cs typeface="Arial Unicode MS" pitchFamily="34" charset="-128"/>
            </a:endParaRPr>
          </a:p>
        </p:txBody>
      </p:sp>
      <p:sp>
        <p:nvSpPr>
          <p:cNvPr id="4915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414F92E-3B2A-410E-800B-154DD5EB867B}" type="slidenum">
              <a:rPr lang="en-US" sz="1200">
                <a:latin typeface="Arial Unicode MS" pitchFamily="34" charset="-128"/>
                <a:ea typeface="Arial Unicode MS" pitchFamily="34" charset="-128"/>
                <a:cs typeface="Arial Unicode MS" pitchFamily="34" charset="-128"/>
              </a:rPr>
              <a:pPr algn="r" defTabSz="985838"/>
              <a:t>16</a:t>
            </a:fld>
            <a:endParaRPr lang="en-US" sz="1200">
              <a:latin typeface="Arial Unicode MS" pitchFamily="34" charset="-128"/>
              <a:ea typeface="Arial Unicode MS" pitchFamily="34" charset="-128"/>
              <a:cs typeface="Arial Unicode MS" pitchFamily="34" charset="-128"/>
            </a:endParaRPr>
          </a:p>
        </p:txBody>
      </p:sp>
      <p:sp>
        <p:nvSpPr>
          <p:cNvPr id="49156" name="Rectangle 2"/>
          <p:cNvSpPr>
            <a:spLocks noGrp="1" noRot="1" noChangeAspect="1" noChangeArrowheads="1" noTextEdit="1"/>
          </p:cNvSpPr>
          <p:nvPr>
            <p:ph type="sldImg"/>
          </p:nvPr>
        </p:nvSpPr>
        <p:spPr>
          <a:ln/>
        </p:spPr>
      </p:sp>
      <p:sp>
        <p:nvSpPr>
          <p:cNvPr id="49157"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17</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17</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We can represent 2D</a:t>
            </a:r>
            <a:r>
              <a:rPr lang="en-US" baseline="0" dirty="0" smtClean="0"/>
              <a:t> constant velocity motions in a 3D space-time volume.  The blur kernel is a projection of the motion path along t axis.  The slope represents the object velocity.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18</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18</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Another way to represent blur</a:t>
            </a:r>
            <a:r>
              <a:rPr lang="en-US" baseline="0" dirty="0" smtClean="0"/>
              <a:t> kernels for different velocities is to project the camera motion path, in this case a static camera, at different angles along the time axis.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8933CAE7-DF9E-4F12-8EC3-7B66A59AE634}" type="slidenum">
              <a:rPr lang="en-US" sz="1200">
                <a:latin typeface="Arial Unicode MS" pitchFamily="34" charset="-128"/>
                <a:ea typeface="Arial Unicode MS" pitchFamily="34" charset="-128"/>
                <a:cs typeface="Arial Unicode MS" pitchFamily="34" charset="-128"/>
              </a:rPr>
              <a:pPr algn="r" defTabSz="985838" eaLnBrk="0" hangingPunct="0"/>
              <a:t>19</a:t>
            </a:fld>
            <a:endParaRPr lang="en-US" sz="1200">
              <a:latin typeface="Arial Unicode MS" pitchFamily="34" charset="-128"/>
              <a:ea typeface="Arial Unicode MS" pitchFamily="34" charset="-128"/>
              <a:cs typeface="Arial Unicode MS" pitchFamily="34" charset="-128"/>
            </a:endParaRPr>
          </a:p>
        </p:txBody>
      </p:sp>
      <p:sp>
        <p:nvSpPr>
          <p:cNvPr id="5120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67BBAE-4B7D-47EF-BADF-05E464C2EA56}" type="slidenum">
              <a:rPr lang="en-US" sz="1200">
                <a:latin typeface="Arial Unicode MS" pitchFamily="34" charset="-128"/>
                <a:ea typeface="Arial Unicode MS" pitchFamily="34" charset="-128"/>
                <a:cs typeface="Arial Unicode MS" pitchFamily="34" charset="-128"/>
              </a:rPr>
              <a:pPr algn="r" defTabSz="985838"/>
              <a:t>19</a:t>
            </a:fld>
            <a:endParaRPr lang="en-US" sz="1200">
              <a:latin typeface="Arial Unicode MS" pitchFamily="34" charset="-128"/>
              <a:ea typeface="Arial Unicode MS" pitchFamily="34" charset="-128"/>
              <a:cs typeface="Arial Unicode MS" pitchFamily="34" charset="-128"/>
            </a:endParaRPr>
          </a:p>
        </p:txBody>
      </p:sp>
      <p:sp>
        <p:nvSpPr>
          <p:cNvPr id="51204" name="Rectangle 2"/>
          <p:cNvSpPr>
            <a:spLocks noGrp="1" noRot="1" noChangeAspect="1" noChangeArrowheads="1" noTextEdit="1"/>
          </p:cNvSpPr>
          <p:nvPr>
            <p:ph type="sldImg"/>
          </p:nvPr>
        </p:nvSpPr>
        <p:spPr>
          <a:ln/>
        </p:spPr>
      </p:sp>
      <p:sp>
        <p:nvSpPr>
          <p:cNvPr id="51205" name="Rectangle 3"/>
          <p:cNvSpPr>
            <a:spLocks noGrp="1" noChangeArrowheads="1"/>
          </p:cNvSpPr>
          <p:nvPr>
            <p:ph type="body" idx="1"/>
          </p:nvPr>
        </p:nvSpPr>
        <p:spPr>
          <a:xfrm>
            <a:off x="974725" y="2878138"/>
            <a:ext cx="5365750" cy="5843587"/>
          </a:xfrm>
          <a:noFill/>
          <a:ln/>
        </p:spPr>
        <p:txBody>
          <a:bodyPr/>
          <a:lstStyle/>
          <a:p>
            <a:r>
              <a:rPr lang="en-US" dirty="0" smtClean="0"/>
              <a:t>In fact, for arbitrary</a:t>
            </a:r>
            <a:r>
              <a:rPr lang="en-US" baseline="0" dirty="0" smtClean="0"/>
              <a:t> camera motion paths, we can get the blur kernel for different object velocities by projecting at different angles along the time axis.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E0E6A8-57BA-40F3-A559-54DEEA21ACBA}" type="slidenum">
              <a:rPr lang="en-US" sz="1200">
                <a:latin typeface="Arial Unicode MS" pitchFamily="34" charset="-128"/>
                <a:ea typeface="Arial Unicode MS" pitchFamily="34" charset="-128"/>
                <a:cs typeface="Arial Unicode MS" pitchFamily="34" charset="-128"/>
              </a:rPr>
              <a:pPr algn="r" defTabSz="985838" eaLnBrk="0" hangingPunct="0"/>
              <a:t>2</a:t>
            </a:fld>
            <a:endParaRPr lang="en-US" sz="1200">
              <a:latin typeface="Arial Unicode MS" pitchFamily="34" charset="-128"/>
              <a:ea typeface="Arial Unicode MS" pitchFamily="34" charset="-128"/>
              <a:cs typeface="Arial Unicode MS" pitchFamily="34" charset="-128"/>
            </a:endParaRPr>
          </a:p>
        </p:txBody>
      </p:sp>
      <p:sp>
        <p:nvSpPr>
          <p:cNvPr id="399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FD5CE7B1-A4BD-4B90-A086-22F577CEB507}" type="slidenum">
              <a:rPr lang="en-US" sz="1200">
                <a:latin typeface="Arial Unicode MS" pitchFamily="34" charset="-128"/>
                <a:ea typeface="Arial Unicode MS" pitchFamily="34" charset="-128"/>
                <a:cs typeface="Arial Unicode MS" pitchFamily="34" charset="-128"/>
              </a:rPr>
              <a:pPr algn="r" defTabSz="985838"/>
              <a:t>2</a:t>
            </a:fld>
            <a:endParaRPr lang="en-US" sz="1200">
              <a:latin typeface="Arial Unicode MS" pitchFamily="34" charset="-128"/>
              <a:ea typeface="Arial Unicode MS" pitchFamily="34" charset="-128"/>
              <a:cs typeface="Arial Unicode MS" pitchFamily="34" charset="-128"/>
            </a:endParaRPr>
          </a:p>
        </p:txBody>
      </p:sp>
      <p:sp>
        <p:nvSpPr>
          <p:cNvPr id="39940" name="Rectangle 2"/>
          <p:cNvSpPr>
            <a:spLocks noGrp="1" noRot="1" noChangeAspect="1" noChangeArrowheads="1" noTextEdit="1"/>
          </p:cNvSpPr>
          <p:nvPr>
            <p:ph type="sldImg"/>
          </p:nvPr>
        </p:nvSpPr>
        <p:spPr>
          <a:ln/>
        </p:spPr>
      </p:sp>
      <p:sp>
        <p:nvSpPr>
          <p:cNvPr id="39941" name="Rectangle 3"/>
          <p:cNvSpPr>
            <a:spLocks noGrp="1" noChangeArrowheads="1"/>
          </p:cNvSpPr>
          <p:nvPr>
            <p:ph type="body" idx="1"/>
          </p:nvPr>
        </p:nvSpPr>
        <p:spPr>
          <a:xfrm>
            <a:off x="974725" y="2878138"/>
            <a:ext cx="5365750" cy="5843587"/>
          </a:xfrm>
          <a:noFill/>
          <a:ln/>
        </p:spPr>
        <p:txBody>
          <a:bodyPr/>
          <a:lstStyle/>
          <a:p>
            <a:r>
              <a:rPr lang="en-US" dirty="0" smtClean="0"/>
              <a:t>Subject</a:t>
            </a:r>
            <a:r>
              <a:rPr lang="en-US" baseline="0" dirty="0" smtClean="0"/>
              <a:t> motion </a:t>
            </a:r>
            <a:r>
              <a:rPr lang="en-US" dirty="0" smtClean="0"/>
              <a:t>blur</a:t>
            </a:r>
            <a:r>
              <a:rPr lang="en-US" baseline="0" dirty="0" smtClean="0"/>
              <a:t> removal is challenging.  1. Need to estimate motion locally. 2. Need to segment the image accordingly</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84F432D-907B-479C-B3F2-E253A883568F}" type="slidenum">
              <a:rPr lang="en-US" sz="1200">
                <a:latin typeface="Arial Unicode MS" pitchFamily="34" charset="-128"/>
                <a:ea typeface="Arial Unicode MS" pitchFamily="34" charset="-128"/>
                <a:cs typeface="Arial Unicode MS" pitchFamily="34" charset="-128"/>
              </a:rPr>
              <a:pPr algn="r" defTabSz="985838" eaLnBrk="0" hangingPunct="0"/>
              <a:t>20</a:t>
            </a:fld>
            <a:endParaRPr lang="en-US" sz="1200">
              <a:latin typeface="Arial Unicode MS" pitchFamily="34" charset="-128"/>
              <a:ea typeface="Arial Unicode MS" pitchFamily="34" charset="-128"/>
              <a:cs typeface="Arial Unicode MS" pitchFamily="34" charset="-128"/>
            </a:endParaRPr>
          </a:p>
        </p:txBody>
      </p:sp>
      <p:sp>
        <p:nvSpPr>
          <p:cNvPr id="5222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6CB3092-896C-48C6-B9E1-DBE97799D316}" type="slidenum">
              <a:rPr lang="en-US" sz="1200">
                <a:latin typeface="Arial Unicode MS" pitchFamily="34" charset="-128"/>
                <a:ea typeface="Arial Unicode MS" pitchFamily="34" charset="-128"/>
                <a:cs typeface="Arial Unicode MS" pitchFamily="34" charset="-128"/>
              </a:rPr>
              <a:pPr algn="r" defTabSz="985838"/>
              <a:t>20</a:t>
            </a:fld>
            <a:endParaRPr lang="en-US" sz="1200">
              <a:latin typeface="Arial Unicode MS" pitchFamily="34" charset="-128"/>
              <a:ea typeface="Arial Unicode MS" pitchFamily="34" charset="-128"/>
              <a:cs typeface="Arial Unicode MS" pitchFamily="34" charset="-128"/>
            </a:endParaRPr>
          </a:p>
        </p:txBody>
      </p:sp>
      <p:sp>
        <p:nvSpPr>
          <p:cNvPr id="52228" name="Rectangle 2"/>
          <p:cNvSpPr>
            <a:spLocks noGrp="1" noRot="1" noChangeAspect="1" noChangeArrowheads="1" noTextEdit="1"/>
          </p:cNvSpPr>
          <p:nvPr>
            <p:ph type="sldImg"/>
          </p:nvPr>
        </p:nvSpPr>
        <p:spPr>
          <a:ln/>
        </p:spPr>
      </p:sp>
      <p:sp>
        <p:nvSpPr>
          <p:cNvPr id="52229" name="Rectangle 3"/>
          <p:cNvSpPr>
            <a:spLocks noGrp="1" noChangeArrowheads="1"/>
          </p:cNvSpPr>
          <p:nvPr>
            <p:ph type="body" idx="1"/>
          </p:nvPr>
        </p:nvSpPr>
        <p:spPr>
          <a:xfrm>
            <a:off x="974725" y="2878138"/>
            <a:ext cx="5365750" cy="5843587"/>
          </a:xfrm>
          <a:noFill/>
          <a:ln/>
        </p:spPr>
        <p:txBody>
          <a:bodyPr/>
          <a:lstStyle/>
          <a:p>
            <a:r>
              <a:rPr lang="en-US" dirty="0" smtClean="0"/>
              <a:t>In the Fourier domain, blur</a:t>
            </a:r>
            <a:r>
              <a:rPr lang="en-US" baseline="0" dirty="0" smtClean="0"/>
              <a:t> kernels corresponding to different object velocities correspond to different slices of 3D Fourier transform motion path.  For y directional motions, the angle at which we slice increases as </a:t>
            </a:r>
            <a:r>
              <a:rPr lang="en-US" baseline="0" dirty="0" err="1" smtClean="0"/>
              <a:t>sy</a:t>
            </a:r>
            <a:r>
              <a:rPr lang="en-US" baseline="0" dirty="0" smtClean="0"/>
              <a:t> increases.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5A7F286-BA3E-44F4-85B4-16D138BEF603}" type="slidenum">
              <a:rPr lang="en-US" sz="1200">
                <a:latin typeface="Arial Unicode MS" pitchFamily="34" charset="-128"/>
                <a:ea typeface="Arial Unicode MS" pitchFamily="34" charset="-128"/>
                <a:cs typeface="Arial Unicode MS" pitchFamily="34" charset="-128"/>
              </a:rPr>
              <a:pPr algn="r" defTabSz="985838" eaLnBrk="0" hangingPunct="0"/>
              <a:t>21</a:t>
            </a:fld>
            <a:endParaRPr lang="en-US" sz="1200">
              <a:latin typeface="Arial Unicode MS" pitchFamily="34" charset="-128"/>
              <a:ea typeface="Arial Unicode MS" pitchFamily="34" charset="-128"/>
              <a:cs typeface="Arial Unicode MS" pitchFamily="34" charset="-128"/>
            </a:endParaRPr>
          </a:p>
        </p:txBody>
      </p:sp>
      <p:sp>
        <p:nvSpPr>
          <p:cNvPr id="5325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B62E9EF-C411-4C1A-A145-26C7E041CC92}" type="slidenum">
              <a:rPr lang="en-US" sz="1200">
                <a:latin typeface="Arial Unicode MS" pitchFamily="34" charset="-128"/>
                <a:ea typeface="Arial Unicode MS" pitchFamily="34" charset="-128"/>
                <a:cs typeface="Arial Unicode MS" pitchFamily="34" charset="-128"/>
              </a:rPr>
              <a:pPr algn="r" defTabSz="985838"/>
              <a:t>21</a:t>
            </a:fld>
            <a:endParaRPr lang="en-US" sz="1200">
              <a:latin typeface="Arial Unicode MS" pitchFamily="34" charset="-128"/>
              <a:ea typeface="Arial Unicode MS" pitchFamily="34" charset="-128"/>
              <a:cs typeface="Arial Unicode MS" pitchFamily="34"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00B7DCC-F08C-42E0-A5B5-77C7C5F2FF33}" type="slidenum">
              <a:rPr lang="en-US" sz="1200">
                <a:latin typeface="Arial Unicode MS" pitchFamily="34" charset="-128"/>
                <a:ea typeface="Arial Unicode MS" pitchFamily="34" charset="-128"/>
                <a:cs typeface="Arial Unicode MS" pitchFamily="34" charset="-128"/>
              </a:rPr>
              <a:pPr algn="r" defTabSz="985838" eaLnBrk="0" hangingPunct="0"/>
              <a:t>22</a:t>
            </a:fld>
            <a:endParaRPr lang="en-US" sz="1200">
              <a:latin typeface="Arial Unicode MS" pitchFamily="34" charset="-128"/>
              <a:ea typeface="Arial Unicode MS" pitchFamily="34" charset="-128"/>
              <a:cs typeface="Arial Unicode MS" pitchFamily="34" charset="-128"/>
            </a:endParaRPr>
          </a:p>
        </p:txBody>
      </p:sp>
      <p:sp>
        <p:nvSpPr>
          <p:cNvPr id="5529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24B118C-8F64-4F1F-9133-921CF235EF52}" type="slidenum">
              <a:rPr lang="en-US" sz="1200">
                <a:latin typeface="Arial Unicode MS" pitchFamily="34" charset="-128"/>
                <a:ea typeface="Arial Unicode MS" pitchFamily="34" charset="-128"/>
                <a:cs typeface="Arial Unicode MS" pitchFamily="34" charset="-128"/>
              </a:rPr>
              <a:pPr algn="r" defTabSz="985838"/>
              <a:t>22</a:t>
            </a:fld>
            <a:endParaRPr lang="en-US" sz="1200">
              <a:latin typeface="Arial Unicode MS" pitchFamily="34" charset="-128"/>
              <a:ea typeface="Arial Unicode MS" pitchFamily="34" charset="-128"/>
              <a:cs typeface="Arial Unicode MS" pitchFamily="34" charset="-128"/>
            </a:endParaRPr>
          </a:p>
        </p:txBody>
      </p:sp>
      <p:sp>
        <p:nvSpPr>
          <p:cNvPr id="55300" name="Rectangle 2"/>
          <p:cNvSpPr>
            <a:spLocks noGrp="1" noRot="1" noChangeAspect="1" noChangeArrowheads="1" noTextEdit="1"/>
          </p:cNvSpPr>
          <p:nvPr>
            <p:ph type="sldImg"/>
          </p:nvPr>
        </p:nvSpPr>
        <p:spPr>
          <a:ln/>
        </p:spPr>
      </p:sp>
      <p:sp>
        <p:nvSpPr>
          <p:cNvPr id="55301"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08D0242-C510-4137-8B43-0C0DB81BA083}" type="slidenum">
              <a:rPr lang="en-US" sz="1200">
                <a:latin typeface="Arial Unicode MS" pitchFamily="34" charset="-128"/>
                <a:ea typeface="Arial Unicode MS" pitchFamily="34" charset="-128"/>
                <a:cs typeface="Arial Unicode MS" pitchFamily="34" charset="-128"/>
              </a:rPr>
              <a:pPr algn="r" defTabSz="985838" eaLnBrk="0" hangingPunct="0"/>
              <a:t>23</a:t>
            </a:fld>
            <a:endParaRPr lang="en-US" sz="1200">
              <a:latin typeface="Arial Unicode MS" pitchFamily="34" charset="-128"/>
              <a:ea typeface="Arial Unicode MS" pitchFamily="34" charset="-128"/>
              <a:cs typeface="Arial Unicode MS" pitchFamily="34" charset="-128"/>
            </a:endParaRPr>
          </a:p>
        </p:txBody>
      </p:sp>
      <p:sp>
        <p:nvSpPr>
          <p:cNvPr id="5632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6D7B8BC-BC2A-40DA-AF51-ECC2682332FB}" type="slidenum">
              <a:rPr lang="en-US" sz="1200">
                <a:latin typeface="Arial Unicode MS" pitchFamily="34" charset="-128"/>
                <a:ea typeface="Arial Unicode MS" pitchFamily="34" charset="-128"/>
                <a:cs typeface="Arial Unicode MS" pitchFamily="34" charset="-128"/>
              </a:rPr>
              <a:pPr algn="r" defTabSz="985838"/>
              <a:t>23</a:t>
            </a:fld>
            <a:endParaRPr lang="en-US" sz="1200">
              <a:latin typeface="Arial Unicode MS" pitchFamily="34" charset="-128"/>
              <a:ea typeface="Arial Unicode MS" pitchFamily="34" charset="-128"/>
              <a:cs typeface="Arial Unicode MS" pitchFamily="34" charset="-128"/>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xfrm>
            <a:off x="974725" y="2878138"/>
            <a:ext cx="5365750" cy="5843587"/>
          </a:xfrm>
          <a:noFill/>
          <a:ln/>
        </p:spPr>
        <p:txBody>
          <a:bodyPr/>
          <a:lstStyle/>
          <a:p>
            <a:r>
              <a:rPr lang="en-US" dirty="0" smtClean="0"/>
              <a:t>For motions along x=y direction,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A771117E-3BC6-47F1-81BC-71F7FD599B4D}" type="slidenum">
              <a:rPr lang="en-US" sz="1200">
                <a:latin typeface="Arial Unicode MS" pitchFamily="34" charset="-128"/>
                <a:ea typeface="Arial Unicode MS" pitchFamily="34" charset="-128"/>
                <a:cs typeface="Arial Unicode MS" pitchFamily="34" charset="-128"/>
              </a:rPr>
              <a:pPr algn="r" defTabSz="985838" eaLnBrk="0" hangingPunct="0"/>
              <a:t>24</a:t>
            </a:fld>
            <a:endParaRPr lang="en-US" sz="1200">
              <a:latin typeface="Arial Unicode MS" pitchFamily="34" charset="-128"/>
              <a:ea typeface="Arial Unicode MS" pitchFamily="34" charset="-128"/>
              <a:cs typeface="Arial Unicode MS" pitchFamily="34" charset="-128"/>
            </a:endParaRPr>
          </a:p>
        </p:txBody>
      </p:sp>
      <p:sp>
        <p:nvSpPr>
          <p:cNvPr id="5734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2E8D0935-79EE-46CB-B98D-360CA49034F5}" type="slidenum">
              <a:rPr lang="en-US" sz="1200">
                <a:latin typeface="Arial Unicode MS" pitchFamily="34" charset="-128"/>
                <a:ea typeface="Arial Unicode MS" pitchFamily="34" charset="-128"/>
                <a:cs typeface="Arial Unicode MS" pitchFamily="34" charset="-128"/>
              </a:rPr>
              <a:pPr algn="r" defTabSz="985838"/>
              <a:t>24</a:t>
            </a:fld>
            <a:endParaRPr lang="en-US" sz="1200">
              <a:latin typeface="Arial Unicode MS" pitchFamily="34" charset="-128"/>
              <a:ea typeface="Arial Unicode MS" pitchFamily="34" charset="-128"/>
              <a:cs typeface="Arial Unicode MS" pitchFamily="34" charset="-128"/>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xfrm>
            <a:off x="974725" y="2878138"/>
            <a:ext cx="5365750" cy="5843587"/>
          </a:xfrm>
          <a:noFill/>
          <a:ln/>
        </p:spPr>
        <p:txBody>
          <a:bodyPr/>
          <a:lstStyle/>
          <a:p>
            <a:r>
              <a:rPr lang="en-US" dirty="0" smtClean="0"/>
              <a:t>Slices</a:t>
            </a:r>
            <a:r>
              <a:rPr lang="en-US" baseline="0" dirty="0" smtClean="0"/>
              <a:t> rotate around wt axis.</a:t>
            </a: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25</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25</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dirty="0" smtClean="0"/>
              <a:t>The sum of all slices for</a:t>
            </a:r>
            <a:r>
              <a:rPr lang="en-US" baseline="0" dirty="0" smtClean="0"/>
              <a:t> all 2D motions occupy the outer volume of an inverted double-cone.  We call this a wedge of revolution.</a:t>
            </a: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26</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26</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dirty="0" smtClean="0"/>
              <a:t>A fixed time budget limits</a:t>
            </a:r>
            <a:r>
              <a:rPr lang="en-US" baseline="0" dirty="0" smtClean="0"/>
              <a:t> the total energy of a spectral line at fixed, </a:t>
            </a:r>
            <a:r>
              <a:rPr lang="en-US" baseline="0" dirty="0" err="1" smtClean="0"/>
              <a:t>wx</a:t>
            </a:r>
            <a:r>
              <a:rPr lang="en-US" baseline="0" dirty="0" smtClean="0"/>
              <a:t>, </a:t>
            </a:r>
            <a:r>
              <a:rPr lang="en-US" baseline="0" dirty="0" err="1" smtClean="0"/>
              <a:t>wy</a:t>
            </a:r>
            <a:r>
              <a:rPr lang="en-US" baseline="0" dirty="0" smtClean="0"/>
              <a:t> along wt.  </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30EF98E-3D85-447C-A3F7-3DFBB9D6C651}" type="slidenum">
              <a:rPr lang="en-US" sz="1200">
                <a:latin typeface="Arial Unicode MS" pitchFamily="34" charset="-128"/>
                <a:ea typeface="Arial Unicode MS" pitchFamily="34" charset="-128"/>
                <a:cs typeface="Arial Unicode MS" pitchFamily="34" charset="-128"/>
              </a:rPr>
              <a:pPr algn="r" defTabSz="985838" eaLnBrk="0" hangingPunct="0"/>
              <a:t>27</a:t>
            </a:fld>
            <a:endParaRPr lang="en-US" sz="1200">
              <a:latin typeface="Arial Unicode MS" pitchFamily="34" charset="-128"/>
              <a:ea typeface="Arial Unicode MS" pitchFamily="34" charset="-128"/>
              <a:cs typeface="Arial Unicode MS" pitchFamily="34" charset="-128"/>
            </a:endParaRPr>
          </a:p>
        </p:txBody>
      </p:sp>
      <p:sp>
        <p:nvSpPr>
          <p:cNvPr id="5837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9584B074-4BC0-466A-966C-AD99E940B941}" type="slidenum">
              <a:rPr lang="en-US" sz="1200">
                <a:latin typeface="Arial Unicode MS" pitchFamily="34" charset="-128"/>
                <a:ea typeface="Arial Unicode MS" pitchFamily="34" charset="-128"/>
                <a:cs typeface="Arial Unicode MS" pitchFamily="34" charset="-128"/>
              </a:rPr>
              <a:pPr algn="r" defTabSz="985838"/>
              <a:t>27</a:t>
            </a:fld>
            <a:endParaRPr lang="en-US" sz="1200">
              <a:latin typeface="Arial Unicode MS" pitchFamily="34" charset="-128"/>
              <a:ea typeface="Arial Unicode MS" pitchFamily="34" charset="-128"/>
              <a:cs typeface="Arial Unicode MS" pitchFamily="34" charset="-128"/>
            </a:endParaRPr>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xfrm>
            <a:off x="974725" y="2878138"/>
            <a:ext cx="5365750" cy="5843587"/>
          </a:xfrm>
          <a:noFill/>
          <a:ln/>
        </p:spPr>
        <p:txBody>
          <a:bodyPr/>
          <a:lstStyle/>
          <a:p>
            <a:r>
              <a:rPr lang="en-US" dirty="0" smtClean="0"/>
              <a:t>To maximize</a:t>
            </a:r>
            <a:r>
              <a:rPr lang="en-US" baseline="0" dirty="0" smtClean="0"/>
              <a:t> the minimum of spectrum k, we need to equally distribute the energy -&gt; we get this bound.</a:t>
            </a: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9C71C1B5-335C-452D-83BF-233279D57E7D}" type="slidenum">
              <a:rPr lang="en-US" sz="1200">
                <a:latin typeface="Arial Unicode MS" pitchFamily="34" charset="-128"/>
                <a:ea typeface="Arial Unicode MS" pitchFamily="34" charset="-128"/>
                <a:cs typeface="Arial Unicode MS" pitchFamily="34" charset="-128"/>
              </a:rPr>
              <a:pPr algn="r" defTabSz="985838" eaLnBrk="0" hangingPunct="0"/>
              <a:t>28</a:t>
            </a:fld>
            <a:endParaRPr lang="en-US" sz="1200">
              <a:latin typeface="Arial Unicode MS" pitchFamily="34" charset="-128"/>
              <a:ea typeface="Arial Unicode MS" pitchFamily="34" charset="-128"/>
              <a:cs typeface="Arial Unicode MS" pitchFamily="34" charset="-128"/>
            </a:endParaRPr>
          </a:p>
        </p:txBody>
      </p:sp>
      <p:sp>
        <p:nvSpPr>
          <p:cNvPr id="6144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FB2C378-5BCC-47B7-AA68-B151ABAADFDA}" type="slidenum">
              <a:rPr lang="en-US" sz="1200">
                <a:latin typeface="Arial Unicode MS" pitchFamily="34" charset="-128"/>
                <a:ea typeface="Arial Unicode MS" pitchFamily="34" charset="-128"/>
                <a:cs typeface="Arial Unicode MS" pitchFamily="34" charset="-128"/>
              </a:rPr>
              <a:pPr algn="r" defTabSz="985838"/>
              <a:t>28</a:t>
            </a:fld>
            <a:endParaRPr lang="en-US" sz="1200">
              <a:latin typeface="Arial Unicode MS" pitchFamily="34" charset="-128"/>
              <a:ea typeface="Arial Unicode MS" pitchFamily="34" charset="-128"/>
              <a:cs typeface="Arial Unicode MS" pitchFamily="34" charset="-128"/>
            </a:endParaRPr>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xfrm>
            <a:off x="974725" y="2878138"/>
            <a:ext cx="5365750" cy="5843587"/>
          </a:xfrm>
          <a:noFill/>
          <a:ln/>
        </p:spPr>
        <p:txBody>
          <a:bodyPr/>
          <a:lstStyle/>
          <a:p>
            <a:r>
              <a:rPr lang="en-US" dirty="0" smtClean="0"/>
              <a:t>The problem of designing</a:t>
            </a:r>
            <a:r>
              <a:rPr lang="en-US" baseline="0" dirty="0" smtClean="0"/>
              <a:t> camera motion can be formulated as maximizing the worst-case spectral power.</a:t>
            </a:r>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27E30E2E-195E-4371-B80E-8EDD5CCCF858}" type="slidenum">
              <a:rPr lang="en-US" sz="1200">
                <a:latin typeface="Arial Unicode MS" pitchFamily="34" charset="-128"/>
                <a:ea typeface="Arial Unicode MS" pitchFamily="34" charset="-128"/>
                <a:cs typeface="Arial Unicode MS" pitchFamily="34" charset="-128"/>
              </a:rPr>
              <a:pPr algn="r" defTabSz="985838" eaLnBrk="0" hangingPunct="0"/>
              <a:t>29</a:t>
            </a:fld>
            <a:endParaRPr lang="en-US" sz="1200">
              <a:latin typeface="Arial Unicode MS" pitchFamily="34" charset="-128"/>
              <a:ea typeface="Arial Unicode MS" pitchFamily="34" charset="-128"/>
              <a:cs typeface="Arial Unicode MS" pitchFamily="34" charset="-128"/>
            </a:endParaRPr>
          </a:p>
        </p:txBody>
      </p:sp>
      <p:sp>
        <p:nvSpPr>
          <p:cNvPr id="6246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406F87E-002F-47FE-9B53-05DE07C5EC51}" type="slidenum">
              <a:rPr lang="en-US" sz="1200">
                <a:latin typeface="Arial Unicode MS" pitchFamily="34" charset="-128"/>
                <a:ea typeface="Arial Unicode MS" pitchFamily="34" charset="-128"/>
                <a:cs typeface="Arial Unicode MS" pitchFamily="34" charset="-128"/>
              </a:rPr>
              <a:pPr algn="r" defTabSz="985838"/>
              <a:t>29</a:t>
            </a:fld>
            <a:endParaRPr lang="en-US" sz="1200">
              <a:latin typeface="Arial Unicode MS" pitchFamily="34" charset="-128"/>
              <a:ea typeface="Arial Unicode MS" pitchFamily="34" charset="-128"/>
              <a:cs typeface="Arial Unicode MS" pitchFamily="34" charset="-128"/>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A39DCE2-5834-4AEF-9EBD-4BC4746FF009}" type="slidenum">
              <a:rPr lang="en-US" sz="1200">
                <a:latin typeface="Arial Unicode MS" pitchFamily="34" charset="-128"/>
                <a:ea typeface="Arial Unicode MS" pitchFamily="34" charset="-128"/>
                <a:cs typeface="Arial Unicode MS" pitchFamily="34" charset="-128"/>
              </a:rPr>
              <a:pPr algn="r" defTabSz="985838" eaLnBrk="0" hangingPunct="0"/>
              <a:t>3</a:t>
            </a:fld>
            <a:endParaRPr lang="en-US" sz="1200">
              <a:latin typeface="Arial Unicode MS" pitchFamily="34" charset="-128"/>
              <a:ea typeface="Arial Unicode MS" pitchFamily="34" charset="-128"/>
              <a:cs typeface="Arial Unicode MS" pitchFamily="34" charset="-128"/>
            </a:endParaRPr>
          </a:p>
        </p:txBody>
      </p:sp>
      <p:sp>
        <p:nvSpPr>
          <p:cNvPr id="409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7FC3A65-54A0-4C05-80F8-86192F115C3B}" type="slidenum">
              <a:rPr lang="en-US" sz="1200">
                <a:latin typeface="Arial Unicode MS" pitchFamily="34" charset="-128"/>
                <a:ea typeface="Arial Unicode MS" pitchFamily="34" charset="-128"/>
                <a:cs typeface="Arial Unicode MS" pitchFamily="34" charset="-128"/>
              </a:rPr>
              <a:pPr algn="r" defTabSz="985838"/>
              <a:t>3</a:t>
            </a:fld>
            <a:endParaRPr lang="en-US" sz="1200">
              <a:latin typeface="Arial Unicode MS" pitchFamily="34" charset="-128"/>
              <a:ea typeface="Arial Unicode MS" pitchFamily="34" charset="-128"/>
              <a:cs typeface="Arial Unicode MS" pitchFamily="34" charset="-128"/>
            </a:endParaRPr>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xfrm>
            <a:off x="974725" y="2878138"/>
            <a:ext cx="5365750" cy="5843587"/>
          </a:xfrm>
          <a:noFill/>
          <a:ln/>
        </p:spPr>
        <p:txBody>
          <a:bodyPr/>
          <a:lstStyle/>
          <a:p>
            <a:r>
              <a:rPr lang="en-US" dirty="0" smtClean="0"/>
              <a:t>Even</a:t>
            </a:r>
            <a:r>
              <a:rPr lang="en-US" baseline="0" dirty="0" smtClean="0"/>
              <a:t> if the motion estimation is perfect, sometimes a sharp image recovery fails due to information loss.  Need to minimize information loss. </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30</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30</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dirty="0" smtClean="0"/>
              <a:t>We present</a:t>
            </a:r>
            <a:r>
              <a:rPr lang="en-US" baseline="0" dirty="0" smtClean="0"/>
              <a:t> a solution that takes two images of the scene using two orthogonal parabolic shots.  An x-directional parabolic camera optimally captures</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31</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31</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r>
              <a:rPr lang="en-US" dirty="0" smtClean="0"/>
              <a:t>We can project the motion path</a:t>
            </a:r>
            <a:r>
              <a:rPr lang="en-US" baseline="0" dirty="0" smtClean="0"/>
              <a:t> to get the point spread function.  The power spectra of these point spread functions are slices of the 3D motion spectrum.  We can see that the spectral coverage is perfect for x-directional motions, but the spectrum contains zeros for once there are y-directional components in the motion.</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3C91E5D-F4D7-4C6B-BCBA-57292B06C811}" type="slidenum">
              <a:rPr lang="en-US" sz="1200">
                <a:latin typeface="Arial Unicode MS" pitchFamily="34" charset="-128"/>
                <a:ea typeface="Arial Unicode MS" pitchFamily="34" charset="-128"/>
                <a:cs typeface="Arial Unicode MS" pitchFamily="34" charset="-128"/>
              </a:rPr>
              <a:pPr algn="r" defTabSz="985838" eaLnBrk="0" hangingPunct="0"/>
              <a:t>32</a:t>
            </a:fld>
            <a:endParaRPr lang="en-US" sz="1200">
              <a:latin typeface="Arial Unicode MS" pitchFamily="34" charset="-128"/>
              <a:ea typeface="Arial Unicode MS" pitchFamily="34" charset="-128"/>
              <a:cs typeface="Arial Unicode MS" pitchFamily="34" charset="-128"/>
            </a:endParaRPr>
          </a:p>
        </p:txBody>
      </p:sp>
      <p:sp>
        <p:nvSpPr>
          <p:cNvPr id="6349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5EB6717B-947C-479D-87CE-70E3ECEE08AF}" type="slidenum">
              <a:rPr lang="en-US" sz="1200">
                <a:latin typeface="Arial Unicode MS" pitchFamily="34" charset="-128"/>
                <a:ea typeface="Arial Unicode MS" pitchFamily="34" charset="-128"/>
                <a:cs typeface="Arial Unicode MS" pitchFamily="34" charset="-128"/>
              </a:rPr>
              <a:pPr algn="r" defTabSz="985838"/>
              <a:t>32</a:t>
            </a:fld>
            <a:endParaRPr lang="en-US" sz="1200">
              <a:latin typeface="Arial Unicode MS" pitchFamily="34" charset="-128"/>
              <a:ea typeface="Arial Unicode MS" pitchFamily="34" charset="-128"/>
              <a:cs typeface="Arial Unicode MS" pitchFamily="34" charset="-128"/>
            </a:endParaRPr>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xfrm>
            <a:off x="974725" y="2878138"/>
            <a:ext cx="5365750" cy="5843587"/>
          </a:xfrm>
          <a:noFill/>
          <a:ln/>
        </p:spPr>
        <p:txBody>
          <a:bodyPr/>
          <a:lstStyle/>
          <a:p>
            <a:r>
              <a:rPr lang="en-US" dirty="0" smtClean="0"/>
              <a:t>Now,</a:t>
            </a:r>
            <a:r>
              <a:rPr lang="en-US" baseline="0" dirty="0" smtClean="0"/>
              <a:t> if we look at y-directional parabolic camera, everything is orthogonal.</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B543A0C8-B2E5-48AC-9238-FB226E3A9446}" type="slidenum">
              <a:rPr lang="en-US" sz="1200">
                <a:latin typeface="Arial Unicode MS" pitchFamily="34" charset="-128"/>
                <a:ea typeface="Arial Unicode MS" pitchFamily="34" charset="-128"/>
                <a:cs typeface="Arial Unicode MS" pitchFamily="34" charset="-128"/>
              </a:rPr>
              <a:pPr algn="r" defTabSz="985838" eaLnBrk="0" hangingPunct="0"/>
              <a:t>33</a:t>
            </a:fld>
            <a:endParaRPr lang="en-US" sz="1200">
              <a:latin typeface="Arial Unicode MS" pitchFamily="34" charset="-128"/>
              <a:ea typeface="Arial Unicode MS" pitchFamily="34" charset="-128"/>
              <a:cs typeface="Arial Unicode MS" pitchFamily="34" charset="-128"/>
            </a:endParaRPr>
          </a:p>
        </p:txBody>
      </p:sp>
      <p:sp>
        <p:nvSpPr>
          <p:cNvPr id="6451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47ACBDF-959A-4F12-904B-B951EBBEE974}" type="slidenum">
              <a:rPr lang="en-US" sz="1200">
                <a:latin typeface="Arial Unicode MS" pitchFamily="34" charset="-128"/>
                <a:ea typeface="Arial Unicode MS" pitchFamily="34" charset="-128"/>
                <a:cs typeface="Arial Unicode MS" pitchFamily="34" charset="-128"/>
              </a:rPr>
              <a:pPr algn="r" defTabSz="985838"/>
              <a:t>33</a:t>
            </a:fld>
            <a:endParaRPr lang="en-US" sz="1200">
              <a:latin typeface="Arial Unicode MS" pitchFamily="34" charset="-128"/>
              <a:ea typeface="Arial Unicode MS" pitchFamily="34" charset="-128"/>
              <a:cs typeface="Arial Unicode MS" pitchFamily="34" charset="-128"/>
            </a:endParaRPr>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xfrm>
            <a:off x="974725" y="2878138"/>
            <a:ext cx="5365750" cy="5843587"/>
          </a:xfrm>
          <a:noFill/>
          <a:ln/>
        </p:spPr>
        <p:txBody>
          <a:bodyPr/>
          <a:lstStyle/>
          <a:p>
            <a:r>
              <a:rPr lang="en-US" dirty="0" smtClean="0"/>
              <a:t>y-directional</a:t>
            </a:r>
            <a:r>
              <a:rPr lang="en-US" baseline="0" dirty="0" smtClean="0"/>
              <a:t> motions are captured perfectly, but x-directional components are not.</a:t>
            </a:r>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34</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34</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dirty="0" smtClean="0"/>
              <a:t>If we use both x-directional</a:t>
            </a:r>
            <a:r>
              <a:rPr lang="en-US" baseline="0" dirty="0" smtClean="0"/>
              <a:t> parabolic camera and y-directional parabolic camera, we can cover the entire spectrum without zeros (!) for motions in arbitrary directions.  </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7735806B-CDA7-4CFF-AACE-4A11B112D0A3}" type="slidenum">
              <a:rPr lang="en-US" sz="1200">
                <a:latin typeface="Arial Unicode MS" pitchFamily="34" charset="-128"/>
                <a:ea typeface="Arial Unicode MS" pitchFamily="34" charset="-128"/>
                <a:cs typeface="Arial Unicode MS" pitchFamily="34" charset="-128"/>
              </a:rPr>
              <a:pPr algn="r" defTabSz="985838" eaLnBrk="0" hangingPunct="0"/>
              <a:t>35</a:t>
            </a:fld>
            <a:endParaRPr lang="en-US" sz="1200">
              <a:latin typeface="Arial Unicode MS" pitchFamily="34" charset="-128"/>
              <a:ea typeface="Arial Unicode MS" pitchFamily="34" charset="-128"/>
              <a:cs typeface="Arial Unicode MS" pitchFamily="34" charset="-128"/>
            </a:endParaRPr>
          </a:p>
        </p:txBody>
      </p:sp>
      <p:sp>
        <p:nvSpPr>
          <p:cNvPr id="6553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6ED6B9F9-0772-40DE-9374-159884352BBB}" type="slidenum">
              <a:rPr lang="en-US" sz="1200">
                <a:latin typeface="Arial Unicode MS" pitchFamily="34" charset="-128"/>
                <a:ea typeface="Arial Unicode MS" pitchFamily="34" charset="-128"/>
                <a:cs typeface="Arial Unicode MS" pitchFamily="34" charset="-128"/>
              </a:rPr>
              <a:pPr algn="r" defTabSz="985838"/>
              <a:t>35</a:t>
            </a:fld>
            <a:endParaRPr lang="en-US" sz="1200">
              <a:latin typeface="Arial Unicode MS" pitchFamily="34" charset="-128"/>
              <a:ea typeface="Arial Unicode MS" pitchFamily="34" charset="-128"/>
              <a:cs typeface="Arial Unicode MS" pitchFamily="34"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xfrm>
            <a:off x="974725" y="2878138"/>
            <a:ext cx="5365750" cy="5843587"/>
          </a:xfrm>
          <a:noFill/>
          <a:ln/>
        </p:spPr>
        <p:txBody>
          <a:bodyPr/>
          <a:lstStyle/>
          <a:p>
            <a:r>
              <a:rPr lang="en-US" dirty="0" smtClean="0"/>
              <a:t>In fact, the sum of 3D motion spectrums subsumes</a:t>
            </a:r>
            <a:r>
              <a:rPr lang="en-US" baseline="0" dirty="0" smtClean="0"/>
              <a:t> the wedge of revolution.  </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36</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36</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dirty="0" smtClean="0"/>
              <a:t>We can also show that</a:t>
            </a:r>
            <a:r>
              <a:rPr lang="en-US" baseline="0" dirty="0" smtClean="0"/>
              <a:t> the worst-case power spectrum coverage is 2^(-1.5) factor away from the optimal bound.  This is the first imaging methodology that provides the worst-case spectral power guarantee.</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37</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37</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r>
              <a:rPr lang="en-US" dirty="0" smtClean="0"/>
              <a:t>We compare this imaging method with prior art.</a:t>
            </a:r>
            <a:r>
              <a:rPr lang="en-US" baseline="0" dirty="0" smtClean="0"/>
              <a:t>  We consider a pair of static camera, a pair of flutter shutter camera, one parabolic shot, and orthogonal parabolic shots. For static and flutter shutter camera pairs, we break the exposure time budget T between two shots, and optimize the split.  In all simulation results, we assume that we know the correct object motion.  For a static object, a static camera pair performs the best.</a:t>
            </a:r>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38</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38</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r>
              <a:rPr lang="en-US" dirty="0" smtClean="0"/>
              <a:t>As the object moves</a:t>
            </a:r>
            <a:r>
              <a:rPr lang="en-US" baseline="0" dirty="0" smtClean="0"/>
              <a:t>, orthogonal parabolic cameras start performing better.</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97E4E51-E300-4B43-831A-E53AE60F10D8}" type="slidenum">
              <a:rPr lang="en-US" sz="1200">
                <a:latin typeface="Arial Unicode MS" pitchFamily="34" charset="-128"/>
                <a:ea typeface="Arial Unicode MS" pitchFamily="34" charset="-128"/>
                <a:cs typeface="Arial Unicode MS" pitchFamily="34" charset="-128"/>
              </a:rPr>
              <a:pPr algn="r" defTabSz="985838" eaLnBrk="0" hangingPunct="0"/>
              <a:t>39</a:t>
            </a:fld>
            <a:endParaRPr lang="en-US" sz="1200">
              <a:latin typeface="Arial Unicode MS" pitchFamily="34" charset="-128"/>
              <a:ea typeface="Arial Unicode MS" pitchFamily="34" charset="-128"/>
              <a:cs typeface="Arial Unicode MS" pitchFamily="34" charset="-128"/>
            </a:endParaRPr>
          </a:p>
        </p:txBody>
      </p:sp>
      <p:sp>
        <p:nvSpPr>
          <p:cNvPr id="675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D828AE9-4101-464B-8185-12590DCB6C34}" type="slidenum">
              <a:rPr lang="en-US" sz="1200">
                <a:latin typeface="Arial Unicode MS" pitchFamily="34" charset="-128"/>
                <a:ea typeface="Arial Unicode MS" pitchFamily="34" charset="-128"/>
                <a:cs typeface="Arial Unicode MS" pitchFamily="34" charset="-128"/>
              </a:rPr>
              <a:pPr algn="r" defTabSz="985838"/>
              <a:t>39</a:t>
            </a:fld>
            <a:endParaRPr lang="en-US" sz="1200">
              <a:latin typeface="Arial Unicode MS" pitchFamily="34" charset="-128"/>
              <a:ea typeface="Arial Unicode MS" pitchFamily="34" charset="-128"/>
              <a:cs typeface="Arial Unicode MS" pitchFamily="34" charset="-128"/>
            </a:endParaRPr>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xfrm>
            <a:off x="974725" y="2878138"/>
            <a:ext cx="5365750" cy="5843587"/>
          </a:xfrm>
          <a:noFill/>
          <a:ln/>
        </p:spPr>
        <p:txBody>
          <a:bodyPr/>
          <a:lstStyle/>
          <a:p>
            <a:r>
              <a:rPr lang="en-US" dirty="0" smtClean="0"/>
              <a:t>At a fast speed,</a:t>
            </a:r>
            <a:r>
              <a:rPr lang="en-US" baseline="0" dirty="0" smtClean="0"/>
              <a:t> orthogonal parabolic cameras certainly do the best.  Other designs cannot provide the worst-case spectral bound, whereas we can.</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057E1CA-E5F0-4676-90FA-E1D76E267F16}" type="slidenum">
              <a:rPr lang="en-US" sz="1200">
                <a:latin typeface="Arial Unicode MS" pitchFamily="34" charset="-128"/>
                <a:ea typeface="Arial Unicode MS" pitchFamily="34" charset="-128"/>
                <a:cs typeface="Arial Unicode MS" pitchFamily="34" charset="-128"/>
              </a:rPr>
              <a:pPr algn="r" defTabSz="985838" eaLnBrk="0" hangingPunct="0"/>
              <a:t>4</a:t>
            </a:fld>
            <a:endParaRPr lang="en-US" sz="1200">
              <a:latin typeface="Arial Unicode MS" pitchFamily="34" charset="-128"/>
              <a:ea typeface="Arial Unicode MS" pitchFamily="34" charset="-128"/>
              <a:cs typeface="Arial Unicode MS" pitchFamily="34" charset="-128"/>
            </a:endParaRPr>
          </a:p>
        </p:txBody>
      </p:sp>
      <p:sp>
        <p:nvSpPr>
          <p:cNvPr id="4198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7C764C90-5968-4375-815F-789D8AB495DD}" type="slidenum">
              <a:rPr lang="en-US" sz="1200">
                <a:latin typeface="Arial Unicode MS" pitchFamily="34" charset="-128"/>
                <a:ea typeface="Arial Unicode MS" pitchFamily="34" charset="-128"/>
                <a:cs typeface="Arial Unicode MS" pitchFamily="34" charset="-128"/>
              </a:rPr>
              <a:pPr algn="r" defTabSz="985838"/>
              <a:t>4</a:t>
            </a:fld>
            <a:endParaRPr lang="en-US" sz="1200">
              <a:latin typeface="Arial Unicode MS" pitchFamily="34" charset="-128"/>
              <a:ea typeface="Arial Unicode MS" pitchFamily="34" charset="-128"/>
              <a:cs typeface="Arial Unicode MS" pitchFamily="34" charset="-128"/>
            </a:endParaRPr>
          </a:p>
        </p:txBody>
      </p:sp>
      <p:sp>
        <p:nvSpPr>
          <p:cNvPr id="41988" name="Rectangle 2"/>
          <p:cNvSpPr>
            <a:spLocks noGrp="1" noRot="1" noChangeAspect="1" noChangeArrowheads="1" noTextEdit="1"/>
          </p:cNvSpPr>
          <p:nvPr>
            <p:ph type="sldImg"/>
          </p:nvPr>
        </p:nvSpPr>
        <p:spPr>
          <a:ln/>
        </p:spPr>
      </p:sp>
      <p:sp>
        <p:nvSpPr>
          <p:cNvPr id="41989" name="Rectangle 3"/>
          <p:cNvSpPr>
            <a:spLocks noGrp="1" noChangeArrowheads="1"/>
          </p:cNvSpPr>
          <p:nvPr>
            <p:ph type="body" idx="1"/>
          </p:nvPr>
        </p:nvSpPr>
        <p:spPr>
          <a:xfrm>
            <a:off x="974725" y="2878138"/>
            <a:ext cx="5365750" cy="5843587"/>
          </a:xfrm>
          <a:noFill/>
          <a:ln/>
        </p:spPr>
        <p:txBody>
          <a:bodyPr/>
          <a:lstStyle/>
          <a:p>
            <a:r>
              <a:rPr lang="en-US" dirty="0" smtClean="0"/>
              <a:t>In this paper,</a:t>
            </a:r>
            <a:r>
              <a:rPr lang="en-US" baseline="0" dirty="0" smtClean="0"/>
              <a:t> we address all these questions.  </a:t>
            </a:r>
          </a:p>
          <a:p>
            <a:r>
              <a:rPr lang="en-US" baseline="0" dirty="0" smtClean="0"/>
              <a:t>1. We derive the optimal worst-case spectral bound.</a:t>
            </a:r>
          </a:p>
          <a:p>
            <a:r>
              <a:rPr lang="en-US" dirty="0" smtClean="0"/>
              <a:t>2. Present a camera that near-optimally captures image</a:t>
            </a:r>
            <a:r>
              <a:rPr lang="en-US" baseline="0" dirty="0" smtClean="0"/>
              <a:t> information</a:t>
            </a:r>
          </a:p>
          <a:p>
            <a:r>
              <a:rPr lang="en-US" baseline="0" dirty="0" smtClean="0"/>
              <a:t>3. Present blur estimation techniques.</a:t>
            </a: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41</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41</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illustrate</a:t>
            </a:r>
            <a:r>
              <a:rPr lang="en-US" baseline="0" dirty="0" smtClean="0"/>
              <a:t> how to estimate blur kernel from two images.</a:t>
            </a:r>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42</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42</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Given two images,</a:t>
            </a:r>
            <a:r>
              <a:rPr lang="en-US" baseline="0" dirty="0" smtClean="0"/>
              <a:t> guess a motion and </a:t>
            </a:r>
            <a:r>
              <a:rPr lang="en-US" baseline="0" dirty="0" err="1" smtClean="0"/>
              <a:t>deblur</a:t>
            </a:r>
            <a:r>
              <a:rPr lang="en-US" baseline="0" dirty="0" smtClean="0"/>
              <a:t> using the kernel pairs that correspond to the guessed motion. </a:t>
            </a: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43</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43</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baseline="0" dirty="0" smtClean="0"/>
              <a:t> Then we re-blur the </a:t>
            </a:r>
            <a:r>
              <a:rPr lang="en-US" baseline="0" dirty="0" err="1" smtClean="0"/>
              <a:t>deblurred</a:t>
            </a:r>
            <a:r>
              <a:rPr lang="en-US" baseline="0" dirty="0" smtClean="0"/>
              <a:t> image using the same blur kernels</a:t>
            </a: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44</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44</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And take the difference of the </a:t>
            </a:r>
            <a:r>
              <a:rPr lang="en-US" dirty="0" err="1" smtClean="0"/>
              <a:t>reblurred</a:t>
            </a:r>
            <a:r>
              <a:rPr lang="en-US" dirty="0" smtClean="0"/>
              <a:t> image pairs with the captured images.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45</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45</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can see that when we use</a:t>
            </a:r>
            <a:r>
              <a:rPr lang="en-US" baseline="0" dirty="0" smtClean="0"/>
              <a:t> the correct motion, the difference between the captured images and the </a:t>
            </a:r>
            <a:r>
              <a:rPr lang="en-US" baseline="0" dirty="0" err="1" smtClean="0"/>
              <a:t>reblurred</a:t>
            </a:r>
            <a:r>
              <a:rPr lang="en-US" baseline="0" dirty="0" smtClean="0"/>
              <a:t> images is just noise; whereas when the motion is incorrect, the difference image contains halos.  </a:t>
            </a:r>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46</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46</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So in order</a:t>
            </a:r>
            <a:r>
              <a:rPr lang="en-US" baseline="0" dirty="0" smtClean="0"/>
              <a:t> to estimate spatially varying blur, for each pixel find motion that results in minimum residual locally.  </a:t>
            </a: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47</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47</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dirty="0" smtClean="0"/>
              <a:t>This kernel estimation strategy can be derived in a Bayesian</a:t>
            </a:r>
            <a:r>
              <a:rPr lang="en-US" baseline="0" dirty="0" smtClean="0"/>
              <a:t> manner, assuming a Gaussian prior on image gradients.  This is not computationally friendly;</a:t>
            </a: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0A8896E2-4BE7-436D-B471-7FB073665922}" type="slidenum">
              <a:rPr lang="en-US" sz="1200">
                <a:latin typeface="Arial Unicode MS" pitchFamily="34" charset="-128"/>
                <a:ea typeface="Arial Unicode MS" pitchFamily="34" charset="-128"/>
                <a:cs typeface="Arial Unicode MS" pitchFamily="34" charset="-128"/>
              </a:rPr>
              <a:pPr algn="r" defTabSz="985838" eaLnBrk="0" hangingPunct="0"/>
              <a:t>48</a:t>
            </a:fld>
            <a:endParaRPr lang="en-US" sz="1200">
              <a:latin typeface="Arial Unicode MS" pitchFamily="34" charset="-128"/>
              <a:ea typeface="Arial Unicode MS" pitchFamily="34" charset="-128"/>
              <a:cs typeface="Arial Unicode MS" pitchFamily="34" charset="-128"/>
            </a:endParaRPr>
          </a:p>
        </p:txBody>
      </p:sp>
      <p:sp>
        <p:nvSpPr>
          <p:cNvPr id="6656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C903C64E-6B7F-4C4A-836D-61FC7CB2EC96}" type="slidenum">
              <a:rPr lang="en-US" sz="1200">
                <a:latin typeface="Arial Unicode MS" pitchFamily="34" charset="-128"/>
                <a:ea typeface="Arial Unicode MS" pitchFamily="34" charset="-128"/>
                <a:cs typeface="Arial Unicode MS" pitchFamily="34" charset="-128"/>
              </a:rPr>
              <a:pPr algn="r" defTabSz="985838"/>
              <a:t>48</a:t>
            </a:fld>
            <a:endParaRPr lang="en-US" sz="1200">
              <a:latin typeface="Arial Unicode MS" pitchFamily="34" charset="-128"/>
              <a:ea typeface="Arial Unicode MS" pitchFamily="34" charset="-128"/>
              <a:cs typeface="Arial Unicode MS" pitchFamily="34" charset="-128"/>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xfrm>
            <a:off x="974725" y="2878138"/>
            <a:ext cx="5365750" cy="5843587"/>
          </a:xfrm>
          <a:noFill/>
          <a:ln/>
        </p:spPr>
        <p:txBody>
          <a:bodyPr/>
          <a:lstStyle/>
          <a:p>
            <a:r>
              <a:rPr lang="en-US" dirty="0" smtClean="0"/>
              <a:t>We can represent</a:t>
            </a:r>
            <a:r>
              <a:rPr lang="en-US" baseline="0" dirty="0" smtClean="0"/>
              <a:t> the kernel estimation measure by representing it using a Laplace representation.  This corresponds to the procedure outline earlier.</a:t>
            </a: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49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49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Evaluating this</a:t>
            </a:r>
            <a:r>
              <a:rPr lang="en-US" baseline="0" dirty="0" smtClean="0"/>
              <a:t> measure for each motion at each pixel can be computationally expensive.  We search for motion in a </a:t>
            </a:r>
            <a:r>
              <a:rPr lang="en-US" baseline="0" dirty="0" err="1" smtClean="0"/>
              <a:t>multiscale</a:t>
            </a:r>
            <a:r>
              <a:rPr lang="en-US" baseline="0" dirty="0" smtClean="0"/>
              <a:t> manner.  First, at each pixel, we find the best motion at a coarse velocity grid.  We perform this operation at a coarser spatial resolution as well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5</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5</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r>
              <a:rPr lang="en-US" dirty="0" smtClean="0"/>
              <a:t>In a nut</a:t>
            </a:r>
            <a:r>
              <a:rPr lang="en-US" baseline="0" dirty="0" smtClean="0"/>
              <a:t>shell, we take two images with orthogonal parabolic cameras.</a:t>
            </a:r>
          </a:p>
          <a:p>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Once we have estimates at a coarse</a:t>
            </a:r>
            <a:r>
              <a:rPr lang="en-US" baseline="0" dirty="0" smtClean="0"/>
              <a:t> scale at each pixel, we search over the neighborhood of the coarser scale “velocity” estimate to refine the motion.  </a:t>
            </a:r>
            <a:endParaRPr 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51</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51</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baseline="0"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52</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52</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8C2FF15-2D94-4172-B151-CC783045D535}" type="slidenum">
              <a:rPr lang="en-US" sz="1200">
                <a:latin typeface="Arial Unicode MS" pitchFamily="34" charset="-128"/>
                <a:ea typeface="Arial Unicode MS" pitchFamily="34" charset="-128"/>
                <a:cs typeface="Arial Unicode MS" pitchFamily="34" charset="-128"/>
              </a:rPr>
              <a:pPr algn="r" defTabSz="985838" eaLnBrk="0" hangingPunct="0"/>
              <a:t>53</a:t>
            </a:fld>
            <a:endParaRPr lang="en-US" sz="1200">
              <a:latin typeface="Arial Unicode MS" pitchFamily="34" charset="-128"/>
              <a:ea typeface="Arial Unicode MS" pitchFamily="34" charset="-128"/>
              <a:cs typeface="Arial Unicode MS" pitchFamily="34" charset="-128"/>
            </a:endParaRPr>
          </a:p>
        </p:txBody>
      </p:sp>
      <p:sp>
        <p:nvSpPr>
          <p:cNvPr id="4403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BEFC0A8B-15BA-4F89-B248-C5FC7EFC7EFA}" type="slidenum">
              <a:rPr lang="en-US" sz="1200">
                <a:latin typeface="Arial Unicode MS" pitchFamily="34" charset="-128"/>
                <a:ea typeface="Arial Unicode MS" pitchFamily="34" charset="-128"/>
                <a:cs typeface="Arial Unicode MS" pitchFamily="34" charset="-128"/>
              </a:rPr>
              <a:pPr algn="r" defTabSz="985838"/>
              <a:t>53</a:t>
            </a:fld>
            <a:endParaRPr lang="en-US" sz="1200">
              <a:latin typeface="Arial Unicode MS" pitchFamily="34" charset="-128"/>
              <a:ea typeface="Arial Unicode MS" pitchFamily="34" charset="-128"/>
              <a:cs typeface="Arial Unicode MS"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xfrm>
            <a:off x="974725" y="2878138"/>
            <a:ext cx="5365750" cy="5843587"/>
          </a:xfrm>
          <a:noFill/>
          <a:ln/>
        </p:spPr>
        <p:txBody>
          <a:bodyPr/>
          <a:lstStyle/>
          <a:p>
            <a:r>
              <a:rPr lang="en-US" dirty="0" smtClean="0"/>
              <a:t>We</a:t>
            </a:r>
            <a:r>
              <a:rPr lang="en-US" baseline="0" dirty="0" smtClean="0"/>
              <a:t> use only one of the two captured images to fill in such regions.</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54</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54</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built a camera</a:t>
            </a:r>
            <a:r>
              <a:rPr lang="en-US" baseline="0" dirty="0" smtClean="0"/>
              <a:t> prototype to demonstrate the concept.  Two actuators move the sensor in parabolic paths while keeping the lens static.  The entire exposure time is 500 ms, 200ms for each shots and 100 ms delay in the middle.</a:t>
            </a: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55</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55</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take two images with this</a:t>
            </a:r>
            <a:r>
              <a:rPr lang="en-US" baseline="0" dirty="0" smtClean="0"/>
              <a:t> camera</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56</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56</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Estimate</a:t>
            </a:r>
            <a:r>
              <a:rPr lang="en-US" baseline="0" dirty="0" smtClean="0"/>
              <a:t> motion with these two shots and recover a blur free image.  </a:t>
            </a: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57</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57</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To see the motion, we show here an</a:t>
            </a:r>
            <a:r>
              <a:rPr lang="en-US" baseline="0" dirty="0" smtClean="0"/>
              <a:t> image taken with a static camera with 500ms exposure.  </a:t>
            </a: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58</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58</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Here is a zoomed version of the two images taken and the </a:t>
            </a:r>
            <a:r>
              <a:rPr lang="en-US" dirty="0" err="1" smtClean="0"/>
              <a:t>deblurred</a:t>
            </a:r>
            <a:r>
              <a:rPr lang="en-US" dirty="0" smtClean="0"/>
              <a:t> image.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59</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59</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We show more examples</a:t>
            </a:r>
            <a:r>
              <a:rPr lang="en-US" baseline="0" dirty="0" smtClean="0"/>
              <a:t> here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E4590C33-543E-47D2-8BD0-F62E763554E9}" type="slidenum">
              <a:rPr lang="en-US" sz="1200">
                <a:latin typeface="Arial Unicode MS" pitchFamily="34" charset="-128"/>
                <a:ea typeface="Arial Unicode MS" pitchFamily="34" charset="-128"/>
                <a:cs typeface="Arial Unicode MS" pitchFamily="34" charset="-128"/>
              </a:rPr>
              <a:pPr algn="r" defTabSz="985838" eaLnBrk="0" hangingPunct="0"/>
              <a:t>6</a:t>
            </a:fld>
            <a:endParaRPr lang="en-US" sz="1200">
              <a:latin typeface="Arial Unicode MS" pitchFamily="34" charset="-128"/>
              <a:ea typeface="Arial Unicode MS" pitchFamily="34" charset="-128"/>
              <a:cs typeface="Arial Unicode MS" pitchFamily="34" charset="-128"/>
            </a:endParaRPr>
          </a:p>
        </p:txBody>
      </p:sp>
      <p:sp>
        <p:nvSpPr>
          <p:cNvPr id="430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37227D1D-9E51-4AEA-9A5C-1F6474172490}" type="slidenum">
              <a:rPr lang="en-US" sz="1200">
                <a:latin typeface="Arial Unicode MS" pitchFamily="34" charset="-128"/>
                <a:ea typeface="Arial Unicode MS" pitchFamily="34" charset="-128"/>
                <a:cs typeface="Arial Unicode MS" pitchFamily="34" charset="-128"/>
              </a:rPr>
              <a:pPr algn="r" defTabSz="985838"/>
              <a:t>6</a:t>
            </a:fld>
            <a:endParaRPr lang="en-US" sz="1200">
              <a:latin typeface="Arial Unicode MS" pitchFamily="34" charset="-128"/>
              <a:ea typeface="Arial Unicode MS" pitchFamily="34" charset="-128"/>
              <a:cs typeface="Arial Unicode MS" pitchFamily="34" charset="-128"/>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xfrm>
            <a:off x="974725" y="2878138"/>
            <a:ext cx="5365750" cy="5843587"/>
          </a:xfrm>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DBFE63F-6856-4550-BD2A-D66F4C78509B}" type="slidenum">
              <a:rPr lang="en-US" sz="1200">
                <a:latin typeface="Arial Unicode MS" pitchFamily="34" charset="-128"/>
                <a:ea typeface="Arial Unicode MS" pitchFamily="34" charset="-128"/>
                <a:cs typeface="Arial Unicode MS" pitchFamily="34" charset="-128"/>
              </a:rPr>
              <a:pPr algn="r" defTabSz="985838" eaLnBrk="0" hangingPunct="0"/>
              <a:t>60</a:t>
            </a:fld>
            <a:endParaRPr lang="en-US" sz="1200">
              <a:latin typeface="Arial Unicode MS" pitchFamily="34" charset="-128"/>
              <a:ea typeface="Arial Unicode MS" pitchFamily="34" charset="-128"/>
              <a:cs typeface="Arial Unicode MS" pitchFamily="34" charset="-128"/>
            </a:endParaRPr>
          </a:p>
        </p:txBody>
      </p:sp>
      <p:sp>
        <p:nvSpPr>
          <p:cNvPr id="68611"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8DD50E5B-F132-466D-95CF-4A0201B36C70}" type="slidenum">
              <a:rPr lang="en-US" sz="1200">
                <a:latin typeface="Arial Unicode MS" pitchFamily="34" charset="-128"/>
                <a:ea typeface="Arial Unicode MS" pitchFamily="34" charset="-128"/>
                <a:cs typeface="Arial Unicode MS" pitchFamily="34" charset="-128"/>
              </a:rPr>
              <a:pPr algn="r" defTabSz="985838"/>
              <a:t>60</a:t>
            </a:fld>
            <a:endParaRPr lang="en-US" sz="1200">
              <a:latin typeface="Arial Unicode MS" pitchFamily="34" charset="-128"/>
              <a:ea typeface="Arial Unicode MS" pitchFamily="34" charset="-128"/>
              <a:cs typeface="Arial Unicode MS" pitchFamily="34" charset="-128"/>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xfrm>
            <a:off x="974725" y="2878138"/>
            <a:ext cx="5365750" cy="5843587"/>
          </a:xfrm>
          <a:noFill/>
          <a:ln/>
        </p:spPr>
        <p:txBody>
          <a:bodyPr/>
          <a:lstStyle/>
          <a:p>
            <a:r>
              <a:rPr lang="en-US" dirty="0" smtClean="0"/>
              <a:t>Even for a forward</a:t>
            </a:r>
            <a:r>
              <a:rPr lang="en-US" baseline="0" dirty="0" smtClean="0"/>
              <a:t> motion that does not really satisfy our assumption about the motion, we can recover a relatively sharp image.</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47547BC9-FDD2-4396-86BE-49DDD5FAEEBE}" type="slidenum">
              <a:rPr lang="en-US" sz="1200">
                <a:latin typeface="Arial Unicode MS" pitchFamily="34" charset="-128"/>
              </a:rPr>
              <a:pPr algn="r" defTabSz="985838" eaLnBrk="0" hangingPunct="0"/>
              <a:t>61</a:t>
            </a:fld>
            <a:endParaRPr lang="en-US" sz="1200">
              <a:latin typeface="Arial Unicode MS" pitchFamily="34" charset="-128"/>
            </a:endParaRPr>
          </a:p>
        </p:txBody>
      </p:sp>
      <p:sp>
        <p:nvSpPr>
          <p:cNvPr id="47107"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1CE4D87F-E9F6-4FA0-82E8-60453BCB3CFB}" type="slidenum">
              <a:rPr lang="en-US" sz="1200">
                <a:latin typeface="Arial Unicode MS" pitchFamily="34" charset="-128"/>
              </a:rPr>
              <a:pPr algn="r" defTabSz="985838"/>
              <a:t>61</a:t>
            </a:fld>
            <a:endParaRPr lang="en-US" sz="1200">
              <a:latin typeface="Arial Unicode MS" pitchFamily="34" charset="-128"/>
            </a:endParaRPr>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2C9137B-3D0D-4558-A479-354B4B9EA45B}" type="slidenum">
              <a:rPr lang="en-US" smtClean="0"/>
              <a:pPr/>
              <a:t>62</a:t>
            </a:fld>
            <a:endParaRPr lang="en-US" smtClean="0"/>
          </a:p>
        </p:txBody>
      </p:sp>
      <p:sp>
        <p:nvSpPr>
          <p:cNvPr id="38915" name="Rectangle 2"/>
          <p:cNvSpPr>
            <a:spLocks noGrp="1" noRot="1" noChangeAspect="1" noChangeArrowheads="1" noTextEdit="1"/>
          </p:cNvSpPr>
          <p:nvPr>
            <p:ph type="sldImg"/>
          </p:nvPr>
        </p:nvSpPr>
        <p:spPr>
          <a:xfrm>
            <a:off x="2082800" y="639763"/>
            <a:ext cx="2989263" cy="2241550"/>
          </a:xfrm>
          <a:ln/>
        </p:spPr>
      </p:sp>
      <p:sp>
        <p:nvSpPr>
          <p:cNvPr id="38916" name="Rectangle 3"/>
          <p:cNvSpPr>
            <a:spLocks noGrp="1" noChangeArrowheads="1"/>
          </p:cNvSpPr>
          <p:nvPr>
            <p:ph type="body" idx="1"/>
          </p:nvPr>
        </p:nvSpPr>
        <p:spPr>
          <a:xfrm>
            <a:off x="974725" y="3119438"/>
            <a:ext cx="5365750" cy="5842000"/>
          </a:xfrm>
          <a:noFill/>
          <a:ln/>
        </p:spPr>
        <p:txBody>
          <a:bodyPr lIns="98032" tIns="49017" rIns="98032" bIns="49017"/>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D8C2FF15-2D94-4172-B151-CC783045D535}" type="slidenum">
              <a:rPr lang="en-US" sz="1200">
                <a:latin typeface="Arial Unicode MS" pitchFamily="34" charset="-128"/>
                <a:ea typeface="Arial Unicode MS" pitchFamily="34" charset="-128"/>
                <a:cs typeface="Arial Unicode MS" pitchFamily="34" charset="-128"/>
              </a:rPr>
              <a:pPr algn="r" defTabSz="985838" eaLnBrk="0" hangingPunct="0"/>
              <a:t>7</a:t>
            </a:fld>
            <a:endParaRPr lang="en-US" sz="1200">
              <a:latin typeface="Arial Unicode MS" pitchFamily="34" charset="-128"/>
              <a:ea typeface="Arial Unicode MS" pitchFamily="34" charset="-128"/>
              <a:cs typeface="Arial Unicode MS" pitchFamily="34" charset="-128"/>
            </a:endParaRPr>
          </a:p>
        </p:txBody>
      </p:sp>
      <p:sp>
        <p:nvSpPr>
          <p:cNvPr id="44035"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BEFC0A8B-15BA-4F89-B248-C5FC7EFC7EFA}" type="slidenum">
              <a:rPr lang="en-US" sz="1200">
                <a:latin typeface="Arial Unicode MS" pitchFamily="34" charset="-128"/>
                <a:ea typeface="Arial Unicode MS" pitchFamily="34" charset="-128"/>
                <a:cs typeface="Arial Unicode MS" pitchFamily="34" charset="-128"/>
              </a:rPr>
              <a:pPr algn="r" defTabSz="985838"/>
              <a:t>7</a:t>
            </a:fld>
            <a:endParaRPr lang="en-US" sz="1200">
              <a:latin typeface="Arial Unicode MS" pitchFamily="34" charset="-128"/>
              <a:ea typeface="Arial Unicode MS" pitchFamily="34" charset="-128"/>
              <a:cs typeface="Arial Unicode MS" pitchFamily="34" charset="-128"/>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xfrm>
            <a:off x="974725" y="2878138"/>
            <a:ext cx="5365750" cy="5843587"/>
          </a:xfrm>
          <a:noFill/>
          <a:ln/>
        </p:spPr>
        <p:txBody>
          <a:bodyPr/>
          <a:lstStyle/>
          <a:p>
            <a:r>
              <a:rPr lang="en-US" dirty="0" smtClean="0"/>
              <a:t>We estimate motion locally using both images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670E0ABE-649A-4807-AED1-5C6B72F3D128}" type="slidenum">
              <a:rPr lang="en-US" sz="1200">
                <a:latin typeface="Arial Unicode MS" pitchFamily="34" charset="-128"/>
                <a:ea typeface="Arial Unicode MS" pitchFamily="34" charset="-128"/>
                <a:cs typeface="Arial Unicode MS" pitchFamily="34" charset="-128"/>
              </a:rPr>
              <a:pPr algn="r" defTabSz="985838" eaLnBrk="0" hangingPunct="0"/>
              <a:t>8</a:t>
            </a:fld>
            <a:endParaRPr lang="en-US" sz="1200">
              <a:latin typeface="Arial Unicode MS" pitchFamily="34" charset="-128"/>
              <a:ea typeface="Arial Unicode MS" pitchFamily="34" charset="-128"/>
              <a:cs typeface="Arial Unicode MS" pitchFamily="34" charset="-128"/>
            </a:endParaRPr>
          </a:p>
        </p:txBody>
      </p:sp>
      <p:sp>
        <p:nvSpPr>
          <p:cNvPr id="45059"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A7205659-216E-41D5-A65C-898333681150}" type="slidenum">
              <a:rPr lang="en-US" sz="1200">
                <a:latin typeface="Arial Unicode MS" pitchFamily="34" charset="-128"/>
                <a:ea typeface="Arial Unicode MS" pitchFamily="34" charset="-128"/>
                <a:cs typeface="Arial Unicode MS" pitchFamily="34" charset="-128"/>
              </a:rPr>
              <a:pPr algn="r" defTabSz="985838"/>
              <a:t>8</a:t>
            </a:fld>
            <a:endParaRPr lang="en-US" sz="1200">
              <a:latin typeface="Arial Unicode MS" pitchFamily="34" charset="-128"/>
              <a:ea typeface="Arial Unicode MS" pitchFamily="34" charset="-128"/>
              <a:cs typeface="Arial Unicode MS" pitchFamily="34" charset="-128"/>
            </a:endParaRPr>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974725" y="2878138"/>
            <a:ext cx="5365750" cy="5843587"/>
          </a:xfrm>
          <a:noFill/>
          <a:ln/>
        </p:spPr>
        <p:txBody>
          <a:bodyPr/>
          <a:lstStyle/>
          <a:p>
            <a:r>
              <a:rPr lang="en-US" dirty="0" smtClean="0"/>
              <a:t>Then</a:t>
            </a:r>
            <a:r>
              <a:rPr lang="en-US" baseline="0" dirty="0" smtClean="0"/>
              <a:t> we </a:t>
            </a:r>
            <a:r>
              <a:rPr lang="en-US" baseline="0" dirty="0" err="1" smtClean="0"/>
              <a:t>deblur</a:t>
            </a:r>
            <a:r>
              <a:rPr lang="en-US" baseline="0" dirty="0" smtClean="0"/>
              <a:t> the image according to the estimated motion</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20" tIns="49259" rIns="98520" bIns="49259" anchor="b"/>
          <a:lstStyle/>
          <a:p>
            <a:pPr algn="r" defTabSz="985838" eaLnBrk="0" hangingPunct="0"/>
            <a:fld id="{5FE24F9B-0C97-48CC-8C4E-9E1242F5F79F}" type="slidenum">
              <a:rPr lang="en-US" sz="1200">
                <a:latin typeface="Arial Unicode MS" pitchFamily="34" charset="-128"/>
                <a:ea typeface="Arial Unicode MS" pitchFamily="34" charset="-128"/>
                <a:cs typeface="Arial Unicode MS" pitchFamily="34" charset="-128"/>
              </a:rPr>
              <a:pPr algn="r" defTabSz="985838" eaLnBrk="0" hangingPunct="0"/>
              <a:t>9</a:t>
            </a:fld>
            <a:endParaRPr lang="en-US" sz="1200">
              <a:latin typeface="Arial Unicode MS" pitchFamily="34" charset="-128"/>
              <a:ea typeface="Arial Unicode MS" pitchFamily="34" charset="-128"/>
              <a:cs typeface="Arial Unicode MS" pitchFamily="34" charset="-128"/>
            </a:endParaRPr>
          </a:p>
        </p:txBody>
      </p:sp>
      <p:sp>
        <p:nvSpPr>
          <p:cNvPr id="46083" name="Rectangle 7"/>
          <p:cNvSpPr txBox="1">
            <a:spLocks noGrp="1" noChangeArrowheads="1"/>
          </p:cNvSpPr>
          <p:nvPr/>
        </p:nvSpPr>
        <p:spPr bwMode="auto">
          <a:xfrm>
            <a:off x="4144963" y="9121775"/>
            <a:ext cx="3170237" cy="479425"/>
          </a:xfrm>
          <a:prstGeom prst="rect">
            <a:avLst/>
          </a:prstGeom>
          <a:noFill/>
          <a:ln w="9525">
            <a:noFill/>
            <a:miter lim="800000"/>
            <a:headEnd/>
            <a:tailEnd/>
          </a:ln>
        </p:spPr>
        <p:txBody>
          <a:bodyPr lIns="98502" tIns="49250" rIns="98502" bIns="49250" anchor="b"/>
          <a:lstStyle/>
          <a:p>
            <a:pPr algn="r" defTabSz="985838"/>
            <a:fld id="{D7C0DB1D-0818-4936-8B45-5AE663F134EF}" type="slidenum">
              <a:rPr lang="en-US" sz="1200">
                <a:latin typeface="Arial Unicode MS" pitchFamily="34" charset="-128"/>
                <a:ea typeface="Arial Unicode MS" pitchFamily="34" charset="-128"/>
                <a:cs typeface="Arial Unicode MS" pitchFamily="34" charset="-128"/>
              </a:rPr>
              <a:pPr algn="r" defTabSz="985838"/>
              <a:t>9</a:t>
            </a:fld>
            <a:endParaRPr lang="en-US" sz="1200">
              <a:latin typeface="Arial Unicode MS" pitchFamily="34" charset="-128"/>
              <a:ea typeface="Arial Unicode MS" pitchFamily="34" charset="-128"/>
              <a:cs typeface="Arial Unicode MS" pitchFamily="34" charset="-128"/>
            </a:endParaRPr>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xfrm>
            <a:off x="974725" y="2878138"/>
            <a:ext cx="5365750" cy="5843587"/>
          </a:xfrm>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828800"/>
            <a:ext cx="7772400" cy="1143000"/>
          </a:xfrm>
        </p:spPr>
        <p:txBody>
          <a:bodyPr/>
          <a:lstStyle>
            <a:lvl1pPr>
              <a:defRPr sz="48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1371600" y="3581400"/>
            <a:ext cx="6400800" cy="1752600"/>
          </a:xfrm>
        </p:spPr>
        <p:txBody>
          <a:bodyPr/>
          <a:lstStyle>
            <a:lvl1pPr algn="ctr">
              <a:buNone/>
              <a:defRPr sz="3600">
                <a:latin typeface="Calibri" pitchFamily="34" charset="0"/>
              </a:defRPr>
            </a:lvl1pPr>
          </a:lstStyle>
          <a:p>
            <a:r>
              <a:rPr lang="en-US" dirty="0"/>
              <a:t>Click to edit Master subtitle style</a:t>
            </a:r>
          </a:p>
        </p:txBody>
      </p:sp>
      <p:sp>
        <p:nvSpPr>
          <p:cNvPr id="4" name="Rectangle 4"/>
          <p:cNvSpPr>
            <a:spLocks noGrp="1" noChangeArrowheads="1"/>
          </p:cNvSpPr>
          <p:nvPr>
            <p:ph type="ftr" sz="quarter" idx="10"/>
          </p:nvPr>
        </p:nvSpPr>
        <p:spPr bwMode="auto">
          <a:xfrm>
            <a:off x="6858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en-US"/>
          </a:p>
        </p:txBody>
      </p:sp>
      <p:sp>
        <p:nvSpPr>
          <p:cNvPr id="5" name="Rectangle 5"/>
          <p:cNvSpPr>
            <a:spLocks noGrp="1" noChangeArrowheads="1"/>
          </p:cNvSpPr>
          <p:nvPr>
            <p:ph type="sldNum" sz="quarter" idx="11"/>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C56B7B5-B346-46BB-8E3A-BF99DA868915}" type="slidenum">
              <a:rPr lang="en-US"/>
              <a:pPr>
                <a:defRPr/>
              </a:pPr>
              <a:t>‹#›</a:t>
            </a:fld>
            <a:endParaRPr lang="en-US"/>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01613"/>
            <a:ext cx="8229600" cy="6794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31888"/>
            <a:ext cx="4038600" cy="5340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31888"/>
            <a:ext cx="4038600" cy="2593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78263"/>
            <a:ext cx="4038600" cy="2593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overrideClrMapping bg1="dk2" tx1="lt1" bg2="dk1" tx2="lt2" accent1="accent1" accent2="accent2" accent3="accent3" accent4="accent4" accent5="accent5" accent6="accent6" hlink="hlink" folHlink="folHlink"/>
  </p:clrMapOvr>
  <p:transition advTm="14900">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1_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1167617"/>
            <a:ext cx="7772400" cy="2096087"/>
          </a:xfrm>
        </p:spPr>
        <p:txBody>
          <a:bodyPr anchor="t"/>
          <a:lstStyle>
            <a:lvl1pPr algn="l">
              <a:defRPr sz="4400" b="0">
                <a:latin typeface="Calibri" pitchFamily="34" charset="0"/>
              </a:defRPr>
            </a:lvl1pPr>
          </a:lstStyle>
          <a:p>
            <a:r>
              <a:rPr lang="en-US" dirty="0"/>
              <a:t>Click to edit Master title style</a:t>
            </a:r>
          </a:p>
        </p:txBody>
      </p:sp>
      <p:sp>
        <p:nvSpPr>
          <p:cNvPr id="23555" name="Rectangle 3"/>
          <p:cNvSpPr>
            <a:spLocks noGrp="1" noChangeArrowheads="1"/>
          </p:cNvSpPr>
          <p:nvPr>
            <p:ph type="subTitle" idx="1"/>
          </p:nvPr>
        </p:nvSpPr>
        <p:spPr>
          <a:xfrm>
            <a:off x="675249" y="3940134"/>
            <a:ext cx="7814603" cy="2172286"/>
          </a:xfrm>
        </p:spPr>
        <p:txBody>
          <a:bodyPr/>
          <a:lstStyle>
            <a:lvl1pPr algn="l">
              <a:buNone/>
              <a:defRPr sz="3600">
                <a:latin typeface="Calibri" pitchFamily="34" charset="0"/>
              </a:defRPr>
            </a:lvl1pPr>
          </a:lstStyle>
          <a:p>
            <a:r>
              <a:rPr lang="en-US" dirty="0"/>
              <a:t>Click to edit Master subtitle style</a:t>
            </a:r>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49702" y="920878"/>
            <a:ext cx="8321504" cy="2103437"/>
          </a:xfrm>
        </p:spPr>
        <p:txBody>
          <a:bodyPr/>
          <a:lstStyle>
            <a:lvl1pPr marL="0" indent="0">
              <a:buNone/>
              <a:defRPr sz="4400">
                <a:solidFill>
                  <a:schemeClr val="tx1"/>
                </a:solidFill>
              </a:defRPr>
            </a:lvl1pPr>
          </a:lstStyle>
          <a:p>
            <a:pPr lvl="0"/>
            <a:endParaRPr lang="en-US" dirty="0"/>
          </a:p>
        </p:txBody>
      </p:sp>
      <p:sp>
        <p:nvSpPr>
          <p:cNvPr id="10" name="Text Placeholder 8"/>
          <p:cNvSpPr>
            <a:spLocks noGrp="1"/>
          </p:cNvSpPr>
          <p:nvPr>
            <p:ph type="body" sz="quarter" idx="11"/>
          </p:nvPr>
        </p:nvSpPr>
        <p:spPr>
          <a:xfrm>
            <a:off x="468460" y="3978249"/>
            <a:ext cx="8321504" cy="2103437"/>
          </a:xfrm>
        </p:spPr>
        <p:txBody>
          <a:bodyPr/>
          <a:lstStyle>
            <a:lvl1pPr marL="0" indent="0">
              <a:buNone/>
              <a:defRPr sz="4400">
                <a:solidFill>
                  <a:schemeClr val="tx1"/>
                </a:solidFill>
              </a:defRPr>
            </a:lvl1pPr>
          </a:lstStyle>
          <a:p>
            <a:pPr lvl="0"/>
            <a:endParaRPr lang="en-US" dirty="0"/>
          </a:p>
        </p:txBody>
      </p:sp>
    </p:spTree>
  </p:cSld>
  <p:clrMapOvr>
    <a:overrideClrMapping bg1="dk2" tx1="lt1" bg2="dk1"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indent="0">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5099538"/>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
        <p:nvSpPr>
          <p:cNvPr id="4" name="Content Placeholder 2"/>
          <p:cNvSpPr>
            <a:spLocks noGrp="1"/>
          </p:cNvSpPr>
          <p:nvPr>
            <p:ph idx="10"/>
          </p:nvPr>
        </p:nvSpPr>
        <p:spPr>
          <a:xfrm>
            <a:off x="454855" y="2313692"/>
            <a:ext cx="8229600" cy="1567962"/>
          </a:xfrm>
        </p:spPr>
        <p:txBody>
          <a:bodyPr/>
          <a:lstStyle>
            <a:lvl1pPr>
              <a:buNone/>
              <a:defRPr>
                <a:latin typeface="Calibri" pitchFamily="34" charset="0"/>
              </a:defRPr>
            </a:lvl1pPr>
            <a:lvl2pPr>
              <a:defRPr sz="2300">
                <a:latin typeface="Calibri" pitchFamily="34" charset="0"/>
              </a:defRPr>
            </a:lvl2pPr>
            <a:lvl3pPr>
              <a:defRPr sz="2300">
                <a:latin typeface="Calibri" pitchFamily="34" charset="0"/>
              </a:defRPr>
            </a:lvl3pPr>
            <a:lvl4pPr>
              <a:defRPr sz="2300">
                <a:latin typeface="Calibri" pitchFamily="34" charset="0"/>
              </a:defRPr>
            </a:lvl4pPr>
            <a:lvl5pPr>
              <a:defRPr sz="2300">
                <a:latin typeface="Calibri" pitchFamily="34" charset="0"/>
              </a:defRPr>
            </a:lvl5pPr>
          </a:lstStyle>
          <a:p>
            <a:pPr lvl="0"/>
            <a:r>
              <a:rPr lang="en-US" dirty="0" smtClean="0"/>
              <a:t>Click to edit Master text styles</a:t>
            </a:r>
          </a:p>
          <a:p>
            <a:pPr lvl="1"/>
            <a:r>
              <a:rPr lang="en-US" dirty="0" smtClean="0"/>
              <a:t>Second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65226"/>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54856" y="2520414"/>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52512" y="3875602"/>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450168" y="5230790"/>
            <a:ext cx="3263705" cy="1155944"/>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346912" y="1066749"/>
            <a:ext cx="4375053" cy="2070343"/>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4344568" y="3237861"/>
            <a:ext cx="4375053" cy="175616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4342224" y="5085467"/>
            <a:ext cx="4375053" cy="1655058"/>
          </a:xfrm>
          <a:solidFill>
            <a:schemeClr val="accent3">
              <a:lumMod val="50000"/>
            </a:schemeClr>
          </a:solidFill>
          <a:ln>
            <a:solidFill>
              <a:schemeClr val="tx1"/>
            </a:solid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60248" y="1003444"/>
            <a:ext cx="3263705" cy="874593"/>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8" name="Content Placeholder 2"/>
          <p:cNvSpPr>
            <a:spLocks noGrp="1"/>
          </p:cNvSpPr>
          <p:nvPr>
            <p:ph idx="10"/>
          </p:nvPr>
        </p:nvSpPr>
        <p:spPr>
          <a:xfrm>
            <a:off x="257904" y="1950660"/>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9" name="Content Placeholder 2"/>
          <p:cNvSpPr>
            <a:spLocks noGrp="1"/>
          </p:cNvSpPr>
          <p:nvPr>
            <p:ph idx="11"/>
          </p:nvPr>
        </p:nvSpPr>
        <p:spPr>
          <a:xfrm>
            <a:off x="255560" y="3453562"/>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
        <p:nvSpPr>
          <p:cNvPr id="10" name="Content Placeholder 2"/>
          <p:cNvSpPr>
            <a:spLocks noGrp="1"/>
          </p:cNvSpPr>
          <p:nvPr>
            <p:ph idx="12"/>
          </p:nvPr>
        </p:nvSpPr>
        <p:spPr>
          <a:xfrm>
            <a:off x="253216" y="5561388"/>
            <a:ext cx="3263705" cy="1155944"/>
          </a:xfrm>
          <a:noFill/>
          <a:ln>
            <a:noFill/>
          </a:ln>
        </p:spPr>
        <p:txBody>
          <a:bodyPr/>
          <a:lstStyle>
            <a:lvl1pPr marL="0" indent="0">
              <a:buNone/>
              <a:defRPr>
                <a:latin typeface="Calibri" pitchFamily="34" charset="0"/>
              </a:defRPr>
            </a:lvl1pPr>
            <a:lvl2pPr marL="231775" indent="-231775">
              <a:buFont typeface="Arial" pitchFamily="34" charset="0"/>
              <a:buChar char="•"/>
              <a:defRPr sz="2300">
                <a:latin typeface="Calibri" pitchFamily="34" charset="0"/>
              </a:defRPr>
            </a:lvl2pPr>
            <a:lvl3pPr>
              <a:buNone/>
              <a:defRPr sz="2300">
                <a:latin typeface="Calibri" pitchFamily="34" charset="0"/>
              </a:defRPr>
            </a:lvl3pPr>
            <a:lvl4pPr>
              <a:buNone/>
              <a:defRPr sz="2300">
                <a:latin typeface="Calibri" pitchFamily="34" charset="0"/>
              </a:defRPr>
            </a:lvl4pPr>
            <a:lvl5pPr>
              <a:buNone/>
              <a:defRPr sz="2300">
                <a:latin typeface="Calibri" pitchFamily="34" charset="0"/>
              </a:defRPr>
            </a:lvl5pPr>
          </a:lstStyle>
          <a:p>
            <a:pPr lvl="0"/>
            <a:r>
              <a:rPr lang="en-US" dirty="0" smtClean="0"/>
              <a:t>Click to edit Master text</a:t>
            </a:r>
          </a:p>
          <a:p>
            <a:pPr lvl="1"/>
            <a:endParaRPr lang="en-US" dirty="0" smtClean="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A3A3A"/>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2531" name="Rectangle 3"/>
          <p:cNvSpPr>
            <a:spLocks noGrp="1" noChangeArrowheads="1"/>
          </p:cNvSpPr>
          <p:nvPr>
            <p:ph type="body" idx="1"/>
          </p:nvPr>
        </p:nvSpPr>
        <p:spPr bwMode="auto">
          <a:xfrm>
            <a:off x="457200" y="1165225"/>
            <a:ext cx="8229600" cy="5502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 this is a test this is a test this is a test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81" r:id="rId4"/>
    <p:sldLayoutId id="2147483682" r:id="rId5"/>
    <p:sldLayoutId id="2147483683" r:id="rId6"/>
    <p:sldLayoutId id="2147483684" r:id="rId7"/>
    <p:sldLayoutId id="2147483685" r:id="rId8"/>
    <p:sldLayoutId id="2147483686" r:id="rId9"/>
    <p:sldLayoutId id="2147483690" r:id="rId10"/>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2pPr>
      <a:lvl3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3pPr>
      <a:lvl4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4pPr>
      <a:lvl5pPr algn="ctr" rtl="0" eaLnBrk="0" fontAlgn="base" hangingPunct="0">
        <a:spcBef>
          <a:spcPct val="0"/>
        </a:spcBef>
        <a:spcAft>
          <a:spcPct val="0"/>
        </a:spcAft>
        <a:defRPr sz="3300" b="1">
          <a:solidFill>
            <a:srgbClr val="FFCC66"/>
          </a:solidFill>
          <a:effectLst>
            <a:outerShdw blurRad="38100" dist="38100" dir="2700000" algn="tl">
              <a:srgbClr val="000000"/>
            </a:outerShdw>
          </a:effectLst>
          <a:latin typeface="Calibri" pitchFamily="34" charset="0"/>
        </a:defRPr>
      </a:lvl5pPr>
      <a:lvl6pPr marL="4572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3600" b="1">
          <a:solidFill>
            <a:srgbClr val="FFCC66"/>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5000"/>
        </a:spcBef>
        <a:spcAft>
          <a:spcPct val="0"/>
        </a:spcAft>
        <a:buChar char="•"/>
        <a:defRPr sz="2200">
          <a:solidFill>
            <a:schemeClr val="tx1"/>
          </a:solidFill>
          <a:effectLst>
            <a:outerShdw blurRad="38100" dist="38100" dir="2700000" algn="tl">
              <a:srgbClr val="000000"/>
            </a:outerShdw>
          </a:effectLst>
          <a:latin typeface="Calibri" pitchFamily="34" charset="0"/>
        </a:defRPr>
      </a:lvl2pPr>
      <a:lvl3pPr marL="11430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3pPr>
      <a:lvl4pPr marL="16002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4pPr>
      <a:lvl5pPr marL="2057400" indent="-228600" algn="l" rtl="0" eaLnBrk="0" fontAlgn="base" hangingPunct="0">
        <a:spcBef>
          <a:spcPct val="20000"/>
        </a:spcBef>
        <a:spcAft>
          <a:spcPct val="0"/>
        </a:spcAft>
        <a:buChar char="»"/>
        <a:defRPr sz="2200">
          <a:solidFill>
            <a:schemeClr val="tx1"/>
          </a:solidFill>
          <a:effectLst>
            <a:outerShdw blurRad="38100" dist="38100" dir="2700000" algn="tl">
              <a:srgbClr val="000000"/>
            </a:outerShdw>
          </a:effectLst>
          <a:latin typeface="Calibri" pitchFamily="34" charset="0"/>
        </a:defRPr>
      </a:lvl5pPr>
      <a:lvl6pPr marL="25146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6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jpeg"/><Relationship Id="rId7" Type="http://schemas.openxmlformats.org/officeDocument/2006/relationships/image" Target="../media/image14.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jpe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jpe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jpe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oleObject" Target="../embeddings/Microsoft_Equation6.bin"/><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Microsoft_Equation7.bin"/><Relationship Id="rId5" Type="http://schemas.openxmlformats.org/officeDocument/2006/relationships/oleObject" Target="../embeddings/Microsoft_Equation8.bin"/><Relationship Id="rId6" Type="http://schemas.openxmlformats.org/officeDocument/2006/relationships/oleObject" Target="../embeddings/Microsoft_Equation9.bin"/><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Microsoft_Equation10.bin"/><Relationship Id="rId5" Type="http://schemas.openxmlformats.org/officeDocument/2006/relationships/oleObject" Target="../embeddings/Microsoft_Equation11.bin"/><Relationship Id="rId6" Type="http://schemas.openxmlformats.org/officeDocument/2006/relationships/oleObject" Target="../embeddings/Microsoft_Equation12.bin"/><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23.png"/><Relationship Id="rId5" Type="http://schemas.openxmlformats.org/officeDocument/2006/relationships/oleObject" Target="../embeddings/Microsoft_Equation13.bin"/><Relationship Id="rId6" Type="http://schemas.openxmlformats.org/officeDocument/2006/relationships/oleObject" Target="../embeddings/Microsoft_Equation14.bin"/><Relationship Id="rId7" Type="http://schemas.openxmlformats.org/officeDocument/2006/relationships/oleObject" Target="../embeddings/Microsoft_Equation15.bin"/><Relationship Id="rId8" Type="http://schemas.openxmlformats.org/officeDocument/2006/relationships/image" Target="../media/image24.png"/><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25.png"/><Relationship Id="rId5" Type="http://schemas.openxmlformats.org/officeDocument/2006/relationships/oleObject" Target="../embeddings/Microsoft_Equation16.bin"/><Relationship Id="rId6" Type="http://schemas.openxmlformats.org/officeDocument/2006/relationships/oleObject" Target="../embeddings/Microsoft_Equation17.bin"/><Relationship Id="rId7" Type="http://schemas.openxmlformats.org/officeDocument/2006/relationships/oleObject" Target="../embeddings/Microsoft_Equation18.bin"/><Relationship Id="rId8" Type="http://schemas.openxmlformats.org/officeDocument/2006/relationships/image" Target="../media/image26.png"/><Relationship Id="rId9" Type="http://schemas.openxmlformats.org/officeDocument/2006/relationships/image" Target="../media/image24.png"/><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5.png"/><Relationship Id="rId5" Type="http://schemas.openxmlformats.org/officeDocument/2006/relationships/oleObject" Target="../embeddings/Microsoft_Equation19.bin"/><Relationship Id="rId6" Type="http://schemas.openxmlformats.org/officeDocument/2006/relationships/oleObject" Target="../embeddings/Microsoft_Equation20.bin"/><Relationship Id="rId7" Type="http://schemas.openxmlformats.org/officeDocument/2006/relationships/oleObject" Target="../embeddings/Microsoft_Equation21.bin"/><Relationship Id="rId8" Type="http://schemas.openxmlformats.org/officeDocument/2006/relationships/image" Target="../media/image27.png"/><Relationship Id="rId9" Type="http://schemas.openxmlformats.org/officeDocument/2006/relationships/image" Target="../media/image24.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oleObject" Target="../embeddings/Microsoft_Equation22.bin"/><Relationship Id="rId7" Type="http://schemas.openxmlformats.org/officeDocument/2006/relationships/oleObject" Target="../embeddings/Microsoft_Equation23.bin"/><Relationship Id="rId8" Type="http://schemas.openxmlformats.org/officeDocument/2006/relationships/oleObject" Target="../embeddings/Microsoft_Equation24.bin"/><Relationship Id="rId1" Type="http://schemas.openxmlformats.org/officeDocument/2006/relationships/vmlDrawing" Target="../drawings/vmlDrawing8.vml"/><Relationship Id="rId2"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0.png"/><Relationship Id="rId5" Type="http://schemas.openxmlformats.org/officeDocument/2006/relationships/oleObject" Target="../embeddings/Microsoft_Equation25.bin"/><Relationship Id="rId6" Type="http://schemas.openxmlformats.org/officeDocument/2006/relationships/oleObject" Target="../embeddings/Microsoft_Equation26.bin"/><Relationship Id="rId7" Type="http://schemas.openxmlformats.org/officeDocument/2006/relationships/oleObject" Target="../embeddings/Microsoft_Equation27.bin"/><Relationship Id="rId1" Type="http://schemas.openxmlformats.org/officeDocument/2006/relationships/vmlDrawing" Target="../drawings/vmlDrawing9.vml"/><Relationship Id="rId2"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oleObject" Target="../embeddings/Microsoft_Equation28.bin"/><Relationship Id="rId7" Type="http://schemas.openxmlformats.org/officeDocument/2006/relationships/oleObject" Target="../embeddings/Microsoft_Equation29.bin"/><Relationship Id="rId8" Type="http://schemas.openxmlformats.org/officeDocument/2006/relationships/oleObject" Target="../embeddings/Microsoft_Equation30.bin"/><Relationship Id="rId1" Type="http://schemas.openxmlformats.org/officeDocument/2006/relationships/vmlDrawing" Target="../drawings/vmlDrawing10.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3.png"/><Relationship Id="rId5" Type="http://schemas.openxmlformats.org/officeDocument/2006/relationships/oleObject" Target="../embeddings/Microsoft_Equation31.bin"/><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1" Type="http://schemas.openxmlformats.org/officeDocument/2006/relationships/oleObject" Target="../embeddings/Microsoft_Equation37.bin"/><Relationship Id="rId12" Type="http://schemas.openxmlformats.org/officeDocument/2006/relationships/image" Target="../media/image35.png"/><Relationship Id="rId13" Type="http://schemas.openxmlformats.org/officeDocument/2006/relationships/oleObject" Target="../embeddings/Microsoft_Equation38.bin"/><Relationship Id="rId14" Type="http://schemas.openxmlformats.org/officeDocument/2006/relationships/oleObject" Target="../embeddings/Microsoft_Equation39.bin"/><Relationship Id="rId15" Type="http://schemas.openxmlformats.org/officeDocument/2006/relationships/oleObject" Target="../embeddings/Microsoft_Equation40.bin"/><Relationship Id="rId1" Type="http://schemas.openxmlformats.org/officeDocument/2006/relationships/vmlDrawing" Target="../drawings/vmlDrawing12.vml"/><Relationship Id="rId2" Type="http://schemas.openxmlformats.org/officeDocument/2006/relationships/slideLayout" Target="../slideLayouts/slideLayout1.xml"/><Relationship Id="rId3" Type="http://schemas.openxmlformats.org/officeDocument/2006/relationships/notesSlide" Target="../notesSlides/notesSlide35.xml"/><Relationship Id="rId4" Type="http://schemas.openxmlformats.org/officeDocument/2006/relationships/image" Target="../media/image32.png"/><Relationship Id="rId5" Type="http://schemas.openxmlformats.org/officeDocument/2006/relationships/oleObject" Target="../embeddings/Microsoft_Equation32.bin"/><Relationship Id="rId6" Type="http://schemas.openxmlformats.org/officeDocument/2006/relationships/oleObject" Target="../embeddings/Microsoft_Equation33.bin"/><Relationship Id="rId7" Type="http://schemas.openxmlformats.org/officeDocument/2006/relationships/oleObject" Target="../embeddings/Microsoft_Equation34.bin"/><Relationship Id="rId8" Type="http://schemas.openxmlformats.org/officeDocument/2006/relationships/image" Target="../media/image29.png"/><Relationship Id="rId9" Type="http://schemas.openxmlformats.org/officeDocument/2006/relationships/oleObject" Target="../embeddings/Microsoft_Equation35.bin"/><Relationship Id="rId10" Type="http://schemas.openxmlformats.org/officeDocument/2006/relationships/oleObject" Target="../embeddings/Microsoft_Equation36.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2.png"/><Relationship Id="rId8"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2.png"/><Relationship Id="rId8"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25.png"/><Relationship Id="rId5" Type="http://schemas.openxmlformats.org/officeDocument/2006/relationships/oleObject" Target="../embeddings/Microsoft_Equation41.bin"/><Relationship Id="rId6" Type="http://schemas.openxmlformats.org/officeDocument/2006/relationships/oleObject" Target="../embeddings/Microsoft_Equation42.bin"/><Relationship Id="rId7" Type="http://schemas.openxmlformats.org/officeDocument/2006/relationships/oleObject" Target="../embeddings/Microsoft_Equation43.bin"/><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2.png"/><Relationship Id="rId1" Type="http://schemas.openxmlformats.org/officeDocument/2006/relationships/vmlDrawing" Target="../drawings/vmlDrawing13.vml"/><Relationship Id="rId2"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a:solidFill>
                  <a:srgbClr val="FFCC66"/>
                </a:solidFill>
                <a:effectLst>
                  <a:outerShdw blurRad="38100" dist="38100" dir="2700000" algn="tl">
                    <a:srgbClr val="000000"/>
                  </a:outerShdw>
                </a:effectLst>
              </a:rPr>
              <a:t>Motion blur removal with orthogonal parabolic exposures</a:t>
            </a:r>
          </a:p>
        </p:txBody>
      </p:sp>
      <p:sp>
        <p:nvSpPr>
          <p:cNvPr id="5" name="Subtitle 4"/>
          <p:cNvSpPr>
            <a:spLocks/>
          </p:cNvSpPr>
          <p:nvPr/>
        </p:nvSpPr>
        <p:spPr bwMode="auto">
          <a:xfrm>
            <a:off x="57150"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a:t>
            </a:r>
            <a:r>
              <a:rPr lang="en-US" sz="3600" dirty="0">
                <a:solidFill>
                  <a:srgbClr val="FFFFCC"/>
                </a:solidFill>
                <a:effectLst>
                  <a:outerShdw blurRad="38100" dist="38100" dir="2700000" algn="tl">
                    <a:srgbClr val="000000"/>
                  </a:outerShdw>
                </a:effectLst>
              </a:rPr>
              <a:t>Sang Cho</a:t>
            </a:r>
            <a:r>
              <a:rPr lang="en-US" sz="3200" baseline="30000" dirty="0">
                <a:solidFill>
                  <a:srgbClr val="FFFFCC"/>
                </a:solidFill>
                <a:effectLst>
                  <a:outerShdw blurRad="38100" dist="38100" dir="2700000" algn="tl">
                    <a:srgbClr val="000000"/>
                  </a:outerShdw>
                </a:effectLst>
              </a:rPr>
              <a:t>1              </a:t>
            </a:r>
            <a:r>
              <a:rPr lang="en-US" sz="3200" dirty="0">
                <a:solidFill>
                  <a:srgbClr val="FFFFCC"/>
                </a:solidFill>
                <a:effectLst>
                  <a:outerShdw blurRad="38100" dist="38100" dir="2700000" algn="tl">
                    <a:srgbClr val="000000"/>
                  </a:outerShdw>
                </a:effectLst>
              </a:rPr>
              <a:t>  </a:t>
            </a:r>
            <a:r>
              <a:rPr lang="en-US" sz="3200" dirty="0" err="1">
                <a:solidFill>
                  <a:srgbClr val="FFFFCC"/>
                </a:solidFill>
                <a:effectLst>
                  <a:outerShdw blurRad="38100" dist="38100" dir="2700000" algn="tl">
                    <a:srgbClr val="000000"/>
                  </a:outerShdw>
                </a:effectLst>
              </a:rPr>
              <a:t>Anat</a:t>
            </a:r>
            <a:r>
              <a:rPr lang="en-US" sz="3200" dirty="0">
                <a:solidFill>
                  <a:srgbClr val="FFFFCC"/>
                </a:solidFill>
                <a:effectLst>
                  <a:outerShdw blurRad="38100" dist="38100" dir="2700000" algn="tl">
                    <a:srgbClr val="000000"/>
                  </a:outerShdw>
                </a:effectLst>
              </a:rPr>
              <a:t> Levin</a:t>
            </a:r>
            <a:r>
              <a:rPr lang="en-US" sz="3200" baseline="30000" dirty="0">
                <a:solidFill>
                  <a:srgbClr val="FFFFCC"/>
                </a:solidFill>
                <a:effectLst>
                  <a:outerShdw blurRad="38100" dist="38100" dir="2700000" algn="tl">
                    <a:srgbClr val="000000"/>
                  </a:outerShdw>
                </a:effectLst>
              </a:rPr>
              <a:t>2                 </a:t>
            </a:r>
            <a:r>
              <a:rPr lang="en-US" sz="3200" baseline="30000" dirty="0" smtClean="0">
                <a:solidFill>
                  <a:srgbClr val="FFFFCC"/>
                </a:solidFill>
                <a:effectLst>
                  <a:outerShdw blurRad="38100" dist="38100" dir="2700000" algn="tl">
                    <a:srgbClr val="000000"/>
                  </a:outerShdw>
                </a:effectLst>
              </a:rPr>
              <a:t> </a:t>
            </a:r>
            <a:r>
              <a:rPr lang="en-US" sz="3200" baseline="30000" dirty="0" smtClean="0">
                <a:solidFill>
                  <a:srgbClr val="FFFFCC"/>
                </a:solidFill>
                <a:effectLst>
                  <a:outerShdw blurRad="38100" dist="38100" dir="2700000" algn="tl">
                    <a:srgbClr val="000000"/>
                  </a:outerShdw>
                </a:effectLst>
              </a:rPr>
              <a:t> </a:t>
            </a:r>
            <a:r>
              <a:rPr lang="en-US" sz="3200" dirty="0" smtClean="0">
                <a:solidFill>
                  <a:srgbClr val="FFFFCC"/>
                </a:solidFill>
                <a:effectLst>
                  <a:outerShdw blurRad="38100" dist="38100" dir="2700000" algn="tl">
                    <a:srgbClr val="000000"/>
                  </a:outerShdw>
                </a:effectLst>
              </a:rPr>
              <a:t>     </a:t>
            </a:r>
          </a:p>
          <a:p>
            <a:pPr marL="342900" indent="-342900" algn="ctr" eaLnBrk="0" hangingPunct="0">
              <a:defRPr/>
            </a:pPr>
            <a:r>
              <a:rPr lang="en-US" sz="3200" dirty="0" err="1" smtClean="0">
                <a:solidFill>
                  <a:srgbClr val="FFFFCC"/>
                </a:solidFill>
                <a:effectLst>
                  <a:outerShdw blurRad="38100" dist="38100" dir="2700000" algn="tl">
                    <a:srgbClr val="000000"/>
                  </a:outerShdw>
                </a:effectLst>
              </a:rPr>
              <a:t>Frédo</a:t>
            </a:r>
            <a:r>
              <a:rPr lang="en-US" sz="3200" dirty="0" smtClean="0">
                <a:solidFill>
                  <a:srgbClr val="FFFFCC"/>
                </a:solidFill>
                <a:effectLst>
                  <a:outerShdw blurRad="38100" dist="38100" dir="2700000" algn="tl">
                    <a:srgbClr val="000000"/>
                  </a:outerShdw>
                </a:effectLst>
              </a:rPr>
              <a:t> </a:t>
            </a:r>
            <a:r>
              <a:rPr lang="en-US" sz="3200" dirty="0">
                <a:solidFill>
                  <a:srgbClr val="FFFFCC"/>
                </a:solidFill>
                <a:effectLst>
                  <a:outerShdw blurRad="38100" dist="38100" dir="2700000" algn="tl">
                    <a:srgbClr val="000000"/>
                  </a:outerShdw>
                </a:effectLst>
              </a:rPr>
              <a:t>Durand</a:t>
            </a:r>
            <a:r>
              <a:rPr lang="en-US" sz="3200" baseline="30000" dirty="0">
                <a:solidFill>
                  <a:srgbClr val="FFFFCC"/>
                </a:solidFill>
                <a:effectLst>
                  <a:outerShdw blurRad="38100" dist="38100" dir="2700000" algn="tl">
                    <a:srgbClr val="000000"/>
                  </a:outerShdw>
                </a:effectLst>
              </a:rPr>
              <a:t>1</a:t>
            </a:r>
            <a:r>
              <a:rPr lang="en-US" sz="3200" dirty="0">
                <a:solidFill>
                  <a:srgbClr val="FFFFCC"/>
                </a:solidFill>
                <a:effectLst>
                  <a:outerShdw blurRad="38100" dist="38100" dir="2700000" algn="tl">
                    <a:srgbClr val="000000"/>
                  </a:outerShdw>
                </a:effectLst>
              </a:rPr>
              <a:t>             Bill Freeman</a:t>
            </a:r>
            <a:r>
              <a:rPr lang="en-US" sz="3200" baseline="30000" dirty="0">
                <a:solidFill>
                  <a:srgbClr val="FFFFCC"/>
                </a:solidFill>
                <a:effectLst>
                  <a:outerShdw blurRad="38100" dist="38100" dir="2700000" algn="tl">
                    <a:srgbClr val="000000"/>
                  </a:outerShdw>
                </a:effectLst>
              </a:rPr>
              <a:t>1</a:t>
            </a:r>
            <a:endParaRPr lang="en-US" sz="28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1</a:t>
            </a:r>
            <a:r>
              <a:rPr lang="en-US" sz="2800" dirty="0">
                <a:solidFill>
                  <a:srgbClr val="FFFFCC"/>
                </a:solidFill>
                <a:effectLst>
                  <a:outerShdw blurRad="38100" dist="38100" dir="2700000" algn="tl">
                    <a:srgbClr val="000000"/>
                  </a:outerShdw>
                </a:effectLst>
              </a:rPr>
              <a:t>Massachusetts Institute of Technology</a:t>
            </a:r>
            <a:endParaRPr lang="en-US" sz="1400" baseline="300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2</a:t>
            </a:r>
            <a:r>
              <a:rPr lang="en-US" sz="1800" baseline="30000" dirty="0">
                <a:solidFill>
                  <a:srgbClr val="FFFFCC"/>
                </a:solidFill>
                <a:effectLst>
                  <a:outerShdw blurRad="38100" dist="38100" dir="2700000" algn="tl">
                    <a:srgbClr val="000000"/>
                  </a:outerShdw>
                </a:effectLst>
              </a:rPr>
              <a:t> </a:t>
            </a:r>
            <a:r>
              <a:rPr lang="en-US" sz="2800" dirty="0">
                <a:solidFill>
                  <a:srgbClr val="FFFFCC"/>
                </a:solidFill>
                <a:effectLst>
                  <a:outerShdw blurRad="38100" dist="38100" dir="2700000" algn="tl">
                    <a:srgbClr val="000000"/>
                  </a:outerShdw>
                </a:effectLst>
              </a:rPr>
              <a:t>Weizmann Institute of Science</a:t>
            </a:r>
          </a:p>
          <a:p>
            <a:pPr marL="342900" indent="-342900" algn="ctr" eaLnBrk="0" hangingPunct="0">
              <a:defRPr/>
            </a:pPr>
            <a:endParaRPr lang="en-US" sz="2800" baseline="30000" dirty="0">
              <a:solidFill>
                <a:srgbClr val="FFFFCC"/>
              </a:solidFill>
              <a:effectLst>
                <a:outerShdw blurRad="38100" dist="38100" dir="2700000" algn="tl">
                  <a:srgbClr val="000000"/>
                </a:outerShdw>
              </a:effectLst>
            </a:endParaRPr>
          </a:p>
        </p:txBody>
      </p:sp>
    </p:spTree>
  </p:cSld>
  <p:clrMapOvr>
    <a:masterClrMapping/>
  </p:clrMapOvr>
  <p:transition advTm="17501">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Related Work</a:t>
            </a:r>
          </a:p>
        </p:txBody>
      </p:sp>
      <p:sp>
        <p:nvSpPr>
          <p:cNvPr id="18" name="Rectangle 76"/>
          <p:cNvSpPr>
            <a:spLocks noChangeArrowheads="1"/>
          </p:cNvSpPr>
          <p:nvPr/>
        </p:nvSpPr>
        <p:spPr bwMode="auto">
          <a:xfrm>
            <a:off x="4168775" y="116998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invariant blur removal</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[Fergus et al. 06] [Shan et al. 08]</a:t>
            </a:r>
          </a:p>
        </p:txBody>
      </p:sp>
      <p:pic>
        <p:nvPicPr>
          <p:cNvPr id="19463" name="Picture 3"/>
          <p:cNvPicPr>
            <a:picLocks noChangeAspect="1" noChangeArrowheads="1"/>
          </p:cNvPicPr>
          <p:nvPr/>
        </p:nvPicPr>
        <p:blipFill>
          <a:blip r:embed="rId3" cstate="print"/>
          <a:srcRect/>
          <a:stretch>
            <a:fillRect/>
          </a:stretch>
        </p:blipFill>
        <p:spPr bwMode="auto">
          <a:xfrm>
            <a:off x="152400" y="914400"/>
            <a:ext cx="1973263" cy="1279525"/>
          </a:xfrm>
          <a:prstGeom prst="rect">
            <a:avLst/>
          </a:prstGeom>
          <a:noFill/>
          <a:ln w="19050">
            <a:solidFill>
              <a:schemeClr val="tx1"/>
            </a:solidFill>
            <a:miter lim="800000"/>
            <a:headEnd/>
            <a:tailEnd/>
          </a:ln>
        </p:spPr>
      </p:pic>
      <p:pic>
        <p:nvPicPr>
          <p:cNvPr id="19466" name="Picture 10"/>
          <p:cNvPicPr>
            <a:picLocks noChangeAspect="1" noChangeArrowheads="1"/>
          </p:cNvPicPr>
          <p:nvPr/>
        </p:nvPicPr>
        <p:blipFill>
          <a:blip r:embed="rId4" cstate="print"/>
          <a:srcRect/>
          <a:stretch>
            <a:fillRect/>
          </a:stretch>
        </p:blipFill>
        <p:spPr bwMode="auto">
          <a:xfrm>
            <a:off x="2297113" y="914400"/>
            <a:ext cx="1662112" cy="1279525"/>
          </a:xfrm>
          <a:prstGeom prst="rect">
            <a:avLst/>
          </a:prstGeom>
          <a:noFill/>
          <a:ln w="19050">
            <a:solidFill>
              <a:schemeClr val="tx1"/>
            </a:solidFill>
            <a:miter lim="800000"/>
            <a:headEnd/>
            <a:tailEnd/>
          </a:ln>
        </p:spPr>
      </p:pic>
    </p:spTree>
  </p:cSld>
  <p:clrMapOvr>
    <a:masterClrMapping/>
  </p:clrMapOvr>
  <p:transition advTm="25891">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Related Work</a:t>
            </a:r>
          </a:p>
        </p:txBody>
      </p:sp>
      <p:sp>
        <p:nvSpPr>
          <p:cNvPr id="18" name="Rectangle 76"/>
          <p:cNvSpPr>
            <a:spLocks noChangeArrowheads="1"/>
          </p:cNvSpPr>
          <p:nvPr/>
        </p:nvSpPr>
        <p:spPr bwMode="auto">
          <a:xfrm>
            <a:off x="4168775" y="116998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invariant blur removal</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[Fergus et al. 06] [Shan et al. 08]</a:t>
            </a:r>
          </a:p>
        </p:txBody>
      </p:sp>
      <p:sp>
        <p:nvSpPr>
          <p:cNvPr id="14" name="Rectangle 76"/>
          <p:cNvSpPr>
            <a:spLocks noChangeArrowheads="1"/>
          </p:cNvSpPr>
          <p:nvPr/>
        </p:nvSpPr>
        <p:spPr bwMode="auto">
          <a:xfrm>
            <a:off x="4168775" y="264953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variant blur removal</a:t>
            </a:r>
          </a:p>
          <a:p>
            <a:pPr>
              <a:defRPr/>
            </a:pPr>
            <a:r>
              <a:rPr lang="en-US" sz="1400" dirty="0">
                <a:effectLst>
                  <a:outerShdw blurRad="38100" dist="38100" dir="2700000" algn="tl">
                    <a:srgbClr val="000000"/>
                  </a:outerShdw>
                </a:effectLst>
              </a:rPr>
              <a:t>[Ben-Ezra &amp; </a:t>
            </a:r>
            <a:r>
              <a:rPr lang="en-US" sz="1400" dirty="0" err="1">
                <a:effectLst>
                  <a:outerShdw blurRad="38100" dist="38100" dir="2700000" algn="tl">
                    <a:srgbClr val="000000"/>
                  </a:outerShdw>
                </a:effectLst>
              </a:rPr>
              <a:t>Nayar</a:t>
            </a:r>
            <a:r>
              <a:rPr lang="en-US" sz="1400" dirty="0">
                <a:effectLst>
                  <a:outerShdw blurRad="38100" dist="38100" dir="2700000" algn="tl">
                    <a:srgbClr val="000000"/>
                  </a:outerShdw>
                </a:effectLst>
              </a:rPr>
              <a:t> 04] [Levin 06] [Cho et al. 07] [</a:t>
            </a:r>
            <a:r>
              <a:rPr lang="en-US" sz="1400" dirty="0" err="1">
                <a:effectLst>
                  <a:outerShdw blurRad="38100" dist="38100" dir="2700000" algn="tl">
                    <a:srgbClr val="000000"/>
                  </a:outerShdw>
                </a:effectLst>
              </a:rPr>
              <a:t>Jia</a:t>
            </a:r>
            <a:r>
              <a:rPr lang="en-US" sz="1400" dirty="0">
                <a:effectLst>
                  <a:outerShdw blurRad="38100" dist="38100" dir="2700000" algn="tl">
                    <a:srgbClr val="000000"/>
                  </a:outerShdw>
                </a:effectLst>
              </a:rPr>
              <a:t> 07]</a:t>
            </a:r>
          </a:p>
          <a:p>
            <a:pPr>
              <a:defRPr/>
            </a:pPr>
            <a:r>
              <a:rPr lang="en-US" sz="1400" dirty="0">
                <a:effectLst>
                  <a:outerShdw blurRad="38100" dist="38100" dir="2700000" algn="tl">
                    <a:srgbClr val="000000"/>
                  </a:outerShdw>
                </a:effectLst>
              </a:rPr>
              <a:t>[Joshi et al. 08] [Tai et al. 08] [Dai &amp; Wu 09]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p:txBody>
      </p:sp>
      <p:pic>
        <p:nvPicPr>
          <p:cNvPr id="19463" name="Picture 3"/>
          <p:cNvPicPr>
            <a:picLocks noChangeAspect="1" noChangeArrowheads="1"/>
          </p:cNvPicPr>
          <p:nvPr/>
        </p:nvPicPr>
        <p:blipFill>
          <a:blip r:embed="rId3" cstate="print"/>
          <a:srcRect/>
          <a:stretch>
            <a:fillRect/>
          </a:stretch>
        </p:blipFill>
        <p:spPr bwMode="auto">
          <a:xfrm>
            <a:off x="152400" y="914400"/>
            <a:ext cx="1973263" cy="1279525"/>
          </a:xfrm>
          <a:prstGeom prst="rect">
            <a:avLst/>
          </a:prstGeom>
          <a:noFill/>
          <a:ln w="19050">
            <a:solidFill>
              <a:schemeClr val="tx1"/>
            </a:solidFill>
            <a:miter lim="800000"/>
            <a:headEnd/>
            <a:tailEnd/>
          </a:ln>
        </p:spPr>
      </p:pic>
      <p:pic>
        <p:nvPicPr>
          <p:cNvPr id="19464" name="Picture 5"/>
          <p:cNvPicPr>
            <a:picLocks noChangeAspect="1" noChangeArrowheads="1"/>
          </p:cNvPicPr>
          <p:nvPr/>
        </p:nvPicPr>
        <p:blipFill>
          <a:blip r:embed="rId4" cstate="print"/>
          <a:srcRect/>
          <a:stretch>
            <a:fillRect/>
          </a:stretch>
        </p:blipFill>
        <p:spPr bwMode="auto">
          <a:xfrm>
            <a:off x="152400" y="2378075"/>
            <a:ext cx="912813" cy="1279525"/>
          </a:xfrm>
          <a:prstGeom prst="rect">
            <a:avLst/>
          </a:prstGeom>
          <a:noFill/>
          <a:ln w="19050">
            <a:solidFill>
              <a:schemeClr val="tx1"/>
            </a:solidFill>
            <a:miter lim="800000"/>
            <a:headEnd/>
            <a:tailEnd/>
          </a:ln>
        </p:spPr>
      </p:pic>
      <p:pic>
        <p:nvPicPr>
          <p:cNvPr id="19465" name="Picture 7"/>
          <p:cNvPicPr>
            <a:picLocks noChangeAspect="1" noChangeArrowheads="1"/>
          </p:cNvPicPr>
          <p:nvPr/>
        </p:nvPicPr>
        <p:blipFill>
          <a:blip r:embed="rId5" cstate="print"/>
          <a:srcRect/>
          <a:stretch>
            <a:fillRect/>
          </a:stretch>
        </p:blipFill>
        <p:spPr bwMode="auto">
          <a:xfrm>
            <a:off x="1160463" y="2378075"/>
            <a:ext cx="1303337" cy="1279525"/>
          </a:xfrm>
          <a:prstGeom prst="rect">
            <a:avLst/>
          </a:prstGeom>
          <a:noFill/>
          <a:ln w="19050">
            <a:solidFill>
              <a:schemeClr val="tx1"/>
            </a:solidFill>
            <a:miter lim="800000"/>
            <a:headEnd/>
            <a:tailEnd/>
          </a:ln>
        </p:spPr>
      </p:pic>
      <p:pic>
        <p:nvPicPr>
          <p:cNvPr id="19466" name="Picture 10"/>
          <p:cNvPicPr>
            <a:picLocks noChangeAspect="1" noChangeArrowheads="1"/>
          </p:cNvPicPr>
          <p:nvPr/>
        </p:nvPicPr>
        <p:blipFill>
          <a:blip r:embed="rId6" cstate="print"/>
          <a:srcRect/>
          <a:stretch>
            <a:fillRect/>
          </a:stretch>
        </p:blipFill>
        <p:spPr bwMode="auto">
          <a:xfrm>
            <a:off x="2297113" y="914400"/>
            <a:ext cx="1662112" cy="1279525"/>
          </a:xfrm>
          <a:prstGeom prst="rect">
            <a:avLst/>
          </a:prstGeom>
          <a:noFill/>
          <a:ln w="19050">
            <a:solidFill>
              <a:schemeClr val="tx1"/>
            </a:solidFill>
            <a:miter lim="800000"/>
            <a:headEnd/>
            <a:tailEnd/>
          </a:ln>
        </p:spPr>
      </p:pic>
      <p:pic>
        <p:nvPicPr>
          <p:cNvPr id="19467" name="Picture 13"/>
          <p:cNvPicPr>
            <a:picLocks noChangeAspect="1" noChangeArrowheads="1"/>
          </p:cNvPicPr>
          <p:nvPr/>
        </p:nvPicPr>
        <p:blipFill>
          <a:blip r:embed="rId7" cstate="print"/>
          <a:srcRect/>
          <a:stretch>
            <a:fillRect/>
          </a:stretch>
        </p:blipFill>
        <p:spPr bwMode="auto">
          <a:xfrm>
            <a:off x="2559050" y="2378075"/>
            <a:ext cx="1400175" cy="1279525"/>
          </a:xfrm>
          <a:prstGeom prst="rect">
            <a:avLst/>
          </a:prstGeom>
          <a:noFill/>
          <a:ln w="19050">
            <a:solidFill>
              <a:schemeClr val="tx1"/>
            </a:solidFill>
            <a:miter lim="800000"/>
            <a:headEnd/>
            <a:tailEnd/>
          </a:ln>
        </p:spPr>
      </p:pic>
    </p:spTree>
  </p:cSld>
  <p:clrMapOvr>
    <a:masterClrMapping/>
  </p:clrMapOvr>
  <p:transition advTm="25891">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Related Work</a:t>
            </a:r>
          </a:p>
        </p:txBody>
      </p:sp>
      <p:sp>
        <p:nvSpPr>
          <p:cNvPr id="18" name="Rectangle 76"/>
          <p:cNvSpPr>
            <a:spLocks noChangeArrowheads="1"/>
          </p:cNvSpPr>
          <p:nvPr/>
        </p:nvSpPr>
        <p:spPr bwMode="auto">
          <a:xfrm>
            <a:off x="4168775" y="116998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invariant blur removal</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[Fergus et al. 06] [Shan et al. 08]</a:t>
            </a:r>
          </a:p>
        </p:txBody>
      </p:sp>
      <p:sp>
        <p:nvSpPr>
          <p:cNvPr id="2" name="Rectangle 76"/>
          <p:cNvSpPr>
            <a:spLocks noChangeArrowheads="1"/>
          </p:cNvSpPr>
          <p:nvPr/>
        </p:nvSpPr>
        <p:spPr bwMode="auto">
          <a:xfrm>
            <a:off x="4168775" y="3970338"/>
            <a:ext cx="4822825" cy="990600"/>
          </a:xfrm>
          <a:prstGeom prst="rect">
            <a:avLst/>
          </a:prstGeom>
          <a:noFill/>
          <a:ln w="12700">
            <a:noFill/>
            <a:miter lim="800000"/>
            <a:headEnd/>
            <a:tailEnd/>
          </a:ln>
          <a:effectLst/>
        </p:spPr>
        <p:txBody>
          <a:bodyPr wrap="none"/>
          <a:lstStyle/>
          <a:p>
            <a:pPr>
              <a:defRPr/>
            </a:pPr>
            <a:r>
              <a:rPr lang="en-US" sz="2200" dirty="0">
                <a:solidFill>
                  <a:srgbClr val="FFFF66"/>
                </a:solidFill>
                <a:effectLst>
                  <a:outerShdw blurRad="38100" dist="38100" dir="2700000" algn="tl">
                    <a:srgbClr val="000000"/>
                  </a:outerShdw>
                </a:effectLst>
              </a:rPr>
              <a:t>Multi-image </a:t>
            </a:r>
            <a:r>
              <a:rPr lang="en-US" sz="2200" dirty="0" err="1">
                <a:solidFill>
                  <a:srgbClr val="FFFF66"/>
                </a:solidFill>
                <a:effectLst>
                  <a:outerShdw blurRad="38100" dist="38100" dir="2700000" algn="tl">
                    <a:srgbClr val="000000"/>
                  </a:outerShdw>
                </a:effectLst>
              </a:rPr>
              <a:t>deblurring</a:t>
            </a:r>
            <a:endParaRPr lang="en-US" sz="2200" dirty="0">
              <a:solidFill>
                <a:srgbClr val="FFFF66"/>
              </a:solidFill>
              <a:effectLst>
                <a:outerShdw blurRad="38100" dist="38100" dir="2700000" algn="tl">
                  <a:srgbClr val="000000"/>
                </a:outerShdw>
              </a:effectLst>
            </a:endParaRP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[Cho et al. 07] [Yuan et al. 07]</a:t>
            </a:r>
          </a:p>
          <a:p>
            <a:pPr>
              <a:defRPr/>
            </a:pPr>
            <a:r>
              <a:rPr lang="en-US" sz="1400" dirty="0">
                <a:effectLst>
                  <a:outerShdw blurRad="38100" dist="38100" dir="2700000" algn="tl">
                    <a:srgbClr val="000000"/>
                  </a:outerShdw>
                </a:effectLst>
              </a:rPr>
              <a:t>[Chen et al. 08] [Tai et al. 08]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a:p>
            <a:pPr>
              <a:defRPr/>
            </a:pPr>
            <a:endParaRPr lang="en-US" sz="800" dirty="0">
              <a:effectLst>
                <a:outerShdw blurRad="38100" dist="38100" dir="2700000" algn="tl">
                  <a:srgbClr val="000000"/>
                </a:outerShdw>
              </a:effectLst>
            </a:endParaRPr>
          </a:p>
        </p:txBody>
      </p:sp>
      <p:sp>
        <p:nvSpPr>
          <p:cNvPr id="14" name="Rectangle 76"/>
          <p:cNvSpPr>
            <a:spLocks noChangeArrowheads="1"/>
          </p:cNvSpPr>
          <p:nvPr/>
        </p:nvSpPr>
        <p:spPr bwMode="auto">
          <a:xfrm>
            <a:off x="4168775" y="264953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variant blur removal</a:t>
            </a:r>
          </a:p>
          <a:p>
            <a:pPr>
              <a:defRPr/>
            </a:pPr>
            <a:r>
              <a:rPr lang="en-US" sz="1400" dirty="0">
                <a:effectLst>
                  <a:outerShdw blurRad="38100" dist="38100" dir="2700000" algn="tl">
                    <a:srgbClr val="000000"/>
                  </a:outerShdw>
                </a:effectLst>
              </a:rPr>
              <a:t>[Ben-Ezra &amp; </a:t>
            </a:r>
            <a:r>
              <a:rPr lang="en-US" sz="1400" dirty="0" err="1">
                <a:effectLst>
                  <a:outerShdw blurRad="38100" dist="38100" dir="2700000" algn="tl">
                    <a:srgbClr val="000000"/>
                  </a:outerShdw>
                </a:effectLst>
              </a:rPr>
              <a:t>Nayar</a:t>
            </a:r>
            <a:r>
              <a:rPr lang="en-US" sz="1400" dirty="0">
                <a:effectLst>
                  <a:outerShdw blurRad="38100" dist="38100" dir="2700000" algn="tl">
                    <a:srgbClr val="000000"/>
                  </a:outerShdw>
                </a:effectLst>
              </a:rPr>
              <a:t> 04] [Levin 06] [Cho et al. 07] [</a:t>
            </a:r>
            <a:r>
              <a:rPr lang="en-US" sz="1400" dirty="0" err="1">
                <a:effectLst>
                  <a:outerShdw blurRad="38100" dist="38100" dir="2700000" algn="tl">
                    <a:srgbClr val="000000"/>
                  </a:outerShdw>
                </a:effectLst>
              </a:rPr>
              <a:t>Jia</a:t>
            </a:r>
            <a:r>
              <a:rPr lang="en-US" sz="1400" dirty="0">
                <a:effectLst>
                  <a:outerShdw blurRad="38100" dist="38100" dir="2700000" algn="tl">
                    <a:srgbClr val="000000"/>
                  </a:outerShdw>
                </a:effectLst>
              </a:rPr>
              <a:t> 07]</a:t>
            </a:r>
          </a:p>
          <a:p>
            <a:pPr>
              <a:defRPr/>
            </a:pPr>
            <a:r>
              <a:rPr lang="en-US" sz="1400" dirty="0">
                <a:effectLst>
                  <a:outerShdw blurRad="38100" dist="38100" dir="2700000" algn="tl">
                    <a:srgbClr val="000000"/>
                  </a:outerShdw>
                </a:effectLst>
              </a:rPr>
              <a:t>[Joshi et al. 08] [Tai et al. 08] [Dai &amp; Wu 09]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p:txBody>
      </p:sp>
      <p:pic>
        <p:nvPicPr>
          <p:cNvPr id="19463" name="Picture 3"/>
          <p:cNvPicPr>
            <a:picLocks noChangeAspect="1" noChangeArrowheads="1"/>
          </p:cNvPicPr>
          <p:nvPr/>
        </p:nvPicPr>
        <p:blipFill>
          <a:blip r:embed="rId3" cstate="print"/>
          <a:srcRect/>
          <a:stretch>
            <a:fillRect/>
          </a:stretch>
        </p:blipFill>
        <p:spPr bwMode="auto">
          <a:xfrm>
            <a:off x="152400" y="914400"/>
            <a:ext cx="1973263" cy="1279525"/>
          </a:xfrm>
          <a:prstGeom prst="rect">
            <a:avLst/>
          </a:prstGeom>
          <a:noFill/>
          <a:ln w="19050">
            <a:solidFill>
              <a:schemeClr val="tx1"/>
            </a:solidFill>
            <a:miter lim="800000"/>
            <a:headEnd/>
            <a:tailEnd/>
          </a:ln>
        </p:spPr>
      </p:pic>
      <p:pic>
        <p:nvPicPr>
          <p:cNvPr id="19464" name="Picture 5"/>
          <p:cNvPicPr>
            <a:picLocks noChangeAspect="1" noChangeArrowheads="1"/>
          </p:cNvPicPr>
          <p:nvPr/>
        </p:nvPicPr>
        <p:blipFill>
          <a:blip r:embed="rId4" cstate="print"/>
          <a:srcRect/>
          <a:stretch>
            <a:fillRect/>
          </a:stretch>
        </p:blipFill>
        <p:spPr bwMode="auto">
          <a:xfrm>
            <a:off x="152400" y="2378075"/>
            <a:ext cx="912813" cy="1279525"/>
          </a:xfrm>
          <a:prstGeom prst="rect">
            <a:avLst/>
          </a:prstGeom>
          <a:noFill/>
          <a:ln w="19050">
            <a:solidFill>
              <a:schemeClr val="tx1"/>
            </a:solidFill>
            <a:miter lim="800000"/>
            <a:headEnd/>
            <a:tailEnd/>
          </a:ln>
        </p:spPr>
      </p:pic>
      <p:pic>
        <p:nvPicPr>
          <p:cNvPr id="19465" name="Picture 7"/>
          <p:cNvPicPr>
            <a:picLocks noChangeAspect="1" noChangeArrowheads="1"/>
          </p:cNvPicPr>
          <p:nvPr/>
        </p:nvPicPr>
        <p:blipFill>
          <a:blip r:embed="rId5" cstate="print"/>
          <a:srcRect/>
          <a:stretch>
            <a:fillRect/>
          </a:stretch>
        </p:blipFill>
        <p:spPr bwMode="auto">
          <a:xfrm>
            <a:off x="1160463" y="2378075"/>
            <a:ext cx="1303337" cy="1279525"/>
          </a:xfrm>
          <a:prstGeom prst="rect">
            <a:avLst/>
          </a:prstGeom>
          <a:noFill/>
          <a:ln w="19050">
            <a:solidFill>
              <a:schemeClr val="tx1"/>
            </a:solidFill>
            <a:miter lim="800000"/>
            <a:headEnd/>
            <a:tailEnd/>
          </a:ln>
        </p:spPr>
      </p:pic>
      <p:pic>
        <p:nvPicPr>
          <p:cNvPr id="19466" name="Picture 10"/>
          <p:cNvPicPr>
            <a:picLocks noChangeAspect="1" noChangeArrowheads="1"/>
          </p:cNvPicPr>
          <p:nvPr/>
        </p:nvPicPr>
        <p:blipFill>
          <a:blip r:embed="rId6" cstate="print"/>
          <a:srcRect/>
          <a:stretch>
            <a:fillRect/>
          </a:stretch>
        </p:blipFill>
        <p:spPr bwMode="auto">
          <a:xfrm>
            <a:off x="2297113" y="914400"/>
            <a:ext cx="1662112" cy="1279525"/>
          </a:xfrm>
          <a:prstGeom prst="rect">
            <a:avLst/>
          </a:prstGeom>
          <a:noFill/>
          <a:ln w="19050">
            <a:solidFill>
              <a:schemeClr val="tx1"/>
            </a:solidFill>
            <a:miter lim="800000"/>
            <a:headEnd/>
            <a:tailEnd/>
          </a:ln>
        </p:spPr>
      </p:pic>
      <p:pic>
        <p:nvPicPr>
          <p:cNvPr id="19467" name="Picture 13"/>
          <p:cNvPicPr>
            <a:picLocks noChangeAspect="1" noChangeArrowheads="1"/>
          </p:cNvPicPr>
          <p:nvPr/>
        </p:nvPicPr>
        <p:blipFill>
          <a:blip r:embed="rId7" cstate="print"/>
          <a:srcRect/>
          <a:stretch>
            <a:fillRect/>
          </a:stretch>
        </p:blipFill>
        <p:spPr bwMode="auto">
          <a:xfrm>
            <a:off x="2559050" y="2378075"/>
            <a:ext cx="1400175" cy="1279525"/>
          </a:xfrm>
          <a:prstGeom prst="rect">
            <a:avLst/>
          </a:prstGeom>
          <a:noFill/>
          <a:ln w="19050">
            <a:solidFill>
              <a:schemeClr val="tx1"/>
            </a:solidFill>
            <a:miter lim="800000"/>
            <a:headEnd/>
            <a:tailEnd/>
          </a:ln>
        </p:spPr>
      </p:pic>
      <p:pic>
        <p:nvPicPr>
          <p:cNvPr id="19468" name="Picture 14"/>
          <p:cNvPicPr>
            <a:picLocks noChangeAspect="1" noChangeArrowheads="1"/>
          </p:cNvPicPr>
          <p:nvPr/>
        </p:nvPicPr>
        <p:blipFill>
          <a:blip r:embed="rId8" cstate="print"/>
          <a:srcRect/>
          <a:stretch>
            <a:fillRect/>
          </a:stretch>
        </p:blipFill>
        <p:spPr bwMode="auto">
          <a:xfrm>
            <a:off x="2020888" y="3825875"/>
            <a:ext cx="1938337" cy="1279525"/>
          </a:xfrm>
          <a:prstGeom prst="rect">
            <a:avLst/>
          </a:prstGeom>
          <a:noFill/>
          <a:ln w="19050">
            <a:solidFill>
              <a:schemeClr val="tx1"/>
            </a:solidFill>
            <a:miter lim="800000"/>
            <a:headEnd/>
            <a:tailEnd/>
          </a:ln>
        </p:spPr>
      </p:pic>
      <p:pic>
        <p:nvPicPr>
          <p:cNvPr id="19469" name="Picture 18"/>
          <p:cNvPicPr>
            <a:picLocks noChangeAspect="1" noChangeArrowheads="1"/>
          </p:cNvPicPr>
          <p:nvPr/>
        </p:nvPicPr>
        <p:blipFill>
          <a:blip r:embed="rId9" cstate="print"/>
          <a:srcRect/>
          <a:stretch>
            <a:fillRect/>
          </a:stretch>
        </p:blipFill>
        <p:spPr bwMode="auto">
          <a:xfrm>
            <a:off x="152400" y="3825875"/>
            <a:ext cx="1709738" cy="1279525"/>
          </a:xfrm>
          <a:prstGeom prst="rect">
            <a:avLst/>
          </a:prstGeom>
          <a:noFill/>
          <a:ln w="19050">
            <a:solidFill>
              <a:schemeClr val="tx1"/>
            </a:solidFill>
            <a:miter lim="800000"/>
            <a:headEnd/>
            <a:tailEnd/>
          </a:ln>
        </p:spPr>
      </p:pic>
    </p:spTree>
  </p:cSld>
  <p:clrMapOvr>
    <a:masterClrMapping/>
  </p:clrMapOvr>
  <p:transition advTm="25891">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Related Work</a:t>
            </a:r>
          </a:p>
        </p:txBody>
      </p:sp>
      <p:sp>
        <p:nvSpPr>
          <p:cNvPr id="18" name="Rectangle 76"/>
          <p:cNvSpPr>
            <a:spLocks noChangeArrowheads="1"/>
          </p:cNvSpPr>
          <p:nvPr/>
        </p:nvSpPr>
        <p:spPr bwMode="auto">
          <a:xfrm>
            <a:off x="4168775" y="116998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invariant blur removal</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[Fergus et al. 06] [Shan et al. 08]</a:t>
            </a:r>
          </a:p>
        </p:txBody>
      </p:sp>
      <p:sp>
        <p:nvSpPr>
          <p:cNvPr id="2" name="Rectangle 76"/>
          <p:cNvSpPr>
            <a:spLocks noChangeArrowheads="1"/>
          </p:cNvSpPr>
          <p:nvPr/>
        </p:nvSpPr>
        <p:spPr bwMode="auto">
          <a:xfrm>
            <a:off x="4168775" y="3970338"/>
            <a:ext cx="4822825" cy="990600"/>
          </a:xfrm>
          <a:prstGeom prst="rect">
            <a:avLst/>
          </a:prstGeom>
          <a:noFill/>
          <a:ln w="12700">
            <a:noFill/>
            <a:miter lim="800000"/>
            <a:headEnd/>
            <a:tailEnd/>
          </a:ln>
          <a:effectLst/>
        </p:spPr>
        <p:txBody>
          <a:bodyPr wrap="none"/>
          <a:lstStyle/>
          <a:p>
            <a:pPr>
              <a:defRPr/>
            </a:pPr>
            <a:r>
              <a:rPr lang="en-US" sz="2200" dirty="0">
                <a:solidFill>
                  <a:srgbClr val="FFFF66"/>
                </a:solidFill>
                <a:effectLst>
                  <a:outerShdw blurRad="38100" dist="38100" dir="2700000" algn="tl">
                    <a:srgbClr val="000000"/>
                  </a:outerShdw>
                </a:effectLst>
              </a:rPr>
              <a:t>Multi-image </a:t>
            </a:r>
            <a:r>
              <a:rPr lang="en-US" sz="2200" dirty="0" err="1">
                <a:solidFill>
                  <a:srgbClr val="FFFF66"/>
                </a:solidFill>
                <a:effectLst>
                  <a:outerShdw blurRad="38100" dist="38100" dir="2700000" algn="tl">
                    <a:srgbClr val="000000"/>
                  </a:outerShdw>
                </a:effectLst>
              </a:rPr>
              <a:t>deblurring</a:t>
            </a:r>
            <a:endParaRPr lang="en-US" sz="2200" dirty="0">
              <a:solidFill>
                <a:srgbClr val="FFFF66"/>
              </a:solidFill>
              <a:effectLst>
                <a:outerShdw blurRad="38100" dist="38100" dir="2700000" algn="tl">
                  <a:srgbClr val="000000"/>
                </a:outerShdw>
              </a:effectLst>
            </a:endParaRP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[Cho et al. 07] [Yuan et al. 07]</a:t>
            </a:r>
          </a:p>
          <a:p>
            <a:pPr>
              <a:defRPr/>
            </a:pPr>
            <a:r>
              <a:rPr lang="en-US" sz="1400" dirty="0">
                <a:effectLst>
                  <a:outerShdw blurRad="38100" dist="38100" dir="2700000" algn="tl">
                    <a:srgbClr val="000000"/>
                  </a:outerShdw>
                </a:effectLst>
              </a:rPr>
              <a:t>[Chen et al. 08] [Tai et al. 08]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a:p>
            <a:pPr>
              <a:defRPr/>
            </a:pPr>
            <a:endParaRPr lang="en-US" sz="800" dirty="0">
              <a:effectLst>
                <a:outerShdw blurRad="38100" dist="38100" dir="2700000" algn="tl">
                  <a:srgbClr val="000000"/>
                </a:outerShdw>
              </a:effectLst>
            </a:endParaRPr>
          </a:p>
        </p:txBody>
      </p:sp>
      <p:sp>
        <p:nvSpPr>
          <p:cNvPr id="3" name="Rectangle 76"/>
          <p:cNvSpPr>
            <a:spLocks noChangeArrowheads="1"/>
          </p:cNvSpPr>
          <p:nvPr/>
        </p:nvSpPr>
        <p:spPr bwMode="auto">
          <a:xfrm>
            <a:off x="4168775" y="5532438"/>
            <a:ext cx="4152900" cy="762000"/>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Improving </a:t>
            </a:r>
            <a:r>
              <a:rPr lang="en-US" sz="2200" dirty="0">
                <a:solidFill>
                  <a:srgbClr val="FFFF66"/>
                </a:solidFill>
                <a:effectLst>
                  <a:outerShdw blurRad="38100" dist="38100" dir="2700000" algn="tl">
                    <a:srgbClr val="000000"/>
                  </a:outerShdw>
                </a:effectLst>
              </a:rPr>
              <a:t>information sensing</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Raskar</a:t>
            </a:r>
            <a:r>
              <a:rPr lang="en-US" sz="1400" dirty="0">
                <a:effectLst>
                  <a:outerShdw blurRad="38100" dist="38100" dir="2700000" algn="tl">
                    <a:srgbClr val="000000"/>
                  </a:outerShdw>
                </a:effectLst>
              </a:rPr>
              <a:t> et al. 06] [Levin et al. 08]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a:p>
            <a:pPr>
              <a:defRPr/>
            </a:pPr>
            <a:endParaRPr lang="en-US" sz="800" dirty="0">
              <a:effectLst>
                <a:outerShdw blurRad="38100" dist="38100" dir="2700000" algn="tl">
                  <a:srgbClr val="000000"/>
                </a:outerShdw>
              </a:effectLst>
            </a:endParaRPr>
          </a:p>
        </p:txBody>
      </p:sp>
      <p:sp>
        <p:nvSpPr>
          <p:cNvPr id="14" name="Rectangle 76"/>
          <p:cNvSpPr>
            <a:spLocks noChangeArrowheads="1"/>
          </p:cNvSpPr>
          <p:nvPr/>
        </p:nvSpPr>
        <p:spPr bwMode="auto">
          <a:xfrm>
            <a:off x="4168775" y="2649538"/>
            <a:ext cx="4822825" cy="735012"/>
          </a:xfrm>
          <a:prstGeom prst="rect">
            <a:avLst/>
          </a:prstGeom>
          <a:noFill/>
          <a:ln w="12700">
            <a:noFill/>
            <a:miter lim="800000"/>
            <a:headEnd/>
            <a:tailEnd/>
          </a:ln>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variant blur removal</a:t>
            </a:r>
          </a:p>
          <a:p>
            <a:pPr>
              <a:defRPr/>
            </a:pPr>
            <a:r>
              <a:rPr lang="en-US" sz="1400" dirty="0">
                <a:effectLst>
                  <a:outerShdw blurRad="38100" dist="38100" dir="2700000" algn="tl">
                    <a:srgbClr val="000000"/>
                  </a:outerShdw>
                </a:effectLst>
              </a:rPr>
              <a:t>[Ben-Ezra &amp; </a:t>
            </a:r>
            <a:r>
              <a:rPr lang="en-US" sz="1400" dirty="0" err="1">
                <a:effectLst>
                  <a:outerShdw blurRad="38100" dist="38100" dir="2700000" algn="tl">
                    <a:srgbClr val="000000"/>
                  </a:outerShdw>
                </a:effectLst>
              </a:rPr>
              <a:t>Nayar</a:t>
            </a:r>
            <a:r>
              <a:rPr lang="en-US" sz="1400" dirty="0">
                <a:effectLst>
                  <a:outerShdw blurRad="38100" dist="38100" dir="2700000" algn="tl">
                    <a:srgbClr val="000000"/>
                  </a:outerShdw>
                </a:effectLst>
              </a:rPr>
              <a:t> 04] [Levin 06] [Cho et al. 07] [</a:t>
            </a:r>
            <a:r>
              <a:rPr lang="en-US" sz="1400" dirty="0" err="1">
                <a:effectLst>
                  <a:outerShdw blurRad="38100" dist="38100" dir="2700000" algn="tl">
                    <a:srgbClr val="000000"/>
                  </a:outerShdw>
                </a:effectLst>
              </a:rPr>
              <a:t>Jia</a:t>
            </a:r>
            <a:r>
              <a:rPr lang="en-US" sz="1400" dirty="0">
                <a:effectLst>
                  <a:outerShdw blurRad="38100" dist="38100" dir="2700000" algn="tl">
                    <a:srgbClr val="000000"/>
                  </a:outerShdw>
                </a:effectLst>
              </a:rPr>
              <a:t> 07]</a:t>
            </a:r>
          </a:p>
          <a:p>
            <a:pPr>
              <a:defRPr/>
            </a:pPr>
            <a:r>
              <a:rPr lang="en-US" sz="1400" dirty="0">
                <a:effectLst>
                  <a:outerShdw blurRad="38100" dist="38100" dir="2700000" algn="tl">
                    <a:srgbClr val="000000"/>
                  </a:outerShdw>
                </a:effectLst>
              </a:rPr>
              <a:t>[Joshi et al. 08] [Tai et al. 08] [Dai &amp; Wu 09]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p:txBody>
      </p:sp>
      <p:pic>
        <p:nvPicPr>
          <p:cNvPr id="19463" name="Picture 3"/>
          <p:cNvPicPr>
            <a:picLocks noChangeAspect="1" noChangeArrowheads="1"/>
          </p:cNvPicPr>
          <p:nvPr/>
        </p:nvPicPr>
        <p:blipFill>
          <a:blip r:embed="rId3" cstate="print"/>
          <a:srcRect/>
          <a:stretch>
            <a:fillRect/>
          </a:stretch>
        </p:blipFill>
        <p:spPr bwMode="auto">
          <a:xfrm>
            <a:off x="152400" y="914400"/>
            <a:ext cx="1973263" cy="1279525"/>
          </a:xfrm>
          <a:prstGeom prst="rect">
            <a:avLst/>
          </a:prstGeom>
          <a:noFill/>
          <a:ln w="19050">
            <a:solidFill>
              <a:schemeClr val="tx1"/>
            </a:solidFill>
            <a:miter lim="800000"/>
            <a:headEnd/>
            <a:tailEnd/>
          </a:ln>
        </p:spPr>
      </p:pic>
      <p:pic>
        <p:nvPicPr>
          <p:cNvPr id="19464" name="Picture 5"/>
          <p:cNvPicPr>
            <a:picLocks noChangeAspect="1" noChangeArrowheads="1"/>
          </p:cNvPicPr>
          <p:nvPr/>
        </p:nvPicPr>
        <p:blipFill>
          <a:blip r:embed="rId4" cstate="print"/>
          <a:srcRect/>
          <a:stretch>
            <a:fillRect/>
          </a:stretch>
        </p:blipFill>
        <p:spPr bwMode="auto">
          <a:xfrm>
            <a:off x="152400" y="2378075"/>
            <a:ext cx="912813" cy="1279525"/>
          </a:xfrm>
          <a:prstGeom prst="rect">
            <a:avLst/>
          </a:prstGeom>
          <a:noFill/>
          <a:ln w="19050">
            <a:solidFill>
              <a:schemeClr val="tx1"/>
            </a:solidFill>
            <a:miter lim="800000"/>
            <a:headEnd/>
            <a:tailEnd/>
          </a:ln>
        </p:spPr>
      </p:pic>
      <p:pic>
        <p:nvPicPr>
          <p:cNvPr id="19465" name="Picture 7"/>
          <p:cNvPicPr>
            <a:picLocks noChangeAspect="1" noChangeArrowheads="1"/>
          </p:cNvPicPr>
          <p:nvPr/>
        </p:nvPicPr>
        <p:blipFill>
          <a:blip r:embed="rId5" cstate="print"/>
          <a:srcRect/>
          <a:stretch>
            <a:fillRect/>
          </a:stretch>
        </p:blipFill>
        <p:spPr bwMode="auto">
          <a:xfrm>
            <a:off x="1160463" y="2378075"/>
            <a:ext cx="1303337" cy="1279525"/>
          </a:xfrm>
          <a:prstGeom prst="rect">
            <a:avLst/>
          </a:prstGeom>
          <a:noFill/>
          <a:ln w="19050">
            <a:solidFill>
              <a:schemeClr val="tx1"/>
            </a:solidFill>
            <a:miter lim="800000"/>
            <a:headEnd/>
            <a:tailEnd/>
          </a:ln>
        </p:spPr>
      </p:pic>
      <p:pic>
        <p:nvPicPr>
          <p:cNvPr id="19466" name="Picture 10"/>
          <p:cNvPicPr>
            <a:picLocks noChangeAspect="1" noChangeArrowheads="1"/>
          </p:cNvPicPr>
          <p:nvPr/>
        </p:nvPicPr>
        <p:blipFill>
          <a:blip r:embed="rId6" cstate="print"/>
          <a:srcRect/>
          <a:stretch>
            <a:fillRect/>
          </a:stretch>
        </p:blipFill>
        <p:spPr bwMode="auto">
          <a:xfrm>
            <a:off x="2297113" y="914400"/>
            <a:ext cx="1662112" cy="1279525"/>
          </a:xfrm>
          <a:prstGeom prst="rect">
            <a:avLst/>
          </a:prstGeom>
          <a:noFill/>
          <a:ln w="19050">
            <a:solidFill>
              <a:schemeClr val="tx1"/>
            </a:solidFill>
            <a:miter lim="800000"/>
            <a:headEnd/>
            <a:tailEnd/>
          </a:ln>
        </p:spPr>
      </p:pic>
      <p:pic>
        <p:nvPicPr>
          <p:cNvPr id="19467" name="Picture 13"/>
          <p:cNvPicPr>
            <a:picLocks noChangeAspect="1" noChangeArrowheads="1"/>
          </p:cNvPicPr>
          <p:nvPr/>
        </p:nvPicPr>
        <p:blipFill>
          <a:blip r:embed="rId7" cstate="print"/>
          <a:srcRect/>
          <a:stretch>
            <a:fillRect/>
          </a:stretch>
        </p:blipFill>
        <p:spPr bwMode="auto">
          <a:xfrm>
            <a:off x="2559050" y="2378075"/>
            <a:ext cx="1400175" cy="1279525"/>
          </a:xfrm>
          <a:prstGeom prst="rect">
            <a:avLst/>
          </a:prstGeom>
          <a:noFill/>
          <a:ln w="19050">
            <a:solidFill>
              <a:schemeClr val="tx1"/>
            </a:solidFill>
            <a:miter lim="800000"/>
            <a:headEnd/>
            <a:tailEnd/>
          </a:ln>
        </p:spPr>
      </p:pic>
      <p:pic>
        <p:nvPicPr>
          <p:cNvPr id="19468" name="Picture 14"/>
          <p:cNvPicPr>
            <a:picLocks noChangeAspect="1" noChangeArrowheads="1"/>
          </p:cNvPicPr>
          <p:nvPr/>
        </p:nvPicPr>
        <p:blipFill>
          <a:blip r:embed="rId8" cstate="print"/>
          <a:srcRect/>
          <a:stretch>
            <a:fillRect/>
          </a:stretch>
        </p:blipFill>
        <p:spPr bwMode="auto">
          <a:xfrm>
            <a:off x="2020888" y="3825875"/>
            <a:ext cx="1938337" cy="1279525"/>
          </a:xfrm>
          <a:prstGeom prst="rect">
            <a:avLst/>
          </a:prstGeom>
          <a:noFill/>
          <a:ln w="19050">
            <a:solidFill>
              <a:schemeClr val="tx1"/>
            </a:solidFill>
            <a:miter lim="800000"/>
            <a:headEnd/>
            <a:tailEnd/>
          </a:ln>
        </p:spPr>
      </p:pic>
      <p:pic>
        <p:nvPicPr>
          <p:cNvPr id="19469" name="Picture 18"/>
          <p:cNvPicPr>
            <a:picLocks noChangeAspect="1" noChangeArrowheads="1"/>
          </p:cNvPicPr>
          <p:nvPr/>
        </p:nvPicPr>
        <p:blipFill>
          <a:blip r:embed="rId9" cstate="print"/>
          <a:srcRect/>
          <a:stretch>
            <a:fillRect/>
          </a:stretch>
        </p:blipFill>
        <p:spPr bwMode="auto">
          <a:xfrm>
            <a:off x="152400" y="3825875"/>
            <a:ext cx="1709738" cy="1279525"/>
          </a:xfrm>
          <a:prstGeom prst="rect">
            <a:avLst/>
          </a:prstGeom>
          <a:noFill/>
          <a:ln w="19050">
            <a:solidFill>
              <a:schemeClr val="tx1"/>
            </a:solidFill>
            <a:miter lim="800000"/>
            <a:headEnd/>
            <a:tailEnd/>
          </a:ln>
        </p:spPr>
      </p:pic>
      <p:pic>
        <p:nvPicPr>
          <p:cNvPr id="19470" name="Picture 19"/>
          <p:cNvPicPr>
            <a:picLocks noChangeAspect="1" noChangeArrowheads="1"/>
          </p:cNvPicPr>
          <p:nvPr/>
        </p:nvPicPr>
        <p:blipFill>
          <a:blip r:embed="rId10" cstate="print"/>
          <a:srcRect/>
          <a:stretch>
            <a:fillRect/>
          </a:stretch>
        </p:blipFill>
        <p:spPr bwMode="auto">
          <a:xfrm>
            <a:off x="2362200" y="5273675"/>
            <a:ext cx="1597025" cy="1279525"/>
          </a:xfrm>
          <a:prstGeom prst="rect">
            <a:avLst/>
          </a:prstGeom>
          <a:noFill/>
          <a:ln w="19050">
            <a:solidFill>
              <a:schemeClr val="tx1"/>
            </a:solidFill>
            <a:miter lim="800000"/>
            <a:headEnd/>
            <a:tailEnd/>
          </a:ln>
        </p:spPr>
      </p:pic>
      <p:pic>
        <p:nvPicPr>
          <p:cNvPr id="19471" name="Picture 21"/>
          <p:cNvPicPr>
            <a:picLocks noChangeAspect="1" noChangeArrowheads="1"/>
          </p:cNvPicPr>
          <p:nvPr/>
        </p:nvPicPr>
        <p:blipFill>
          <a:blip r:embed="rId11" cstate="print"/>
          <a:srcRect/>
          <a:stretch>
            <a:fillRect/>
          </a:stretch>
        </p:blipFill>
        <p:spPr bwMode="auto">
          <a:xfrm>
            <a:off x="152400" y="5273675"/>
            <a:ext cx="1536700" cy="1279525"/>
          </a:xfrm>
          <a:prstGeom prst="rect">
            <a:avLst/>
          </a:prstGeom>
          <a:noFill/>
          <a:ln w="19050">
            <a:solidFill>
              <a:schemeClr val="tx1"/>
            </a:solidFill>
            <a:miter lim="800000"/>
            <a:headEnd/>
            <a:tailEnd/>
          </a:ln>
        </p:spPr>
      </p:pic>
    </p:spTree>
  </p:cSld>
  <p:clrMapOvr>
    <a:masterClrMapping/>
  </p:clrMapOvr>
  <p:transition advTm="25891">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76"/>
          <p:cNvSpPr>
            <a:spLocks noChangeArrowheads="1"/>
          </p:cNvSpPr>
          <p:nvPr/>
        </p:nvSpPr>
        <p:spPr bwMode="auto">
          <a:xfrm>
            <a:off x="4168775" y="1169988"/>
            <a:ext cx="4822825" cy="735012"/>
          </a:xfrm>
          <a:prstGeom prst="rect">
            <a:avLst/>
          </a:prstGeom>
          <a:noFill/>
          <a:ln w="12700">
            <a:noFill/>
            <a:miter lim="800000"/>
            <a:headEnd/>
            <a:tailEnd/>
          </a:ln>
          <a:effectLst>
            <a:outerShdw blurRad="50800" dist="50800" sx="1000" sy="1000" algn="ctr" rotWithShape="0">
              <a:srgbClr val="000000"/>
            </a:outerShdw>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invariant blur removal</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[Fergus et al. 06] [Shan et al. 08]</a:t>
            </a:r>
          </a:p>
        </p:txBody>
      </p:sp>
      <p:sp>
        <p:nvSpPr>
          <p:cNvPr id="2" name="Rectangle 76"/>
          <p:cNvSpPr>
            <a:spLocks noChangeArrowheads="1"/>
          </p:cNvSpPr>
          <p:nvPr/>
        </p:nvSpPr>
        <p:spPr bwMode="auto">
          <a:xfrm>
            <a:off x="4168775" y="3970338"/>
            <a:ext cx="4822825" cy="990600"/>
          </a:xfrm>
          <a:prstGeom prst="rect">
            <a:avLst/>
          </a:prstGeom>
          <a:noFill/>
          <a:ln w="12700">
            <a:noFill/>
            <a:miter lim="800000"/>
            <a:headEnd/>
            <a:tailEnd/>
          </a:ln>
          <a:effectLst>
            <a:outerShdw blurRad="50800" dist="50800" sx="1000" sy="1000" algn="ctr" rotWithShape="0">
              <a:srgbClr val="000000"/>
            </a:outerShdw>
          </a:effectLst>
        </p:spPr>
        <p:txBody>
          <a:bodyPr wrap="none"/>
          <a:lstStyle/>
          <a:p>
            <a:pPr>
              <a:defRPr/>
            </a:pPr>
            <a:r>
              <a:rPr lang="en-US" sz="2200" dirty="0">
                <a:solidFill>
                  <a:srgbClr val="FFFF66"/>
                </a:solidFill>
                <a:effectLst>
                  <a:outerShdw blurRad="38100" dist="38100" dir="2700000" algn="tl">
                    <a:srgbClr val="000000"/>
                  </a:outerShdw>
                </a:effectLst>
              </a:rPr>
              <a:t>Multi-image </a:t>
            </a:r>
            <a:r>
              <a:rPr lang="en-US" sz="2200" dirty="0" err="1">
                <a:solidFill>
                  <a:srgbClr val="FFFF66"/>
                </a:solidFill>
                <a:effectLst>
                  <a:outerShdw blurRad="38100" dist="38100" dir="2700000" algn="tl">
                    <a:srgbClr val="000000"/>
                  </a:outerShdw>
                </a:effectLst>
              </a:rPr>
              <a:t>deblurring</a:t>
            </a:r>
            <a:endParaRPr lang="en-US" sz="2200" dirty="0">
              <a:solidFill>
                <a:srgbClr val="FFFF66"/>
              </a:solidFill>
              <a:effectLst>
                <a:outerShdw blurRad="38100" dist="38100" dir="2700000" algn="tl">
                  <a:srgbClr val="000000"/>
                </a:outerShdw>
              </a:effectLst>
            </a:endParaRP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Rav-Acha</a:t>
            </a:r>
            <a:r>
              <a:rPr lang="en-US" sz="1400" dirty="0">
                <a:effectLst>
                  <a:outerShdw blurRad="38100" dist="38100" dir="2700000" algn="tl">
                    <a:srgbClr val="000000"/>
                  </a:outerShdw>
                </a:effectLst>
              </a:rPr>
              <a:t> &amp; </a:t>
            </a:r>
            <a:r>
              <a:rPr lang="en-US" sz="1400" dirty="0" err="1">
                <a:effectLst>
                  <a:outerShdw blurRad="38100" dist="38100" dir="2700000" algn="tl">
                    <a:srgbClr val="000000"/>
                  </a:outerShdw>
                </a:effectLst>
              </a:rPr>
              <a:t>Peleg</a:t>
            </a:r>
            <a:r>
              <a:rPr lang="en-US" sz="1400" dirty="0">
                <a:effectLst>
                  <a:outerShdw blurRad="38100" dist="38100" dir="2700000" algn="tl">
                    <a:srgbClr val="000000"/>
                  </a:outerShdw>
                </a:effectLst>
              </a:rPr>
              <a:t> 05] [Cho et al. 07] [Yuan et al. 07]</a:t>
            </a:r>
          </a:p>
          <a:p>
            <a:pPr>
              <a:defRPr/>
            </a:pPr>
            <a:r>
              <a:rPr lang="en-US" sz="1400" dirty="0">
                <a:effectLst>
                  <a:outerShdw blurRad="38100" dist="38100" dir="2700000" algn="tl">
                    <a:srgbClr val="000000"/>
                  </a:outerShdw>
                </a:effectLst>
              </a:rPr>
              <a:t>[Chen et al. 08] [Tai et al. 08]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a:p>
            <a:pPr>
              <a:defRPr/>
            </a:pPr>
            <a:endParaRPr lang="en-US" sz="800" dirty="0">
              <a:effectLst>
                <a:outerShdw blurRad="38100" dist="38100" dir="2700000" algn="tl">
                  <a:srgbClr val="000000"/>
                </a:outerShdw>
              </a:effectLst>
            </a:endParaRPr>
          </a:p>
        </p:txBody>
      </p:sp>
      <p:sp>
        <p:nvSpPr>
          <p:cNvPr id="3" name="Rectangle 76"/>
          <p:cNvSpPr>
            <a:spLocks noChangeArrowheads="1"/>
          </p:cNvSpPr>
          <p:nvPr/>
        </p:nvSpPr>
        <p:spPr bwMode="auto">
          <a:xfrm>
            <a:off x="4168775" y="5532438"/>
            <a:ext cx="4152900" cy="762000"/>
          </a:xfrm>
          <a:prstGeom prst="rect">
            <a:avLst/>
          </a:prstGeom>
          <a:noFill/>
          <a:ln w="12700">
            <a:noFill/>
            <a:miter lim="800000"/>
            <a:headEnd/>
            <a:tailEnd/>
          </a:ln>
          <a:effectLst>
            <a:outerShdw blurRad="50800" dist="50800" sx="1000" sy="1000" algn="ctr" rotWithShape="0">
              <a:srgbClr val="000000"/>
            </a:outerShdw>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Improving the information sensing</a:t>
            </a:r>
          </a:p>
          <a:p>
            <a:pPr>
              <a:defRPr/>
            </a:pPr>
            <a:r>
              <a:rPr lang="en-US" sz="1400" dirty="0">
                <a:effectLst>
                  <a:outerShdw blurRad="38100" dist="38100" dir="2700000" algn="tl">
                    <a:srgbClr val="000000"/>
                  </a:outerShdw>
                </a:effectLst>
              </a:rPr>
              <a:t>[</a:t>
            </a:r>
            <a:r>
              <a:rPr lang="en-US" sz="1400" dirty="0" err="1">
                <a:effectLst>
                  <a:outerShdw blurRad="38100" dist="38100" dir="2700000" algn="tl">
                    <a:srgbClr val="000000"/>
                  </a:outerShdw>
                </a:effectLst>
              </a:rPr>
              <a:t>Raskar</a:t>
            </a:r>
            <a:r>
              <a:rPr lang="en-US" sz="1400" dirty="0">
                <a:effectLst>
                  <a:outerShdw blurRad="38100" dist="38100" dir="2700000" algn="tl">
                    <a:srgbClr val="000000"/>
                  </a:outerShdw>
                </a:effectLst>
              </a:rPr>
              <a:t> et al. 06] [Levin et al. 08]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a:p>
            <a:pPr>
              <a:defRPr/>
            </a:pPr>
            <a:endParaRPr lang="en-US" sz="800" dirty="0">
              <a:effectLst>
                <a:outerShdw blurRad="38100" dist="38100" dir="2700000" algn="tl">
                  <a:srgbClr val="000000"/>
                </a:outerShdw>
              </a:effectLst>
            </a:endParaRPr>
          </a:p>
        </p:txBody>
      </p:sp>
      <p:sp>
        <p:nvSpPr>
          <p:cNvPr id="14" name="Rectangle 76"/>
          <p:cNvSpPr>
            <a:spLocks noChangeArrowheads="1"/>
          </p:cNvSpPr>
          <p:nvPr/>
        </p:nvSpPr>
        <p:spPr bwMode="auto">
          <a:xfrm>
            <a:off x="4168775" y="2649538"/>
            <a:ext cx="4822825" cy="735012"/>
          </a:xfrm>
          <a:prstGeom prst="rect">
            <a:avLst/>
          </a:prstGeom>
          <a:noFill/>
          <a:ln w="12700">
            <a:noFill/>
            <a:miter lim="800000"/>
            <a:headEnd/>
            <a:tailEnd/>
          </a:ln>
          <a:effectLst>
            <a:outerShdw blurRad="50800" dist="50800" sx="1000" sy="1000" algn="ctr" rotWithShape="0">
              <a:srgbClr val="000000"/>
            </a:outerShdw>
          </a:effectLst>
        </p:spPr>
        <p:txBody>
          <a:bodyPr wrap="none"/>
          <a:lstStyle/>
          <a:p>
            <a:pPr>
              <a:lnSpc>
                <a:spcPct val="85000"/>
              </a:lnSpc>
              <a:defRPr/>
            </a:pPr>
            <a:r>
              <a:rPr lang="en-US" sz="2200" dirty="0">
                <a:solidFill>
                  <a:srgbClr val="FFFF66"/>
                </a:solidFill>
                <a:effectLst>
                  <a:outerShdw blurRad="38100" dist="38100" dir="2700000" algn="tl">
                    <a:srgbClr val="000000"/>
                  </a:outerShdw>
                </a:effectLst>
              </a:rPr>
              <a:t>Spatially variant blur removal</a:t>
            </a:r>
          </a:p>
          <a:p>
            <a:pPr>
              <a:defRPr/>
            </a:pPr>
            <a:r>
              <a:rPr lang="en-US" sz="1400" dirty="0">
                <a:effectLst>
                  <a:outerShdw blurRad="38100" dist="38100" dir="2700000" algn="tl">
                    <a:srgbClr val="000000"/>
                  </a:outerShdw>
                </a:effectLst>
              </a:rPr>
              <a:t>[Ben-Ezra &amp; </a:t>
            </a:r>
            <a:r>
              <a:rPr lang="en-US" sz="1400" dirty="0" err="1">
                <a:effectLst>
                  <a:outerShdw blurRad="38100" dist="38100" dir="2700000" algn="tl">
                    <a:srgbClr val="000000"/>
                  </a:outerShdw>
                </a:effectLst>
              </a:rPr>
              <a:t>Nayar</a:t>
            </a:r>
            <a:r>
              <a:rPr lang="en-US" sz="1400" dirty="0">
                <a:effectLst>
                  <a:outerShdw blurRad="38100" dist="38100" dir="2700000" algn="tl">
                    <a:srgbClr val="000000"/>
                  </a:outerShdw>
                </a:effectLst>
              </a:rPr>
              <a:t> 04] [Levin 06] [Cho et al. 07] [</a:t>
            </a:r>
            <a:r>
              <a:rPr lang="en-US" sz="1400" dirty="0" err="1">
                <a:effectLst>
                  <a:outerShdw blurRad="38100" dist="38100" dir="2700000" algn="tl">
                    <a:srgbClr val="000000"/>
                  </a:outerShdw>
                </a:effectLst>
              </a:rPr>
              <a:t>Jia</a:t>
            </a:r>
            <a:r>
              <a:rPr lang="en-US" sz="1400" dirty="0">
                <a:effectLst>
                  <a:outerShdw blurRad="38100" dist="38100" dir="2700000" algn="tl">
                    <a:srgbClr val="000000"/>
                  </a:outerShdw>
                </a:effectLst>
              </a:rPr>
              <a:t> 07]</a:t>
            </a:r>
          </a:p>
          <a:p>
            <a:pPr>
              <a:defRPr/>
            </a:pPr>
            <a:r>
              <a:rPr lang="en-US" sz="1400" dirty="0">
                <a:effectLst>
                  <a:outerShdw blurRad="38100" dist="38100" dir="2700000" algn="tl">
                    <a:srgbClr val="000000"/>
                  </a:outerShdw>
                </a:effectLst>
              </a:rPr>
              <a:t>[Joshi et al. 08] [Tai et al. 08] [Dai &amp; Wu 09] [</a:t>
            </a:r>
            <a:r>
              <a:rPr lang="en-US" sz="1400" dirty="0" err="1">
                <a:effectLst>
                  <a:outerShdw blurRad="38100" dist="38100" dir="2700000" algn="tl">
                    <a:srgbClr val="000000"/>
                  </a:outerShdw>
                </a:effectLst>
              </a:rPr>
              <a:t>Agrawal</a:t>
            </a:r>
            <a:r>
              <a:rPr lang="en-US" sz="1400" dirty="0">
                <a:effectLst>
                  <a:outerShdw blurRad="38100" dist="38100" dir="2700000" algn="tl">
                    <a:srgbClr val="000000"/>
                  </a:outerShdw>
                </a:effectLst>
              </a:rPr>
              <a:t> et al. 09]</a:t>
            </a:r>
          </a:p>
        </p:txBody>
      </p:sp>
      <p:pic>
        <p:nvPicPr>
          <p:cNvPr id="24579" name="Picture 3"/>
          <p:cNvPicPr>
            <a:picLocks noChangeAspect="1" noChangeArrowheads="1"/>
          </p:cNvPicPr>
          <p:nvPr/>
        </p:nvPicPr>
        <p:blipFill>
          <a:blip r:embed="rId3" cstate="print"/>
          <a:srcRect/>
          <a:stretch>
            <a:fillRect/>
          </a:stretch>
        </p:blipFill>
        <p:spPr bwMode="auto">
          <a:xfrm>
            <a:off x="152400" y="914400"/>
            <a:ext cx="1973263"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81" name="Picture 5"/>
          <p:cNvPicPr>
            <a:picLocks noChangeAspect="1" noChangeArrowheads="1"/>
          </p:cNvPicPr>
          <p:nvPr/>
        </p:nvPicPr>
        <p:blipFill>
          <a:blip r:embed="rId4" cstate="print"/>
          <a:srcRect/>
          <a:stretch>
            <a:fillRect/>
          </a:stretch>
        </p:blipFill>
        <p:spPr bwMode="auto">
          <a:xfrm>
            <a:off x="152400" y="2378075"/>
            <a:ext cx="912813"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83" name="Picture 7"/>
          <p:cNvPicPr>
            <a:picLocks noChangeAspect="1" noChangeArrowheads="1"/>
          </p:cNvPicPr>
          <p:nvPr/>
        </p:nvPicPr>
        <p:blipFill>
          <a:blip r:embed="rId5" cstate="print"/>
          <a:srcRect/>
          <a:stretch>
            <a:fillRect/>
          </a:stretch>
        </p:blipFill>
        <p:spPr bwMode="auto">
          <a:xfrm>
            <a:off x="1160463" y="2378075"/>
            <a:ext cx="1303337"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86" name="Picture 10"/>
          <p:cNvPicPr>
            <a:picLocks noChangeAspect="1" noChangeArrowheads="1"/>
          </p:cNvPicPr>
          <p:nvPr/>
        </p:nvPicPr>
        <p:blipFill>
          <a:blip r:embed="rId6" cstate="print"/>
          <a:srcRect/>
          <a:stretch>
            <a:fillRect/>
          </a:stretch>
        </p:blipFill>
        <p:spPr bwMode="auto">
          <a:xfrm>
            <a:off x="2297113" y="914400"/>
            <a:ext cx="1662112"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89" name="Picture 13"/>
          <p:cNvPicPr>
            <a:picLocks noChangeAspect="1" noChangeArrowheads="1"/>
          </p:cNvPicPr>
          <p:nvPr/>
        </p:nvPicPr>
        <p:blipFill>
          <a:blip r:embed="rId7" cstate="print"/>
          <a:srcRect/>
          <a:stretch>
            <a:fillRect/>
          </a:stretch>
        </p:blipFill>
        <p:spPr bwMode="auto">
          <a:xfrm>
            <a:off x="2559050" y="2378075"/>
            <a:ext cx="1400175"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90" name="Picture 14"/>
          <p:cNvPicPr>
            <a:picLocks noChangeAspect="1" noChangeArrowheads="1"/>
          </p:cNvPicPr>
          <p:nvPr/>
        </p:nvPicPr>
        <p:blipFill>
          <a:blip r:embed="rId8" cstate="print"/>
          <a:srcRect/>
          <a:stretch>
            <a:fillRect/>
          </a:stretch>
        </p:blipFill>
        <p:spPr bwMode="auto">
          <a:xfrm>
            <a:off x="2020888" y="3825875"/>
            <a:ext cx="1938337"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94" name="Picture 18"/>
          <p:cNvPicPr>
            <a:picLocks noChangeAspect="1" noChangeArrowheads="1"/>
          </p:cNvPicPr>
          <p:nvPr/>
        </p:nvPicPr>
        <p:blipFill>
          <a:blip r:embed="rId9" cstate="print"/>
          <a:srcRect/>
          <a:stretch>
            <a:fillRect/>
          </a:stretch>
        </p:blipFill>
        <p:spPr bwMode="auto">
          <a:xfrm>
            <a:off x="152400" y="3825875"/>
            <a:ext cx="1709738"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95" name="Picture 19"/>
          <p:cNvPicPr>
            <a:picLocks noChangeAspect="1" noChangeArrowheads="1"/>
          </p:cNvPicPr>
          <p:nvPr/>
        </p:nvPicPr>
        <p:blipFill>
          <a:blip r:embed="rId10" cstate="print"/>
          <a:srcRect/>
          <a:stretch>
            <a:fillRect/>
          </a:stretch>
        </p:blipFill>
        <p:spPr bwMode="auto">
          <a:xfrm>
            <a:off x="2362200" y="5273675"/>
            <a:ext cx="1597025"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pic>
        <p:nvPicPr>
          <p:cNvPr id="24597" name="Picture 21"/>
          <p:cNvPicPr>
            <a:picLocks noChangeAspect="1" noChangeArrowheads="1"/>
          </p:cNvPicPr>
          <p:nvPr/>
        </p:nvPicPr>
        <p:blipFill>
          <a:blip r:embed="rId11" cstate="print"/>
          <a:srcRect/>
          <a:stretch>
            <a:fillRect/>
          </a:stretch>
        </p:blipFill>
        <p:spPr bwMode="auto">
          <a:xfrm>
            <a:off x="152400" y="5273675"/>
            <a:ext cx="1536700" cy="1279525"/>
          </a:xfrm>
          <a:prstGeom prst="rect">
            <a:avLst/>
          </a:prstGeom>
          <a:noFill/>
          <a:ln w="19050">
            <a:solidFill>
              <a:schemeClr val="tx1"/>
            </a:solidFill>
            <a:miter lim="800000"/>
            <a:headEnd/>
            <a:tailEnd/>
          </a:ln>
          <a:effectLst>
            <a:outerShdw blurRad="50800" dist="50800" sx="1000" sy="1000" algn="ctr" rotWithShape="0">
              <a:srgbClr val="000000"/>
            </a:outerShdw>
          </a:effectLst>
        </p:spPr>
      </p:pic>
      <p:sp>
        <p:nvSpPr>
          <p:cNvPr id="16" name="Rectangle 15"/>
          <p:cNvSpPr/>
          <p:nvPr/>
        </p:nvSpPr>
        <p:spPr bwMode="auto">
          <a:xfrm>
            <a:off x="0" y="0"/>
            <a:ext cx="9144000" cy="6858000"/>
          </a:xfrm>
          <a:prstGeom prst="rect">
            <a:avLst/>
          </a:prstGeom>
          <a:solidFill>
            <a:schemeClr val="bg2">
              <a:lumMod val="65000"/>
              <a:lumOff val="35000"/>
              <a:alpha val="91000"/>
            </a:schemeClr>
          </a:solidFill>
          <a:ln w="12700" cap="flat" cmpd="sng" algn="ctr">
            <a:noFill/>
            <a:prstDash val="solid"/>
            <a:round/>
            <a:headEnd type="none" w="med" len="med"/>
            <a:tailEnd type="none" w="med" len="med"/>
          </a:ln>
          <a:effectLst/>
        </p:spPr>
        <p:txBody>
          <a:bodyPr wrap="none" anchor="ctr"/>
          <a:lstStyle/>
          <a:p>
            <a:pPr algn="ctr" eaLnBrk="0" hangingPunct="0">
              <a:defRPr/>
            </a:pPr>
            <a:endParaRPr lang="en-US" dirty="0">
              <a:latin typeface="Times New Roman" pitchFamily="18" charset="0"/>
            </a:endParaRPr>
          </a:p>
        </p:txBody>
      </p:sp>
      <p:sp>
        <p:nvSpPr>
          <p:cNvPr id="11" name="Title 10"/>
          <p:cNvSpPr>
            <a:spLocks noGrp="1"/>
          </p:cNvSpPr>
          <p:nvPr>
            <p:ph type="title" idx="4294967295"/>
          </p:nvPr>
        </p:nvSpPr>
        <p:spPr>
          <a:xfrm>
            <a:off x="212725" y="134938"/>
            <a:ext cx="8740775" cy="679450"/>
          </a:xfrm>
        </p:spPr>
        <p:txBody>
          <a:bodyPr/>
          <a:lstStyle/>
          <a:p>
            <a:pPr>
              <a:defRPr/>
            </a:pPr>
            <a:r>
              <a:rPr lang="en-US" b="0" dirty="0" smtClean="0"/>
              <a:t>Related Work</a:t>
            </a:r>
          </a:p>
        </p:txBody>
      </p:sp>
      <p:sp>
        <p:nvSpPr>
          <p:cNvPr id="17" name="Rectangle 76"/>
          <p:cNvSpPr>
            <a:spLocks noChangeArrowheads="1"/>
          </p:cNvSpPr>
          <p:nvPr/>
        </p:nvSpPr>
        <p:spPr bwMode="auto">
          <a:xfrm>
            <a:off x="1676400" y="2514600"/>
            <a:ext cx="5638800" cy="1447800"/>
          </a:xfrm>
          <a:prstGeom prst="rect">
            <a:avLst/>
          </a:prstGeom>
          <a:noFill/>
          <a:ln w="12700">
            <a:noFill/>
            <a:miter lim="800000"/>
            <a:headEnd/>
            <a:tailEnd/>
          </a:ln>
          <a:effectLst/>
        </p:spPr>
        <p:txBody>
          <a:bodyPr wrap="none"/>
          <a:lstStyle/>
          <a:p>
            <a:pPr algn="ctr">
              <a:lnSpc>
                <a:spcPct val="85000"/>
              </a:lnSpc>
              <a:defRPr/>
            </a:pPr>
            <a:r>
              <a:rPr lang="en-US" sz="3200" dirty="0">
                <a:solidFill>
                  <a:srgbClr val="FFFF66"/>
                </a:solidFill>
                <a:effectLst>
                  <a:outerShdw blurRad="38100" dist="38100" dir="2700000" algn="tl">
                    <a:srgbClr val="000000"/>
                  </a:outerShdw>
                </a:effectLst>
              </a:rPr>
              <a:t>Prior works do not provide </a:t>
            </a:r>
          </a:p>
          <a:p>
            <a:pPr algn="ctr">
              <a:lnSpc>
                <a:spcPct val="85000"/>
              </a:lnSpc>
              <a:defRPr/>
            </a:pPr>
            <a:r>
              <a:rPr lang="en-US" sz="3200" dirty="0">
                <a:solidFill>
                  <a:srgbClr val="FFFF66"/>
                </a:solidFill>
                <a:effectLst>
                  <a:outerShdw blurRad="38100" dist="38100" dir="2700000" algn="tl">
                    <a:srgbClr val="000000"/>
                  </a:outerShdw>
                </a:effectLst>
              </a:rPr>
              <a:t>worst-case spectral guarantees for 2D motions</a:t>
            </a:r>
            <a:endParaRPr lang="en-US" sz="3200" dirty="0">
              <a:effectLst>
                <a:outerShdw blurRad="38100" dist="38100" dir="2700000" algn="tl">
                  <a:srgbClr val="000000"/>
                </a:outerShdw>
              </a:effectLst>
            </a:endParaRPr>
          </a:p>
        </p:txBody>
      </p:sp>
    </p:spTree>
  </p:cSld>
  <p:clrMapOvr>
    <a:masterClrMapping/>
  </p:clrMapOvr>
  <p:transition advTm="25891">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Disclaimers</a:t>
            </a:r>
          </a:p>
        </p:txBody>
      </p:sp>
      <p:sp>
        <p:nvSpPr>
          <p:cNvPr id="22531" name="TextBox 36"/>
          <p:cNvSpPr txBox="1">
            <a:spLocks noChangeArrowheads="1"/>
          </p:cNvSpPr>
          <p:nvPr/>
        </p:nvSpPr>
        <p:spPr bwMode="auto">
          <a:xfrm>
            <a:off x="838200" y="2286000"/>
            <a:ext cx="3838575" cy="461963"/>
          </a:xfrm>
          <a:prstGeom prst="rect">
            <a:avLst/>
          </a:prstGeom>
          <a:noFill/>
          <a:ln w="9525">
            <a:noFill/>
            <a:miter lim="800000"/>
            <a:headEnd/>
            <a:tailEnd/>
          </a:ln>
        </p:spPr>
        <p:txBody>
          <a:bodyPr wrap="none">
            <a:spAutoFit/>
          </a:bodyPr>
          <a:lstStyle/>
          <a:p>
            <a:r>
              <a:rPr lang="en-US">
                <a:solidFill>
                  <a:srgbClr val="FFFF66"/>
                </a:solidFill>
              </a:rPr>
              <a:t>In this work, we assume that:</a:t>
            </a:r>
          </a:p>
        </p:txBody>
      </p:sp>
      <p:sp>
        <p:nvSpPr>
          <p:cNvPr id="38" name="TextBox 37"/>
          <p:cNvSpPr txBox="1"/>
          <p:nvPr/>
        </p:nvSpPr>
        <p:spPr>
          <a:xfrm>
            <a:off x="1177925" y="2895600"/>
            <a:ext cx="7148513" cy="1570038"/>
          </a:xfrm>
          <a:prstGeom prst="rect">
            <a:avLst/>
          </a:prstGeom>
          <a:noFill/>
        </p:spPr>
        <p:txBody>
          <a:bodyPr wrap="none">
            <a:spAutoFit/>
          </a:bodyPr>
          <a:lstStyle/>
          <a:p>
            <a:pPr>
              <a:buFont typeface="Arial" pitchFamily="34" charset="0"/>
              <a:buChar char="•"/>
              <a:defRPr/>
            </a:pPr>
            <a:r>
              <a:rPr lang="en-US" dirty="0">
                <a:effectLst>
                  <a:outerShdw blurRad="38100" dist="38100" dir="2700000" algn="tl">
                    <a:srgbClr val="000000">
                      <a:alpha val="43137"/>
                    </a:srgbClr>
                  </a:outerShdw>
                </a:effectLst>
              </a:rPr>
              <a:t>  Motion is constant-velocity parallel to the image plane</a:t>
            </a:r>
          </a:p>
          <a:p>
            <a:pPr>
              <a:defRPr/>
            </a:pPr>
            <a:r>
              <a:rPr lang="en-US" dirty="0">
                <a:effectLst>
                  <a:outerShdw blurRad="38100" dist="38100" dir="2700000" algn="tl">
                    <a:srgbClr val="000000">
                      <a:alpha val="43137"/>
                    </a:srgbClr>
                  </a:outerShdw>
                </a:effectLst>
              </a:rPr>
              <a:t>         -&gt; i.e. relatively short exposure time</a:t>
            </a:r>
          </a:p>
          <a:p>
            <a:pPr>
              <a:buFont typeface="Arial" pitchFamily="34" charset="0"/>
              <a:buChar char="•"/>
              <a:defRPr/>
            </a:pP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Deblurring</a:t>
            </a:r>
            <a:r>
              <a:rPr lang="en-US" dirty="0">
                <a:effectLst>
                  <a:outerShdw blurRad="38100" dist="38100" dir="2700000" algn="tl">
                    <a:srgbClr val="000000">
                      <a:alpha val="43137"/>
                    </a:srgbClr>
                  </a:outerShdw>
                </a:effectLst>
              </a:rPr>
              <a:t> error from kernel estimation is negligible</a:t>
            </a:r>
          </a:p>
          <a:p>
            <a:pPr>
              <a:defRPr/>
            </a:pPr>
            <a:r>
              <a:rPr lang="en-US" dirty="0">
                <a:effectLst>
                  <a:outerShdw blurRad="38100" dist="38100" dir="2700000" algn="tl">
                    <a:srgbClr val="000000">
                      <a:alpha val="43137"/>
                    </a:srgbClr>
                  </a:outerShdw>
                </a:effectLst>
              </a:rPr>
              <a:t>         -&gt; </a:t>
            </a:r>
            <a:r>
              <a:rPr lang="en-US" dirty="0" smtClean="0">
                <a:effectLst>
                  <a:outerShdw blurRad="38100" dist="38100" dir="2700000" algn="tl">
                    <a:srgbClr val="000000">
                      <a:alpha val="43137"/>
                    </a:srgbClr>
                  </a:outerShdw>
                </a:effectLst>
              </a:rPr>
              <a:t>by using two-images, this is generally true</a:t>
            </a:r>
            <a:endParaRPr lang="en-US" dirty="0">
              <a:effectLst>
                <a:outerShdw blurRad="38100" dist="38100" dir="2700000" algn="tl">
                  <a:srgbClr val="000000">
                    <a:alpha val="43137"/>
                  </a:srgbClr>
                </a:outerShdw>
              </a:effectLst>
            </a:endParaRPr>
          </a:p>
        </p:txBody>
      </p:sp>
    </p:spTree>
  </p:cSld>
  <p:clrMapOvr>
    <a:masterClrMapping/>
  </p:clrMapOvr>
  <p:transition spd="med" advTm="14703">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5005922" cy="3416320"/>
          </a:xfrm>
          <a:prstGeom prst="rect">
            <a:avLst/>
          </a:prstGeom>
          <a:noFill/>
        </p:spPr>
        <p:txBody>
          <a:bodyPr wrap="none">
            <a:spAutoFit/>
          </a:bodyPr>
          <a:lstStyle/>
          <a:p>
            <a:pPr marL="457200" indent="-457200">
              <a:buFontTx/>
              <a:buAutoNum type="arabicPeriod"/>
              <a:defRPr/>
            </a:pPr>
            <a:r>
              <a:rPr lang="en-US" dirty="0">
                <a:solidFill>
                  <a:schemeClr val="tx1">
                    <a:alpha val="32000"/>
                  </a:schemeClr>
                </a:solidFill>
              </a:rPr>
              <a:t>Related work</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t>2D 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Camera design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Spatially variant motion estimation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Experimental results</a:t>
            </a:r>
          </a:p>
        </p:txBody>
      </p:sp>
    </p:spTree>
  </p:cSld>
  <p:clrMapOvr>
    <a:masterClrMapping/>
  </p:clrMapOvr>
  <p:transition spd="med" advTm="14703">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static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58" name="Straight Connector 57"/>
          <p:cNvCxnSpPr>
            <a:cxnSpLocks noChangeShapeType="1"/>
          </p:cNvCxnSpPr>
          <p:nvPr/>
        </p:nvCxnSpPr>
        <p:spPr bwMode="auto">
          <a:xfrm flipV="1">
            <a:off x="3221019" y="1968479"/>
            <a:ext cx="2613042" cy="2146320"/>
          </a:xfrm>
          <a:prstGeom prst="line">
            <a:avLst/>
          </a:prstGeom>
          <a:noFill/>
          <a:ln w="25400" cap="rnd" algn="ctr">
            <a:solidFill>
              <a:schemeClr val="accent1"/>
            </a:solidFill>
            <a:round/>
            <a:headEnd/>
            <a:tailEnd/>
          </a:ln>
        </p:spPr>
      </p:cxnSp>
      <p:cxnSp>
        <p:nvCxnSpPr>
          <p:cNvPr id="69" name="Straight Connector 68"/>
          <p:cNvCxnSpPr>
            <a:cxnSpLocks noChangeShapeType="1"/>
          </p:cNvCxnSpPr>
          <p:nvPr/>
        </p:nvCxnSpPr>
        <p:spPr bwMode="auto">
          <a:xfrm rot="5400000" flipH="1" flipV="1">
            <a:off x="2914630" y="2311382"/>
            <a:ext cx="2109810" cy="1497033"/>
          </a:xfrm>
          <a:prstGeom prst="line">
            <a:avLst/>
          </a:prstGeom>
          <a:noFill/>
          <a:ln w="25400" cap="rnd" algn="ctr">
            <a:solidFill>
              <a:schemeClr val="accent1"/>
            </a:solidFill>
            <a:round/>
            <a:headEnd/>
            <a:tailEnd/>
          </a:ln>
        </p:spPr>
      </p:cxnSp>
      <p:cxnSp>
        <p:nvCxnSpPr>
          <p:cNvPr id="76" name="Straight Connector 75"/>
          <p:cNvCxnSpPr>
            <a:cxnSpLocks noChangeShapeType="1"/>
          </p:cNvCxnSpPr>
          <p:nvPr/>
        </p:nvCxnSpPr>
        <p:spPr bwMode="auto">
          <a:xfrm rot="5400000" flipH="1" flipV="1">
            <a:off x="2439964" y="2749536"/>
            <a:ext cx="2146320" cy="584209"/>
          </a:xfrm>
          <a:prstGeom prst="line">
            <a:avLst/>
          </a:prstGeom>
          <a:noFill/>
          <a:ln w="25400" cap="rnd" algn="ctr">
            <a:solidFill>
              <a:schemeClr val="accent1"/>
            </a:solidFill>
            <a:round/>
            <a:headEnd/>
            <a:tailEnd/>
          </a:ln>
        </p:spPr>
      </p:cxn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044680" y="3071793"/>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2725717" y="2771766"/>
            <a:ext cx="385763" cy="584200"/>
          </a:xfrm>
          <a:prstGeom prst="rect">
            <a:avLst/>
          </a:prstGeom>
          <a:noFill/>
          <a:ln w="9525">
            <a:noFill/>
            <a:miter lim="800000"/>
            <a:headEnd/>
            <a:tailEnd/>
          </a:ln>
        </p:spPr>
        <p:txBody>
          <a:bodyPr wrap="none">
            <a:spAutoFit/>
          </a:bodyPr>
          <a:lstStyle/>
          <a:p>
            <a:r>
              <a:rPr lang="en-US" sz="3200" dirty="0"/>
              <a:t>T</a:t>
            </a:r>
          </a:p>
        </p:txBody>
      </p:sp>
      <p:cxnSp>
        <p:nvCxnSpPr>
          <p:cNvPr id="39" name="Straight Connector 38"/>
          <p:cNvCxnSpPr>
            <a:cxnSpLocks noChangeShapeType="1"/>
          </p:cNvCxnSpPr>
          <p:nvPr/>
        </p:nvCxnSpPr>
        <p:spPr bwMode="auto">
          <a:xfrm rot="5400000">
            <a:off x="2738427" y="3071793"/>
            <a:ext cx="2133600" cy="0"/>
          </a:xfrm>
          <a:prstGeom prst="line">
            <a:avLst/>
          </a:prstGeom>
          <a:noFill/>
          <a:ln w="12700" algn="ctr">
            <a:solidFill>
              <a:schemeClr val="tx1"/>
            </a:solidFill>
            <a:prstDash val="lgDashDot"/>
            <a:round/>
            <a:headEnd/>
            <a:tailEnd/>
          </a:ln>
        </p:spPr>
      </p:cxnSp>
      <p:cxnSp>
        <p:nvCxnSpPr>
          <p:cNvPr id="43" name="Straight Connector 42"/>
          <p:cNvCxnSpPr>
            <a:cxnSpLocks noChangeShapeType="1"/>
          </p:cNvCxnSpPr>
          <p:nvPr/>
        </p:nvCxnSpPr>
        <p:spPr bwMode="auto">
          <a:xfrm rot="5400000">
            <a:off x="3651252" y="3071793"/>
            <a:ext cx="2133600" cy="0"/>
          </a:xfrm>
          <a:prstGeom prst="line">
            <a:avLst/>
          </a:prstGeom>
          <a:noFill/>
          <a:ln w="12700" algn="ctr">
            <a:solidFill>
              <a:schemeClr val="tx1"/>
            </a:solidFill>
            <a:prstDash val="lgDashDot"/>
            <a:round/>
            <a:headEnd/>
            <a:tailEnd/>
          </a:ln>
        </p:spPr>
      </p:cxnSp>
      <p:cxnSp>
        <p:nvCxnSpPr>
          <p:cNvPr id="49" name="Straight Connector 48"/>
          <p:cNvCxnSpPr>
            <a:cxnSpLocks noChangeShapeType="1"/>
          </p:cNvCxnSpPr>
          <p:nvPr/>
        </p:nvCxnSpPr>
        <p:spPr bwMode="auto">
          <a:xfrm rot="5400000">
            <a:off x="4783155" y="3035280"/>
            <a:ext cx="2133600" cy="0"/>
          </a:xfrm>
          <a:prstGeom prst="line">
            <a:avLst/>
          </a:prstGeom>
          <a:noFill/>
          <a:ln w="12700" algn="ctr">
            <a:solidFill>
              <a:schemeClr val="tx1"/>
            </a:solidFill>
            <a:prstDash val="lgDashDot"/>
            <a:round/>
            <a:headEnd/>
            <a:tailEnd/>
          </a:ln>
        </p:spPr>
      </p:cxnSp>
      <p:cxnSp>
        <p:nvCxnSpPr>
          <p:cNvPr id="52" name="Straight Connector 51"/>
          <p:cNvCxnSpPr>
            <a:cxnSpLocks noChangeShapeType="1"/>
          </p:cNvCxnSpPr>
          <p:nvPr/>
        </p:nvCxnSpPr>
        <p:spPr bwMode="auto">
          <a:xfrm rot="10800000">
            <a:off x="3257532" y="4195773"/>
            <a:ext cx="511182" cy="2"/>
          </a:xfrm>
          <a:prstGeom prst="line">
            <a:avLst/>
          </a:prstGeom>
          <a:noFill/>
          <a:ln w="63500" cap="rnd" algn="ctr">
            <a:solidFill>
              <a:schemeClr val="accent1">
                <a:lumMod val="40000"/>
                <a:lumOff val="60000"/>
              </a:schemeClr>
            </a:solidFill>
            <a:round/>
            <a:headEnd/>
            <a:tailEnd/>
          </a:ln>
        </p:spPr>
      </p:cxnSp>
      <p:cxnSp>
        <p:nvCxnSpPr>
          <p:cNvPr id="57" name="Straight Connector 56"/>
          <p:cNvCxnSpPr>
            <a:cxnSpLocks noChangeShapeType="1"/>
          </p:cNvCxnSpPr>
          <p:nvPr/>
        </p:nvCxnSpPr>
        <p:spPr bwMode="auto">
          <a:xfrm rot="10800000">
            <a:off x="3184508" y="4305312"/>
            <a:ext cx="1460519" cy="0"/>
          </a:xfrm>
          <a:prstGeom prst="line">
            <a:avLst/>
          </a:prstGeom>
          <a:noFill/>
          <a:ln w="63500" cap="rnd" algn="ctr">
            <a:solidFill>
              <a:schemeClr val="accent1">
                <a:lumMod val="40000"/>
                <a:lumOff val="60000"/>
              </a:schemeClr>
            </a:solidFill>
            <a:round/>
            <a:headEnd/>
            <a:tailEnd/>
          </a:ln>
        </p:spPr>
      </p:cxnSp>
      <p:cxnSp>
        <p:nvCxnSpPr>
          <p:cNvPr id="61" name="Straight Connector 60"/>
          <p:cNvCxnSpPr>
            <a:cxnSpLocks noChangeShapeType="1"/>
          </p:cNvCxnSpPr>
          <p:nvPr/>
        </p:nvCxnSpPr>
        <p:spPr bwMode="auto">
          <a:xfrm rot="10800000">
            <a:off x="3068606" y="4451364"/>
            <a:ext cx="2671811" cy="0"/>
          </a:xfrm>
          <a:prstGeom prst="line">
            <a:avLst/>
          </a:prstGeom>
          <a:noFill/>
          <a:ln w="63500" cap="rnd" algn="ctr">
            <a:solidFill>
              <a:schemeClr val="accent1">
                <a:lumMod val="40000"/>
                <a:lumOff val="60000"/>
              </a:schemeClr>
            </a:solidFill>
            <a:round/>
            <a:headEnd/>
            <a:tailEnd/>
          </a:ln>
        </p:spPr>
      </p:cxnSp>
      <p:sp>
        <p:nvSpPr>
          <p:cNvPr id="21" name="TextBox 20"/>
          <p:cNvSpPr txBox="1"/>
          <p:nvPr/>
        </p:nvSpPr>
        <p:spPr>
          <a:xfrm>
            <a:off x="3513123" y="1055655"/>
            <a:ext cx="2809039" cy="461665"/>
          </a:xfrm>
          <a:prstGeom prst="rect">
            <a:avLst/>
          </a:prstGeom>
          <a:noFill/>
        </p:spPr>
        <p:txBody>
          <a:bodyPr wrap="none" rtlCol="0">
            <a:spAutoFit/>
          </a:bodyPr>
          <a:lstStyle/>
          <a:p>
            <a:r>
              <a:rPr lang="en-US" dirty="0" smtClean="0"/>
              <a:t>Relative motion path</a:t>
            </a:r>
            <a:endParaRPr lang="en-US" dirty="0"/>
          </a:p>
        </p:txBody>
      </p:sp>
    </p:spTree>
  </p:cSld>
  <p:clrMapOvr>
    <a:masterClrMapping/>
  </p:clrMapOvr>
  <p:transition spd="med" advTm="147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down)">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wipe(down)">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static camera</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69" name="Straight Connector 68"/>
          <p:cNvCxnSpPr>
            <a:cxnSpLocks noChangeShapeType="1"/>
          </p:cNvCxnSpPr>
          <p:nvPr/>
        </p:nvCxnSpPr>
        <p:spPr bwMode="auto">
          <a:xfrm rot="5400000" flipH="1" flipV="1">
            <a:off x="2166114" y="3059898"/>
            <a:ext cx="2109811" cy="3"/>
          </a:xfrm>
          <a:prstGeom prst="line">
            <a:avLst/>
          </a:prstGeom>
          <a:noFill/>
          <a:ln w="25400" cap="rnd" algn="ctr">
            <a:solidFill>
              <a:schemeClr val="accent1"/>
            </a:solidFill>
            <a:round/>
            <a:headEnd/>
            <a:tailEnd/>
          </a:ln>
        </p:spPr>
      </p:cxn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373297" y="3035280"/>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3476610" y="2735253"/>
            <a:ext cx="385763" cy="584200"/>
          </a:xfrm>
          <a:prstGeom prst="rect">
            <a:avLst/>
          </a:prstGeom>
          <a:noFill/>
          <a:ln w="9525">
            <a:noFill/>
            <a:miter lim="800000"/>
            <a:headEnd/>
            <a:tailEnd/>
          </a:ln>
        </p:spPr>
        <p:txBody>
          <a:bodyPr wrap="none">
            <a:spAutoFit/>
          </a:bodyPr>
          <a:lstStyle/>
          <a:p>
            <a:r>
              <a:rPr lang="en-US" sz="3200" dirty="0"/>
              <a:t>T</a:t>
            </a:r>
          </a:p>
        </p:txBody>
      </p:sp>
      <p:cxnSp>
        <p:nvCxnSpPr>
          <p:cNvPr id="52" name="Straight Connector 51"/>
          <p:cNvCxnSpPr>
            <a:cxnSpLocks noChangeShapeType="1"/>
          </p:cNvCxnSpPr>
          <p:nvPr/>
        </p:nvCxnSpPr>
        <p:spPr bwMode="auto">
          <a:xfrm rot="10800000">
            <a:off x="3257532" y="4195773"/>
            <a:ext cx="511182" cy="2"/>
          </a:xfrm>
          <a:prstGeom prst="line">
            <a:avLst/>
          </a:prstGeom>
          <a:noFill/>
          <a:ln w="63500" cap="rnd" algn="ctr">
            <a:solidFill>
              <a:schemeClr val="accent1">
                <a:lumMod val="40000"/>
                <a:lumOff val="60000"/>
              </a:schemeClr>
            </a:solidFill>
            <a:round/>
            <a:headEnd/>
            <a:tailEnd/>
          </a:ln>
        </p:spPr>
      </p:cxnSp>
      <p:cxnSp>
        <p:nvCxnSpPr>
          <p:cNvPr id="57" name="Straight Connector 56"/>
          <p:cNvCxnSpPr>
            <a:cxnSpLocks noChangeShapeType="1"/>
          </p:cNvCxnSpPr>
          <p:nvPr/>
        </p:nvCxnSpPr>
        <p:spPr bwMode="auto">
          <a:xfrm rot="10800000">
            <a:off x="3184508" y="4305312"/>
            <a:ext cx="1460519" cy="0"/>
          </a:xfrm>
          <a:prstGeom prst="line">
            <a:avLst/>
          </a:prstGeom>
          <a:noFill/>
          <a:ln w="63500" cap="rnd" algn="ctr">
            <a:solidFill>
              <a:schemeClr val="accent1">
                <a:lumMod val="40000"/>
                <a:lumOff val="60000"/>
              </a:schemeClr>
            </a:solidFill>
            <a:round/>
            <a:headEnd/>
            <a:tailEnd/>
          </a:ln>
        </p:spPr>
      </p:cxnSp>
      <p:cxnSp>
        <p:nvCxnSpPr>
          <p:cNvPr id="61" name="Straight Connector 60"/>
          <p:cNvCxnSpPr>
            <a:cxnSpLocks noChangeShapeType="1"/>
          </p:cNvCxnSpPr>
          <p:nvPr/>
        </p:nvCxnSpPr>
        <p:spPr bwMode="auto">
          <a:xfrm rot="10800000">
            <a:off x="3068606" y="4451364"/>
            <a:ext cx="2671811" cy="0"/>
          </a:xfrm>
          <a:prstGeom prst="line">
            <a:avLst/>
          </a:prstGeom>
          <a:noFill/>
          <a:ln w="63500" cap="rnd" algn="ctr">
            <a:solidFill>
              <a:schemeClr val="accent1">
                <a:lumMod val="40000"/>
                <a:lumOff val="60000"/>
              </a:schemeClr>
            </a:solidFill>
            <a:round/>
            <a:headEnd/>
            <a:tailEnd/>
          </a:ln>
        </p:spPr>
      </p:cxnSp>
      <p:sp>
        <p:nvSpPr>
          <p:cNvPr id="21" name="TextBox 20"/>
          <p:cNvSpPr txBox="1"/>
          <p:nvPr/>
        </p:nvSpPr>
        <p:spPr>
          <a:xfrm>
            <a:off x="4024305" y="1287737"/>
            <a:ext cx="1746312" cy="461665"/>
          </a:xfrm>
          <a:prstGeom prst="rect">
            <a:avLst/>
          </a:prstGeom>
          <a:noFill/>
        </p:spPr>
        <p:txBody>
          <a:bodyPr wrap="none" rtlCol="0">
            <a:spAutoFit/>
          </a:bodyPr>
          <a:lstStyle/>
          <a:p>
            <a:r>
              <a:rPr lang="en-US" dirty="0" smtClean="0"/>
              <a:t>Motion path</a:t>
            </a:r>
            <a:endParaRPr lang="en-US" dirty="0"/>
          </a:p>
        </p:txBody>
      </p:sp>
      <p:pic>
        <p:nvPicPr>
          <p:cNvPr id="3073"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5703903" y="1371600"/>
            <a:ext cx="219078" cy="308394"/>
          </a:xfrm>
          <a:prstGeom prst="rect">
            <a:avLst/>
          </a:prstGeom>
          <a:noFill/>
          <a:ln w="9525">
            <a:noFill/>
            <a:miter lim="800000"/>
            <a:headEnd/>
            <a:tailEnd/>
          </a:ln>
        </p:spPr>
      </p:pic>
      <p:cxnSp>
        <p:nvCxnSpPr>
          <p:cNvPr id="25" name="Straight Arrow Connector 24"/>
          <p:cNvCxnSpPr/>
          <p:nvPr/>
        </p:nvCxnSpPr>
        <p:spPr bwMode="auto">
          <a:xfrm rot="16200000" flipH="1">
            <a:off x="2563786" y="2224070"/>
            <a:ext cx="730259" cy="219078"/>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29" name="Straight Arrow Connector 28"/>
          <p:cNvCxnSpPr/>
          <p:nvPr/>
        </p:nvCxnSpPr>
        <p:spPr bwMode="auto">
          <a:xfrm rot="16200000" flipH="1">
            <a:off x="2308194" y="2406635"/>
            <a:ext cx="474667" cy="474667"/>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32" name="Straight Arrow Connector 31"/>
          <p:cNvCxnSpPr/>
          <p:nvPr/>
        </p:nvCxnSpPr>
        <p:spPr bwMode="auto">
          <a:xfrm>
            <a:off x="2016090" y="2954331"/>
            <a:ext cx="620721" cy="219078"/>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spTree>
  </p:cSld>
  <p:clrMapOvr>
    <a:masterClrMapping/>
  </p:clrMapOvr>
  <p:transition spd="med" advTm="147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down)">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down)">
                                      <p:cBhvr>
                                        <p:cTn id="20" dur="5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down)">
                                      <p:cBhvr>
                                        <p:cTn id="2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a:t>
            </a:r>
            <a:br>
              <a:rPr lang="en-US" b="0" dirty="0" smtClean="0"/>
            </a:br>
            <a:r>
              <a:rPr lang="en-US" b="0" dirty="0" smtClean="0"/>
              <a:t> arbitrary camera motion</a:t>
            </a:r>
          </a:p>
        </p:txBody>
      </p:sp>
      <p:cxnSp>
        <p:nvCxnSpPr>
          <p:cNvPr id="23555"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3556"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3557"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3558"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3559"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3560"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3564" name="Straight Arrow Connector 17"/>
          <p:cNvCxnSpPr>
            <a:cxnSpLocks noChangeShapeType="1"/>
          </p:cNvCxnSpPr>
          <p:nvPr/>
        </p:nvCxnSpPr>
        <p:spPr bwMode="auto">
          <a:xfrm flipV="1">
            <a:off x="3219450" y="1968480"/>
            <a:ext cx="3105174" cy="12720"/>
          </a:xfrm>
          <a:prstGeom prst="straightConnector1">
            <a:avLst/>
          </a:prstGeom>
          <a:noFill/>
          <a:ln w="25400" algn="ctr">
            <a:solidFill>
              <a:schemeClr val="tx1"/>
            </a:solidFill>
            <a:prstDash val="sysDash"/>
            <a:round/>
            <a:headEnd/>
            <a:tailEnd/>
          </a:ln>
        </p:spPr>
      </p:cxnSp>
      <p:cxnSp>
        <p:nvCxnSpPr>
          <p:cNvPr id="23565" name="Straight Connector 33"/>
          <p:cNvCxnSpPr>
            <a:cxnSpLocks noChangeShapeType="1"/>
          </p:cNvCxnSpPr>
          <p:nvPr/>
        </p:nvCxnSpPr>
        <p:spPr bwMode="auto">
          <a:xfrm rot="5400000" flipH="1" flipV="1">
            <a:off x="2373297" y="3035280"/>
            <a:ext cx="2133600" cy="0"/>
          </a:xfrm>
          <a:prstGeom prst="line">
            <a:avLst/>
          </a:prstGeom>
          <a:noFill/>
          <a:ln w="25400" algn="ctr">
            <a:solidFill>
              <a:schemeClr val="tx1"/>
            </a:solidFill>
            <a:round/>
            <a:headEnd type="arrow" w="med" len="med"/>
            <a:tailEnd type="arrow" w="med" len="med"/>
          </a:ln>
        </p:spPr>
      </p:cxnSp>
      <p:sp>
        <p:nvSpPr>
          <p:cNvPr id="23566" name="TextBox 36"/>
          <p:cNvSpPr txBox="1">
            <a:spLocks noChangeArrowheads="1"/>
          </p:cNvSpPr>
          <p:nvPr/>
        </p:nvSpPr>
        <p:spPr bwMode="auto">
          <a:xfrm>
            <a:off x="3476610" y="2735253"/>
            <a:ext cx="385763" cy="584200"/>
          </a:xfrm>
          <a:prstGeom prst="rect">
            <a:avLst/>
          </a:prstGeom>
          <a:noFill/>
          <a:ln w="9525">
            <a:noFill/>
            <a:miter lim="800000"/>
            <a:headEnd/>
            <a:tailEnd/>
          </a:ln>
        </p:spPr>
        <p:txBody>
          <a:bodyPr wrap="none">
            <a:spAutoFit/>
          </a:bodyPr>
          <a:lstStyle/>
          <a:p>
            <a:r>
              <a:rPr lang="en-US" sz="3200" dirty="0"/>
              <a:t>T</a:t>
            </a:r>
          </a:p>
        </p:txBody>
      </p:sp>
      <p:cxnSp>
        <p:nvCxnSpPr>
          <p:cNvPr id="52" name="Straight Connector 51"/>
          <p:cNvCxnSpPr>
            <a:cxnSpLocks noChangeShapeType="1"/>
          </p:cNvCxnSpPr>
          <p:nvPr/>
        </p:nvCxnSpPr>
        <p:spPr bwMode="auto">
          <a:xfrm rot="10800000">
            <a:off x="3257532" y="4195773"/>
            <a:ext cx="511182" cy="2"/>
          </a:xfrm>
          <a:prstGeom prst="line">
            <a:avLst/>
          </a:prstGeom>
          <a:noFill/>
          <a:ln w="63500" cap="rnd" algn="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shape">
                <a:fillToRect l="50000" t="50000" r="50000" b="50000"/>
              </a:path>
              <a:tileRect/>
            </a:gradFill>
            <a:round/>
            <a:headEnd/>
            <a:tailEnd/>
          </a:ln>
        </p:spPr>
      </p:cxnSp>
      <p:cxnSp>
        <p:nvCxnSpPr>
          <p:cNvPr id="57" name="Straight Connector 56"/>
          <p:cNvCxnSpPr>
            <a:cxnSpLocks noChangeShapeType="1"/>
          </p:cNvCxnSpPr>
          <p:nvPr/>
        </p:nvCxnSpPr>
        <p:spPr bwMode="auto">
          <a:xfrm rot="10800000">
            <a:off x="3184508" y="4305312"/>
            <a:ext cx="1460519" cy="0"/>
          </a:xfrm>
          <a:prstGeom prst="line">
            <a:avLst/>
          </a:prstGeom>
          <a:noFill/>
          <a:ln w="63500" cap="rnd" algn="ctr">
            <a:gradFill flip="none" rotWithShape="1">
              <a:gsLst>
                <a:gs pos="0">
                  <a:schemeClr val="accent1">
                    <a:tint val="66000"/>
                    <a:satMod val="160000"/>
                  </a:schemeClr>
                </a:gs>
                <a:gs pos="50000">
                  <a:schemeClr val="accent1">
                    <a:tint val="44500"/>
                    <a:satMod val="160000"/>
                  </a:schemeClr>
                </a:gs>
                <a:gs pos="12000">
                  <a:schemeClr val="accent1">
                    <a:tint val="23500"/>
                    <a:satMod val="160000"/>
                  </a:schemeClr>
                </a:gs>
              </a:gsLst>
              <a:path path="shape">
                <a:fillToRect l="50000" t="50000" r="50000" b="50000"/>
              </a:path>
              <a:tileRect/>
            </a:gradFill>
            <a:round/>
            <a:headEnd/>
            <a:tailEnd/>
          </a:ln>
        </p:spPr>
      </p:cxnSp>
      <p:cxnSp>
        <p:nvCxnSpPr>
          <p:cNvPr id="61" name="Straight Connector 60"/>
          <p:cNvCxnSpPr>
            <a:cxnSpLocks noChangeShapeType="1"/>
          </p:cNvCxnSpPr>
          <p:nvPr/>
        </p:nvCxnSpPr>
        <p:spPr bwMode="auto">
          <a:xfrm rot="10800000">
            <a:off x="3068606" y="4451364"/>
            <a:ext cx="2671811" cy="0"/>
          </a:xfrm>
          <a:prstGeom prst="line">
            <a:avLst/>
          </a:prstGeom>
          <a:noFill/>
          <a:ln w="63500" cap="rnd" algn="ctr">
            <a:gradFill flip="none" rotWithShape="1">
              <a:gsLst>
                <a:gs pos="0">
                  <a:schemeClr val="accent1">
                    <a:tint val="66000"/>
                    <a:satMod val="160000"/>
                  </a:schemeClr>
                </a:gs>
                <a:gs pos="71000">
                  <a:schemeClr val="accent1">
                    <a:tint val="44500"/>
                    <a:satMod val="160000"/>
                  </a:schemeClr>
                </a:gs>
                <a:gs pos="71000">
                  <a:schemeClr val="tx1"/>
                </a:gs>
                <a:gs pos="100000">
                  <a:schemeClr val="accent1">
                    <a:tint val="23500"/>
                    <a:satMod val="160000"/>
                  </a:schemeClr>
                </a:gs>
              </a:gsLst>
              <a:path path="shape">
                <a:fillToRect l="50000" t="50000" r="50000" b="50000"/>
              </a:path>
              <a:tileRect/>
            </a:gradFill>
            <a:round/>
            <a:headEnd/>
            <a:tailEnd/>
          </a:ln>
        </p:spPr>
      </p:cxnSp>
      <p:cxnSp>
        <p:nvCxnSpPr>
          <p:cNvPr id="25" name="Straight Arrow Connector 24"/>
          <p:cNvCxnSpPr/>
          <p:nvPr/>
        </p:nvCxnSpPr>
        <p:spPr bwMode="auto">
          <a:xfrm rot="16200000" flipH="1">
            <a:off x="2563786" y="2224070"/>
            <a:ext cx="730259" cy="219078"/>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29" name="Straight Arrow Connector 28"/>
          <p:cNvCxnSpPr/>
          <p:nvPr/>
        </p:nvCxnSpPr>
        <p:spPr bwMode="auto">
          <a:xfrm rot="16200000" flipH="1">
            <a:off x="2308194" y="2406635"/>
            <a:ext cx="474667" cy="474667"/>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cxnSp>
        <p:nvCxnSpPr>
          <p:cNvPr id="32" name="Straight Arrow Connector 31"/>
          <p:cNvCxnSpPr/>
          <p:nvPr/>
        </p:nvCxnSpPr>
        <p:spPr bwMode="auto">
          <a:xfrm>
            <a:off x="2016090" y="2954331"/>
            <a:ext cx="620721" cy="219078"/>
          </a:xfrm>
          <a:prstGeom prst="straightConnector1">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sp>
        <p:nvSpPr>
          <p:cNvPr id="22" name="Freeform 21"/>
          <p:cNvSpPr/>
          <p:nvPr/>
        </p:nvSpPr>
        <p:spPr bwMode="auto">
          <a:xfrm>
            <a:off x="2989674" y="1964267"/>
            <a:ext cx="432741" cy="2099733"/>
          </a:xfrm>
          <a:custGeom>
            <a:avLst/>
            <a:gdLst>
              <a:gd name="connsiteX0" fmla="*/ 238948 w 432741"/>
              <a:gd name="connsiteY0" fmla="*/ 2099733 h 2099733"/>
              <a:gd name="connsiteX1" fmla="*/ 24459 w 432741"/>
              <a:gd name="connsiteY1" fmla="*/ 1501422 h 2099733"/>
              <a:gd name="connsiteX2" fmla="*/ 385704 w 432741"/>
              <a:gd name="connsiteY2" fmla="*/ 1004711 h 2099733"/>
              <a:gd name="connsiteX3" fmla="*/ 306682 w 432741"/>
              <a:gd name="connsiteY3" fmla="*/ 304800 h 2099733"/>
              <a:gd name="connsiteX4" fmla="*/ 216370 w 432741"/>
              <a:gd name="connsiteY4" fmla="*/ 56444 h 2099733"/>
              <a:gd name="connsiteX5" fmla="*/ 216370 w 432741"/>
              <a:gd name="connsiteY5" fmla="*/ 0 h 209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741" h="2099733">
                <a:moveTo>
                  <a:pt x="238948" y="2099733"/>
                </a:moveTo>
                <a:cubicBezTo>
                  <a:pt x="119474" y="1891829"/>
                  <a:pt x="0" y="1683926"/>
                  <a:pt x="24459" y="1501422"/>
                </a:cubicBezTo>
                <a:cubicBezTo>
                  <a:pt x="48918" y="1318918"/>
                  <a:pt x="338667" y="1204148"/>
                  <a:pt x="385704" y="1004711"/>
                </a:cubicBezTo>
                <a:cubicBezTo>
                  <a:pt x="432741" y="805274"/>
                  <a:pt x="334904" y="462844"/>
                  <a:pt x="306682" y="304800"/>
                </a:cubicBezTo>
                <a:cubicBezTo>
                  <a:pt x="278460" y="146756"/>
                  <a:pt x="231422" y="107244"/>
                  <a:pt x="216370" y="56444"/>
                </a:cubicBezTo>
                <a:cubicBezTo>
                  <a:pt x="201318" y="5644"/>
                  <a:pt x="208844" y="2822"/>
                  <a:pt x="216370" y="0"/>
                </a:cubicBezTo>
              </a:path>
            </a:pathLst>
          </a:custGeom>
          <a:noFill/>
          <a:ln w="254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TextBox 22"/>
          <p:cNvSpPr txBox="1"/>
          <p:nvPr/>
        </p:nvSpPr>
        <p:spPr>
          <a:xfrm>
            <a:off x="4024305" y="1287737"/>
            <a:ext cx="1746312" cy="461665"/>
          </a:xfrm>
          <a:prstGeom prst="rect">
            <a:avLst/>
          </a:prstGeom>
          <a:noFill/>
        </p:spPr>
        <p:txBody>
          <a:bodyPr wrap="none" rtlCol="0">
            <a:spAutoFit/>
          </a:bodyPr>
          <a:lstStyle/>
          <a:p>
            <a:r>
              <a:rPr lang="en-US" dirty="0" smtClean="0"/>
              <a:t>Motion path</a:t>
            </a:r>
            <a:endParaRPr lang="en-US" dirty="0"/>
          </a:p>
        </p:txBody>
      </p:sp>
      <p:pic>
        <p:nvPicPr>
          <p:cNvPr id="24"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5703903" y="1324250"/>
            <a:ext cx="219078" cy="308394"/>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down)">
                                      <p:cBhvr>
                                        <p:cTn id="10" dur="500"/>
                                        <p:tgtEl>
                                          <p:spTgt spid="57"/>
                                        </p:tgtEl>
                                      </p:cBhvr>
                                    </p:animEffect>
                                  </p:childTnLst>
                                </p:cTn>
                              </p:par>
                              <p:par>
                                <p:cTn id="11" presetID="22" presetClass="entr" presetSubtype="4"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Challenges with motion </a:t>
            </a:r>
            <a:r>
              <a:rPr lang="en-US" b="0" dirty="0" err="1" smtClean="0"/>
              <a:t>deblurring</a:t>
            </a:r>
            <a:endParaRPr lang="en-US" b="0" dirty="0" smtClean="0"/>
          </a:p>
        </p:txBody>
      </p:sp>
      <p:pic>
        <p:nvPicPr>
          <p:cNvPr id="12291" name="Picture 7" descr="C:\Users\taegsang\Desktop\statIm_MJRoger_17.bmp"/>
          <p:cNvPicPr>
            <a:picLocks noChangeAspect="1" noChangeArrowheads="1"/>
          </p:cNvPicPr>
          <p:nvPr/>
        </p:nvPicPr>
        <p:blipFill>
          <a:blip r:embed="rId3" cstate="print"/>
          <a:srcRect/>
          <a:stretch>
            <a:fillRect/>
          </a:stretch>
        </p:blipFill>
        <p:spPr bwMode="auto">
          <a:xfrm>
            <a:off x="152400" y="1143000"/>
            <a:ext cx="5408613" cy="5257800"/>
          </a:xfrm>
          <a:prstGeom prst="rect">
            <a:avLst/>
          </a:prstGeom>
          <a:noFill/>
          <a:ln w="38100">
            <a:solidFill>
              <a:schemeClr val="tx1"/>
            </a:solidFill>
            <a:miter lim="800000"/>
            <a:headEnd/>
            <a:tailEnd/>
          </a:ln>
        </p:spPr>
      </p:pic>
      <p:sp>
        <p:nvSpPr>
          <p:cNvPr id="12292" name="Text Box 9"/>
          <p:cNvSpPr txBox="1">
            <a:spLocks noChangeArrowheads="1"/>
          </p:cNvSpPr>
          <p:nvPr/>
        </p:nvSpPr>
        <p:spPr bwMode="auto">
          <a:xfrm>
            <a:off x="2438400" y="5562600"/>
            <a:ext cx="2938463" cy="400050"/>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a:solidFill>
                  <a:srgbClr val="CC0000"/>
                </a:solidFill>
              </a:rPr>
              <a:t>Spatially variant motion </a:t>
            </a:r>
          </a:p>
        </p:txBody>
      </p:sp>
      <p:sp>
        <p:nvSpPr>
          <p:cNvPr id="12293" name="TextBox 6"/>
          <p:cNvSpPr txBox="1">
            <a:spLocks noChangeArrowheads="1"/>
          </p:cNvSpPr>
          <p:nvPr/>
        </p:nvSpPr>
        <p:spPr bwMode="auto">
          <a:xfrm>
            <a:off x="5562600" y="2743200"/>
            <a:ext cx="3657600" cy="830997"/>
          </a:xfrm>
          <a:prstGeom prst="rect">
            <a:avLst/>
          </a:prstGeom>
          <a:noFill/>
          <a:ln w="9525">
            <a:noFill/>
            <a:miter lim="800000"/>
            <a:headEnd/>
            <a:tailEnd/>
          </a:ln>
        </p:spPr>
        <p:txBody>
          <a:bodyPr>
            <a:spAutoFit/>
          </a:bodyPr>
          <a:lstStyle/>
          <a:p>
            <a:pPr>
              <a:buFont typeface="Arial" charset="0"/>
              <a:buChar char="•"/>
            </a:pPr>
            <a:r>
              <a:rPr lang="en-US" dirty="0" smtClean="0"/>
              <a:t> Need to segment image</a:t>
            </a:r>
          </a:p>
          <a:p>
            <a:pPr>
              <a:buFont typeface="Arial" charset="0"/>
              <a:buChar char="•"/>
            </a:pPr>
            <a:r>
              <a:rPr lang="en-US" dirty="0" smtClean="0"/>
              <a:t> Need </a:t>
            </a:r>
            <a:r>
              <a:rPr lang="en-US" dirty="0"/>
              <a:t>to estimate </a:t>
            </a:r>
            <a:r>
              <a:rPr lang="en-US" dirty="0" smtClean="0"/>
              <a:t>motion</a:t>
            </a:r>
            <a:endParaRPr lang="en-US" dirty="0"/>
          </a:p>
        </p:txBody>
      </p:sp>
      <p:sp>
        <p:nvSpPr>
          <p:cNvPr id="10" name="Rectangle 9"/>
          <p:cNvSpPr/>
          <p:nvPr/>
        </p:nvSpPr>
        <p:spPr>
          <a:xfrm>
            <a:off x="5638800" y="1981200"/>
            <a:ext cx="1611313"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Challenges:</a:t>
            </a:r>
          </a:p>
        </p:txBody>
      </p:sp>
    </p:spTree>
  </p:cSld>
  <p:clrMapOvr>
    <a:masterClrMapping/>
  </p:clrMapOvr>
  <p:transition spd="med" advTm="14703">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1030"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1031"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1032"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1026"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1027"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1028" name="Equation" r:id="rId6" imgW="177480" imgH="228600" progId="Equation.3">
              <p:embed/>
            </p:oleObj>
          </a:graphicData>
        </a:graphic>
      </p:graphicFrame>
    </p:spTree>
  </p:cSld>
  <p:clrMapOvr>
    <a:masterClrMapping/>
  </p:clrMapOvr>
  <p:transition spd="med" advTm="14703">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2054"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055"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cxnSp>
        <p:nvCxnSpPr>
          <p:cNvPr id="2056"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2050"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2051"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2052" name="Equation" r:id="rId6" imgW="177480" imgH="228600" progId="Equation.3">
              <p:embed/>
            </p:oleObj>
          </a:graphicData>
        </a:graphic>
      </p:graphicFrame>
    </p:spTree>
  </p:cSld>
  <p:clrMapOvr>
    <a:masterClrMapping/>
  </p:clrMapOvr>
  <p:transition spd="med" advTm="14703">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grpSp>
        <p:nvGrpSpPr>
          <p:cNvPr id="4102" name="Group 14"/>
          <p:cNvGrpSpPr>
            <a:grpSpLocks/>
          </p:cNvGrpSpPr>
          <p:nvPr/>
        </p:nvGrpSpPr>
        <p:grpSpPr bwMode="auto">
          <a:xfrm>
            <a:off x="1905000" y="1447800"/>
            <a:ext cx="4800600" cy="4495800"/>
            <a:chOff x="1905000" y="1447801"/>
            <a:chExt cx="4800600" cy="4495802"/>
          </a:xfrm>
        </p:grpSpPr>
        <p:cxnSp>
          <p:nvCxnSpPr>
            <p:cNvPr id="4108" name="Straight Arrow Connector 45"/>
            <p:cNvCxnSpPr>
              <a:cxnSpLocks noChangeShapeType="1"/>
            </p:cNvCxnSpPr>
            <p:nvPr/>
          </p:nvCxnSpPr>
          <p:spPr bwMode="auto">
            <a:xfrm rot="5400000">
              <a:off x="1654298" y="4378103"/>
              <a:ext cx="1816202" cy="1314797"/>
            </a:xfrm>
            <a:prstGeom prst="straightConnector1">
              <a:avLst/>
            </a:prstGeom>
            <a:noFill/>
            <a:ln w="25400" algn="ctr">
              <a:solidFill>
                <a:schemeClr val="tx1"/>
              </a:solidFill>
              <a:round/>
              <a:headEnd/>
              <a:tailEnd type="arrow" w="med" len="med"/>
            </a:ln>
          </p:spPr>
        </p:cxnSp>
        <p:cxnSp>
          <p:nvCxnSpPr>
            <p:cNvPr id="4109" name="Straight Arrow Connector 47"/>
            <p:cNvCxnSpPr>
              <a:cxnSpLocks noChangeShapeType="1"/>
            </p:cNvCxnSpPr>
            <p:nvPr/>
          </p:nvCxnSpPr>
          <p:spPr bwMode="auto">
            <a:xfrm>
              <a:off x="3219796" y="4127401"/>
              <a:ext cx="3485804" cy="1926"/>
            </a:xfrm>
            <a:prstGeom prst="straightConnector1">
              <a:avLst/>
            </a:prstGeom>
            <a:noFill/>
            <a:ln w="25400" algn="ctr">
              <a:solidFill>
                <a:schemeClr val="tx1"/>
              </a:solidFill>
              <a:round/>
              <a:headEnd/>
              <a:tailEnd type="arrow" w="med" len="med"/>
            </a:ln>
          </p:spPr>
        </p:cxnSp>
        <p:cxnSp>
          <p:nvCxnSpPr>
            <p:cNvPr id="4110" name="Straight Arrow Connector 43"/>
            <p:cNvCxnSpPr>
              <a:cxnSpLocks noChangeShapeType="1"/>
            </p:cNvCxnSpPr>
            <p:nvPr/>
          </p:nvCxnSpPr>
          <p:spPr bwMode="auto">
            <a:xfrm rot="5400000" flipH="1" flipV="1">
              <a:off x="1879514" y="2787101"/>
              <a:ext cx="2680564" cy="1963"/>
            </a:xfrm>
            <a:prstGeom prst="straightConnector1">
              <a:avLst/>
            </a:prstGeom>
            <a:noFill/>
            <a:ln w="25400" algn="ctr">
              <a:solidFill>
                <a:schemeClr val="tx1"/>
              </a:solidFill>
              <a:round/>
              <a:headEnd/>
              <a:tailEnd type="arrow" w="med" len="med"/>
            </a:ln>
          </p:spPr>
        </p:cxnSp>
      </p:grp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sp>
        <p:nvSpPr>
          <p:cNvPr id="25" name="Rectangle 24"/>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7733526" lon="4895653" rev="18759718"/>
            </a:camera>
            <a:lightRig rig="threePt" dir="t"/>
          </a:scene3d>
        </p:spPr>
        <p:txBody>
          <a:bodyPr wrap="none" anchor="ctr"/>
          <a:lstStyle/>
          <a:p>
            <a:pPr algn="ctr" eaLnBrk="0" hangingPunct="0">
              <a:defRPr/>
            </a:pPr>
            <a:endParaRPr lang="en-US">
              <a:latin typeface="Times New Roman" pitchFamily="18" charset="0"/>
            </a:endParaRPr>
          </a:p>
        </p:txBody>
      </p:sp>
      <p:cxnSp>
        <p:nvCxnSpPr>
          <p:cNvPr id="4106" name="Straight Arrow Connector 12"/>
          <p:cNvCxnSpPr>
            <a:cxnSpLocks noChangeShapeType="1"/>
          </p:cNvCxnSpPr>
          <p:nvPr/>
        </p:nvCxnSpPr>
        <p:spPr bwMode="auto">
          <a:xfrm rot="5400000" flipH="1" flipV="1">
            <a:off x="4876801" y="3352800"/>
            <a:ext cx="1219200" cy="3175"/>
          </a:xfrm>
          <a:prstGeom prst="straightConnector1">
            <a:avLst/>
          </a:prstGeom>
          <a:noFill/>
          <a:ln w="38100" algn="ctr">
            <a:solidFill>
              <a:schemeClr val="tx1"/>
            </a:solidFill>
            <a:round/>
            <a:headEnd/>
            <a:tailEnd type="arrow" w="med" len="med"/>
          </a:ln>
        </p:spPr>
      </p:cxnSp>
      <p:sp>
        <p:nvSpPr>
          <p:cNvPr id="4107" name="TextBox 13"/>
          <p:cNvSpPr txBox="1">
            <a:spLocks noChangeArrowheads="1"/>
          </p:cNvSpPr>
          <p:nvPr/>
        </p:nvSpPr>
        <p:spPr bwMode="auto">
          <a:xfrm>
            <a:off x="5638800" y="3124200"/>
            <a:ext cx="1991251" cy="523220"/>
          </a:xfrm>
          <a:prstGeom prst="rect">
            <a:avLst/>
          </a:prstGeom>
          <a:noFill/>
          <a:ln w="9525">
            <a:noFill/>
            <a:miter lim="800000"/>
            <a:headEnd/>
            <a:tailEnd/>
          </a:ln>
        </p:spPr>
        <p:txBody>
          <a:bodyPr wrap="none">
            <a:spAutoFit/>
          </a:bodyPr>
          <a:lstStyle/>
          <a:p>
            <a:r>
              <a:rPr lang="en-US" sz="2800"/>
              <a:t>Increasing </a:t>
            </a:r>
            <a:r>
              <a:rPr lang="en-US" sz="2800" dirty="0" err="1" smtClean="0"/>
              <a:t>s</a:t>
            </a:r>
            <a:r>
              <a:rPr lang="en-US" sz="2800" baseline="-25000" dirty="0" err="1" smtClean="0"/>
              <a:t>y</a:t>
            </a:r>
            <a:endParaRPr lang="en-US" sz="2800" baseline="-25000" dirty="0"/>
          </a:p>
        </p:txBody>
      </p:sp>
      <p:graphicFrame>
        <p:nvGraphicFramePr>
          <p:cNvPr id="16417" name="Object 33"/>
          <p:cNvGraphicFramePr>
            <a:graphicFrameLocks noChangeAspect="1"/>
          </p:cNvGraphicFramePr>
          <p:nvPr/>
        </p:nvGraphicFramePr>
        <p:xfrm>
          <a:off x="6096000" y="3505200"/>
          <a:ext cx="471488" cy="598488"/>
        </p:xfrm>
        <a:graphic>
          <a:graphicData uri="http://schemas.openxmlformats.org/presentationml/2006/ole">
            <p:oleObj spid="_x0000_s4098" name="Equation" r:id="rId4" imgW="203040" imgH="241200" progId="Equation.3">
              <p:embed/>
            </p:oleObj>
          </a:graphicData>
        </a:graphic>
      </p:graphicFrame>
      <p:graphicFrame>
        <p:nvGraphicFramePr>
          <p:cNvPr id="2" name="Object 3"/>
          <p:cNvGraphicFramePr>
            <a:graphicFrameLocks noChangeAspect="1"/>
          </p:cNvGraphicFramePr>
          <p:nvPr/>
        </p:nvGraphicFramePr>
        <p:xfrm>
          <a:off x="1447800" y="5334000"/>
          <a:ext cx="441325" cy="566738"/>
        </p:xfrm>
        <a:graphic>
          <a:graphicData uri="http://schemas.openxmlformats.org/presentationml/2006/ole">
            <p:oleObj spid="_x0000_s4099"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4100" name="Equation" r:id="rId6" imgW="177480" imgH="228600" progId="Equation.3">
              <p:embed/>
            </p:oleObj>
          </a:graphicData>
        </a:graphic>
      </p:graphicFrame>
      <p:grpSp>
        <p:nvGrpSpPr>
          <p:cNvPr id="17" name="Group 16"/>
          <p:cNvGrpSpPr/>
          <p:nvPr/>
        </p:nvGrpSpPr>
        <p:grpSpPr>
          <a:xfrm>
            <a:off x="4316409" y="5437215"/>
            <a:ext cx="3777060" cy="886817"/>
            <a:chOff x="4133844" y="4975550"/>
            <a:chExt cx="3777060" cy="886817"/>
          </a:xfrm>
        </p:grpSpPr>
        <p:sp>
          <p:nvSpPr>
            <p:cNvPr id="15" name="TextBox 14"/>
            <p:cNvSpPr txBox="1"/>
            <p:nvPr/>
          </p:nvSpPr>
          <p:spPr>
            <a:xfrm>
              <a:off x="4133844" y="4975550"/>
              <a:ext cx="2778325" cy="461665"/>
            </a:xfrm>
            <a:prstGeom prst="rect">
              <a:avLst/>
            </a:prstGeom>
            <a:noFill/>
          </p:spPr>
          <p:txBody>
            <a:bodyPr wrap="none" rtlCol="0">
              <a:spAutoFit/>
            </a:bodyPr>
            <a:lstStyle/>
            <a:p>
              <a:r>
                <a:rPr lang="en-US" dirty="0" smtClean="0"/>
                <a:t>[Ng SIGGRAPH 2005]</a:t>
              </a:r>
              <a:endParaRPr lang="en-US" dirty="0"/>
            </a:p>
          </p:txBody>
        </p:sp>
        <p:sp>
          <p:nvSpPr>
            <p:cNvPr id="16" name="TextBox 15"/>
            <p:cNvSpPr txBox="1"/>
            <p:nvPr/>
          </p:nvSpPr>
          <p:spPr>
            <a:xfrm>
              <a:off x="4133844" y="5400702"/>
              <a:ext cx="3777060" cy="461665"/>
            </a:xfrm>
            <a:prstGeom prst="rect">
              <a:avLst/>
            </a:prstGeom>
            <a:noFill/>
          </p:spPr>
          <p:txBody>
            <a:bodyPr wrap="none" rtlCol="0">
              <a:spAutoFit/>
            </a:bodyPr>
            <a:lstStyle/>
            <a:p>
              <a:r>
                <a:rPr lang="en-US" dirty="0" smtClean="0"/>
                <a:t>[Levin et al. SIGGRAPH 2008]</a:t>
              </a:r>
              <a:endParaRPr lang="en-US" dirty="0"/>
            </a:p>
          </p:txBody>
        </p:sp>
      </p:grpSp>
    </p:spTree>
  </p:cSld>
  <p:clrMapOvr>
    <a:masterClrMapping/>
  </p:clrMapOvr>
  <p:transition spd="med" advTm="14703">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relative motion</a:t>
            </a:r>
          </a:p>
        </p:txBody>
      </p:sp>
      <p:cxnSp>
        <p:nvCxnSpPr>
          <p:cNvPr id="24579"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cxnSp>
        <p:nvCxnSpPr>
          <p:cNvPr id="24580" name="Straight Arrow Connector 45"/>
          <p:cNvCxnSpPr>
            <a:cxnSpLocks noChangeShapeType="1"/>
          </p:cNvCxnSpPr>
          <p:nvPr/>
        </p:nvCxnSpPr>
        <p:spPr bwMode="auto">
          <a:xfrm rot="5400000">
            <a:off x="1654175" y="4378325"/>
            <a:ext cx="1816100" cy="1314450"/>
          </a:xfrm>
          <a:prstGeom prst="straightConnector1">
            <a:avLst/>
          </a:prstGeom>
          <a:noFill/>
          <a:ln w="25400" algn="ctr">
            <a:solidFill>
              <a:schemeClr val="tx1"/>
            </a:solidFill>
            <a:round/>
            <a:headEnd/>
            <a:tailEnd type="arrow" w="med" len="med"/>
          </a:ln>
        </p:spPr>
      </p:cxnSp>
      <p:cxnSp>
        <p:nvCxnSpPr>
          <p:cNvPr id="24581" name="Straight Arrow Connector 47"/>
          <p:cNvCxnSpPr>
            <a:cxnSpLocks noChangeShapeType="1"/>
          </p:cNvCxnSpPr>
          <p:nvPr/>
        </p:nvCxnSpPr>
        <p:spPr bwMode="auto">
          <a:xfrm>
            <a:off x="3219450" y="4127500"/>
            <a:ext cx="3486150" cy="1588"/>
          </a:xfrm>
          <a:prstGeom prst="straightConnector1">
            <a:avLst/>
          </a:prstGeom>
          <a:noFill/>
          <a:ln w="25400" algn="ctr">
            <a:solidFill>
              <a:schemeClr val="tx1"/>
            </a:solidFill>
            <a:round/>
            <a:headEnd/>
            <a:tailEnd type="arrow" w="med" len="med"/>
          </a:ln>
        </p:spPr>
      </p:cxnSp>
      <p:sp>
        <p:nvSpPr>
          <p:cNvPr id="24582" name="TextBox 53"/>
          <p:cNvSpPr txBox="1">
            <a:spLocks noChangeArrowheads="1"/>
          </p:cNvSpPr>
          <p:nvPr/>
        </p:nvSpPr>
        <p:spPr bwMode="auto">
          <a:xfrm>
            <a:off x="1752600" y="5257800"/>
            <a:ext cx="339725" cy="523875"/>
          </a:xfrm>
          <a:prstGeom prst="rect">
            <a:avLst/>
          </a:prstGeom>
          <a:noFill/>
          <a:ln w="9525">
            <a:noFill/>
            <a:miter lim="800000"/>
            <a:headEnd/>
            <a:tailEnd/>
          </a:ln>
        </p:spPr>
        <p:txBody>
          <a:bodyPr wrap="none">
            <a:spAutoFit/>
          </a:bodyPr>
          <a:lstStyle/>
          <a:p>
            <a:r>
              <a:rPr lang="en-US" sz="2800"/>
              <a:t>x</a:t>
            </a:r>
          </a:p>
        </p:txBody>
      </p:sp>
      <p:sp>
        <p:nvSpPr>
          <p:cNvPr id="24583" name="TextBox 54"/>
          <p:cNvSpPr txBox="1">
            <a:spLocks noChangeArrowheads="1"/>
          </p:cNvSpPr>
          <p:nvPr/>
        </p:nvSpPr>
        <p:spPr bwMode="auto">
          <a:xfrm>
            <a:off x="6248400" y="3657600"/>
            <a:ext cx="346075" cy="523875"/>
          </a:xfrm>
          <a:prstGeom prst="rect">
            <a:avLst/>
          </a:prstGeom>
          <a:noFill/>
          <a:ln w="9525">
            <a:noFill/>
            <a:miter lim="800000"/>
            <a:headEnd/>
            <a:tailEnd/>
          </a:ln>
        </p:spPr>
        <p:txBody>
          <a:bodyPr wrap="none">
            <a:spAutoFit/>
          </a:bodyPr>
          <a:lstStyle/>
          <a:p>
            <a:r>
              <a:rPr lang="en-US" sz="2800"/>
              <a:t>y</a:t>
            </a:r>
          </a:p>
        </p:txBody>
      </p:sp>
      <p:sp>
        <p:nvSpPr>
          <p:cNvPr id="24584" name="TextBox 55"/>
          <p:cNvSpPr txBox="1">
            <a:spLocks noChangeArrowheads="1"/>
          </p:cNvSpPr>
          <p:nvPr/>
        </p:nvSpPr>
        <p:spPr bwMode="auto">
          <a:xfrm>
            <a:off x="3200400" y="1447800"/>
            <a:ext cx="304800" cy="523875"/>
          </a:xfrm>
          <a:prstGeom prst="rect">
            <a:avLst/>
          </a:prstGeom>
          <a:noFill/>
          <a:ln w="9525">
            <a:noFill/>
            <a:miter lim="800000"/>
            <a:headEnd/>
            <a:tailEnd/>
          </a:ln>
        </p:spPr>
        <p:txBody>
          <a:bodyPr wrap="none">
            <a:spAutoFit/>
          </a:bodyPr>
          <a:lstStyle/>
          <a:p>
            <a:r>
              <a:rPr lang="en-US" sz="2800"/>
              <a:t>t</a:t>
            </a:r>
          </a:p>
        </p:txBody>
      </p:sp>
      <p:cxnSp>
        <p:nvCxnSpPr>
          <p:cNvPr id="24585" name="Straight Arrow Connector 17"/>
          <p:cNvCxnSpPr>
            <a:cxnSpLocks noChangeShapeType="1"/>
          </p:cNvCxnSpPr>
          <p:nvPr/>
        </p:nvCxnSpPr>
        <p:spPr bwMode="auto">
          <a:xfrm rot="16200000" flipH="1">
            <a:off x="2286000" y="2914650"/>
            <a:ext cx="2433638" cy="566738"/>
          </a:xfrm>
          <a:prstGeom prst="straightConnector1">
            <a:avLst/>
          </a:prstGeom>
          <a:noFill/>
          <a:ln w="25400" algn="ctr">
            <a:solidFill>
              <a:schemeClr val="tx1"/>
            </a:solidFill>
            <a:prstDash val="sysDash"/>
            <a:round/>
            <a:headEnd/>
            <a:tailEnd/>
          </a:ln>
        </p:spPr>
      </p:cxnSp>
      <p:cxnSp>
        <p:nvCxnSpPr>
          <p:cNvPr id="24586" name="Straight Connector 33"/>
          <p:cNvCxnSpPr>
            <a:cxnSpLocks noChangeShapeType="1"/>
          </p:cNvCxnSpPr>
          <p:nvPr/>
        </p:nvCxnSpPr>
        <p:spPr bwMode="auto">
          <a:xfrm rot="5400000" flipH="1" flipV="1">
            <a:off x="1905000" y="2971800"/>
            <a:ext cx="2133600" cy="0"/>
          </a:xfrm>
          <a:prstGeom prst="line">
            <a:avLst/>
          </a:prstGeom>
          <a:noFill/>
          <a:ln w="25400" algn="ctr">
            <a:solidFill>
              <a:schemeClr val="tx1"/>
            </a:solidFill>
            <a:round/>
            <a:headEnd type="arrow" w="med" len="med"/>
            <a:tailEnd type="arrow" w="med" len="med"/>
          </a:ln>
        </p:spPr>
      </p:cxnSp>
      <p:sp>
        <p:nvSpPr>
          <p:cNvPr id="24587" name="TextBox 36"/>
          <p:cNvSpPr txBox="1">
            <a:spLocks noChangeArrowheads="1"/>
          </p:cNvSpPr>
          <p:nvPr/>
        </p:nvSpPr>
        <p:spPr bwMode="auto">
          <a:xfrm>
            <a:off x="2438400" y="2667000"/>
            <a:ext cx="385763" cy="584200"/>
          </a:xfrm>
          <a:prstGeom prst="rect">
            <a:avLst/>
          </a:prstGeom>
          <a:noFill/>
          <a:ln w="9525">
            <a:noFill/>
            <a:miter lim="800000"/>
            <a:headEnd/>
            <a:tailEnd/>
          </a:ln>
        </p:spPr>
        <p:txBody>
          <a:bodyPr wrap="none">
            <a:spAutoFit/>
          </a:bodyPr>
          <a:lstStyle/>
          <a:p>
            <a:r>
              <a:rPr lang="en-US" sz="3200"/>
              <a:t>T</a:t>
            </a:r>
          </a:p>
        </p:txBody>
      </p:sp>
      <p:cxnSp>
        <p:nvCxnSpPr>
          <p:cNvPr id="31" name="Straight Connector 30"/>
          <p:cNvCxnSpPr/>
          <p:nvPr/>
        </p:nvCxnSpPr>
        <p:spPr bwMode="auto">
          <a:xfrm flipV="1">
            <a:off x="3219450" y="3757613"/>
            <a:ext cx="403225" cy="361950"/>
          </a:xfrm>
          <a:prstGeom prst="line">
            <a:avLst/>
          </a:prstGeom>
          <a:solidFill>
            <a:schemeClr val="accent1"/>
          </a:solidFill>
          <a:ln w="25400" cap="rnd" cmpd="sng" algn="ctr">
            <a:solidFill>
              <a:schemeClr val="accent1">
                <a:lumMod val="75000"/>
              </a:schemeClr>
            </a:solidFill>
            <a:prstDash val="solid"/>
            <a:round/>
            <a:headEnd type="none" w="med" len="med"/>
            <a:tailEnd type="none" w="med" len="med"/>
          </a:ln>
          <a:effectLst/>
        </p:spPr>
      </p:cxnSp>
      <p:cxnSp>
        <p:nvCxnSpPr>
          <p:cNvPr id="36" name="Straight Connector 35"/>
          <p:cNvCxnSpPr/>
          <p:nvPr/>
        </p:nvCxnSpPr>
        <p:spPr bwMode="auto">
          <a:xfrm rot="5400000" flipH="1" flipV="1">
            <a:off x="2565400" y="3317876"/>
            <a:ext cx="1457325" cy="146050"/>
          </a:xfrm>
          <a:prstGeom prst="line">
            <a:avLst/>
          </a:prstGeom>
          <a:solidFill>
            <a:schemeClr val="accent1"/>
          </a:solidFill>
          <a:ln w="25400" cap="rnd" cmpd="sng" algn="ctr">
            <a:solidFill>
              <a:schemeClr val="accent1">
                <a:lumMod val="75000"/>
              </a:schemeClr>
            </a:solidFill>
            <a:prstDash val="solid"/>
            <a:round/>
            <a:headEnd type="none" w="med" len="med"/>
            <a:tailEnd type="none" w="med" len="med"/>
          </a:ln>
          <a:effectLst/>
        </p:spPr>
      </p:cxnSp>
      <p:cxnSp>
        <p:nvCxnSpPr>
          <p:cNvPr id="42" name="Straight Connector 41"/>
          <p:cNvCxnSpPr>
            <a:cxnSpLocks noChangeShapeType="1"/>
          </p:cNvCxnSpPr>
          <p:nvPr/>
        </p:nvCxnSpPr>
        <p:spPr bwMode="auto">
          <a:xfrm rot="16200000" flipH="1">
            <a:off x="3249612" y="4167188"/>
            <a:ext cx="125413" cy="109538"/>
          </a:xfrm>
          <a:prstGeom prst="line">
            <a:avLst/>
          </a:prstGeom>
          <a:noFill/>
          <a:ln w="63500" cap="rnd" algn="ctr">
            <a:solidFill>
              <a:schemeClr val="tx1"/>
            </a:solidFill>
            <a:round/>
            <a:headEnd/>
            <a:tailEnd/>
          </a:ln>
        </p:spPr>
      </p:cxnSp>
      <p:cxnSp>
        <p:nvCxnSpPr>
          <p:cNvPr id="51" name="Straight Connector 50"/>
          <p:cNvCxnSpPr>
            <a:cxnSpLocks noChangeShapeType="1"/>
          </p:cNvCxnSpPr>
          <p:nvPr/>
        </p:nvCxnSpPr>
        <p:spPr bwMode="auto">
          <a:xfrm rot="16200000" flipH="1">
            <a:off x="3156744" y="4333081"/>
            <a:ext cx="438150" cy="382588"/>
          </a:xfrm>
          <a:prstGeom prst="line">
            <a:avLst/>
          </a:prstGeom>
          <a:noFill/>
          <a:ln w="63500" cap="rnd" algn="ctr">
            <a:solidFill>
              <a:schemeClr val="tx1"/>
            </a:solidFill>
            <a:round/>
            <a:headEnd/>
            <a:tailEnd/>
          </a:ln>
        </p:spPr>
      </p:cxnSp>
      <p:cxnSp>
        <p:nvCxnSpPr>
          <p:cNvPr id="63" name="Straight Connector 62"/>
          <p:cNvCxnSpPr>
            <a:cxnSpLocks noChangeShapeType="1"/>
          </p:cNvCxnSpPr>
          <p:nvPr/>
        </p:nvCxnSpPr>
        <p:spPr bwMode="auto">
          <a:xfrm rot="16200000" flipH="1">
            <a:off x="3032919" y="4493419"/>
            <a:ext cx="668338" cy="584200"/>
          </a:xfrm>
          <a:prstGeom prst="line">
            <a:avLst/>
          </a:prstGeom>
          <a:noFill/>
          <a:ln w="63500" cap="rnd" algn="ctr">
            <a:solidFill>
              <a:schemeClr val="tx1"/>
            </a:solidFill>
            <a:round/>
            <a:headEnd/>
            <a:tailEnd/>
          </a:ln>
        </p:spPr>
      </p:cxnSp>
      <p:cxnSp>
        <p:nvCxnSpPr>
          <p:cNvPr id="71" name="Straight Connector 70"/>
          <p:cNvCxnSpPr/>
          <p:nvPr/>
        </p:nvCxnSpPr>
        <p:spPr bwMode="auto">
          <a:xfrm>
            <a:off x="3221038" y="4119563"/>
            <a:ext cx="511175" cy="185737"/>
          </a:xfrm>
          <a:prstGeom prst="line">
            <a:avLst/>
          </a:prstGeom>
          <a:solidFill>
            <a:schemeClr val="accent1"/>
          </a:solidFill>
          <a:ln w="25400" cap="rnd" cmpd="sng" algn="ctr">
            <a:solidFill>
              <a:schemeClr val="accent1">
                <a:lumMod val="75000"/>
              </a:schemeClr>
            </a:solidFill>
            <a:prstDash val="solid"/>
            <a:round/>
            <a:headEnd type="none" w="med" len="med"/>
            <a:tailEnd type="none" w="med" len="med"/>
          </a:ln>
          <a:effectLst/>
        </p:spPr>
      </p:cxnSp>
      <p:sp>
        <p:nvSpPr>
          <p:cNvPr id="18" name="TextBox 17"/>
          <p:cNvSpPr txBox="1"/>
          <p:nvPr/>
        </p:nvSpPr>
        <p:spPr>
          <a:xfrm>
            <a:off x="701622" y="2114532"/>
            <a:ext cx="1746312" cy="461665"/>
          </a:xfrm>
          <a:prstGeom prst="rect">
            <a:avLst/>
          </a:prstGeom>
          <a:noFill/>
        </p:spPr>
        <p:txBody>
          <a:bodyPr wrap="none" rtlCol="0">
            <a:spAutoFit/>
          </a:bodyPr>
          <a:lstStyle/>
          <a:p>
            <a:r>
              <a:rPr lang="en-US" dirty="0" smtClean="0"/>
              <a:t>Motion path</a:t>
            </a:r>
            <a:endParaRPr lang="en-US" dirty="0"/>
          </a:p>
        </p:txBody>
      </p:sp>
      <p:pic>
        <p:nvPicPr>
          <p:cNvPr id="19" name="Picture 1"/>
          <p:cNvPicPr>
            <a:picLocks noChangeAspect="1" noChangeArrowheads="1"/>
          </p:cNvPicPr>
          <p:nvPr/>
        </p:nvPicPr>
        <p:blipFill>
          <a:blip r:embed="rId3" cstate="print">
            <a:clrChange>
              <a:clrFrom>
                <a:srgbClr val="FFFFFF"/>
              </a:clrFrom>
              <a:clrTo>
                <a:srgbClr val="FFFFFF">
                  <a:alpha val="0"/>
                </a:srgbClr>
              </a:clrTo>
            </a:clrChange>
            <a:lum bright="70000" contrast="-70000"/>
          </a:blip>
          <a:srcRect/>
          <a:stretch>
            <a:fillRect/>
          </a:stretch>
        </p:blipFill>
        <p:spPr bwMode="auto">
          <a:xfrm>
            <a:off x="2381220" y="2151045"/>
            <a:ext cx="219078" cy="308394"/>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1"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par>
                                <p:cTn id="19" presetID="22" presetClass="entr" presetSubtype="1"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up)">
                                      <p:cBhvr>
                                        <p:cTn id="21" dur="500"/>
                                        <p:tgtEl>
                                          <p:spTgt spid="63"/>
                                        </p:tgtEl>
                                      </p:cBhvr>
                                    </p:animEffect>
                                  </p:childTnLst>
                                </p:cTn>
                              </p:par>
                              <p:par>
                                <p:cTn id="22" presetID="22" presetClass="entr" presetSubtype="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3-D space-time motion – Fourier domain</a:t>
            </a:r>
          </a:p>
        </p:txBody>
      </p:sp>
      <p:cxnSp>
        <p:nvCxnSpPr>
          <p:cNvPr id="5126" name="Straight Arrow Connector 45"/>
          <p:cNvCxnSpPr>
            <a:cxnSpLocks noChangeShapeType="1"/>
          </p:cNvCxnSpPr>
          <p:nvPr/>
        </p:nvCxnSpPr>
        <p:spPr bwMode="auto">
          <a:xfrm rot="16200000" flipH="1">
            <a:off x="2985294" y="4361656"/>
            <a:ext cx="1638300" cy="1169988"/>
          </a:xfrm>
          <a:prstGeom prst="straightConnector1">
            <a:avLst/>
          </a:prstGeom>
          <a:noFill/>
          <a:ln w="25400" algn="ctr">
            <a:solidFill>
              <a:schemeClr val="tx1"/>
            </a:solidFill>
            <a:round/>
            <a:headEnd/>
            <a:tailEnd type="arrow" w="med" len="med"/>
          </a:ln>
        </p:spPr>
      </p:cxnSp>
      <p:cxnSp>
        <p:nvCxnSpPr>
          <p:cNvPr id="5127" name="Straight Arrow Connector 47"/>
          <p:cNvCxnSpPr>
            <a:cxnSpLocks noChangeShapeType="1"/>
          </p:cNvCxnSpPr>
          <p:nvPr/>
        </p:nvCxnSpPr>
        <p:spPr bwMode="auto">
          <a:xfrm flipV="1">
            <a:off x="3219450" y="3648075"/>
            <a:ext cx="2155825" cy="479425"/>
          </a:xfrm>
          <a:prstGeom prst="straightConnector1">
            <a:avLst/>
          </a:prstGeom>
          <a:noFill/>
          <a:ln w="25400" algn="ctr">
            <a:solidFill>
              <a:schemeClr val="tx1"/>
            </a:solidFill>
            <a:round/>
            <a:headEnd/>
            <a:tailEnd type="arrow" w="med" len="med"/>
          </a:ln>
        </p:spPr>
      </p:cxnSp>
      <p:cxnSp>
        <p:nvCxnSpPr>
          <p:cNvPr id="5128" name="Straight Arrow Connector 43"/>
          <p:cNvCxnSpPr>
            <a:cxnSpLocks noChangeShapeType="1"/>
          </p:cNvCxnSpPr>
          <p:nvPr/>
        </p:nvCxnSpPr>
        <p:spPr bwMode="auto">
          <a:xfrm rot="5400000" flipH="1" flipV="1">
            <a:off x="1879600" y="2787650"/>
            <a:ext cx="2681288" cy="1588"/>
          </a:xfrm>
          <a:prstGeom prst="straightConnector1">
            <a:avLst/>
          </a:prstGeom>
          <a:noFill/>
          <a:ln w="25400" algn="ctr">
            <a:solidFill>
              <a:schemeClr val="tx1"/>
            </a:solidFill>
            <a:round/>
            <a:headEnd/>
            <a:tailEnd type="arrow" w="med" len="med"/>
          </a:ln>
        </p:spPr>
      </p:cxnSp>
      <p:sp>
        <p:nvSpPr>
          <p:cNvPr id="23" name="Rectangle 22"/>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371518" lon="4489896" rev="17583423"/>
            </a:camera>
            <a:lightRig rig="threePt" dir="t"/>
          </a:scene3d>
        </p:spPr>
        <p:txBody>
          <a:bodyPr wrap="none" anchor="ctr"/>
          <a:lstStyle/>
          <a:p>
            <a:pPr algn="ctr" eaLnBrk="0" hangingPunct="0">
              <a:defRPr/>
            </a:pPr>
            <a:endParaRPr lang="en-US">
              <a:latin typeface="Times New Roman" pitchFamily="18" charset="0"/>
            </a:endParaRPr>
          </a:p>
        </p:txBody>
      </p:sp>
      <p:sp>
        <p:nvSpPr>
          <p:cNvPr id="24" name="Rectangle 23"/>
          <p:cNvSpPr/>
          <p:nvPr/>
        </p:nvSpPr>
        <p:spPr bwMode="auto">
          <a:xfrm>
            <a:off x="1371600" y="3429000"/>
            <a:ext cx="3886200" cy="1371600"/>
          </a:xfrm>
          <a:prstGeom prst="rect">
            <a:avLst/>
          </a:prstGeom>
          <a:solidFill>
            <a:schemeClr val="accent1">
              <a:alpha val="30000"/>
            </a:schemeClr>
          </a:solidFill>
          <a:ln w="12700" cap="flat" cmpd="sng" algn="ctr">
            <a:solidFill>
              <a:schemeClr val="tx1"/>
            </a:solidFill>
            <a:prstDash val="solid"/>
            <a:round/>
            <a:headEnd type="none" w="med" len="med"/>
            <a:tailEnd type="none" w="med" len="med"/>
          </a:ln>
          <a:effectLst/>
          <a:scene3d>
            <a:camera prst="isometricOffAxis1Top">
              <a:rot lat="18221436" lon="4943920" rev="17810972"/>
            </a:camera>
            <a:lightRig rig="threePt" dir="t"/>
          </a:scene3d>
        </p:spPr>
        <p:txBody>
          <a:bodyPr wrap="none" anchor="ctr"/>
          <a:lstStyle/>
          <a:p>
            <a:pPr algn="ctr" eaLnBrk="0" hangingPunct="0">
              <a:defRPr/>
            </a:pPr>
            <a:endParaRPr lang="en-US">
              <a:latin typeface="Times New Roman" pitchFamily="18" charset="0"/>
            </a:endParaRPr>
          </a:p>
        </p:txBody>
      </p:sp>
      <p:sp>
        <p:nvSpPr>
          <p:cNvPr id="25" name="Rectangle 24"/>
          <p:cNvSpPr/>
          <p:nvPr/>
        </p:nvSpPr>
        <p:spPr bwMode="auto">
          <a:xfrm>
            <a:off x="1371600" y="3429000"/>
            <a:ext cx="3886200" cy="1371600"/>
          </a:xfrm>
          <a:prstGeom prst="rect">
            <a:avLst/>
          </a:prstGeom>
          <a:solidFill>
            <a:schemeClr val="accent1"/>
          </a:solidFill>
          <a:ln w="12700" cap="flat" cmpd="sng" algn="ctr">
            <a:solidFill>
              <a:schemeClr val="tx1"/>
            </a:solidFill>
            <a:prstDash val="solid"/>
            <a:round/>
            <a:headEnd type="none" w="med" len="med"/>
            <a:tailEnd type="none" w="med" len="med"/>
          </a:ln>
          <a:effectLst/>
          <a:scene3d>
            <a:camera prst="isometricOffAxis1Top">
              <a:rot lat="17733526" lon="4895653" rev="18759718"/>
            </a:camera>
            <a:lightRig rig="threePt" dir="t"/>
          </a:scene3d>
        </p:spPr>
        <p:txBody>
          <a:bodyPr wrap="none" anchor="ctr"/>
          <a:lstStyle/>
          <a:p>
            <a:pPr algn="ctr" eaLnBrk="0" hangingPunct="0">
              <a:defRPr/>
            </a:pPr>
            <a:endParaRPr lang="en-US">
              <a:latin typeface="Times New Roman" pitchFamily="18" charset="0"/>
            </a:endParaRPr>
          </a:p>
        </p:txBody>
      </p:sp>
      <p:cxnSp>
        <p:nvCxnSpPr>
          <p:cNvPr id="5132" name="Straight Arrow Connector 12"/>
          <p:cNvCxnSpPr>
            <a:cxnSpLocks noChangeShapeType="1"/>
          </p:cNvCxnSpPr>
          <p:nvPr/>
        </p:nvCxnSpPr>
        <p:spPr bwMode="auto">
          <a:xfrm rot="5400000" flipH="1" flipV="1">
            <a:off x="3707607" y="4001294"/>
            <a:ext cx="1219200" cy="1587"/>
          </a:xfrm>
          <a:prstGeom prst="straightConnector1">
            <a:avLst/>
          </a:prstGeom>
          <a:noFill/>
          <a:ln w="38100" algn="ctr">
            <a:solidFill>
              <a:schemeClr val="tx1"/>
            </a:solidFill>
            <a:round/>
            <a:headEnd/>
            <a:tailEnd type="arrow" w="med" len="med"/>
          </a:ln>
        </p:spPr>
      </p:cxnSp>
      <p:sp>
        <p:nvSpPr>
          <p:cNvPr id="5133" name="TextBox 13"/>
          <p:cNvSpPr txBox="1">
            <a:spLocks noChangeArrowheads="1"/>
          </p:cNvSpPr>
          <p:nvPr/>
        </p:nvSpPr>
        <p:spPr bwMode="auto">
          <a:xfrm>
            <a:off x="4608513" y="4487863"/>
            <a:ext cx="2463800" cy="523875"/>
          </a:xfrm>
          <a:prstGeom prst="rect">
            <a:avLst/>
          </a:prstGeom>
          <a:noFill/>
          <a:ln w="9525">
            <a:noFill/>
            <a:miter lim="800000"/>
            <a:headEnd/>
            <a:tailEnd/>
          </a:ln>
        </p:spPr>
        <p:txBody>
          <a:bodyPr wrap="none">
            <a:spAutoFit/>
          </a:bodyPr>
          <a:lstStyle/>
          <a:p>
            <a:r>
              <a:rPr lang="en-US" sz="2800"/>
              <a:t>Increasing s</a:t>
            </a:r>
            <a:r>
              <a:rPr lang="en-US" sz="2800" baseline="-25000"/>
              <a:t>x </a:t>
            </a:r>
            <a:r>
              <a:rPr lang="en-US" sz="2800"/>
              <a:t>=s</a:t>
            </a:r>
            <a:r>
              <a:rPr lang="en-US" sz="2800" baseline="-25000"/>
              <a:t>y</a:t>
            </a:r>
          </a:p>
        </p:txBody>
      </p:sp>
      <p:graphicFrame>
        <p:nvGraphicFramePr>
          <p:cNvPr id="16417" name="Object 33"/>
          <p:cNvGraphicFramePr>
            <a:graphicFrameLocks noChangeAspect="1"/>
          </p:cNvGraphicFramePr>
          <p:nvPr/>
        </p:nvGraphicFramePr>
        <p:xfrm>
          <a:off x="5484813" y="3429000"/>
          <a:ext cx="471487" cy="598488"/>
        </p:xfrm>
        <a:graphic>
          <a:graphicData uri="http://schemas.openxmlformats.org/presentationml/2006/ole">
            <p:oleObj spid="_x0000_s5122" name="Equation" r:id="rId4" imgW="203040" imgH="241200" progId="Equation.3">
              <p:embed/>
            </p:oleObj>
          </a:graphicData>
        </a:graphic>
      </p:graphicFrame>
      <p:graphicFrame>
        <p:nvGraphicFramePr>
          <p:cNvPr id="2" name="Object 3"/>
          <p:cNvGraphicFramePr>
            <a:graphicFrameLocks noChangeAspect="1"/>
          </p:cNvGraphicFramePr>
          <p:nvPr/>
        </p:nvGraphicFramePr>
        <p:xfrm>
          <a:off x="3622675" y="5291138"/>
          <a:ext cx="441325" cy="566737"/>
        </p:xfrm>
        <a:graphic>
          <a:graphicData uri="http://schemas.openxmlformats.org/presentationml/2006/ole">
            <p:oleObj spid="_x0000_s5123" name="Equation" r:id="rId5" imgW="190440" imgH="228600" progId="Equation.3">
              <p:embed/>
            </p:oleObj>
          </a:graphicData>
        </a:graphic>
      </p:graphicFrame>
      <p:graphicFrame>
        <p:nvGraphicFramePr>
          <p:cNvPr id="3" name="Object 4"/>
          <p:cNvGraphicFramePr>
            <a:graphicFrameLocks noChangeAspect="1"/>
          </p:cNvGraphicFramePr>
          <p:nvPr/>
        </p:nvGraphicFramePr>
        <p:xfrm>
          <a:off x="3305175" y="1538288"/>
          <a:ext cx="412750" cy="568325"/>
        </p:xfrm>
        <a:graphic>
          <a:graphicData uri="http://schemas.openxmlformats.org/presentationml/2006/ole">
            <p:oleObj spid="_x0000_s5124" name="Equation" r:id="rId6" imgW="177480" imgH="228600" progId="Equation.3">
              <p:embed/>
            </p:oleObj>
          </a:graphicData>
        </a:graphic>
      </p:graphicFrame>
    </p:spTree>
  </p:cSld>
  <p:clrMapOvr>
    <a:masterClrMapping/>
  </p:clrMapOvr>
  <p:transition spd="med" advTm="14703">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7" name="Picture 7" descr="Z:\ConeICCP.png"/>
          <p:cNvPicPr>
            <a:picLocks noChangeAspect="1" noChangeArrowheads="1"/>
          </p:cNvPicPr>
          <p:nvPr/>
        </p:nvPicPr>
        <p:blipFill>
          <a:blip r:embed="rId4" cstate="print"/>
          <a:srcRect/>
          <a:stretch>
            <a:fillRect/>
          </a:stretch>
        </p:blipFill>
        <p:spPr bwMode="auto">
          <a:xfrm>
            <a:off x="2396073" y="1092168"/>
            <a:ext cx="4476246" cy="5327676"/>
          </a:xfrm>
          <a:prstGeom prst="rect">
            <a:avLst/>
          </a:prstGeom>
          <a:noFill/>
        </p:spPr>
      </p:pic>
      <p:sp>
        <p:nvSpPr>
          <p:cNvPr id="28" name="Title 27"/>
          <p:cNvSpPr>
            <a:spLocks noGrp="1"/>
          </p:cNvSpPr>
          <p:nvPr>
            <p:ph type="title" idx="4294967295"/>
          </p:nvPr>
        </p:nvSpPr>
        <p:spPr/>
        <p:txBody>
          <a:bodyPr/>
          <a:lstStyle/>
          <a:p>
            <a:pPr>
              <a:defRPr/>
            </a:pPr>
            <a:r>
              <a:rPr lang="en-US" b="0" dirty="0" smtClean="0"/>
              <a:t>3-D Fourier Transform of 2D motions </a:t>
            </a:r>
          </a:p>
        </p:txBody>
      </p:sp>
      <p:sp>
        <p:nvSpPr>
          <p:cNvPr id="25603" name="Text Box 9"/>
          <p:cNvSpPr txBox="1">
            <a:spLocks noChangeArrowheads="1"/>
          </p:cNvSpPr>
          <p:nvPr/>
        </p:nvSpPr>
        <p:spPr bwMode="auto">
          <a:xfrm>
            <a:off x="4718052" y="1165194"/>
            <a:ext cx="2938463" cy="400050"/>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dirty="0">
                <a:solidFill>
                  <a:srgbClr val="CC0000"/>
                </a:solidFill>
              </a:rPr>
              <a:t>Wedge of revolution</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25604"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25605"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25606" name="Equation" r:id="rId7" imgW="177480" imgH="228600" progId="Equation.3">
              <p:embed/>
            </p:oleObj>
          </a:graphicData>
        </a:graphic>
      </p:graphicFrame>
      <p:sp>
        <p:nvSpPr>
          <p:cNvPr id="8" name="TextBox 7"/>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25608" name="Picture 8"/>
          <p:cNvPicPr>
            <a:picLocks noChangeAspect="1" noChangeArrowheads="1"/>
          </p:cNvPicPr>
          <p:nvPr/>
        </p:nvPicPr>
        <p:blipFill>
          <a:blip r:embed="rId8"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81922"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81923"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81924" name="Equation" r:id="rId7" imgW="177480" imgH="228600" progId="Equation.3">
              <p:embed/>
            </p:oleObj>
          </a:graphicData>
        </a:graphic>
      </p:graphicFrame>
      <p:pic>
        <p:nvPicPr>
          <p:cNvPr id="8" name="Picture 2"/>
          <p:cNvPicPr>
            <a:picLocks noChangeAspect="1" noChangeArrowheads="1"/>
          </p:cNvPicPr>
          <p:nvPr/>
        </p:nvPicPr>
        <p:blipFill>
          <a:blip r:embed="rId8" cstate="print"/>
          <a:srcRect/>
          <a:stretch>
            <a:fillRect/>
          </a:stretch>
        </p:blipFill>
        <p:spPr bwMode="auto">
          <a:xfrm>
            <a:off x="1905000" y="5619780"/>
            <a:ext cx="5105400" cy="1052310"/>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cxnSp>
        <p:nvCxnSpPr>
          <p:cNvPr id="11" name="Straight Connector 10"/>
          <p:cNvCxnSpPr/>
          <p:nvPr/>
        </p:nvCxnSpPr>
        <p:spPr bwMode="auto">
          <a:xfrm rot="16200000" flipH="1">
            <a:off x="3933024" y="3556795"/>
            <a:ext cx="2154264" cy="1"/>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cxnSp>
        <p:nvCxnSpPr>
          <p:cNvPr id="18" name="Curved Connector 17"/>
          <p:cNvCxnSpPr>
            <a:stCxn id="8" idx="0"/>
          </p:cNvCxnSpPr>
          <p:nvPr/>
        </p:nvCxnSpPr>
        <p:spPr bwMode="auto">
          <a:xfrm rot="5400000" flipH="1" flipV="1">
            <a:off x="3838561" y="4429139"/>
            <a:ext cx="1809780" cy="571502"/>
          </a:xfrm>
          <a:prstGeom prst="curvedConnector3">
            <a:avLst>
              <a:gd name="adj1" fmla="val 50000"/>
            </a:avLst>
          </a:prstGeom>
          <a:solidFill>
            <a:schemeClr val="accent1"/>
          </a:solidFill>
          <a:ln w="38100" cap="flat" cmpd="sng" algn="ctr">
            <a:solidFill>
              <a:schemeClr val="tx2">
                <a:lumMod val="60000"/>
                <a:lumOff val="40000"/>
              </a:schemeClr>
            </a:solidFill>
            <a:prstDash val="solid"/>
            <a:round/>
            <a:headEnd type="none" w="med" len="med"/>
            <a:tailEnd type="arrow"/>
          </a:ln>
          <a:effectLst/>
        </p:spPr>
      </p:cxnSp>
      <p:sp>
        <p:nvSpPr>
          <p:cNvPr id="12" name="TextBox 11"/>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3"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5" name="Picture 5" descr="Z:\ConeICCP_Energy.png"/>
          <p:cNvPicPr>
            <a:picLocks noChangeAspect="1" noChangeArrowheads="1"/>
          </p:cNvPicPr>
          <p:nvPr/>
        </p:nvPicPr>
        <p:blipFill>
          <a:blip r:embed="rId4" cstate="print"/>
          <a:srcRect/>
          <a:stretch>
            <a:fillRect/>
          </a:stretch>
        </p:blipFill>
        <p:spPr bwMode="auto">
          <a:xfrm>
            <a:off x="2381220" y="1085396"/>
            <a:ext cx="4480560" cy="4680436"/>
          </a:xfrm>
          <a:prstGeom prst="rect">
            <a:avLst/>
          </a:prstGeom>
          <a:noFill/>
        </p:spPr>
      </p:pic>
      <p:sp>
        <p:nvSpPr>
          <p:cNvPr id="28" name="Title 27"/>
          <p:cNvSpPr>
            <a:spLocks noGrp="1"/>
          </p:cNvSpPr>
          <p:nvPr>
            <p:ph type="title" idx="4294967295"/>
          </p:nvPr>
        </p:nvSpPr>
        <p:spPr/>
        <p:txBody>
          <a:bodyPr/>
          <a:lstStyle/>
          <a:p>
            <a:pPr>
              <a:defRPr/>
            </a:pPr>
            <a:r>
              <a:rPr lang="en-US" b="0" dirty="0" smtClean="0"/>
              <a:t>Optimal spectral bound</a:t>
            </a:r>
          </a:p>
        </p:txBody>
      </p:sp>
      <p:graphicFrame>
        <p:nvGraphicFramePr>
          <p:cNvPr id="16417" name="Object 33"/>
          <p:cNvGraphicFramePr>
            <a:graphicFrameLocks noChangeAspect="1"/>
          </p:cNvGraphicFramePr>
          <p:nvPr/>
        </p:nvGraphicFramePr>
        <p:xfrm>
          <a:off x="6251598" y="2881305"/>
          <a:ext cx="471487" cy="598488"/>
        </p:xfrm>
        <a:graphic>
          <a:graphicData uri="http://schemas.openxmlformats.org/presentationml/2006/ole">
            <p:oleObj spid="_x0000_s82946" name="Equation" r:id="rId5" imgW="203040" imgH="241200" progId="Equation.3">
              <p:embed/>
            </p:oleObj>
          </a:graphicData>
        </a:graphic>
      </p:graphicFrame>
      <p:graphicFrame>
        <p:nvGraphicFramePr>
          <p:cNvPr id="2" name="Object 3"/>
          <p:cNvGraphicFramePr>
            <a:graphicFrameLocks noChangeAspect="1"/>
          </p:cNvGraphicFramePr>
          <p:nvPr/>
        </p:nvGraphicFramePr>
        <p:xfrm>
          <a:off x="2417733" y="4524390"/>
          <a:ext cx="441325" cy="566737"/>
        </p:xfrm>
        <a:graphic>
          <a:graphicData uri="http://schemas.openxmlformats.org/presentationml/2006/ole">
            <p:oleObj spid="_x0000_s82947" name="Equation" r:id="rId6" imgW="190440" imgH="228600" progId="Equation.3">
              <p:embed/>
            </p:oleObj>
          </a:graphicData>
        </a:graphic>
      </p:graphicFrame>
      <p:graphicFrame>
        <p:nvGraphicFramePr>
          <p:cNvPr id="3" name="Object 4"/>
          <p:cNvGraphicFramePr>
            <a:graphicFrameLocks noChangeAspect="1"/>
          </p:cNvGraphicFramePr>
          <p:nvPr/>
        </p:nvGraphicFramePr>
        <p:xfrm>
          <a:off x="3951279" y="1165194"/>
          <a:ext cx="412750" cy="568325"/>
        </p:xfrm>
        <a:graphic>
          <a:graphicData uri="http://schemas.openxmlformats.org/presentationml/2006/ole">
            <p:oleObj spid="_x0000_s82948" name="Equation" r:id="rId7" imgW="177480" imgH="228600" progId="Equation.3">
              <p:embed/>
            </p:oleObj>
          </a:graphicData>
        </a:graphic>
      </p:graphicFrame>
      <p:cxnSp>
        <p:nvCxnSpPr>
          <p:cNvPr id="11" name="Straight Connector 10"/>
          <p:cNvCxnSpPr/>
          <p:nvPr/>
        </p:nvCxnSpPr>
        <p:spPr bwMode="auto">
          <a:xfrm rot="16200000" flipH="1">
            <a:off x="3933024" y="3556795"/>
            <a:ext cx="2154264" cy="1"/>
          </a:xfrm>
          <a:prstGeom prst="line">
            <a:avLst/>
          </a:prstGeom>
          <a:solidFill>
            <a:schemeClr val="accent1"/>
          </a:solidFill>
          <a:ln w="63500" cap="rnd" cmpd="sng" algn="ctr">
            <a:solidFill>
              <a:schemeClr val="accent3">
                <a:lumMod val="50000"/>
              </a:schemeClr>
            </a:solidFill>
            <a:prstDash val="solid"/>
            <a:round/>
            <a:headEnd type="none" w="med" len="med"/>
            <a:tailEnd type="none" w="med" len="med"/>
          </a:ln>
          <a:effectLst/>
        </p:spPr>
      </p:cxnSp>
      <p:pic>
        <p:nvPicPr>
          <p:cNvPr id="10" name="Picture 2"/>
          <p:cNvPicPr>
            <a:picLocks noChangeAspect="1" noChangeArrowheads="1"/>
          </p:cNvPicPr>
          <p:nvPr/>
        </p:nvPicPr>
        <p:blipFill>
          <a:blip r:embed="rId8" cstate="print"/>
          <a:srcRect/>
          <a:stretch>
            <a:fillRect/>
          </a:stretch>
        </p:blipFill>
        <p:spPr bwMode="auto">
          <a:xfrm>
            <a:off x="1905000" y="5791200"/>
            <a:ext cx="5219699" cy="86098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482544" y="1019142"/>
            <a:ext cx="2998257" cy="461665"/>
          </a:xfrm>
          <a:prstGeom prst="rect">
            <a:avLst/>
          </a:prstGeom>
          <a:noFill/>
        </p:spPr>
        <p:txBody>
          <a:bodyPr wrap="none" rtlCol="0">
            <a:spAutoFit/>
          </a:bodyPr>
          <a:lstStyle/>
          <a:p>
            <a:r>
              <a:rPr lang="en-US" dirty="0" smtClean="0"/>
              <a:t>Motion path spectrum</a:t>
            </a:r>
            <a:endParaRPr lang="en-US" dirty="0"/>
          </a:p>
        </p:txBody>
      </p:sp>
      <p:pic>
        <p:nvPicPr>
          <p:cNvPr id="12" name="Picture 8"/>
          <p:cNvPicPr>
            <a:picLocks noChangeAspect="1" noChangeArrowheads="1"/>
          </p:cNvPicPr>
          <p:nvPr/>
        </p:nvPicPr>
        <p:blipFill>
          <a:blip r:embed="rId9" cstate="print">
            <a:clrChange>
              <a:clrFrom>
                <a:srgbClr val="FFFFFF"/>
              </a:clrFrom>
              <a:clrTo>
                <a:srgbClr val="FFFFFF">
                  <a:alpha val="0"/>
                </a:srgbClr>
              </a:clrTo>
            </a:clrChange>
            <a:lum bright="70000" contrast="-70000"/>
          </a:blip>
          <a:srcRect/>
          <a:stretch>
            <a:fillRect/>
          </a:stretch>
        </p:blipFill>
        <p:spPr bwMode="auto">
          <a:xfrm>
            <a:off x="3367071" y="1019142"/>
            <a:ext cx="252548" cy="401643"/>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Camera design objective</a:t>
            </a:r>
          </a:p>
        </p:txBody>
      </p:sp>
      <p:pic>
        <p:nvPicPr>
          <p:cNvPr id="4" name="Picture 2"/>
          <p:cNvPicPr>
            <a:picLocks noChangeAspect="1" noChangeArrowheads="1"/>
          </p:cNvPicPr>
          <p:nvPr/>
        </p:nvPicPr>
        <p:blipFill>
          <a:blip r:embed="rId3" cstate="print"/>
          <a:srcRect/>
          <a:stretch>
            <a:fillRect/>
          </a:stretch>
        </p:blipFill>
        <p:spPr bwMode="auto">
          <a:xfrm>
            <a:off x="1905000" y="1295400"/>
            <a:ext cx="5219699" cy="860981"/>
          </a:xfrm>
          <a:prstGeom prst="rect">
            <a:avLst/>
          </a:prstGeom>
          <a:no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ectangle 5"/>
          <p:cNvSpPr/>
          <p:nvPr/>
        </p:nvSpPr>
        <p:spPr>
          <a:xfrm>
            <a:off x="838200" y="2819400"/>
            <a:ext cx="7239000" cy="830263"/>
          </a:xfrm>
          <a:prstGeom prst="rect">
            <a:avLst/>
          </a:prstGeom>
        </p:spPr>
        <p:txBody>
          <a:bodyPr>
            <a:spAutoFit/>
          </a:bodyPr>
          <a:lstStyle/>
          <a:p>
            <a:pPr algn="ct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Design camera paths k such that the worst-case spectral power is as close to the optimal bound as possible</a:t>
            </a:r>
          </a:p>
        </p:txBody>
      </p:sp>
    </p:spTree>
  </p:cSld>
  <p:clrMapOvr>
    <a:masterClrMapping/>
  </p:clrMapOvr>
  <p:transition spd="med" advTm="14703">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5005922" cy="3416320"/>
          </a:xfrm>
          <a:prstGeom prst="rect">
            <a:avLst/>
          </a:prstGeom>
          <a:noFill/>
        </p:spPr>
        <p:txBody>
          <a:bodyPr wrap="none">
            <a:spAutoFit/>
          </a:bodyPr>
          <a:lstStyle/>
          <a:p>
            <a:pPr marL="457200" indent="-457200">
              <a:buFontTx/>
              <a:buAutoNum type="arabicPeriod"/>
              <a:defRPr/>
            </a:pPr>
            <a:r>
              <a:rPr lang="en-US" dirty="0">
                <a:solidFill>
                  <a:schemeClr val="tx1">
                    <a:alpha val="32000"/>
                  </a:schemeClr>
                </a:solidFill>
              </a:rPr>
              <a:t>Related work</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2D 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t>Camera design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Spatially variant motion estimation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Experimental results</a:t>
            </a:r>
          </a:p>
        </p:txBody>
      </p:sp>
    </p:spTree>
  </p:cSld>
  <p:clrMapOvr>
    <a:masterClrMapping/>
  </p:clrMapOvr>
  <p:transition spd="med" advTm="14703">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Challenges with motion </a:t>
            </a:r>
            <a:r>
              <a:rPr lang="en-US" b="0" dirty="0" err="1" smtClean="0"/>
              <a:t>deblurring</a:t>
            </a:r>
            <a:endParaRPr lang="en-US" b="0" dirty="0" smtClean="0"/>
          </a:p>
        </p:txBody>
      </p:sp>
      <p:pic>
        <p:nvPicPr>
          <p:cNvPr id="13315" name="Picture 7" descr="C:\Users\taegsang\Desktop\statIm_MJRoger_17.bmp"/>
          <p:cNvPicPr>
            <a:picLocks noChangeAspect="1" noChangeArrowheads="1"/>
          </p:cNvPicPr>
          <p:nvPr/>
        </p:nvPicPr>
        <p:blipFill>
          <a:blip r:embed="rId3" cstate="print"/>
          <a:srcRect/>
          <a:stretch>
            <a:fillRect/>
          </a:stretch>
        </p:blipFill>
        <p:spPr bwMode="auto">
          <a:xfrm>
            <a:off x="152400" y="1143000"/>
            <a:ext cx="5408613" cy="5257800"/>
          </a:xfrm>
          <a:prstGeom prst="rect">
            <a:avLst/>
          </a:prstGeom>
          <a:noFill/>
          <a:ln w="38100">
            <a:solidFill>
              <a:schemeClr val="tx1"/>
            </a:solidFill>
            <a:miter lim="800000"/>
            <a:headEnd/>
            <a:tailEnd/>
          </a:ln>
        </p:spPr>
      </p:pic>
      <p:sp>
        <p:nvSpPr>
          <p:cNvPr id="13316" name="Text Box 9"/>
          <p:cNvSpPr txBox="1">
            <a:spLocks noChangeArrowheads="1"/>
          </p:cNvSpPr>
          <p:nvPr/>
        </p:nvSpPr>
        <p:spPr bwMode="auto">
          <a:xfrm>
            <a:off x="2438400" y="5562600"/>
            <a:ext cx="2938463" cy="400050"/>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a:solidFill>
                  <a:srgbClr val="CC0000"/>
                </a:solidFill>
              </a:rPr>
              <a:t>Spatially variant motion </a:t>
            </a:r>
          </a:p>
        </p:txBody>
      </p:sp>
      <p:sp>
        <p:nvSpPr>
          <p:cNvPr id="13317" name="Text Box 9"/>
          <p:cNvSpPr txBox="1">
            <a:spLocks noChangeArrowheads="1"/>
          </p:cNvSpPr>
          <p:nvPr/>
        </p:nvSpPr>
        <p:spPr bwMode="auto">
          <a:xfrm>
            <a:off x="1524000" y="1447800"/>
            <a:ext cx="2203450" cy="708025"/>
          </a:xfrm>
          <a:prstGeom prst="rect">
            <a:avLst/>
          </a:prstGeom>
          <a:solidFill>
            <a:srgbClr val="FFFFCC"/>
          </a:solidFill>
          <a:ln w="12700">
            <a:solidFill>
              <a:srgbClr val="CC0000"/>
            </a:solidFill>
            <a:miter lim="800000"/>
            <a:headEnd/>
            <a:tailEnd/>
          </a:ln>
        </p:spPr>
        <p:txBody>
          <a:bodyPr>
            <a:spAutoFit/>
          </a:bodyPr>
          <a:lstStyle/>
          <a:p>
            <a:pPr algn="ctr">
              <a:spcBef>
                <a:spcPct val="50000"/>
              </a:spcBef>
            </a:pPr>
            <a:r>
              <a:rPr lang="en-US" sz="2000" b="1">
                <a:solidFill>
                  <a:srgbClr val="CC0000"/>
                </a:solidFill>
              </a:rPr>
              <a:t>Information loss </a:t>
            </a:r>
            <a:br>
              <a:rPr lang="en-US" sz="2000" b="1">
                <a:solidFill>
                  <a:srgbClr val="CC0000"/>
                </a:solidFill>
              </a:rPr>
            </a:br>
            <a:r>
              <a:rPr lang="en-US" sz="2000" b="1">
                <a:solidFill>
                  <a:srgbClr val="CC0000"/>
                </a:solidFill>
              </a:rPr>
              <a:t>due to averaging</a:t>
            </a:r>
          </a:p>
        </p:txBody>
      </p:sp>
      <p:sp>
        <p:nvSpPr>
          <p:cNvPr id="13318" name="TextBox 6"/>
          <p:cNvSpPr txBox="1">
            <a:spLocks noChangeArrowheads="1"/>
          </p:cNvSpPr>
          <p:nvPr/>
        </p:nvSpPr>
        <p:spPr bwMode="auto">
          <a:xfrm>
            <a:off x="5562600" y="2743200"/>
            <a:ext cx="3581400" cy="1570038"/>
          </a:xfrm>
          <a:prstGeom prst="rect">
            <a:avLst/>
          </a:prstGeom>
          <a:noFill/>
          <a:ln w="9525">
            <a:noFill/>
            <a:miter lim="800000"/>
            <a:headEnd/>
            <a:tailEnd/>
          </a:ln>
        </p:spPr>
        <p:txBody>
          <a:bodyPr>
            <a:spAutoFit/>
          </a:bodyPr>
          <a:lstStyle/>
          <a:p>
            <a:pPr>
              <a:buFont typeface="Arial" charset="0"/>
              <a:buChar char="•"/>
            </a:pPr>
            <a:r>
              <a:rPr lang="en-US" dirty="0"/>
              <a:t> </a:t>
            </a:r>
            <a:r>
              <a:rPr lang="en-US" dirty="0" smtClean="0"/>
              <a:t>Need to segment image</a:t>
            </a:r>
          </a:p>
          <a:p>
            <a:pPr>
              <a:buFont typeface="Arial" charset="0"/>
              <a:buChar char="•"/>
            </a:pPr>
            <a:r>
              <a:rPr lang="en-US" dirty="0" smtClean="0"/>
              <a:t> Need to estimate motion</a:t>
            </a:r>
          </a:p>
          <a:p>
            <a:pPr>
              <a:buFont typeface="Arial" charset="0"/>
              <a:buChar char="•"/>
            </a:pPr>
            <a:r>
              <a:rPr lang="en-US" dirty="0" smtClean="0"/>
              <a:t> </a:t>
            </a:r>
            <a:r>
              <a:rPr lang="en-US" dirty="0"/>
              <a:t>Need to minimize</a:t>
            </a:r>
          </a:p>
          <a:p>
            <a:r>
              <a:rPr lang="en-US" dirty="0"/>
              <a:t>   information loss</a:t>
            </a:r>
          </a:p>
        </p:txBody>
      </p:sp>
      <p:sp>
        <p:nvSpPr>
          <p:cNvPr id="10" name="Rectangle 9"/>
          <p:cNvSpPr/>
          <p:nvPr/>
        </p:nvSpPr>
        <p:spPr>
          <a:xfrm>
            <a:off x="5638800" y="1981200"/>
            <a:ext cx="1611313"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Challenges:</a:t>
            </a:r>
          </a:p>
        </p:txBody>
      </p:sp>
    </p:spTree>
  </p:cSld>
  <p:clrMapOvr>
    <a:masterClrMapping/>
  </p:clrMapOvr>
  <p:transition spd="med" advTm="14703">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sp>
        <p:nvSpPr>
          <p:cNvPr id="30723" name="TextBox 20"/>
          <p:cNvSpPr txBox="1">
            <a:spLocks noChangeArrowheads="1"/>
          </p:cNvSpPr>
          <p:nvPr/>
        </p:nvSpPr>
        <p:spPr bwMode="auto">
          <a:xfrm>
            <a:off x="1322343" y="1479516"/>
            <a:ext cx="5696028" cy="830263"/>
          </a:xfrm>
          <a:prstGeom prst="rect">
            <a:avLst/>
          </a:prstGeom>
          <a:noFill/>
          <a:ln w="9525">
            <a:noFill/>
            <a:miter lim="800000"/>
            <a:headEnd/>
            <a:tailEnd/>
          </a:ln>
        </p:spPr>
        <p:txBody>
          <a:bodyPr wrap="square">
            <a:spAutoFit/>
          </a:bodyPr>
          <a:lstStyle/>
          <a:p>
            <a:pPr>
              <a:buFont typeface="Arial" charset="0"/>
              <a:buChar char="•"/>
            </a:pPr>
            <a:r>
              <a:rPr lang="en-US" dirty="0"/>
              <a:t> Provides optimal spectrum coverage </a:t>
            </a:r>
          </a:p>
          <a:p>
            <a:r>
              <a:rPr lang="en-US" dirty="0"/>
              <a:t>  for 1-dimensional motion  </a:t>
            </a:r>
          </a:p>
        </p:txBody>
      </p:sp>
      <p:sp>
        <p:nvSpPr>
          <p:cNvPr id="22" name="Rectangle 21"/>
          <p:cNvSpPr/>
          <p:nvPr/>
        </p:nvSpPr>
        <p:spPr>
          <a:xfrm>
            <a:off x="1395368" y="946116"/>
            <a:ext cx="2402555" cy="461963"/>
          </a:xfrm>
          <a:prstGeom prst="rect">
            <a:avLst/>
          </a:prstGeom>
        </p:spPr>
        <p:txBody>
          <a:bodyPr wrap="squar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30727" name="Picture 7" descr="C:\Users\taegsang\Desktop\xParabCamSpacetime_ICCP.png"/>
          <p:cNvPicPr>
            <a:picLocks noChangeAspect="1" noChangeArrowheads="1"/>
          </p:cNvPicPr>
          <p:nvPr/>
        </p:nvPicPr>
        <p:blipFill>
          <a:blip r:embed="rId4" cstate="print"/>
          <a:srcRect/>
          <a:stretch>
            <a:fillRect/>
          </a:stretch>
        </p:blipFill>
        <p:spPr bwMode="auto">
          <a:xfrm>
            <a:off x="226953" y="3027357"/>
            <a:ext cx="4283049" cy="3281716"/>
          </a:xfrm>
          <a:prstGeom prst="rect">
            <a:avLst/>
          </a:prstGeom>
          <a:noFill/>
        </p:spPr>
      </p:pic>
      <p:pic>
        <p:nvPicPr>
          <p:cNvPr id="30728" name="Picture 8" descr="C:\Users\taegsang\Desktop\xSpectrum_ICCP.png"/>
          <p:cNvPicPr>
            <a:picLocks noChangeAspect="1" noChangeArrowheads="1"/>
          </p:cNvPicPr>
          <p:nvPr/>
        </p:nvPicPr>
        <p:blipFill>
          <a:blip r:embed="rId5" cstate="print"/>
          <a:srcRect/>
          <a:stretch>
            <a:fillRect/>
          </a:stretch>
        </p:blipFill>
        <p:spPr bwMode="auto">
          <a:xfrm>
            <a:off x="4840076" y="3721104"/>
            <a:ext cx="3630940" cy="2082765"/>
          </a:xfrm>
          <a:prstGeom prst="rect">
            <a:avLst/>
          </a:prstGeom>
          <a:noFill/>
        </p:spPr>
      </p:pic>
      <p:cxnSp>
        <p:nvCxnSpPr>
          <p:cNvPr id="10" name="Straight Arrow Connector 9"/>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6" name="Straight Arrow Connector 15"/>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6417" name="Object 33"/>
          <p:cNvGraphicFramePr>
            <a:graphicFrameLocks noChangeAspect="1"/>
          </p:cNvGraphicFramePr>
          <p:nvPr/>
        </p:nvGraphicFramePr>
        <p:xfrm>
          <a:off x="8223247" y="4687935"/>
          <a:ext cx="471488" cy="598487"/>
        </p:xfrm>
        <a:graphic>
          <a:graphicData uri="http://schemas.openxmlformats.org/presentationml/2006/ole">
            <p:oleObj spid="_x0000_s30729" name="Equation" r:id="rId6" imgW="203040" imgH="241200" progId="Equation.3">
              <p:embed/>
            </p:oleObj>
          </a:graphicData>
        </a:graphic>
      </p:graphicFrame>
      <p:graphicFrame>
        <p:nvGraphicFramePr>
          <p:cNvPr id="2" name="Object 3"/>
          <p:cNvGraphicFramePr>
            <a:graphicFrameLocks noChangeAspect="1"/>
          </p:cNvGraphicFramePr>
          <p:nvPr/>
        </p:nvGraphicFramePr>
        <p:xfrm>
          <a:off x="5080013" y="5327676"/>
          <a:ext cx="441325" cy="566738"/>
        </p:xfrm>
        <a:graphic>
          <a:graphicData uri="http://schemas.openxmlformats.org/presentationml/2006/ole">
            <p:oleObj spid="_x0000_s30730" name="Equation" r:id="rId7" imgW="190440" imgH="228600" progId="Equation.3">
              <p:embed/>
            </p:oleObj>
          </a:graphicData>
        </a:graphic>
      </p:graphicFrame>
      <p:graphicFrame>
        <p:nvGraphicFramePr>
          <p:cNvPr id="3" name="Object 4"/>
          <p:cNvGraphicFramePr>
            <a:graphicFrameLocks noChangeAspect="1"/>
          </p:cNvGraphicFramePr>
          <p:nvPr/>
        </p:nvGraphicFramePr>
        <p:xfrm>
          <a:off x="6178572" y="3100383"/>
          <a:ext cx="412750" cy="568325"/>
        </p:xfrm>
        <a:graphic>
          <a:graphicData uri="http://schemas.openxmlformats.org/presentationml/2006/ole">
            <p:oleObj spid="_x0000_s30731" name="Equation" r:id="rId8" imgW="177480" imgH="228600" progId="Equation.3">
              <p:embed/>
            </p:oleObj>
          </a:graphicData>
        </a:graphic>
      </p:graphicFrame>
      <p:sp>
        <p:nvSpPr>
          <p:cNvPr id="24" name="TextBox 23"/>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25" name="TextBox 24"/>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26" name="TextBox 25"/>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9" name="Rectangle 28"/>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30" name="Rectangle 29"/>
          <p:cNvSpPr/>
          <p:nvPr/>
        </p:nvSpPr>
        <p:spPr>
          <a:xfrm>
            <a:off x="5703903" y="2570945"/>
            <a:ext cx="2373345"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8" name="TextBox 20"/>
          <p:cNvSpPr txBox="1">
            <a:spLocks noChangeArrowheads="1"/>
          </p:cNvSpPr>
          <p:nvPr/>
        </p:nvSpPr>
        <p:spPr bwMode="auto">
          <a:xfrm>
            <a:off x="4754565" y="6203988"/>
            <a:ext cx="3760838" cy="461665"/>
          </a:xfrm>
          <a:prstGeom prst="rect">
            <a:avLst/>
          </a:prstGeom>
          <a:noFill/>
          <a:ln w="9525">
            <a:noFill/>
            <a:miter lim="800000"/>
            <a:headEnd/>
            <a:tailEnd/>
          </a:ln>
        </p:spPr>
        <p:txBody>
          <a:bodyPr wrap="square">
            <a:spAutoFit/>
          </a:bodyPr>
          <a:lstStyle/>
          <a:p>
            <a:r>
              <a:rPr lang="en-US" dirty="0" smtClean="0"/>
              <a:t>[Levin et al. SIGGRAPH 2008]</a:t>
            </a:r>
            <a:endParaRPr lang="en-US" dirty="0"/>
          </a:p>
        </p:txBody>
      </p:sp>
    </p:spTree>
  </p:cSld>
  <p:clrMapOvr>
    <a:masterClrMapping/>
  </p:clrMapOvr>
  <p:transition spd="med" advTm="14703">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x-parabolic camera</a:t>
            </a:r>
          </a:p>
        </p:txBody>
      </p:sp>
      <p:grpSp>
        <p:nvGrpSpPr>
          <p:cNvPr id="14" name="Group 13"/>
          <p:cNvGrpSpPr/>
          <p:nvPr/>
        </p:nvGrpSpPr>
        <p:grpSpPr>
          <a:xfrm>
            <a:off x="950963" y="1530324"/>
            <a:ext cx="7308850" cy="3614787"/>
            <a:chOff x="950963" y="1420785"/>
            <a:chExt cx="7308850" cy="3614787"/>
          </a:xfrm>
        </p:grpSpPr>
        <p:pic>
          <p:nvPicPr>
            <p:cNvPr id="31752" name="Picture 8" descr="Z:\xParabolic_ICCP.png"/>
            <p:cNvPicPr>
              <a:picLocks noChangeAspect="1" noChangeArrowheads="1"/>
            </p:cNvPicPr>
            <p:nvPr/>
          </p:nvPicPr>
          <p:blipFill>
            <a:blip r:embed="rId4" cstate="print"/>
            <a:srcRect/>
            <a:stretch>
              <a:fillRect/>
            </a:stretch>
          </p:blipFill>
          <p:spPr bwMode="auto">
            <a:xfrm>
              <a:off x="950963" y="1639863"/>
              <a:ext cx="7308850" cy="3279775"/>
            </a:xfrm>
            <a:prstGeom prst="rect">
              <a:avLst/>
            </a:prstGeom>
            <a:noFill/>
          </p:spPr>
        </p:pic>
        <p:sp>
          <p:nvSpPr>
            <p:cNvPr id="9" name="TextBox 8"/>
            <p:cNvSpPr txBox="1"/>
            <p:nvPr/>
          </p:nvSpPr>
          <p:spPr>
            <a:xfrm>
              <a:off x="3712952" y="4378338"/>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0" name="TextBox 9"/>
            <p:cNvSpPr txBox="1"/>
            <p:nvPr/>
          </p:nvSpPr>
          <p:spPr>
            <a:xfrm>
              <a:off x="1376120" y="1420785"/>
              <a:ext cx="833680"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sp>
          <p:nvSpPr>
            <p:cNvPr id="11" name="TextBox 10"/>
            <p:cNvSpPr txBox="1"/>
            <p:nvPr/>
          </p:nvSpPr>
          <p:spPr>
            <a:xfrm>
              <a:off x="7546817" y="4389241"/>
              <a:ext cx="493918" cy="646331"/>
            </a:xfrm>
            <a:prstGeom prst="rect">
              <a:avLst/>
            </a:prstGeom>
            <a:noFill/>
          </p:spPr>
          <p:txBody>
            <a:bodyPr wrap="square" rtlCol="0">
              <a:spAutoFit/>
            </a:bodyPr>
            <a:lstStyle/>
            <a:p>
              <a:r>
                <a:rPr lang="en-US" sz="3600" dirty="0" err="1" smtClean="0"/>
                <a:t>s</a:t>
              </a:r>
              <a:r>
                <a:rPr lang="en-US" sz="3600" baseline="-25000" dirty="0" err="1" smtClean="0"/>
                <a:t>x</a:t>
              </a:r>
              <a:endParaRPr lang="en-US" sz="3600" baseline="-25000" dirty="0"/>
            </a:p>
          </p:txBody>
        </p:sp>
        <p:sp>
          <p:nvSpPr>
            <p:cNvPr id="12" name="TextBox 11"/>
            <p:cNvSpPr txBox="1"/>
            <p:nvPr/>
          </p:nvSpPr>
          <p:spPr>
            <a:xfrm>
              <a:off x="5209984" y="1541227"/>
              <a:ext cx="886015" cy="646331"/>
            </a:xfrm>
            <a:prstGeom prst="rect">
              <a:avLst/>
            </a:prstGeom>
            <a:noFill/>
          </p:spPr>
          <p:txBody>
            <a:bodyPr wrap="square" rtlCol="0">
              <a:spAutoFit/>
            </a:bodyPr>
            <a:lstStyle/>
            <a:p>
              <a:r>
                <a:rPr lang="en-US" sz="3600" dirty="0" err="1" smtClean="0"/>
                <a:t>s</a:t>
              </a:r>
              <a:r>
                <a:rPr lang="en-US" sz="3600" baseline="-25000" dirty="0" err="1" smtClean="0"/>
                <a:t>y</a:t>
              </a:r>
              <a:endParaRPr lang="en-US" sz="3600" baseline="-25000" dirty="0"/>
            </a:p>
          </p:txBody>
        </p:sp>
      </p:grpSp>
      <p:sp>
        <p:nvSpPr>
          <p:cNvPr id="18" name="Rectangle 17"/>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9" name="Rectangle 18"/>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0" name="TextBox 19"/>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x-directional motion</a:t>
            </a:r>
          </a:p>
          <a:p>
            <a:pPr>
              <a:buFont typeface="Arial" pitchFamily="34" charset="0"/>
              <a:buChar char="•"/>
            </a:pPr>
            <a:r>
              <a:rPr lang="en-US" dirty="0"/>
              <a:t> </a:t>
            </a:r>
            <a:r>
              <a:rPr lang="en-US" dirty="0" smtClean="0"/>
              <a:t>Zeros along         for non x-directional motion </a:t>
            </a:r>
            <a:endParaRPr lang="en-US" dirty="0"/>
          </a:p>
        </p:txBody>
      </p:sp>
      <p:graphicFrame>
        <p:nvGraphicFramePr>
          <p:cNvPr id="16417" name="Object 33"/>
          <p:cNvGraphicFramePr>
            <a:graphicFrameLocks noChangeAspect="1"/>
          </p:cNvGraphicFramePr>
          <p:nvPr/>
        </p:nvGraphicFramePr>
        <p:xfrm>
          <a:off x="2891336" y="5729320"/>
          <a:ext cx="402709" cy="511182"/>
        </p:xfrm>
        <a:graphic>
          <a:graphicData uri="http://schemas.openxmlformats.org/presentationml/2006/ole">
            <p:oleObj spid="_x0000_s31753" name="Equation" r:id="rId5" imgW="203040" imgH="241200" progId="Equation.3">
              <p:embed/>
            </p:oleObj>
          </a:graphicData>
        </a:graphic>
      </p:graphicFrame>
      <p:cxnSp>
        <p:nvCxnSpPr>
          <p:cNvPr id="15" name="Straight Arrow Connector 14"/>
          <p:cNvCxnSpPr/>
          <p:nvPr/>
        </p:nvCxnSpPr>
        <p:spPr bwMode="auto">
          <a:xfrm>
            <a:off x="4754565" y="4633929"/>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16" name="Straight Arrow Connector 15"/>
          <p:cNvCxnSpPr/>
          <p:nvPr/>
        </p:nvCxnSpPr>
        <p:spPr bwMode="auto">
          <a:xfrm rot="5400000" flipH="1" flipV="1">
            <a:off x="4718054" y="4633929"/>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graphicFrame>
        <p:nvGraphicFramePr>
          <p:cNvPr id="2" name="Object 33"/>
          <p:cNvGraphicFramePr>
            <a:graphicFrameLocks noChangeAspect="1"/>
          </p:cNvGraphicFramePr>
          <p:nvPr/>
        </p:nvGraphicFramePr>
        <p:xfrm>
          <a:off x="4827591" y="4071955"/>
          <a:ext cx="356428" cy="452435"/>
        </p:xfrm>
        <a:graphic>
          <a:graphicData uri="http://schemas.openxmlformats.org/presentationml/2006/ole">
            <p:oleObj spid="_x0000_s31754" name="Equation" r:id="rId6" imgW="203040" imgH="241200" progId="Equation.3">
              <p:embed/>
            </p:oleObj>
          </a:graphicData>
        </a:graphic>
      </p:graphicFrame>
      <p:graphicFrame>
        <p:nvGraphicFramePr>
          <p:cNvPr id="3" name="Object 3"/>
          <p:cNvGraphicFramePr>
            <a:graphicFrameLocks noChangeAspect="1"/>
          </p:cNvGraphicFramePr>
          <p:nvPr/>
        </p:nvGraphicFramePr>
        <p:xfrm>
          <a:off x="5311364" y="4541860"/>
          <a:ext cx="356026" cy="457199"/>
        </p:xfrm>
        <a:graphic>
          <a:graphicData uri="http://schemas.openxmlformats.org/presentationml/2006/ole">
            <p:oleObj spid="_x0000_s31755" name="Equation" r:id="rId7" imgW="190440" imgH="228600" progId="Equation.3">
              <p:embed/>
            </p:oleObj>
          </a:graphicData>
        </a:graphic>
      </p:graphicFrame>
      <p:cxnSp>
        <p:nvCxnSpPr>
          <p:cNvPr id="29" name="Straight Arrow Connector 28"/>
          <p:cNvCxnSpPr/>
          <p:nvPr/>
        </p:nvCxnSpPr>
        <p:spPr bwMode="auto">
          <a:xfrm>
            <a:off x="884187" y="4656163"/>
            <a:ext cx="949338" cy="1588"/>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cxnSp>
        <p:nvCxnSpPr>
          <p:cNvPr id="30" name="Straight Arrow Connector 29"/>
          <p:cNvCxnSpPr/>
          <p:nvPr/>
        </p:nvCxnSpPr>
        <p:spPr bwMode="auto">
          <a:xfrm rot="5400000" flipH="1" flipV="1">
            <a:off x="847676" y="4656163"/>
            <a:ext cx="949337" cy="3"/>
          </a:xfrm>
          <a:prstGeom prst="straightConnector1">
            <a:avLst/>
          </a:prstGeom>
          <a:solidFill>
            <a:schemeClr val="accent1"/>
          </a:solidFill>
          <a:ln w="12700" cap="flat" cmpd="sng" algn="ctr">
            <a:solidFill>
              <a:srgbClr val="FF9933"/>
            </a:solidFill>
            <a:prstDash val="solid"/>
            <a:round/>
            <a:headEnd type="none" w="med" len="med"/>
            <a:tailEnd type="arrow"/>
          </a:ln>
          <a:effectLst/>
        </p:spPr>
      </p:cxnSp>
      <p:sp>
        <p:nvSpPr>
          <p:cNvPr id="33" name="TextBox 32"/>
          <p:cNvSpPr txBox="1"/>
          <p:nvPr/>
        </p:nvSpPr>
        <p:spPr>
          <a:xfrm>
            <a:off x="1468394" y="4531659"/>
            <a:ext cx="328617" cy="430887"/>
          </a:xfrm>
          <a:prstGeom prst="rect">
            <a:avLst/>
          </a:prstGeom>
          <a:noFill/>
        </p:spPr>
        <p:txBody>
          <a:bodyPr wrap="square" rtlCol="0">
            <a:spAutoFit/>
          </a:bodyPr>
          <a:lstStyle/>
          <a:p>
            <a:r>
              <a:rPr lang="en-US" sz="2200" dirty="0" smtClean="0">
                <a:solidFill>
                  <a:srgbClr val="FF0066"/>
                </a:solidFill>
              </a:rPr>
              <a:t>x</a:t>
            </a:r>
            <a:endParaRPr lang="en-US" sz="2200" dirty="0">
              <a:solidFill>
                <a:srgbClr val="FF0066"/>
              </a:solidFill>
            </a:endParaRPr>
          </a:p>
        </p:txBody>
      </p:sp>
      <p:sp>
        <p:nvSpPr>
          <p:cNvPr id="34" name="TextBox 33"/>
          <p:cNvSpPr txBox="1"/>
          <p:nvPr/>
        </p:nvSpPr>
        <p:spPr>
          <a:xfrm>
            <a:off x="1066752" y="4056990"/>
            <a:ext cx="328617" cy="430887"/>
          </a:xfrm>
          <a:prstGeom prst="rect">
            <a:avLst/>
          </a:prstGeom>
          <a:noFill/>
        </p:spPr>
        <p:txBody>
          <a:bodyPr wrap="square" rtlCol="0">
            <a:spAutoFit/>
          </a:bodyPr>
          <a:lstStyle/>
          <a:p>
            <a:r>
              <a:rPr lang="en-US" sz="2200" dirty="0" smtClean="0">
                <a:solidFill>
                  <a:srgbClr val="FF0066"/>
                </a:solidFill>
              </a:rPr>
              <a:t>y</a:t>
            </a:r>
            <a:endParaRPr lang="en-US" sz="2200" dirty="0">
              <a:solidFill>
                <a:srgbClr val="FF0066"/>
              </a:solidFill>
            </a:endParaRPr>
          </a:p>
        </p:txBody>
      </p:sp>
    </p:spTree>
  </p:cSld>
  <p:clrMapOvr>
    <a:masterClrMapping/>
  </p:clrMapOvr>
  <p:transition spd="med" advTm="14703">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sp>
        <p:nvSpPr>
          <p:cNvPr id="30723" name="TextBox 20"/>
          <p:cNvSpPr txBox="1">
            <a:spLocks noChangeArrowheads="1"/>
          </p:cNvSpPr>
          <p:nvPr/>
        </p:nvSpPr>
        <p:spPr bwMode="auto">
          <a:xfrm>
            <a:off x="1322342" y="1479516"/>
            <a:ext cx="6389775" cy="461665"/>
          </a:xfrm>
          <a:prstGeom prst="rect">
            <a:avLst/>
          </a:prstGeom>
          <a:noFill/>
          <a:ln w="9525">
            <a:noFill/>
            <a:miter lim="800000"/>
            <a:headEnd/>
            <a:tailEnd/>
          </a:ln>
        </p:spPr>
        <p:txBody>
          <a:bodyPr wrap="square">
            <a:spAutoFit/>
          </a:bodyPr>
          <a:lstStyle/>
          <a:p>
            <a:pPr>
              <a:buFont typeface="Arial" charset="0"/>
              <a:buChar char="•"/>
            </a:pPr>
            <a:r>
              <a:rPr lang="en-US" dirty="0"/>
              <a:t> </a:t>
            </a:r>
            <a:r>
              <a:rPr lang="en-US" dirty="0" smtClean="0"/>
              <a:t>Orthogonal spectrum from x-parabolic camera</a:t>
            </a:r>
            <a:endParaRPr lang="en-US" dirty="0"/>
          </a:p>
        </p:txBody>
      </p:sp>
      <p:sp>
        <p:nvSpPr>
          <p:cNvPr id="22" name="Rectangle 21"/>
          <p:cNvSpPr/>
          <p:nvPr/>
        </p:nvSpPr>
        <p:spPr>
          <a:xfrm>
            <a:off x="1395369" y="946116"/>
            <a:ext cx="208915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Characteristics:</a:t>
            </a:r>
          </a:p>
        </p:txBody>
      </p:sp>
      <p:pic>
        <p:nvPicPr>
          <p:cNvPr id="84994" name="Picture 2" descr="Z:\yparabCamSpaceTime_ICCP.png"/>
          <p:cNvPicPr>
            <a:picLocks noChangeAspect="1" noChangeArrowheads="1"/>
          </p:cNvPicPr>
          <p:nvPr/>
        </p:nvPicPr>
        <p:blipFill>
          <a:blip r:embed="rId4" cstate="print"/>
          <a:srcRect/>
          <a:stretch>
            <a:fillRect/>
          </a:stretch>
        </p:blipFill>
        <p:spPr bwMode="auto">
          <a:xfrm>
            <a:off x="153927" y="3026664"/>
            <a:ext cx="4339628" cy="3282696"/>
          </a:xfrm>
          <a:prstGeom prst="rect">
            <a:avLst/>
          </a:prstGeom>
          <a:noFill/>
        </p:spPr>
      </p:pic>
      <p:grpSp>
        <p:nvGrpSpPr>
          <p:cNvPr id="16" name="Group 15"/>
          <p:cNvGrpSpPr/>
          <p:nvPr/>
        </p:nvGrpSpPr>
        <p:grpSpPr>
          <a:xfrm>
            <a:off x="5046669" y="3088530"/>
            <a:ext cx="3760892" cy="2786841"/>
            <a:chOff x="5046669" y="3088530"/>
            <a:chExt cx="3760892" cy="2786841"/>
          </a:xfrm>
        </p:grpSpPr>
        <p:pic>
          <p:nvPicPr>
            <p:cNvPr id="84995" name="Picture 3" descr="Z:\ySpectrum_ICCP.png"/>
            <p:cNvPicPr>
              <a:picLocks noChangeAspect="1" noChangeArrowheads="1"/>
            </p:cNvPicPr>
            <p:nvPr/>
          </p:nvPicPr>
          <p:blipFill>
            <a:blip r:embed="rId5" cstate="print"/>
            <a:srcRect/>
            <a:stretch>
              <a:fillRect/>
            </a:stretch>
          </p:blipFill>
          <p:spPr bwMode="auto">
            <a:xfrm>
              <a:off x="5046669" y="3088530"/>
              <a:ext cx="3630168" cy="2786841"/>
            </a:xfrm>
            <a:prstGeom prst="rect">
              <a:avLst/>
            </a:prstGeom>
            <a:noFill/>
          </p:spPr>
        </p:pic>
        <p:cxnSp>
          <p:nvCxnSpPr>
            <p:cNvPr id="9" name="Straight Arrow Connector 8"/>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2" name="Object 33"/>
            <p:cNvGraphicFramePr>
              <a:graphicFrameLocks noChangeAspect="1"/>
            </p:cNvGraphicFramePr>
            <p:nvPr/>
          </p:nvGraphicFramePr>
          <p:xfrm>
            <a:off x="8150274" y="4560903"/>
            <a:ext cx="471488" cy="598487"/>
          </p:xfrm>
          <a:graphic>
            <a:graphicData uri="http://schemas.openxmlformats.org/presentationml/2006/ole">
              <p:oleObj spid="_x0000_s84996" name="Equation" r:id="rId6" imgW="203040" imgH="241200" progId="Equation.3">
                <p:embed/>
              </p:oleObj>
            </a:graphicData>
          </a:graphic>
        </p:graphicFrame>
        <p:graphicFrame>
          <p:nvGraphicFramePr>
            <p:cNvPr id="13" name="Object 3"/>
            <p:cNvGraphicFramePr>
              <a:graphicFrameLocks noChangeAspect="1"/>
            </p:cNvGraphicFramePr>
            <p:nvPr/>
          </p:nvGraphicFramePr>
          <p:xfrm>
            <a:off x="5270450" y="5218137"/>
            <a:ext cx="441325" cy="566738"/>
          </p:xfrm>
          <a:graphic>
            <a:graphicData uri="http://schemas.openxmlformats.org/presentationml/2006/ole">
              <p:oleObj spid="_x0000_s84997" name="Equation" r:id="rId7" imgW="190440" imgH="228600" progId="Equation.3">
                <p:embed/>
              </p:oleObj>
            </a:graphicData>
          </a:graphic>
        </p:graphicFrame>
        <p:graphicFrame>
          <p:nvGraphicFramePr>
            <p:cNvPr id="14" name="Object 4"/>
            <p:cNvGraphicFramePr>
              <a:graphicFrameLocks noChangeAspect="1"/>
            </p:cNvGraphicFramePr>
            <p:nvPr/>
          </p:nvGraphicFramePr>
          <p:xfrm>
            <a:off x="6549989" y="3245641"/>
            <a:ext cx="412750" cy="568325"/>
          </p:xfrm>
          <a:graphic>
            <a:graphicData uri="http://schemas.openxmlformats.org/presentationml/2006/ole">
              <p:oleObj spid="_x0000_s84998" name="Equation" r:id="rId8" imgW="177480" imgH="228600" progId="Equation.3">
                <p:embed/>
              </p:oleObj>
            </a:graphicData>
          </a:graphic>
        </p:graphicFrame>
      </p:grpSp>
      <p:sp>
        <p:nvSpPr>
          <p:cNvPr id="17" name="TextBox 16"/>
          <p:cNvSpPr txBox="1"/>
          <p:nvPr/>
        </p:nvSpPr>
        <p:spPr>
          <a:xfrm>
            <a:off x="3377972" y="5851862"/>
            <a:ext cx="317716" cy="461665"/>
          </a:xfrm>
          <a:prstGeom prst="rect">
            <a:avLst/>
          </a:prstGeom>
          <a:noFill/>
        </p:spPr>
        <p:txBody>
          <a:bodyPr wrap="none" rtlCol="0">
            <a:spAutoFit/>
          </a:bodyPr>
          <a:lstStyle/>
          <a:p>
            <a:r>
              <a:rPr lang="en-US" dirty="0" smtClean="0"/>
              <a:t>x</a:t>
            </a:r>
            <a:endParaRPr lang="en-US" dirty="0"/>
          </a:p>
        </p:txBody>
      </p:sp>
      <p:sp>
        <p:nvSpPr>
          <p:cNvPr id="18" name="TextBox 17"/>
          <p:cNvSpPr txBox="1"/>
          <p:nvPr/>
        </p:nvSpPr>
        <p:spPr>
          <a:xfrm>
            <a:off x="852163" y="5619780"/>
            <a:ext cx="324128" cy="461665"/>
          </a:xfrm>
          <a:prstGeom prst="rect">
            <a:avLst/>
          </a:prstGeom>
          <a:noFill/>
        </p:spPr>
        <p:txBody>
          <a:bodyPr wrap="none" rtlCol="0">
            <a:spAutoFit/>
          </a:bodyPr>
          <a:lstStyle/>
          <a:p>
            <a:r>
              <a:rPr lang="en-US" dirty="0" smtClean="0"/>
              <a:t>y</a:t>
            </a:r>
            <a:endParaRPr lang="en-US" dirty="0"/>
          </a:p>
        </p:txBody>
      </p:sp>
      <p:sp>
        <p:nvSpPr>
          <p:cNvPr id="19" name="TextBox 18"/>
          <p:cNvSpPr txBox="1"/>
          <p:nvPr/>
        </p:nvSpPr>
        <p:spPr>
          <a:xfrm>
            <a:off x="0" y="4208777"/>
            <a:ext cx="287258" cy="461665"/>
          </a:xfrm>
          <a:prstGeom prst="rect">
            <a:avLst/>
          </a:prstGeom>
          <a:noFill/>
        </p:spPr>
        <p:txBody>
          <a:bodyPr wrap="none" rtlCol="0">
            <a:spAutoFit/>
          </a:bodyPr>
          <a:lstStyle/>
          <a:p>
            <a:r>
              <a:rPr lang="en-US" dirty="0" smtClean="0"/>
              <a:t>t</a:t>
            </a:r>
            <a:endParaRPr lang="en-US" dirty="0"/>
          </a:p>
        </p:txBody>
      </p:sp>
      <p:sp>
        <p:nvSpPr>
          <p:cNvPr id="23" name="Rectangle 22"/>
          <p:cNvSpPr/>
          <p:nvPr/>
        </p:nvSpPr>
        <p:spPr>
          <a:xfrm>
            <a:off x="1614448" y="2570945"/>
            <a:ext cx="2117753"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path</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4" name="Rectangle 23"/>
          <p:cNvSpPr/>
          <p:nvPr/>
        </p:nvSpPr>
        <p:spPr>
          <a:xfrm>
            <a:off x="5703903" y="2570945"/>
            <a:ext cx="2373345" cy="461665"/>
          </a:xfrm>
          <a:prstGeom prst="rect">
            <a:avLst/>
          </a:prstGeom>
        </p:spPr>
        <p:txBody>
          <a:bodyPr wrap="squar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Motion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y-parabolic camera</a:t>
            </a:r>
          </a:p>
        </p:txBody>
      </p:sp>
      <p:pic>
        <p:nvPicPr>
          <p:cNvPr id="83970" name="Picture 2" descr="Z:\yParabolicSlices.png"/>
          <p:cNvPicPr>
            <a:picLocks noChangeAspect="1" noChangeArrowheads="1"/>
          </p:cNvPicPr>
          <p:nvPr/>
        </p:nvPicPr>
        <p:blipFill>
          <a:blip r:embed="rId4" cstate="print"/>
          <a:srcRect/>
          <a:stretch>
            <a:fillRect/>
          </a:stretch>
        </p:blipFill>
        <p:spPr bwMode="auto">
          <a:xfrm>
            <a:off x="950975" y="1636776"/>
            <a:ext cx="7492519" cy="3544848"/>
          </a:xfrm>
          <a:prstGeom prst="rect">
            <a:avLst/>
          </a:prstGeom>
          <a:noFill/>
        </p:spPr>
      </p:pic>
      <p:sp>
        <p:nvSpPr>
          <p:cNvPr id="6" name="Rectangle 5"/>
          <p:cNvSpPr/>
          <p:nvPr/>
        </p:nvSpPr>
        <p:spPr>
          <a:xfrm>
            <a:off x="1190552" y="1214711"/>
            <a:ext cx="2863028"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Point spread function</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7" name="Rectangle 6"/>
          <p:cNvSpPr/>
          <p:nvPr/>
        </p:nvSpPr>
        <p:spPr>
          <a:xfrm>
            <a:off x="5264994" y="1214711"/>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TextBox 7"/>
          <p:cNvSpPr txBox="1"/>
          <p:nvPr/>
        </p:nvSpPr>
        <p:spPr>
          <a:xfrm>
            <a:off x="1103265" y="5400702"/>
            <a:ext cx="6835141" cy="830997"/>
          </a:xfrm>
          <a:prstGeom prst="rect">
            <a:avLst/>
          </a:prstGeom>
          <a:noFill/>
        </p:spPr>
        <p:txBody>
          <a:bodyPr wrap="none" rtlCol="0">
            <a:spAutoFit/>
          </a:bodyPr>
          <a:lstStyle/>
          <a:p>
            <a:pPr>
              <a:buFont typeface="Arial" pitchFamily="34" charset="0"/>
              <a:buChar char="•"/>
            </a:pPr>
            <a:r>
              <a:rPr lang="en-US" dirty="0" smtClean="0"/>
              <a:t> Optimal spectrum coverage for y-directional motion</a:t>
            </a:r>
          </a:p>
          <a:p>
            <a:pPr>
              <a:buFont typeface="Arial" pitchFamily="34" charset="0"/>
              <a:buChar char="•"/>
            </a:pPr>
            <a:r>
              <a:rPr lang="en-US" dirty="0"/>
              <a:t> </a:t>
            </a:r>
            <a:r>
              <a:rPr lang="en-US" dirty="0" smtClean="0"/>
              <a:t>Zeros along         for non y-directional motion </a:t>
            </a:r>
            <a:endParaRPr lang="en-US" dirty="0"/>
          </a:p>
        </p:txBody>
      </p:sp>
      <p:graphicFrame>
        <p:nvGraphicFramePr>
          <p:cNvPr id="16417" name="Object 3"/>
          <p:cNvGraphicFramePr>
            <a:graphicFrameLocks noChangeAspect="1"/>
          </p:cNvGraphicFramePr>
          <p:nvPr/>
        </p:nvGraphicFramePr>
        <p:xfrm>
          <a:off x="2887885" y="5765832"/>
          <a:ext cx="369647" cy="474669"/>
        </p:xfrm>
        <a:graphic>
          <a:graphicData uri="http://schemas.openxmlformats.org/presentationml/2006/ole">
            <p:oleObj spid="_x0000_s83971" name="Equation" r:id="rId5" imgW="190440" imgH="228600" progId="Equation.3">
              <p:embed/>
            </p:oleObj>
          </a:graphicData>
        </a:graphic>
      </p:graphicFrame>
    </p:spTree>
  </p:cSld>
  <p:clrMapOvr>
    <a:masterClrMapping/>
  </p:clrMapOvr>
  <p:transition spd="med" advTm="14703">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a:t>
            </a:r>
          </a:p>
        </p:txBody>
      </p:sp>
      <p:pic>
        <p:nvPicPr>
          <p:cNvPr id="4" name="Picture 5" descr="Z:\sumParabSpectrum_ICCP.png"/>
          <p:cNvPicPr>
            <a:picLocks noChangeAspect="1" noChangeArrowheads="1"/>
          </p:cNvPicPr>
          <p:nvPr/>
        </p:nvPicPr>
        <p:blipFill>
          <a:blip r:embed="rId3" cstate="print"/>
          <a:srcRect/>
          <a:stretch>
            <a:fillRect/>
          </a:stretch>
        </p:blipFill>
        <p:spPr bwMode="auto">
          <a:xfrm>
            <a:off x="2490759" y="2041506"/>
            <a:ext cx="4094180" cy="4194813"/>
          </a:xfrm>
          <a:prstGeom prst="rect">
            <a:avLst/>
          </a:prstGeom>
          <a:noFill/>
        </p:spPr>
      </p:pic>
      <p:sp>
        <p:nvSpPr>
          <p:cNvPr id="5" name="Rectangle 4"/>
          <p:cNvSpPr/>
          <p:nvPr/>
        </p:nvSpPr>
        <p:spPr>
          <a:xfrm>
            <a:off x="3001188" y="1543328"/>
            <a:ext cx="2228046" cy="461665"/>
          </a:xfrm>
          <a:prstGeom prst="rect">
            <a:avLst/>
          </a:prstGeom>
        </p:spPr>
        <p:txBody>
          <a:bodyPr wrap="none">
            <a:spAutoFit/>
          </a:bodyPr>
          <a:lstStyle/>
          <a:p>
            <a:pP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Power spectrum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a:t>
            </a:r>
          </a:p>
        </p:txBody>
      </p:sp>
      <p:grpSp>
        <p:nvGrpSpPr>
          <p:cNvPr id="6" name="Group 5"/>
          <p:cNvGrpSpPr>
            <a:grpSpLocks noChangeAspect="1"/>
          </p:cNvGrpSpPr>
          <p:nvPr/>
        </p:nvGrpSpPr>
        <p:grpSpPr>
          <a:xfrm>
            <a:off x="585898" y="4232286"/>
            <a:ext cx="2884527" cy="2137450"/>
            <a:chOff x="5046669" y="3088530"/>
            <a:chExt cx="3760892" cy="2786841"/>
          </a:xfrm>
        </p:grpSpPr>
        <p:pic>
          <p:nvPicPr>
            <p:cNvPr id="7" name="Picture 3" descr="Z:\ySpectrum_ICCP.png"/>
            <p:cNvPicPr>
              <a:picLocks noChangeAspect="1" noChangeArrowheads="1"/>
            </p:cNvPicPr>
            <p:nvPr/>
          </p:nvPicPr>
          <p:blipFill>
            <a:blip r:embed="rId4" cstate="print"/>
            <a:srcRect/>
            <a:stretch>
              <a:fillRect/>
            </a:stretch>
          </p:blipFill>
          <p:spPr bwMode="auto">
            <a:xfrm>
              <a:off x="5046669" y="3088530"/>
              <a:ext cx="3630168" cy="2786841"/>
            </a:xfrm>
            <a:prstGeom prst="rect">
              <a:avLst/>
            </a:prstGeom>
            <a:noFill/>
          </p:spPr>
        </p:pic>
        <p:cxnSp>
          <p:nvCxnSpPr>
            <p:cNvPr id="8" name="Straight Arrow Connector 7"/>
            <p:cNvCxnSpPr/>
            <p:nvPr/>
          </p:nvCxnSpPr>
          <p:spPr bwMode="auto">
            <a:xfrm rot="5400000" flipH="1" flipV="1">
              <a:off x="6360740" y="3720707"/>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rot="5400000">
              <a:off x="5612619" y="5053830"/>
              <a:ext cx="766775" cy="73026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8215478" y="4616436"/>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1" name="Object 33"/>
            <p:cNvGraphicFramePr>
              <a:graphicFrameLocks noChangeAspect="1"/>
            </p:cNvGraphicFramePr>
            <p:nvPr/>
          </p:nvGraphicFramePr>
          <p:xfrm>
            <a:off x="8150274" y="4560903"/>
            <a:ext cx="471488" cy="598487"/>
          </p:xfrm>
          <a:graphic>
            <a:graphicData uri="http://schemas.openxmlformats.org/presentationml/2006/ole">
              <p:oleObj spid="_x0000_s32774" name="Equation" r:id="rId5" imgW="203040" imgH="241200" progId="Equation.3">
                <p:embed/>
              </p:oleObj>
            </a:graphicData>
          </a:graphic>
        </p:graphicFrame>
        <p:graphicFrame>
          <p:nvGraphicFramePr>
            <p:cNvPr id="12" name="Object 3"/>
            <p:cNvGraphicFramePr>
              <a:graphicFrameLocks noChangeAspect="1"/>
            </p:cNvGraphicFramePr>
            <p:nvPr/>
          </p:nvGraphicFramePr>
          <p:xfrm>
            <a:off x="5270450" y="5218137"/>
            <a:ext cx="441325" cy="566738"/>
          </p:xfrm>
          <a:graphic>
            <a:graphicData uri="http://schemas.openxmlformats.org/presentationml/2006/ole">
              <p:oleObj spid="_x0000_s32775" name="Equation" r:id="rId6" imgW="190440" imgH="228600" progId="Equation.3">
                <p:embed/>
              </p:oleObj>
            </a:graphicData>
          </a:graphic>
        </p:graphicFrame>
        <p:graphicFrame>
          <p:nvGraphicFramePr>
            <p:cNvPr id="13" name="Object 4"/>
            <p:cNvGraphicFramePr>
              <a:graphicFrameLocks noChangeAspect="1"/>
            </p:cNvGraphicFramePr>
            <p:nvPr/>
          </p:nvGraphicFramePr>
          <p:xfrm>
            <a:off x="6549989" y="3245641"/>
            <a:ext cx="412750" cy="568325"/>
          </p:xfrm>
          <a:graphic>
            <a:graphicData uri="http://schemas.openxmlformats.org/presentationml/2006/ole">
              <p:oleObj spid="_x0000_s32776" name="Equation" r:id="rId7" imgW="177480" imgH="228600" progId="Equation.3">
                <p:embed/>
              </p:oleObj>
            </a:graphicData>
          </a:graphic>
        </p:graphicFrame>
      </p:grpSp>
      <p:grpSp>
        <p:nvGrpSpPr>
          <p:cNvPr id="14" name="Group 13"/>
          <p:cNvGrpSpPr/>
          <p:nvPr/>
        </p:nvGrpSpPr>
        <p:grpSpPr>
          <a:xfrm>
            <a:off x="537314" y="1019142"/>
            <a:ext cx="2981695" cy="2262219"/>
            <a:chOff x="4840076" y="2955919"/>
            <a:chExt cx="4040458" cy="3065505"/>
          </a:xfrm>
        </p:grpSpPr>
        <p:pic>
          <p:nvPicPr>
            <p:cNvPr id="15" name="Picture 8" descr="C:\Users\taegsang\Desktop\xSpectrum_ICCP.png"/>
            <p:cNvPicPr>
              <a:picLocks noChangeAspect="1" noChangeArrowheads="1"/>
            </p:cNvPicPr>
            <p:nvPr/>
          </p:nvPicPr>
          <p:blipFill>
            <a:blip r:embed="rId8" cstate="print"/>
            <a:srcRect/>
            <a:stretch>
              <a:fillRect/>
            </a:stretch>
          </p:blipFill>
          <p:spPr bwMode="auto">
            <a:xfrm>
              <a:off x="4840076" y="3721104"/>
              <a:ext cx="3630940" cy="2082765"/>
            </a:xfrm>
            <a:prstGeom prst="rect">
              <a:avLst/>
            </a:prstGeom>
            <a:noFill/>
          </p:spPr>
        </p:pic>
        <p:cxnSp>
          <p:nvCxnSpPr>
            <p:cNvPr id="16" name="Straight Arrow Connector 15"/>
            <p:cNvCxnSpPr/>
            <p:nvPr/>
          </p:nvCxnSpPr>
          <p:spPr bwMode="auto">
            <a:xfrm rot="5400000" flipH="1" flipV="1">
              <a:off x="5989323" y="3575449"/>
              <a:ext cx="1240648"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a:off x="5353093" y="5276844"/>
              <a:ext cx="803287" cy="685874"/>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cxnSp>
          <p:nvCxnSpPr>
            <p:cNvPr id="18" name="Straight Arrow Connector 17"/>
            <p:cNvCxnSpPr/>
            <p:nvPr/>
          </p:nvCxnSpPr>
          <p:spPr bwMode="auto">
            <a:xfrm>
              <a:off x="8288451" y="4743468"/>
              <a:ext cx="592083" cy="1588"/>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graphicFrame>
          <p:nvGraphicFramePr>
            <p:cNvPr id="19" name="Object 33"/>
            <p:cNvGraphicFramePr>
              <a:graphicFrameLocks noChangeAspect="1"/>
            </p:cNvGraphicFramePr>
            <p:nvPr/>
          </p:nvGraphicFramePr>
          <p:xfrm>
            <a:off x="8223247" y="4687935"/>
            <a:ext cx="471488" cy="598487"/>
          </p:xfrm>
          <a:graphic>
            <a:graphicData uri="http://schemas.openxmlformats.org/presentationml/2006/ole">
              <p:oleObj spid="_x0000_s32777" name="Equation" r:id="rId9" imgW="203040" imgH="241200" progId="Equation.3">
                <p:embed/>
              </p:oleObj>
            </a:graphicData>
          </a:graphic>
        </p:graphicFrame>
        <p:graphicFrame>
          <p:nvGraphicFramePr>
            <p:cNvPr id="20" name="Object 3"/>
            <p:cNvGraphicFramePr>
              <a:graphicFrameLocks noChangeAspect="1"/>
            </p:cNvGraphicFramePr>
            <p:nvPr/>
          </p:nvGraphicFramePr>
          <p:xfrm>
            <a:off x="5080013" y="5327676"/>
            <a:ext cx="441325" cy="566738"/>
          </p:xfrm>
          <a:graphic>
            <a:graphicData uri="http://schemas.openxmlformats.org/presentationml/2006/ole">
              <p:oleObj spid="_x0000_s32778" name="Equation" r:id="rId10" imgW="190440" imgH="228600" progId="Equation.3">
                <p:embed/>
              </p:oleObj>
            </a:graphicData>
          </a:graphic>
        </p:graphicFrame>
        <p:graphicFrame>
          <p:nvGraphicFramePr>
            <p:cNvPr id="21" name="Object 4"/>
            <p:cNvGraphicFramePr>
              <a:graphicFrameLocks noChangeAspect="1"/>
            </p:cNvGraphicFramePr>
            <p:nvPr/>
          </p:nvGraphicFramePr>
          <p:xfrm>
            <a:off x="6178572" y="3100383"/>
            <a:ext cx="412750" cy="568325"/>
          </p:xfrm>
          <a:graphic>
            <a:graphicData uri="http://schemas.openxmlformats.org/presentationml/2006/ole">
              <p:oleObj spid="_x0000_s32779" name="Equation" r:id="rId11" imgW="177480" imgH="228600" progId="Equation.3">
                <p:embed/>
              </p:oleObj>
            </a:graphicData>
          </a:graphic>
        </p:graphicFrame>
      </p:grpSp>
      <p:sp>
        <p:nvSpPr>
          <p:cNvPr id="22" name="TextBox 21"/>
          <p:cNvSpPr txBox="1"/>
          <p:nvPr/>
        </p:nvSpPr>
        <p:spPr>
          <a:xfrm>
            <a:off x="1650960" y="3255237"/>
            <a:ext cx="490840" cy="830997"/>
          </a:xfrm>
          <a:prstGeom prst="rect">
            <a:avLst/>
          </a:prstGeom>
          <a:noFill/>
        </p:spPr>
        <p:txBody>
          <a:bodyPr wrap="none" rtlCol="0">
            <a:spAutoFit/>
          </a:bodyPr>
          <a:lstStyle/>
          <a:p>
            <a:r>
              <a:rPr lang="en-US" sz="4800" b="1" dirty="0" smtClean="0"/>
              <a:t>+</a:t>
            </a:r>
            <a:endParaRPr lang="en-US" sz="4800" b="1" dirty="0"/>
          </a:p>
        </p:txBody>
      </p:sp>
      <p:sp>
        <p:nvSpPr>
          <p:cNvPr id="23" name="TextBox 22"/>
          <p:cNvSpPr txBox="1"/>
          <p:nvPr/>
        </p:nvSpPr>
        <p:spPr>
          <a:xfrm>
            <a:off x="4117673" y="3209922"/>
            <a:ext cx="490840" cy="830997"/>
          </a:xfrm>
          <a:prstGeom prst="rect">
            <a:avLst/>
          </a:prstGeom>
          <a:noFill/>
        </p:spPr>
        <p:txBody>
          <a:bodyPr wrap="none" rtlCol="0">
            <a:spAutoFit/>
          </a:bodyPr>
          <a:lstStyle/>
          <a:p>
            <a:r>
              <a:rPr lang="en-US" sz="4800" b="1" dirty="0"/>
              <a:t>=</a:t>
            </a:r>
          </a:p>
        </p:txBody>
      </p:sp>
      <p:grpSp>
        <p:nvGrpSpPr>
          <p:cNvPr id="27" name="Group 26"/>
          <p:cNvGrpSpPr/>
          <p:nvPr/>
        </p:nvGrpSpPr>
        <p:grpSpPr>
          <a:xfrm>
            <a:off x="5119695" y="1238220"/>
            <a:ext cx="3499510" cy="5041236"/>
            <a:chOff x="5119695" y="1238220"/>
            <a:chExt cx="3499510" cy="5041236"/>
          </a:xfrm>
        </p:grpSpPr>
        <p:pic>
          <p:nvPicPr>
            <p:cNvPr id="32772" name="Picture 4" descr="Z:\wedgeSum_ICCP.png"/>
            <p:cNvPicPr>
              <a:picLocks noChangeAspect="1" noChangeArrowheads="1"/>
            </p:cNvPicPr>
            <p:nvPr/>
          </p:nvPicPr>
          <p:blipFill>
            <a:blip r:embed="rId12" cstate="print"/>
            <a:srcRect/>
            <a:stretch>
              <a:fillRect/>
            </a:stretch>
          </p:blipFill>
          <p:spPr bwMode="auto">
            <a:xfrm>
              <a:off x="5119695" y="1238220"/>
              <a:ext cx="3499510" cy="5041236"/>
            </a:xfrm>
            <a:prstGeom prst="rect">
              <a:avLst/>
            </a:prstGeom>
            <a:noFill/>
          </p:spPr>
        </p:pic>
        <p:graphicFrame>
          <p:nvGraphicFramePr>
            <p:cNvPr id="16417" name="Object 33"/>
            <p:cNvGraphicFramePr>
              <a:graphicFrameLocks noChangeAspect="1"/>
            </p:cNvGraphicFramePr>
            <p:nvPr/>
          </p:nvGraphicFramePr>
          <p:xfrm>
            <a:off x="7712118" y="3830643"/>
            <a:ext cx="471488" cy="598487"/>
          </p:xfrm>
          <a:graphic>
            <a:graphicData uri="http://schemas.openxmlformats.org/presentationml/2006/ole">
              <p:oleObj spid="_x0000_s32780" name="Equation" r:id="rId13" imgW="203040" imgH="241200" progId="Equation.3">
                <p:embed/>
              </p:oleObj>
            </a:graphicData>
          </a:graphic>
        </p:graphicFrame>
        <p:graphicFrame>
          <p:nvGraphicFramePr>
            <p:cNvPr id="2" name="Object 3"/>
            <p:cNvGraphicFramePr>
              <a:graphicFrameLocks noChangeAspect="1"/>
            </p:cNvGraphicFramePr>
            <p:nvPr/>
          </p:nvGraphicFramePr>
          <p:xfrm>
            <a:off x="5448312" y="3684591"/>
            <a:ext cx="441325" cy="566738"/>
          </p:xfrm>
          <a:graphic>
            <a:graphicData uri="http://schemas.openxmlformats.org/presentationml/2006/ole">
              <p:oleObj spid="_x0000_s32781" name="Equation" r:id="rId14" imgW="190440" imgH="228600" progId="Equation.3">
                <p:embed/>
              </p:oleObj>
            </a:graphicData>
          </a:graphic>
        </p:graphicFrame>
        <p:graphicFrame>
          <p:nvGraphicFramePr>
            <p:cNvPr id="3" name="Object 4"/>
            <p:cNvGraphicFramePr>
              <a:graphicFrameLocks noChangeAspect="1"/>
            </p:cNvGraphicFramePr>
            <p:nvPr/>
          </p:nvGraphicFramePr>
          <p:xfrm>
            <a:off x="6543702" y="1493811"/>
            <a:ext cx="412750" cy="568325"/>
          </p:xfrm>
          <a:graphic>
            <a:graphicData uri="http://schemas.openxmlformats.org/presentationml/2006/ole">
              <p:oleObj spid="_x0000_s32782" name="Equation" r:id="rId15" imgW="177480" imgH="228600" progId="Equation.3">
                <p:embed/>
              </p:oleObj>
            </a:graphicData>
          </a:graphic>
        </p:graphicFrame>
      </p:grpSp>
    </p:spTree>
  </p:cSld>
  <p:clrMapOvr>
    <a:masterClrMapping/>
  </p:clrMapOvr>
  <p:transition spd="med" advTm="14703">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Orthogonal parabolic cameras – optimality</a:t>
            </a:r>
          </a:p>
        </p:txBody>
      </p:sp>
      <p:pic>
        <p:nvPicPr>
          <p:cNvPr id="89090" name="Picture 2"/>
          <p:cNvPicPr>
            <a:picLocks noChangeAspect="1" noChangeArrowheads="1"/>
          </p:cNvPicPr>
          <p:nvPr/>
        </p:nvPicPr>
        <p:blipFill>
          <a:blip r:embed="rId3" cstate="print"/>
          <a:srcRect/>
          <a:stretch>
            <a:fillRect/>
          </a:stretch>
        </p:blipFill>
        <p:spPr bwMode="auto">
          <a:xfrm>
            <a:off x="811161" y="1676376"/>
            <a:ext cx="7346988" cy="124439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6" name="Rectangle 5"/>
          <p:cNvSpPr/>
          <p:nvPr/>
        </p:nvSpPr>
        <p:spPr>
          <a:xfrm>
            <a:off x="1271511" y="3757617"/>
            <a:ext cx="6426288" cy="830997"/>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Worst-case spectral power of orthogonal parabolic cameras is at least 2</a:t>
            </a:r>
            <a:r>
              <a:rPr lang="en-US" baseline="30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-1.5</a:t>
            </a: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 of the optimum</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34826" name="Picture 10" descr="Z:\static_synth_ICCP.png"/>
          <p:cNvPicPr>
            <a:picLocks noChangeAspect="1" noChangeArrowheads="1"/>
          </p:cNvPicPr>
          <p:nvPr/>
        </p:nvPicPr>
        <p:blipFill>
          <a:blip r:embed="rId3" cstate="print"/>
          <a:srcRect/>
          <a:stretch>
            <a:fillRect/>
          </a:stretch>
        </p:blipFill>
        <p:spPr bwMode="auto">
          <a:xfrm>
            <a:off x="555571" y="982629"/>
            <a:ext cx="7886808" cy="4601143"/>
          </a:xfrm>
          <a:prstGeom prst="rect">
            <a:avLst/>
          </a:prstGeom>
          <a:noFill/>
        </p:spPr>
      </p:pic>
    </p:spTree>
  </p:cSld>
  <p:clrMapOvr>
    <a:masterClrMapping/>
  </p:clrMapOvr>
  <p:transition spd="med" advTm="14703">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7042" name="Picture 2" descr="Z:\med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Tree>
  </p:cSld>
  <p:clrMapOvr>
    <a:masterClrMapping/>
  </p:clrMapOvr>
  <p:transition spd="med" advTm="14703">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Comparisons with previous designs</a:t>
            </a:r>
          </a:p>
        </p:txBody>
      </p:sp>
      <p:sp>
        <p:nvSpPr>
          <p:cNvPr id="11" name="Rectangle 10"/>
          <p:cNvSpPr/>
          <p:nvPr/>
        </p:nvSpPr>
        <p:spPr>
          <a:xfrm>
            <a:off x="2236034" y="6057936"/>
            <a:ext cx="4453720"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Synthetic experiments – known motion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88066" name="Picture 2" descr="Z:\large_synth_ICCP.png"/>
          <p:cNvPicPr>
            <a:picLocks noChangeAspect="1" noChangeArrowheads="1"/>
          </p:cNvPicPr>
          <p:nvPr/>
        </p:nvPicPr>
        <p:blipFill>
          <a:blip r:embed="rId3" cstate="print"/>
          <a:srcRect/>
          <a:stretch>
            <a:fillRect/>
          </a:stretch>
        </p:blipFill>
        <p:spPr bwMode="auto">
          <a:xfrm>
            <a:off x="557784" y="987552"/>
            <a:ext cx="7953221" cy="4636008"/>
          </a:xfrm>
          <a:prstGeom prst="rect">
            <a:avLst/>
          </a:prstGeom>
          <a:noFill/>
        </p:spPr>
      </p:pic>
    </p:spTree>
  </p:cSld>
  <p:clrMapOvr>
    <a:masterClrMapping/>
  </p:clrMapOvr>
  <p:transition spd="med" advTm="14703">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In this talk</a:t>
            </a:r>
          </a:p>
        </p:txBody>
      </p:sp>
      <p:sp>
        <p:nvSpPr>
          <p:cNvPr id="14339" name="TextBox 6"/>
          <p:cNvSpPr txBox="1">
            <a:spLocks noChangeArrowheads="1"/>
          </p:cNvSpPr>
          <p:nvPr/>
        </p:nvSpPr>
        <p:spPr bwMode="auto">
          <a:xfrm>
            <a:off x="1066800" y="1219200"/>
            <a:ext cx="6934200" cy="1200150"/>
          </a:xfrm>
          <a:prstGeom prst="rect">
            <a:avLst/>
          </a:prstGeom>
          <a:noFill/>
          <a:ln w="9525">
            <a:noFill/>
            <a:miter lim="800000"/>
            <a:headEnd/>
            <a:tailEnd/>
          </a:ln>
        </p:spPr>
        <p:txBody>
          <a:bodyPr>
            <a:spAutoFit/>
          </a:bodyPr>
          <a:lstStyle/>
          <a:p>
            <a:pPr>
              <a:buFont typeface="Arial" charset="0"/>
              <a:buChar char="•"/>
            </a:pPr>
            <a:r>
              <a:rPr lang="en-US"/>
              <a:t> What is the optimal worst-case spectral bound for </a:t>
            </a:r>
          </a:p>
          <a:p>
            <a:r>
              <a:rPr lang="en-US"/>
              <a:t>   2D motions?</a:t>
            </a:r>
          </a:p>
          <a:p>
            <a:pPr>
              <a:buFont typeface="Arial" charset="0"/>
              <a:buChar char="•"/>
            </a:pPr>
            <a:r>
              <a:rPr lang="en-US"/>
              <a:t> A new camera for near-optimal information capture</a:t>
            </a:r>
          </a:p>
        </p:txBody>
      </p:sp>
      <p:pic>
        <p:nvPicPr>
          <p:cNvPr id="14340" name="Picture 3"/>
          <p:cNvPicPr>
            <a:picLocks noChangeAspect="1" noChangeArrowheads="1"/>
          </p:cNvPicPr>
          <p:nvPr/>
        </p:nvPicPr>
        <p:blipFill>
          <a:blip r:embed="rId3" cstate="print"/>
          <a:srcRect/>
          <a:stretch>
            <a:fillRect/>
          </a:stretch>
        </p:blipFill>
        <p:spPr bwMode="auto">
          <a:xfrm>
            <a:off x="2057400" y="2514600"/>
            <a:ext cx="4953000" cy="3962400"/>
          </a:xfrm>
          <a:prstGeom prst="rect">
            <a:avLst/>
          </a:prstGeom>
          <a:noFill/>
          <a:ln w="9525">
            <a:noFill/>
            <a:miter lim="800000"/>
            <a:headEnd/>
            <a:tailEnd/>
          </a:ln>
        </p:spPr>
      </p:pic>
    </p:spTree>
  </p:cSld>
  <p:clrMapOvr>
    <a:masterClrMapping/>
  </p:clrMapOvr>
  <p:transition spd="med" advTm="14703">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5005922" cy="3416320"/>
          </a:xfrm>
          <a:prstGeom prst="rect">
            <a:avLst/>
          </a:prstGeom>
          <a:noFill/>
        </p:spPr>
        <p:txBody>
          <a:bodyPr wrap="none">
            <a:spAutoFit/>
          </a:bodyPr>
          <a:lstStyle/>
          <a:p>
            <a:pPr marL="457200" indent="-457200">
              <a:buFontTx/>
              <a:buAutoNum type="arabicPeriod"/>
              <a:defRPr/>
            </a:pPr>
            <a:r>
              <a:rPr lang="en-US" dirty="0">
                <a:solidFill>
                  <a:schemeClr val="tx1">
                    <a:alpha val="32000"/>
                  </a:schemeClr>
                </a:solidFill>
              </a:rPr>
              <a:t>Related work</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2D 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Camera design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t>Spatially variant motion estimation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Experimental results</a:t>
            </a:r>
          </a:p>
        </p:txBody>
      </p:sp>
    </p:spTree>
  </p:cSld>
  <p:clrMapOvr>
    <a:masterClrMapping/>
  </p:clrMapOvr>
  <p:transition spd="med" advTm="14703">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153927" y="1010014"/>
            <a:ext cx="4343400" cy="4867275"/>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4646673" y="1010014"/>
            <a:ext cx="4343400" cy="4867275"/>
          </a:xfrm>
          <a:prstGeom prst="rect">
            <a:avLst/>
          </a:prstGeom>
          <a:noFill/>
          <a:ln w="25400">
            <a:solidFill>
              <a:schemeClr val="tx1"/>
            </a:solidFill>
          </a:ln>
        </p:spPr>
      </p:pic>
      <p:sp>
        <p:nvSpPr>
          <p:cNvPr id="7" name="Rectangle 6"/>
          <p:cNvSpPr/>
          <p:nvPr/>
        </p:nvSpPr>
        <p:spPr>
          <a:xfrm>
            <a:off x="979970" y="5948397"/>
            <a:ext cx="2691314"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645680" y="5984910"/>
            <a:ext cx="2345386" cy="461665"/>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Tree>
  </p:cSld>
  <p:clrMapOvr>
    <a:masterClrMapping/>
  </p:clrMapOvr>
  <p:transition spd="med" advTm="14703">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ransition spd="med" advTm="14703">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a:t>
            </a:r>
            <a:r>
              <a:rPr lang="en-US" b="0" smtClean="0"/>
              <a:t>kernel estimation</a:t>
            </a:r>
            <a:endParaRPr lang="en-US" b="0" dirty="0" smtClean="0"/>
          </a:p>
        </p:txBody>
      </p:sp>
      <p:grpSp>
        <p:nvGrpSpPr>
          <p:cNvPr id="2" name="Group 11"/>
          <p:cNvGrpSpPr/>
          <p:nvPr/>
        </p:nvGrpSpPr>
        <p:grpSpPr>
          <a:xfrm>
            <a:off x="153927" y="982629"/>
            <a:ext cx="3264871" cy="2117754"/>
            <a:chOff x="117414" y="800064"/>
            <a:chExt cx="4052944" cy="2628936"/>
          </a:xfrm>
        </p:grpSpPr>
        <p:grpSp>
          <p:nvGrpSpPr>
            <p:cNvPr id="3" name="Group 10"/>
            <p:cNvGrpSpPr/>
            <p:nvPr/>
          </p:nvGrpSpPr>
          <p:grpSpPr>
            <a:xfrm>
              <a:off x="271341" y="1019142"/>
              <a:ext cx="3730347" cy="2388589"/>
              <a:chOff x="271341" y="1019142"/>
              <a:chExt cx="3730347" cy="2388589"/>
            </a:xfrm>
          </p:grpSpPr>
          <p:pic>
            <p:nvPicPr>
              <p:cNvPr id="100354"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100355"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7" name="Rectangle 6"/>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0" name="Rounded Rectangle 9"/>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101378" name="Picture 2" descr="Z:\Research\twoParabDeblurring\MATLABCode\localKernelSelection\forSlides\deblur_10_10.png"/>
          <p:cNvPicPr>
            <a:picLocks noChangeAspect="1" noChangeArrowheads="1"/>
          </p:cNvPicPr>
          <p:nvPr/>
        </p:nvPicPr>
        <p:blipFill>
          <a:blip r:embed="rId5" cstate="print"/>
          <a:srcRect/>
          <a:stretch>
            <a:fillRect/>
          </a:stretch>
        </p:blipFill>
        <p:spPr bwMode="auto">
          <a:xfrm>
            <a:off x="4498974" y="1008095"/>
            <a:ext cx="4343400" cy="4867276"/>
          </a:xfrm>
          <a:prstGeom prst="rect">
            <a:avLst/>
          </a:prstGeom>
          <a:noFill/>
          <a:ln w="25400">
            <a:solidFill>
              <a:schemeClr val="tx1"/>
            </a:solidFill>
          </a:ln>
        </p:spPr>
      </p:pic>
      <p:sp>
        <p:nvSpPr>
          <p:cNvPr id="13" name="Right Arrow 12"/>
          <p:cNvSpPr/>
          <p:nvPr/>
        </p:nvSpPr>
        <p:spPr bwMode="auto">
          <a:xfrm>
            <a:off x="3619119" y="1858941"/>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TextBox 13"/>
          <p:cNvSpPr txBox="1"/>
          <p:nvPr/>
        </p:nvSpPr>
        <p:spPr>
          <a:xfrm>
            <a:off x="3433012" y="2297097"/>
            <a:ext cx="1029449" cy="461665"/>
          </a:xfrm>
          <a:prstGeom prst="rect">
            <a:avLst/>
          </a:prstGeom>
          <a:noFill/>
        </p:spPr>
        <p:txBody>
          <a:bodyPr wrap="none" rtlCol="0">
            <a:spAutoFit/>
          </a:bodyPr>
          <a:lstStyle/>
          <a:p>
            <a:r>
              <a:rPr lang="en-US" dirty="0" err="1" smtClean="0"/>
              <a:t>Deblur</a:t>
            </a:r>
            <a:endParaRPr lang="en-US" dirty="0"/>
          </a:p>
        </p:txBody>
      </p:sp>
      <p:sp>
        <p:nvSpPr>
          <p:cNvPr id="15" name="Right Arrow 14"/>
          <p:cNvSpPr/>
          <p:nvPr/>
        </p:nvSpPr>
        <p:spPr bwMode="auto">
          <a:xfrm rot="10800000">
            <a:off x="3619120" y="4524390"/>
            <a:ext cx="657234" cy="32861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3446926" y="4962546"/>
            <a:ext cx="1001621" cy="461665"/>
          </a:xfrm>
          <a:prstGeom prst="rect">
            <a:avLst/>
          </a:prstGeom>
          <a:noFill/>
        </p:spPr>
        <p:txBody>
          <a:bodyPr wrap="none" rtlCol="0">
            <a:spAutoFit/>
          </a:bodyPr>
          <a:lstStyle/>
          <a:p>
            <a:r>
              <a:rPr lang="en-US" dirty="0" err="1" smtClean="0"/>
              <a:t>Reblur</a:t>
            </a:r>
            <a:endParaRPr lang="en-US" dirty="0"/>
          </a:p>
        </p:txBody>
      </p:sp>
      <p:grpSp>
        <p:nvGrpSpPr>
          <p:cNvPr id="4" name="Group 11"/>
          <p:cNvGrpSpPr/>
          <p:nvPr/>
        </p:nvGrpSpPr>
        <p:grpSpPr>
          <a:xfrm>
            <a:off x="153927" y="4049721"/>
            <a:ext cx="3264871" cy="2117754"/>
            <a:chOff x="117414" y="800064"/>
            <a:chExt cx="4052944" cy="2628936"/>
          </a:xfrm>
        </p:grpSpPr>
        <p:grpSp>
          <p:nvGrpSpPr>
            <p:cNvPr id="5" name="Group 10"/>
            <p:cNvGrpSpPr/>
            <p:nvPr/>
          </p:nvGrpSpPr>
          <p:grpSpPr>
            <a:xfrm>
              <a:off x="271341" y="1019142"/>
              <a:ext cx="3730347" cy="2388589"/>
              <a:chOff x="271341" y="1019142"/>
              <a:chExt cx="3730347" cy="2388589"/>
            </a:xfrm>
          </p:grpSpPr>
          <p:pic>
            <p:nvPicPr>
              <p:cNvPr id="20" name="Picture 2" descr="Z:\Research\twoParabDeblurring\MATLABCode\localKernelSelection\forSlides\horBlur.png"/>
              <p:cNvPicPr>
                <a:picLocks noChangeAspect="1" noChangeArrowheads="1"/>
              </p:cNvPicPr>
              <p:nvPr/>
            </p:nvPicPr>
            <p:blipFill>
              <a:blip r:embed="rId3" cstate="print"/>
              <a:srcRect/>
              <a:stretch>
                <a:fillRect/>
              </a:stretch>
            </p:blipFill>
            <p:spPr bwMode="auto">
              <a:xfrm>
                <a:off x="271341" y="1019142"/>
                <a:ext cx="1795159" cy="2011680"/>
              </a:xfrm>
              <a:prstGeom prst="rect">
                <a:avLst/>
              </a:prstGeom>
              <a:noFill/>
              <a:ln w="25400">
                <a:solidFill>
                  <a:schemeClr val="tx1"/>
                </a:solidFill>
              </a:ln>
            </p:spPr>
          </p:pic>
          <p:pic>
            <p:nvPicPr>
              <p:cNvPr id="21" name="Picture 3" descr="Z:\Research\twoParabDeblurring\MATLABCode\localKernelSelection\forSlides\verBlur.png"/>
              <p:cNvPicPr>
                <a:picLocks noChangeAspect="1" noChangeArrowheads="1"/>
              </p:cNvPicPr>
              <p:nvPr/>
            </p:nvPicPr>
            <p:blipFill>
              <a:blip r:embed="rId4" cstate="print"/>
              <a:srcRect/>
              <a:stretch>
                <a:fillRect/>
              </a:stretch>
            </p:blipFill>
            <p:spPr bwMode="auto">
              <a:xfrm>
                <a:off x="2206529" y="1019142"/>
                <a:ext cx="1795159" cy="2011680"/>
              </a:xfrm>
              <a:prstGeom prst="rect">
                <a:avLst/>
              </a:prstGeom>
              <a:noFill/>
              <a:ln w="25400">
                <a:solidFill>
                  <a:schemeClr val="tx1"/>
                </a:solidFill>
              </a:ln>
            </p:spPr>
          </p:pic>
          <p:sp>
            <p:nvSpPr>
              <p:cNvPr id="22" name="Rectangle 21"/>
              <p:cNvSpPr/>
              <p:nvPr/>
            </p:nvSpPr>
            <p:spPr>
              <a:xfrm>
                <a:off x="298720" y="3063870"/>
                <a:ext cx="1785131"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3" name="Rectangle 22"/>
              <p:cNvSpPr/>
              <p:nvPr/>
            </p:nvSpPr>
            <p:spPr>
              <a:xfrm>
                <a:off x="2338412" y="3063870"/>
                <a:ext cx="1569342" cy="343861"/>
              </a:xfrm>
              <a:prstGeom prst="rect">
                <a:avLst/>
              </a:prstGeom>
            </p:spPr>
            <p:txBody>
              <a:bodyPr wrap="none">
                <a:spAutoFit/>
              </a:bodyPr>
              <a:lstStyle/>
              <a:p>
                <a:pPr defTabSz="461963">
                  <a:defRPr/>
                </a:pPr>
                <a:r>
                  <a:rPr lang="en-US" sz="12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9" name="Rounded Rectangle 18"/>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26" name="Group 25"/>
          <p:cNvGrpSpPr/>
          <p:nvPr/>
        </p:nvGrpSpPr>
        <p:grpSpPr>
          <a:xfrm>
            <a:off x="1476002" y="2743200"/>
            <a:ext cx="620721" cy="1323439"/>
            <a:chOff x="555570" y="2743200"/>
            <a:chExt cx="620721" cy="1323439"/>
          </a:xfrm>
        </p:grpSpPr>
        <p:sp>
          <p:nvSpPr>
            <p:cNvPr id="24" name="Oval 23"/>
            <p:cNvSpPr/>
            <p:nvPr/>
          </p:nvSpPr>
          <p:spPr bwMode="auto">
            <a:xfrm>
              <a:off x="555570" y="3246435"/>
              <a:ext cx="620721" cy="620721"/>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5" name="TextBox 24"/>
            <p:cNvSpPr txBox="1"/>
            <p:nvPr/>
          </p:nvSpPr>
          <p:spPr>
            <a:xfrm>
              <a:off x="628596" y="2743200"/>
              <a:ext cx="498855" cy="1323439"/>
            </a:xfrm>
            <a:prstGeom prst="rect">
              <a:avLst/>
            </a:prstGeom>
            <a:noFill/>
          </p:spPr>
          <p:txBody>
            <a:bodyPr wrap="none" rtlCol="0">
              <a:spAutoFit/>
            </a:bodyPr>
            <a:lstStyle/>
            <a:p>
              <a:r>
                <a:rPr lang="en-US" sz="8000" dirty="0" smtClean="0"/>
                <a:t>-</a:t>
              </a:r>
              <a:endParaRPr lang="en-US" sz="8000" dirty="0"/>
            </a:p>
          </p:txBody>
        </p:sp>
      </p:grpSp>
    </p:spTree>
  </p:cSld>
  <p:clrMapOvr>
    <a:masterClrMapping/>
  </p:clrMapOvr>
  <p:transition spd="med" advTm="14703">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a:t>
            </a:r>
          </a:p>
        </p:txBody>
      </p:sp>
      <p:pic>
        <p:nvPicPr>
          <p:cNvPr id="103429" name="Picture 5" descr="Z:\Research\twoParabDeblurring\MATLABCode\localKernelSelection\forSlides\diffHor_10_10.png"/>
          <p:cNvPicPr>
            <a:picLocks noChangeAspect="1" noChangeArrowheads="1"/>
          </p:cNvPicPr>
          <p:nvPr/>
        </p:nvPicPr>
        <p:blipFill>
          <a:blip r:embed="rId3" cstate="print"/>
          <a:srcRect/>
          <a:stretch>
            <a:fillRect/>
          </a:stretch>
        </p:blipFill>
        <p:spPr bwMode="auto">
          <a:xfrm>
            <a:off x="3822698" y="1128681"/>
            <a:ext cx="2447943" cy="2743200"/>
          </a:xfrm>
          <a:prstGeom prst="rect">
            <a:avLst/>
          </a:prstGeom>
          <a:noFill/>
          <a:ln w="25400">
            <a:solidFill>
              <a:schemeClr val="tx1"/>
            </a:solidFill>
          </a:ln>
        </p:spPr>
      </p:pic>
      <p:pic>
        <p:nvPicPr>
          <p:cNvPr id="103430" name="Picture 6" descr="Z:\Research\twoParabDeblurring\MATLABCode\localKernelSelection\forSlides\diffVer_10_10.png"/>
          <p:cNvPicPr>
            <a:picLocks noChangeAspect="1" noChangeArrowheads="1"/>
          </p:cNvPicPr>
          <p:nvPr/>
        </p:nvPicPr>
        <p:blipFill>
          <a:blip r:embed="rId4" cstate="print"/>
          <a:srcRect/>
          <a:stretch>
            <a:fillRect/>
          </a:stretch>
        </p:blipFill>
        <p:spPr bwMode="auto">
          <a:xfrm>
            <a:off x="6432591" y="1128681"/>
            <a:ext cx="2447943" cy="2743200"/>
          </a:xfrm>
          <a:prstGeom prst="rect">
            <a:avLst/>
          </a:prstGeom>
          <a:noFill/>
          <a:ln w="25400">
            <a:solidFill>
              <a:schemeClr val="tx1"/>
            </a:solidFill>
          </a:ln>
        </p:spPr>
      </p:pic>
      <p:pic>
        <p:nvPicPr>
          <p:cNvPr id="103431" name="Picture 7" descr="Z:\Research\twoParabDeblurring\MATLABCode\localKernelSelection\forSlides\diffVer_21_10.png"/>
          <p:cNvPicPr>
            <a:picLocks noChangeAspect="1" noChangeArrowheads="1"/>
          </p:cNvPicPr>
          <p:nvPr/>
        </p:nvPicPr>
        <p:blipFill>
          <a:blip r:embed="rId5" cstate="print"/>
          <a:srcRect/>
          <a:stretch>
            <a:fillRect/>
          </a:stretch>
        </p:blipFill>
        <p:spPr bwMode="auto">
          <a:xfrm>
            <a:off x="6432591" y="3990978"/>
            <a:ext cx="2447943" cy="2743200"/>
          </a:xfrm>
          <a:prstGeom prst="rect">
            <a:avLst/>
          </a:prstGeom>
          <a:noFill/>
          <a:ln w="25400">
            <a:solidFill>
              <a:schemeClr val="tx1"/>
            </a:solidFill>
          </a:ln>
        </p:spPr>
      </p:pic>
      <p:pic>
        <p:nvPicPr>
          <p:cNvPr id="103432" name="Picture 8" descr="Z:\Research\twoParabDeblurring\MATLABCode\localKernelSelection\forSlides\diffHor_21_10.png"/>
          <p:cNvPicPr>
            <a:picLocks noChangeAspect="1" noChangeArrowheads="1"/>
          </p:cNvPicPr>
          <p:nvPr/>
        </p:nvPicPr>
        <p:blipFill>
          <a:blip r:embed="rId6" cstate="print"/>
          <a:srcRect/>
          <a:stretch>
            <a:fillRect/>
          </a:stretch>
        </p:blipFill>
        <p:spPr bwMode="auto">
          <a:xfrm>
            <a:off x="3822698" y="3990978"/>
            <a:ext cx="2447943" cy="2743200"/>
          </a:xfrm>
          <a:prstGeom prst="rect">
            <a:avLst/>
          </a:prstGeom>
          <a:noFill/>
          <a:ln w="25400">
            <a:solidFill>
              <a:schemeClr val="tx1"/>
            </a:solidFill>
          </a:ln>
        </p:spPr>
      </p:pic>
      <p:pic>
        <p:nvPicPr>
          <p:cNvPr id="103433" name="Picture 9" descr="Z:\Research\twoParabDeblurring\MATLABCode\localKernelSelection\forSlides\deblur_10_10.png"/>
          <p:cNvPicPr>
            <a:picLocks noChangeAspect="1" noChangeArrowheads="1"/>
          </p:cNvPicPr>
          <p:nvPr/>
        </p:nvPicPr>
        <p:blipFill>
          <a:blip r:embed="rId7" cstate="print"/>
          <a:srcRect/>
          <a:stretch>
            <a:fillRect/>
          </a:stretch>
        </p:blipFill>
        <p:spPr bwMode="auto">
          <a:xfrm>
            <a:off x="1212804" y="1128681"/>
            <a:ext cx="2447944" cy="2743200"/>
          </a:xfrm>
          <a:prstGeom prst="rect">
            <a:avLst/>
          </a:prstGeom>
          <a:noFill/>
          <a:ln w="25400">
            <a:solidFill>
              <a:schemeClr val="tx1"/>
            </a:solidFill>
          </a:ln>
        </p:spPr>
      </p:pic>
      <p:pic>
        <p:nvPicPr>
          <p:cNvPr id="103434" name="Picture 10" descr="Z:\Research\twoParabDeblurring\MATLABCode\localKernelSelection\forSlides\deblur_21_10.png"/>
          <p:cNvPicPr>
            <a:picLocks noChangeAspect="1" noChangeArrowheads="1"/>
          </p:cNvPicPr>
          <p:nvPr/>
        </p:nvPicPr>
        <p:blipFill>
          <a:blip r:embed="rId8" cstate="print"/>
          <a:srcRect/>
          <a:stretch>
            <a:fillRect/>
          </a:stretch>
        </p:blipFill>
        <p:spPr bwMode="auto">
          <a:xfrm>
            <a:off x="1212804" y="3990978"/>
            <a:ext cx="2447944" cy="2743200"/>
          </a:xfrm>
          <a:prstGeom prst="rect">
            <a:avLst/>
          </a:prstGeom>
          <a:noFill/>
          <a:ln w="25400">
            <a:solidFill>
              <a:schemeClr val="tx1"/>
            </a:solidFill>
          </a:ln>
        </p:spPr>
      </p:pic>
      <p:sp>
        <p:nvSpPr>
          <p:cNvPr id="31" name="TextBox 30"/>
          <p:cNvSpPr txBox="1"/>
          <p:nvPr/>
        </p:nvSpPr>
        <p:spPr>
          <a:xfrm>
            <a:off x="63150" y="2115561"/>
            <a:ext cx="1094659" cy="769441"/>
          </a:xfrm>
          <a:prstGeom prst="rect">
            <a:avLst/>
          </a:prstGeom>
          <a:noFill/>
        </p:spPr>
        <p:txBody>
          <a:bodyPr wrap="none" rtlCol="0">
            <a:spAutoFit/>
          </a:bodyPr>
          <a:lstStyle/>
          <a:p>
            <a:pPr algn="ctr"/>
            <a:r>
              <a:rPr lang="en-US" sz="2200" dirty="0" smtClean="0"/>
              <a:t>Correct </a:t>
            </a:r>
          </a:p>
          <a:p>
            <a:pPr algn="ctr"/>
            <a:r>
              <a:rPr lang="en-US" sz="2200" dirty="0" smtClean="0"/>
              <a:t>motion</a:t>
            </a:r>
            <a:endParaRPr lang="en-US" sz="2200" dirty="0"/>
          </a:p>
        </p:txBody>
      </p:sp>
      <p:sp>
        <p:nvSpPr>
          <p:cNvPr id="33" name="TextBox 32"/>
          <p:cNvSpPr txBox="1"/>
          <p:nvPr/>
        </p:nvSpPr>
        <p:spPr>
          <a:xfrm>
            <a:off x="-28638" y="4977858"/>
            <a:ext cx="1278234" cy="769441"/>
          </a:xfrm>
          <a:prstGeom prst="rect">
            <a:avLst/>
          </a:prstGeom>
          <a:noFill/>
        </p:spPr>
        <p:txBody>
          <a:bodyPr wrap="none" rtlCol="0">
            <a:spAutoFit/>
          </a:bodyPr>
          <a:lstStyle/>
          <a:p>
            <a:pPr algn="ctr"/>
            <a:r>
              <a:rPr lang="en-US" sz="2200" dirty="0" smtClean="0"/>
              <a:t>Incorrect </a:t>
            </a:r>
          </a:p>
          <a:p>
            <a:pPr algn="ctr"/>
            <a:r>
              <a:rPr lang="en-US" sz="2200" dirty="0" smtClean="0"/>
              <a:t>motion</a:t>
            </a:r>
            <a:endParaRPr lang="en-US" sz="2200" dirty="0"/>
          </a:p>
        </p:txBody>
      </p:sp>
      <p:sp>
        <p:nvSpPr>
          <p:cNvPr id="34" name="TextBox 33"/>
          <p:cNvSpPr txBox="1"/>
          <p:nvPr/>
        </p:nvSpPr>
        <p:spPr>
          <a:xfrm>
            <a:off x="1298580" y="708782"/>
            <a:ext cx="2276392" cy="461665"/>
          </a:xfrm>
          <a:prstGeom prst="rect">
            <a:avLst/>
          </a:prstGeom>
          <a:noFill/>
        </p:spPr>
        <p:txBody>
          <a:bodyPr wrap="none" rtlCol="0">
            <a:spAutoFit/>
          </a:bodyPr>
          <a:lstStyle/>
          <a:p>
            <a:r>
              <a:rPr lang="en-US" err="1" smtClean="0"/>
              <a:t>Deblurred</a:t>
            </a:r>
            <a:r>
              <a:rPr lang="en-US" dirty="0" smtClean="0"/>
              <a:t> image</a:t>
            </a:r>
            <a:endParaRPr lang="en-US" dirty="0"/>
          </a:p>
        </p:txBody>
      </p:sp>
      <p:sp>
        <p:nvSpPr>
          <p:cNvPr id="35" name="TextBox 34"/>
          <p:cNvSpPr txBox="1"/>
          <p:nvPr/>
        </p:nvSpPr>
        <p:spPr>
          <a:xfrm>
            <a:off x="4098621" y="708782"/>
            <a:ext cx="1896096" cy="461665"/>
          </a:xfrm>
          <a:prstGeom prst="rect">
            <a:avLst/>
          </a:prstGeom>
          <a:noFill/>
        </p:spPr>
        <p:txBody>
          <a:bodyPr wrap="none" rtlCol="0">
            <a:spAutoFit/>
          </a:bodyPr>
          <a:lstStyle/>
          <a:p>
            <a:r>
              <a:rPr lang="en-US" dirty="0" smtClean="0"/>
              <a:t>Residual - </a:t>
            </a:r>
            <a:r>
              <a:rPr lang="en-US" dirty="0" err="1" smtClean="0"/>
              <a:t>hor</a:t>
            </a:r>
            <a:endParaRPr lang="en-US" dirty="0"/>
          </a:p>
        </p:txBody>
      </p:sp>
      <p:sp>
        <p:nvSpPr>
          <p:cNvPr id="36" name="TextBox 35"/>
          <p:cNvSpPr txBox="1"/>
          <p:nvPr/>
        </p:nvSpPr>
        <p:spPr>
          <a:xfrm>
            <a:off x="6725249" y="708782"/>
            <a:ext cx="1862626" cy="461665"/>
          </a:xfrm>
          <a:prstGeom prst="rect">
            <a:avLst/>
          </a:prstGeom>
          <a:noFill/>
        </p:spPr>
        <p:txBody>
          <a:bodyPr wrap="none" rtlCol="0">
            <a:spAutoFit/>
          </a:bodyPr>
          <a:lstStyle/>
          <a:p>
            <a:r>
              <a:rPr lang="en-US" dirty="0" smtClean="0"/>
              <a:t>Residual - </a:t>
            </a:r>
            <a:r>
              <a:rPr lang="en-US" dirty="0" err="1" smtClean="0"/>
              <a:t>ver</a:t>
            </a:r>
            <a:endParaRPr lang="en-US" dirty="0"/>
          </a:p>
        </p:txBody>
      </p:sp>
    </p:spTree>
  </p:cSld>
  <p:clrMapOvr>
    <a:masterClrMapping/>
  </p:clrMapOvr>
  <p:transition spd="med" advTm="14703">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9" name="Picture 5" descr="Z:\Research\twoParabDeblurring\MATLABCode\localKernelSelection\forSlides\diffHor_10_10.png"/>
          <p:cNvPicPr>
            <a:picLocks noChangeAspect="1" noChangeArrowheads="1"/>
          </p:cNvPicPr>
          <p:nvPr/>
        </p:nvPicPr>
        <p:blipFill>
          <a:blip r:embed="rId3" cstate="print"/>
          <a:srcRect/>
          <a:stretch>
            <a:fillRect/>
          </a:stretch>
        </p:blipFill>
        <p:spPr bwMode="auto">
          <a:xfrm>
            <a:off x="3822698" y="1128681"/>
            <a:ext cx="2447943" cy="2743200"/>
          </a:xfrm>
          <a:prstGeom prst="rect">
            <a:avLst/>
          </a:prstGeom>
          <a:noFill/>
          <a:ln w="25400">
            <a:solidFill>
              <a:schemeClr val="tx1"/>
            </a:solidFill>
          </a:ln>
        </p:spPr>
      </p:pic>
      <p:pic>
        <p:nvPicPr>
          <p:cNvPr id="103430" name="Picture 6" descr="Z:\Research\twoParabDeblurring\MATLABCode\localKernelSelection\forSlides\diffVer_10_10.png"/>
          <p:cNvPicPr>
            <a:picLocks noChangeAspect="1" noChangeArrowheads="1"/>
          </p:cNvPicPr>
          <p:nvPr/>
        </p:nvPicPr>
        <p:blipFill>
          <a:blip r:embed="rId4" cstate="print"/>
          <a:srcRect/>
          <a:stretch>
            <a:fillRect/>
          </a:stretch>
        </p:blipFill>
        <p:spPr bwMode="auto">
          <a:xfrm>
            <a:off x="6432591" y="1128681"/>
            <a:ext cx="2447943" cy="2743200"/>
          </a:xfrm>
          <a:prstGeom prst="rect">
            <a:avLst/>
          </a:prstGeom>
          <a:noFill/>
          <a:ln w="25400">
            <a:solidFill>
              <a:schemeClr val="tx1"/>
            </a:solidFill>
          </a:ln>
        </p:spPr>
      </p:pic>
      <p:pic>
        <p:nvPicPr>
          <p:cNvPr id="103431" name="Picture 7" descr="Z:\Research\twoParabDeblurring\MATLABCode\localKernelSelection\forSlides\diffVer_21_10.png"/>
          <p:cNvPicPr>
            <a:picLocks noChangeAspect="1" noChangeArrowheads="1"/>
          </p:cNvPicPr>
          <p:nvPr/>
        </p:nvPicPr>
        <p:blipFill>
          <a:blip r:embed="rId5" cstate="print"/>
          <a:srcRect/>
          <a:stretch>
            <a:fillRect/>
          </a:stretch>
        </p:blipFill>
        <p:spPr bwMode="auto">
          <a:xfrm>
            <a:off x="6432591" y="3990978"/>
            <a:ext cx="2447943" cy="2743200"/>
          </a:xfrm>
          <a:prstGeom prst="rect">
            <a:avLst/>
          </a:prstGeom>
          <a:noFill/>
          <a:ln w="25400">
            <a:solidFill>
              <a:schemeClr val="tx1"/>
            </a:solidFill>
          </a:ln>
        </p:spPr>
      </p:pic>
      <p:pic>
        <p:nvPicPr>
          <p:cNvPr id="103432" name="Picture 8" descr="Z:\Research\twoParabDeblurring\MATLABCode\localKernelSelection\forSlides\diffHor_21_10.png"/>
          <p:cNvPicPr>
            <a:picLocks noChangeAspect="1" noChangeArrowheads="1"/>
          </p:cNvPicPr>
          <p:nvPr/>
        </p:nvPicPr>
        <p:blipFill>
          <a:blip r:embed="rId6" cstate="print"/>
          <a:srcRect/>
          <a:stretch>
            <a:fillRect/>
          </a:stretch>
        </p:blipFill>
        <p:spPr bwMode="auto">
          <a:xfrm>
            <a:off x="3822698" y="3990978"/>
            <a:ext cx="2447943" cy="2743200"/>
          </a:xfrm>
          <a:prstGeom prst="rect">
            <a:avLst/>
          </a:prstGeom>
          <a:noFill/>
          <a:ln w="25400">
            <a:solidFill>
              <a:schemeClr val="tx1"/>
            </a:solidFill>
          </a:ln>
        </p:spPr>
      </p:pic>
      <p:pic>
        <p:nvPicPr>
          <p:cNvPr id="103433" name="Picture 9" descr="Z:\Research\twoParabDeblurring\MATLABCode\localKernelSelection\forSlides\deblur_10_10.png"/>
          <p:cNvPicPr>
            <a:picLocks noChangeAspect="1" noChangeArrowheads="1"/>
          </p:cNvPicPr>
          <p:nvPr/>
        </p:nvPicPr>
        <p:blipFill>
          <a:blip r:embed="rId7" cstate="print"/>
          <a:srcRect/>
          <a:stretch>
            <a:fillRect/>
          </a:stretch>
        </p:blipFill>
        <p:spPr bwMode="auto">
          <a:xfrm>
            <a:off x="1212804" y="1128681"/>
            <a:ext cx="2447944" cy="2743200"/>
          </a:xfrm>
          <a:prstGeom prst="rect">
            <a:avLst/>
          </a:prstGeom>
          <a:noFill/>
          <a:ln w="25400">
            <a:solidFill>
              <a:schemeClr val="tx1"/>
            </a:solidFill>
          </a:ln>
        </p:spPr>
      </p:pic>
      <p:pic>
        <p:nvPicPr>
          <p:cNvPr id="103434" name="Picture 10" descr="Z:\Research\twoParabDeblurring\MATLABCode\localKernelSelection\forSlides\deblur_21_10.png"/>
          <p:cNvPicPr>
            <a:picLocks noChangeAspect="1" noChangeArrowheads="1"/>
          </p:cNvPicPr>
          <p:nvPr/>
        </p:nvPicPr>
        <p:blipFill>
          <a:blip r:embed="rId8" cstate="print"/>
          <a:srcRect/>
          <a:stretch>
            <a:fillRect/>
          </a:stretch>
        </p:blipFill>
        <p:spPr bwMode="auto">
          <a:xfrm>
            <a:off x="1212804" y="3990978"/>
            <a:ext cx="2447944" cy="2743200"/>
          </a:xfrm>
          <a:prstGeom prst="rect">
            <a:avLst/>
          </a:prstGeom>
          <a:noFill/>
          <a:ln w="25400">
            <a:solidFill>
              <a:schemeClr val="tx1"/>
            </a:solidFill>
          </a:ln>
        </p:spPr>
      </p:pic>
      <p:sp>
        <p:nvSpPr>
          <p:cNvPr id="31" name="TextBox 30"/>
          <p:cNvSpPr txBox="1"/>
          <p:nvPr/>
        </p:nvSpPr>
        <p:spPr>
          <a:xfrm>
            <a:off x="63150" y="2115561"/>
            <a:ext cx="1094659" cy="769441"/>
          </a:xfrm>
          <a:prstGeom prst="rect">
            <a:avLst/>
          </a:prstGeom>
          <a:noFill/>
        </p:spPr>
        <p:txBody>
          <a:bodyPr wrap="none" rtlCol="0">
            <a:spAutoFit/>
          </a:bodyPr>
          <a:lstStyle/>
          <a:p>
            <a:pPr algn="ctr"/>
            <a:r>
              <a:rPr lang="en-US" sz="2200" dirty="0" smtClean="0"/>
              <a:t>Correct </a:t>
            </a:r>
          </a:p>
          <a:p>
            <a:pPr algn="ctr"/>
            <a:r>
              <a:rPr lang="en-US" sz="2200" dirty="0" smtClean="0"/>
              <a:t>motion</a:t>
            </a:r>
            <a:endParaRPr lang="en-US" sz="2200" dirty="0"/>
          </a:p>
        </p:txBody>
      </p:sp>
      <p:sp>
        <p:nvSpPr>
          <p:cNvPr id="33" name="TextBox 32"/>
          <p:cNvSpPr txBox="1"/>
          <p:nvPr/>
        </p:nvSpPr>
        <p:spPr>
          <a:xfrm>
            <a:off x="-28638" y="4977858"/>
            <a:ext cx="1278234" cy="769441"/>
          </a:xfrm>
          <a:prstGeom prst="rect">
            <a:avLst/>
          </a:prstGeom>
          <a:noFill/>
        </p:spPr>
        <p:txBody>
          <a:bodyPr wrap="none" rtlCol="0">
            <a:spAutoFit/>
          </a:bodyPr>
          <a:lstStyle/>
          <a:p>
            <a:pPr algn="ctr"/>
            <a:r>
              <a:rPr lang="en-US" sz="2200" dirty="0" smtClean="0"/>
              <a:t>Incorrect </a:t>
            </a:r>
          </a:p>
          <a:p>
            <a:pPr algn="ctr"/>
            <a:r>
              <a:rPr lang="en-US" sz="2200" dirty="0" smtClean="0"/>
              <a:t>motion</a:t>
            </a:r>
            <a:endParaRPr lang="en-US" sz="2200" dirty="0"/>
          </a:p>
        </p:txBody>
      </p:sp>
      <p:sp>
        <p:nvSpPr>
          <p:cNvPr id="34" name="TextBox 33"/>
          <p:cNvSpPr txBox="1"/>
          <p:nvPr/>
        </p:nvSpPr>
        <p:spPr>
          <a:xfrm>
            <a:off x="1298580" y="708782"/>
            <a:ext cx="2276392" cy="461665"/>
          </a:xfrm>
          <a:prstGeom prst="rect">
            <a:avLst/>
          </a:prstGeom>
          <a:noFill/>
        </p:spPr>
        <p:txBody>
          <a:bodyPr wrap="none" rtlCol="0">
            <a:spAutoFit/>
          </a:bodyPr>
          <a:lstStyle/>
          <a:p>
            <a:r>
              <a:rPr lang="en-US" err="1" smtClean="0"/>
              <a:t>Deblurred</a:t>
            </a:r>
            <a:r>
              <a:rPr lang="en-US" dirty="0" smtClean="0"/>
              <a:t> image</a:t>
            </a:r>
            <a:endParaRPr lang="en-US" dirty="0"/>
          </a:p>
        </p:txBody>
      </p:sp>
      <p:sp>
        <p:nvSpPr>
          <p:cNvPr id="35" name="TextBox 34"/>
          <p:cNvSpPr txBox="1"/>
          <p:nvPr/>
        </p:nvSpPr>
        <p:spPr>
          <a:xfrm>
            <a:off x="4098621" y="708782"/>
            <a:ext cx="1896096" cy="461665"/>
          </a:xfrm>
          <a:prstGeom prst="rect">
            <a:avLst/>
          </a:prstGeom>
          <a:noFill/>
        </p:spPr>
        <p:txBody>
          <a:bodyPr wrap="none" rtlCol="0">
            <a:spAutoFit/>
          </a:bodyPr>
          <a:lstStyle/>
          <a:p>
            <a:r>
              <a:rPr lang="en-US" dirty="0" smtClean="0"/>
              <a:t>Residual - </a:t>
            </a:r>
            <a:r>
              <a:rPr lang="en-US" dirty="0" err="1" smtClean="0"/>
              <a:t>hor</a:t>
            </a:r>
            <a:endParaRPr lang="en-US" dirty="0"/>
          </a:p>
        </p:txBody>
      </p:sp>
      <p:sp>
        <p:nvSpPr>
          <p:cNvPr id="36" name="TextBox 35"/>
          <p:cNvSpPr txBox="1"/>
          <p:nvPr/>
        </p:nvSpPr>
        <p:spPr>
          <a:xfrm>
            <a:off x="6725249" y="708782"/>
            <a:ext cx="1862626" cy="461665"/>
          </a:xfrm>
          <a:prstGeom prst="rect">
            <a:avLst/>
          </a:prstGeom>
          <a:noFill/>
        </p:spPr>
        <p:txBody>
          <a:bodyPr wrap="none" rtlCol="0">
            <a:spAutoFit/>
          </a:bodyPr>
          <a:lstStyle/>
          <a:p>
            <a:r>
              <a:rPr lang="en-US" dirty="0" smtClean="0"/>
              <a:t>Residual - </a:t>
            </a:r>
            <a:r>
              <a:rPr lang="en-US" dirty="0" err="1" smtClean="0"/>
              <a:t>ver</a:t>
            </a:r>
            <a:endParaRPr lang="en-US" dirty="0"/>
          </a:p>
        </p:txBody>
      </p:sp>
      <p:sp>
        <p:nvSpPr>
          <p:cNvPr id="16" name="Rectangle 15"/>
          <p:cNvSpPr/>
          <p:nvPr/>
        </p:nvSpPr>
        <p:spPr bwMode="auto">
          <a:xfrm>
            <a:off x="0" y="0"/>
            <a:ext cx="9144000" cy="6858000"/>
          </a:xfrm>
          <a:prstGeom prst="rect">
            <a:avLst/>
          </a:prstGeom>
          <a:solidFill>
            <a:schemeClr val="bg2">
              <a:lumMod val="65000"/>
              <a:lumOff val="35000"/>
              <a:alpha val="91000"/>
            </a:schemeClr>
          </a:solidFill>
          <a:ln w="12700" cap="flat" cmpd="sng" algn="ctr">
            <a:noFill/>
            <a:prstDash val="solid"/>
            <a:round/>
            <a:headEnd type="none" w="med" len="med"/>
            <a:tailEnd type="none" w="med" len="med"/>
          </a:ln>
          <a:effectLst/>
        </p:spPr>
        <p:txBody>
          <a:bodyPr wrap="none" anchor="ctr"/>
          <a:lstStyle/>
          <a:p>
            <a:pPr algn="ctr" eaLnBrk="0" hangingPunct="0">
              <a:defRPr/>
            </a:pPr>
            <a:endParaRPr lang="en-US" dirty="0">
              <a:latin typeface="Times New Roman" pitchFamily="18" charset="0"/>
            </a:endParaRPr>
          </a:p>
        </p:txBody>
      </p:sp>
      <p:sp>
        <p:nvSpPr>
          <p:cNvPr id="17"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Blur kernel estimation</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18" name="TextBox 17"/>
          <p:cNvSpPr txBox="1"/>
          <p:nvPr/>
        </p:nvSpPr>
        <p:spPr>
          <a:xfrm>
            <a:off x="703487" y="2004993"/>
            <a:ext cx="8177047" cy="523220"/>
          </a:xfrm>
          <a:prstGeom prst="rect">
            <a:avLst/>
          </a:prstGeom>
          <a:noFill/>
        </p:spPr>
        <p:txBody>
          <a:bodyPr wrap="none" rtlCol="0">
            <a:spAutoFit/>
          </a:bodyPr>
          <a:lstStyle/>
          <a:p>
            <a:r>
              <a:rPr lang="en-US" sz="2800" dirty="0" smtClean="0"/>
              <a:t>Find motion velocity that locally minimizes the residual</a:t>
            </a:r>
            <a:endParaRPr lang="en-US" sz="2800" dirty="0"/>
          </a:p>
        </p:txBody>
      </p:sp>
    </p:spTree>
  </p:cSld>
  <p:clrMapOvr>
    <a:masterClrMapping/>
  </p:clrMapOvr>
  <p:transition spd="med" advTm="14703">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 from two images</a:t>
            </a:r>
          </a:p>
        </p:txBody>
      </p:sp>
      <p:pic>
        <p:nvPicPr>
          <p:cNvPr id="90114" name="Picture 2"/>
          <p:cNvPicPr>
            <a:picLocks noChangeAspect="1" noChangeArrowheads="1"/>
          </p:cNvPicPr>
          <p:nvPr/>
        </p:nvPicPr>
        <p:blipFill>
          <a:blip r:embed="rId3" cstate="print"/>
          <a:srcRect/>
          <a:stretch>
            <a:fillRect/>
          </a:stretch>
        </p:blipFill>
        <p:spPr bwMode="auto">
          <a:xfrm>
            <a:off x="665109" y="1372533"/>
            <a:ext cx="7704243" cy="165482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Tree>
  </p:cSld>
  <p:clrMapOvr>
    <a:masterClrMapping/>
  </p:clrMapOvr>
  <p:transition spd="med" advTm="14703">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 from two images</a:t>
            </a:r>
          </a:p>
        </p:txBody>
      </p:sp>
      <p:pic>
        <p:nvPicPr>
          <p:cNvPr id="90114" name="Picture 2"/>
          <p:cNvPicPr>
            <a:picLocks noChangeAspect="1" noChangeArrowheads="1"/>
          </p:cNvPicPr>
          <p:nvPr/>
        </p:nvPicPr>
        <p:blipFill>
          <a:blip r:embed="rId3" cstate="print"/>
          <a:srcRect/>
          <a:stretch>
            <a:fillRect/>
          </a:stretch>
        </p:blipFill>
        <p:spPr bwMode="auto">
          <a:xfrm>
            <a:off x="665109" y="1372533"/>
            <a:ext cx="7704243" cy="165482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90115" name="Picture 3"/>
          <p:cNvPicPr>
            <a:picLocks noChangeAspect="1" noChangeArrowheads="1"/>
          </p:cNvPicPr>
          <p:nvPr/>
        </p:nvPicPr>
        <p:blipFill>
          <a:blip r:embed="rId4" cstate="print"/>
          <a:srcRect/>
          <a:stretch>
            <a:fillRect/>
          </a:stretch>
        </p:blipFill>
        <p:spPr bwMode="auto">
          <a:xfrm>
            <a:off x="665109" y="4195773"/>
            <a:ext cx="7712064" cy="2147991"/>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10" name="Rectangle 9"/>
          <p:cNvSpPr/>
          <p:nvPr/>
        </p:nvSpPr>
        <p:spPr>
          <a:xfrm>
            <a:off x="957213" y="3757617"/>
            <a:ext cx="3162276" cy="400110"/>
          </a:xfrm>
          <a:prstGeom prst="rect">
            <a:avLst/>
          </a:prstGeom>
        </p:spPr>
        <p:txBody>
          <a:bodyPr wrap="none">
            <a:spAutoFit/>
          </a:bodyPr>
          <a:lstStyle/>
          <a:p>
            <a:pPr defTabSz="461963">
              <a:defRPr/>
            </a:pPr>
            <a:r>
              <a:rPr lang="en-US" sz="20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Local </a:t>
            </a:r>
            <a:r>
              <a:rPr lang="en-US" sz="2000" smtClean="0">
                <a:solidFill>
                  <a:srgbClr val="FFFF66"/>
                </a:solidFill>
                <a:effectLst>
                  <a:outerShdw blurRad="38100" dist="38100" dir="2700000" algn="tl">
                    <a:srgbClr val="000000"/>
                  </a:outerShdw>
                </a:effectLst>
                <a:ea typeface="Arial Unicode MS" pitchFamily="34" charset="-128"/>
                <a:cs typeface="Arial Unicode MS" pitchFamily="34" charset="-128"/>
              </a:rPr>
              <a:t>Laplace representation</a:t>
            </a:r>
            <a:endParaRPr lang="en-US" sz="20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6" name="Rectangle 5"/>
          <p:cNvSpPr/>
          <p:nvPr/>
        </p:nvSpPr>
        <p:spPr bwMode="auto">
          <a:xfrm>
            <a:off x="628596" y="1347759"/>
            <a:ext cx="7740756" cy="1679599"/>
          </a:xfrm>
          <a:prstGeom prst="rect">
            <a:avLst/>
          </a:prstGeom>
          <a:solidFill>
            <a:schemeClr val="bg2">
              <a:lumMod val="65000"/>
              <a:lumOff val="35000"/>
              <a:alpha val="91000"/>
            </a:schemeClr>
          </a:solidFill>
          <a:ln w="12700" cap="flat" cmpd="sng" algn="ctr">
            <a:noFill/>
            <a:prstDash val="solid"/>
            <a:round/>
            <a:headEnd type="none" w="med" len="med"/>
            <a:tailEnd type="none" w="med" len="med"/>
          </a:ln>
          <a:effectLst/>
        </p:spPr>
        <p:txBody>
          <a:bodyPr wrap="none" anchor="ctr"/>
          <a:lstStyle/>
          <a:p>
            <a:pPr algn="ctr" eaLnBrk="0" hangingPunct="0">
              <a:defRPr/>
            </a:pPr>
            <a:endParaRPr lang="en-US" dirty="0">
              <a:latin typeface="Times New Roman" pitchFamily="18" charset="0"/>
            </a:endParaRPr>
          </a:p>
        </p:txBody>
      </p:sp>
    </p:spTree>
  </p:cSld>
  <p:clrMapOvr>
    <a:masterClrMapping/>
  </p:clrMapOvr>
  <p:transition spd="med" advTm="14703">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 - </a:t>
            </a:r>
            <a:r>
              <a:rPr lang="en-US" b="0" dirty="0" err="1" smtClean="0"/>
              <a:t>Multiscale</a:t>
            </a:r>
            <a:endParaRPr lang="en-US" b="0" dirty="0" smtClean="0"/>
          </a:p>
        </p:txBody>
      </p:sp>
      <p:pic>
        <p:nvPicPr>
          <p:cNvPr id="105476" name="Picture 4" descr="Z:\velRange_mid.png"/>
          <p:cNvPicPr>
            <a:picLocks noChangeAspect="1" noChangeArrowheads="1"/>
          </p:cNvPicPr>
          <p:nvPr/>
        </p:nvPicPr>
        <p:blipFill>
          <a:blip r:embed="rId3" cstate="print"/>
          <a:srcRect/>
          <a:stretch>
            <a:fillRect/>
          </a:stretch>
        </p:blipFill>
        <p:spPr bwMode="auto">
          <a:xfrm>
            <a:off x="373005" y="1828800"/>
            <a:ext cx="3585883" cy="3657600"/>
          </a:xfrm>
          <a:prstGeom prst="rect">
            <a:avLst/>
          </a:prstGeom>
          <a:noFill/>
        </p:spPr>
      </p:pic>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20" name="Rectangle 19"/>
          <p:cNvSpPr/>
          <p:nvPr/>
        </p:nvSpPr>
        <p:spPr>
          <a:xfrm>
            <a:off x="1159434" y="5656293"/>
            <a:ext cx="1659942" cy="446276"/>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Coarse scale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19459" name="Picture 3" descr="Z:\public_html\y1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9" name="TextBox 10"/>
          <p:cNvSpPr txBox="1">
            <a:spLocks noChangeArrowheads="1"/>
          </p:cNvSpPr>
          <p:nvPr/>
        </p:nvSpPr>
        <p:spPr bwMode="auto">
          <a:xfrm>
            <a:off x="5989707" y="2743200"/>
            <a:ext cx="3154293" cy="2308225"/>
          </a:xfrm>
          <a:prstGeom prst="rect">
            <a:avLst/>
          </a:prstGeom>
          <a:noFill/>
          <a:ln w="9525">
            <a:noFill/>
            <a:miter lim="800000"/>
            <a:headEnd/>
            <a:tailEnd/>
          </a:ln>
        </p:spPr>
        <p:txBody>
          <a:bodyPr wrap="square">
            <a:spAutoFit/>
          </a:bodyPr>
          <a:lstStyle/>
          <a:p>
            <a:pPr>
              <a:buFont typeface="Arial" charset="0"/>
              <a:buChar char="•"/>
            </a:pPr>
            <a:r>
              <a:rPr lang="en-US" dirty="0"/>
              <a:t> Takes two shots with </a:t>
            </a:r>
          </a:p>
          <a:p>
            <a:r>
              <a:rPr lang="en-US" dirty="0"/>
              <a:t>   parabolic camera</a:t>
            </a:r>
          </a:p>
          <a:p>
            <a:pPr>
              <a:buFont typeface="Arial" charset="0"/>
              <a:buChar char="•"/>
            </a:pPr>
            <a:r>
              <a:rPr lang="en-US" dirty="0"/>
              <a:t> Handles 2D constant-</a:t>
            </a:r>
          </a:p>
          <a:p>
            <a:r>
              <a:rPr lang="en-US" dirty="0"/>
              <a:t>   velocity motions</a:t>
            </a:r>
          </a:p>
          <a:p>
            <a:pPr>
              <a:buFont typeface="Arial" charset="0"/>
              <a:buChar char="•"/>
            </a:pPr>
            <a:r>
              <a:rPr lang="en-US" dirty="0"/>
              <a:t> Allows near-optimal </a:t>
            </a:r>
          </a:p>
          <a:p>
            <a:r>
              <a:rPr lang="en-US" dirty="0"/>
              <a:t>   information capture </a:t>
            </a:r>
          </a:p>
        </p:txBody>
      </p:sp>
      <p:sp>
        <p:nvSpPr>
          <p:cNvPr id="10" name="Rectangle 9"/>
          <p:cNvSpPr/>
          <p:nvPr/>
        </p:nvSpPr>
        <p:spPr>
          <a:xfrm>
            <a:off x="6065907"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Tree>
  </p:cSld>
  <p:clrMapOvr>
    <a:masterClrMapping/>
  </p:clrMapOvr>
  <p:transition spd="med" advTm="14703">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Blur kernel estimation - </a:t>
            </a:r>
            <a:r>
              <a:rPr lang="en-US" b="0" dirty="0" err="1" smtClean="0"/>
              <a:t>Multiscale</a:t>
            </a:r>
            <a:endParaRPr lang="en-US" b="0" dirty="0" smtClean="0"/>
          </a:p>
        </p:txBody>
      </p:sp>
      <p:pic>
        <p:nvPicPr>
          <p:cNvPr id="105476" name="Picture 4" descr="Z:\velRange_mid.png"/>
          <p:cNvPicPr>
            <a:picLocks noChangeAspect="1" noChangeArrowheads="1"/>
          </p:cNvPicPr>
          <p:nvPr/>
        </p:nvPicPr>
        <p:blipFill>
          <a:blip r:embed="rId3" cstate="print"/>
          <a:srcRect/>
          <a:stretch>
            <a:fillRect/>
          </a:stretch>
        </p:blipFill>
        <p:spPr bwMode="auto">
          <a:xfrm>
            <a:off x="373005" y="1828800"/>
            <a:ext cx="3585883" cy="3657600"/>
          </a:xfrm>
          <a:prstGeom prst="rect">
            <a:avLst/>
          </a:prstGeom>
          <a:noFill/>
        </p:spPr>
      </p:pic>
      <p:pic>
        <p:nvPicPr>
          <p:cNvPr id="17" name="Picture 2" descr="Z:\velRange.png"/>
          <p:cNvPicPr>
            <a:picLocks noChangeAspect="1" noChangeArrowheads="1"/>
          </p:cNvPicPr>
          <p:nvPr/>
        </p:nvPicPr>
        <p:blipFill>
          <a:blip r:embed="rId4" cstate="print"/>
          <a:srcRect/>
          <a:stretch>
            <a:fillRect/>
          </a:stretch>
        </p:blipFill>
        <p:spPr bwMode="auto">
          <a:xfrm>
            <a:off x="5192721" y="1828800"/>
            <a:ext cx="3585883" cy="3657600"/>
          </a:xfrm>
          <a:prstGeom prst="rect">
            <a:avLst/>
          </a:prstGeom>
          <a:noFill/>
        </p:spPr>
      </p:pic>
      <p:sp>
        <p:nvSpPr>
          <p:cNvPr id="18" name="Right Arrow 17"/>
          <p:cNvSpPr/>
          <p:nvPr/>
        </p:nvSpPr>
        <p:spPr bwMode="auto">
          <a:xfrm>
            <a:off x="4206870" y="3794130"/>
            <a:ext cx="803286" cy="36513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20" name="Rectangle 19"/>
          <p:cNvSpPr/>
          <p:nvPr/>
        </p:nvSpPr>
        <p:spPr>
          <a:xfrm>
            <a:off x="1159434" y="5656293"/>
            <a:ext cx="1659942" cy="446276"/>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Coarse scale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21" name="Rectangle 20"/>
          <p:cNvSpPr/>
          <p:nvPr/>
        </p:nvSpPr>
        <p:spPr>
          <a:xfrm>
            <a:off x="6105546" y="5656293"/>
            <a:ext cx="1352422" cy="446276"/>
          </a:xfrm>
          <a:prstGeom prst="rect">
            <a:avLst/>
          </a:prstGeom>
        </p:spPr>
        <p:txBody>
          <a:bodyPr wrap="none">
            <a:spAutoFit/>
          </a:bodyPr>
          <a:lstStyle/>
          <a:p>
            <a:pP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Fine scale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Motion boundary handling</a:t>
            </a:r>
          </a:p>
        </p:txBody>
      </p:sp>
      <p:pic>
        <p:nvPicPr>
          <p:cNvPr id="19459" name="Picture 3" descr="Z:\public_html\y1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7" name="Rectangle 6"/>
          <p:cNvSpPr/>
          <p:nvPr/>
        </p:nvSpPr>
        <p:spPr>
          <a:xfrm>
            <a:off x="5703904" y="2881305"/>
            <a:ext cx="3432221"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 region seen in one image may not be present in the other image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Oval 7"/>
          <p:cNvSpPr/>
          <p:nvPr/>
        </p:nvSpPr>
        <p:spPr bwMode="auto">
          <a:xfrm>
            <a:off x="3805227" y="1420785"/>
            <a:ext cx="511182" cy="2884527"/>
          </a:xfrm>
          <a:prstGeom prst="ellipse">
            <a:avLst/>
          </a:prstGeom>
          <a:solidFill>
            <a:schemeClr val="accent1">
              <a:alpha val="22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14703">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3" descr="Z:\public_html\y2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10" name="Oval 9"/>
          <p:cNvSpPr/>
          <p:nvPr/>
        </p:nvSpPr>
        <p:spPr bwMode="auto">
          <a:xfrm>
            <a:off x="3805227" y="1420785"/>
            <a:ext cx="511182" cy="2884527"/>
          </a:xfrm>
          <a:prstGeom prst="ellipse">
            <a:avLst/>
          </a:prstGeom>
          <a:solidFill>
            <a:schemeClr val="accent1">
              <a:alpha val="22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a:xfrm>
            <a:off x="5703904" y="2881305"/>
            <a:ext cx="3432221"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A region seen in one image may not be present in the other image</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2"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Motion boundary handling</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Tree>
  </p:cSld>
  <p:clrMapOvr>
    <a:masterClrMapping/>
  </p:clrMapOvr>
  <p:transition spd="med" advTm="14703">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Z:\public_html\layerIm_MJJiye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p:spPr>
      </p:pic>
      <p:pic>
        <p:nvPicPr>
          <p:cNvPr id="17409" name="Picture 1" descr="Z:\public_html\motionField.png"/>
          <p:cNvPicPr>
            <a:picLocks noChangeAspect="1" noChangeArrowheads="1"/>
          </p:cNvPicPr>
          <p:nvPr/>
        </p:nvPicPr>
        <p:blipFill>
          <a:blip r:embed="rId4" cstate="print"/>
          <a:srcRect/>
          <a:stretch>
            <a:fillRect/>
          </a:stretch>
        </p:blipFill>
        <p:spPr bwMode="auto">
          <a:xfrm>
            <a:off x="299979" y="4670442"/>
            <a:ext cx="1514618" cy="1606525"/>
          </a:xfrm>
          <a:prstGeom prst="rect">
            <a:avLst/>
          </a:prstGeom>
          <a:noFill/>
        </p:spPr>
      </p:pic>
      <p:sp>
        <p:nvSpPr>
          <p:cNvPr id="7" name="Title 27"/>
          <p:cNvSpPr txBox="1">
            <a:spLocks/>
          </p:cNvSpPr>
          <p:nvPr/>
        </p:nvSpPr>
        <p:spPr bwMode="auto">
          <a:xfrm>
            <a:off x="468313" y="134938"/>
            <a:ext cx="8229600" cy="6794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300" b="0" i="0" u="none" strike="noStrike" kern="0" cap="none" spc="0" normalizeH="0" baseline="0" noProof="0" smtClean="0">
                <a:ln>
                  <a:noFill/>
                </a:ln>
                <a:solidFill>
                  <a:srgbClr val="FFCC66"/>
                </a:solidFill>
                <a:effectLst>
                  <a:outerShdw blurRad="38100" dist="38100" dir="2700000" algn="tl">
                    <a:srgbClr val="000000"/>
                  </a:outerShdw>
                </a:effectLst>
                <a:uLnTx/>
                <a:uFillTx/>
                <a:latin typeface="Calibri" pitchFamily="34" charset="0"/>
                <a:ea typeface="+mj-ea"/>
                <a:cs typeface="+mj-cs"/>
              </a:rPr>
              <a:t>Motion boundary handling</a:t>
            </a:r>
            <a:endParaRPr kumimoji="0" lang="en-US" sz="3300" b="0" i="0" u="none" strike="noStrike" kern="0" cap="none" spc="0" normalizeH="0" baseline="0" noProof="0" dirty="0" smtClean="0">
              <a:ln>
                <a:noFill/>
              </a:ln>
              <a:solidFill>
                <a:srgbClr val="FFCC66"/>
              </a:solidFill>
              <a:effectLst>
                <a:outerShdw blurRad="38100" dist="38100" dir="2700000" algn="tl">
                  <a:srgbClr val="000000"/>
                </a:outerShdw>
              </a:effectLst>
              <a:uLnTx/>
              <a:uFillTx/>
              <a:latin typeface="Calibri" pitchFamily="34" charset="0"/>
              <a:ea typeface="+mj-ea"/>
              <a:cs typeface="+mj-cs"/>
            </a:endParaRPr>
          </a:p>
        </p:txBody>
      </p:sp>
      <p:sp>
        <p:nvSpPr>
          <p:cNvPr id="8" name="Rectangle 7"/>
          <p:cNvSpPr/>
          <p:nvPr/>
        </p:nvSpPr>
        <p:spPr>
          <a:xfrm>
            <a:off x="5557851" y="2114532"/>
            <a:ext cx="3724326" cy="1200329"/>
          </a:xfrm>
          <a:prstGeom prst="rect">
            <a:avLst/>
          </a:prstGeom>
        </p:spPr>
        <p:txBody>
          <a:bodyPr wrap="square">
            <a:spAutoFit/>
          </a:bodyPr>
          <a:lstStyle/>
          <a:p>
            <a:pPr algn="ctr" defTabSz="461963">
              <a:defRPr/>
            </a:pPr>
            <a:r>
              <a:rPr lang="en-US" dirty="0" smtClean="0">
                <a:solidFill>
                  <a:srgbClr val="FFFF66"/>
                </a:solidFill>
                <a:effectLst>
                  <a:outerShdw blurRad="38100" dist="38100" dir="2700000" algn="tl">
                    <a:srgbClr val="000000"/>
                  </a:outerShdw>
                </a:effectLst>
                <a:ea typeface="Arial Unicode MS" pitchFamily="34" charset="-128"/>
                <a:cs typeface="Arial Unicode MS" pitchFamily="34" charset="-128"/>
              </a:rPr>
              <a:t>Use only one of the images to fill in such regions – shown by black boundary</a:t>
            </a:r>
            <a:endParaRPr lang="en-US"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14692" name="Picture 4"/>
          <p:cNvPicPr>
            <a:picLocks noChangeAspect="1" noChangeArrowheads="1"/>
          </p:cNvPicPr>
          <p:nvPr/>
        </p:nvPicPr>
        <p:blipFill>
          <a:blip r:embed="rId5" cstate="print"/>
          <a:srcRect/>
          <a:stretch>
            <a:fillRect/>
          </a:stretch>
        </p:blipFill>
        <p:spPr bwMode="auto">
          <a:xfrm>
            <a:off x="5769054" y="4013208"/>
            <a:ext cx="3294045" cy="904830"/>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11" name="Oval 10"/>
          <p:cNvSpPr/>
          <p:nvPr/>
        </p:nvSpPr>
        <p:spPr bwMode="auto">
          <a:xfrm>
            <a:off x="8624943" y="4451364"/>
            <a:ext cx="446031" cy="438156"/>
          </a:xfrm>
          <a:prstGeom prst="ellipse">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spd="med" advTm="14703">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Camera setup</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06498" name="Picture 2" descr="Z:\public_html\cameraSetupS_ICCP.png"/>
          <p:cNvPicPr>
            <a:picLocks noChangeAspect="1" noChangeArrowheads="1"/>
          </p:cNvPicPr>
          <p:nvPr/>
        </p:nvPicPr>
        <p:blipFill>
          <a:blip r:embed="rId3" cstate="print"/>
          <a:srcRect/>
          <a:stretch>
            <a:fillRect/>
          </a:stretch>
        </p:blipFill>
        <p:spPr bwMode="auto">
          <a:xfrm>
            <a:off x="1066752" y="1165194"/>
            <a:ext cx="6927850" cy="4794250"/>
          </a:xfrm>
          <a:prstGeom prst="rect">
            <a:avLst/>
          </a:prstGeom>
          <a:noFill/>
        </p:spPr>
      </p:pic>
      <p:sp>
        <p:nvSpPr>
          <p:cNvPr id="7" name="Rectangle 6"/>
          <p:cNvSpPr/>
          <p:nvPr/>
        </p:nvSpPr>
        <p:spPr>
          <a:xfrm>
            <a:off x="2381220" y="6094449"/>
            <a:ext cx="1186928"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Diagram</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813442" y="6094449"/>
            <a:ext cx="1842556" cy="446276"/>
          </a:xfrm>
          <a:prstGeom prst="rect">
            <a:avLst/>
          </a:prstGeom>
        </p:spPr>
        <p:txBody>
          <a:bodyPr wrap="none">
            <a:spAutoFit/>
          </a:bodyPr>
          <a:lstStyle/>
          <a:p>
            <a:pPr defTabSz="461963">
              <a:defRPr/>
            </a:pPr>
            <a:r>
              <a:rPr lang="en-US" sz="2300" smtClean="0">
                <a:solidFill>
                  <a:srgbClr val="FFFF66"/>
                </a:solidFill>
                <a:effectLst>
                  <a:outerShdw blurRad="38100" dist="38100" dir="2700000" algn="tl">
                    <a:srgbClr val="000000"/>
                  </a:outerShdw>
                </a:effectLst>
                <a:ea typeface="Arial Unicode MS" pitchFamily="34" charset="-128"/>
                <a:cs typeface="Arial Unicode MS" pitchFamily="34" charset="-128"/>
              </a:rPr>
              <a:t>Camera setup</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1179196" y="578408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5578224" y="578408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7522" name="Picture 2" descr="Z:\public_html\illust_x_ICCP.png"/>
          <p:cNvPicPr>
            <a:picLocks noChangeAspect="1" noChangeArrowheads="1"/>
          </p:cNvPicPr>
          <p:nvPr/>
        </p:nvPicPr>
        <p:blipFill>
          <a:blip r:embed="rId3" cstate="print"/>
          <a:srcRect/>
          <a:stretch>
            <a:fillRect/>
          </a:stretch>
        </p:blipFill>
        <p:spPr bwMode="auto">
          <a:xfrm>
            <a:off x="519057" y="1201707"/>
            <a:ext cx="3909824" cy="4572000"/>
          </a:xfrm>
          <a:prstGeom prst="rect">
            <a:avLst/>
          </a:prstGeom>
          <a:noFill/>
          <a:ln w="25400">
            <a:solidFill>
              <a:schemeClr val="tx1"/>
            </a:solidFill>
          </a:ln>
        </p:spPr>
      </p:pic>
      <p:pic>
        <p:nvPicPr>
          <p:cNvPr id="107523" name="Picture 3" descr="Z:\public_html\illust_y_ICCP.png"/>
          <p:cNvPicPr>
            <a:picLocks noChangeAspect="1" noChangeArrowheads="1"/>
          </p:cNvPicPr>
          <p:nvPr/>
        </p:nvPicPr>
        <p:blipFill>
          <a:blip r:embed="rId4" cstate="print"/>
          <a:srcRect/>
          <a:stretch>
            <a:fillRect/>
          </a:stretch>
        </p:blipFill>
        <p:spPr bwMode="auto">
          <a:xfrm>
            <a:off x="4751632" y="1201707"/>
            <a:ext cx="3909824" cy="4572000"/>
          </a:xfrm>
          <a:prstGeom prst="rect">
            <a:avLst/>
          </a:prstGeom>
          <a:noFill/>
          <a:ln w="25400">
            <a:solidFill>
              <a:schemeClr val="tx1"/>
            </a:solidFill>
          </a:ln>
        </p:spPr>
      </p:pic>
    </p:spTree>
  </p:cSld>
  <p:clrMapOvr>
    <a:masterClrMapping/>
  </p:clrMapOvr>
  <p:transition spd="med" advTm="14703">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1317600" y="5784089"/>
            <a:ext cx="2317046" cy="446276"/>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Estimated motion</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pic>
        <p:nvPicPr>
          <p:cNvPr id="109570" name="Picture 2" descr="Z:\public_html\illust_motionEst_ICCP.png"/>
          <p:cNvPicPr>
            <a:picLocks noChangeAspect="1" noChangeArrowheads="1"/>
          </p:cNvPicPr>
          <p:nvPr/>
        </p:nvPicPr>
        <p:blipFill>
          <a:blip r:embed="rId5" cstate="print"/>
          <a:srcRect/>
          <a:stretch>
            <a:fillRect/>
          </a:stretch>
        </p:blipFill>
        <p:spPr bwMode="auto">
          <a:xfrm>
            <a:off x="482544" y="1165194"/>
            <a:ext cx="3988934" cy="4663440"/>
          </a:xfrm>
          <a:prstGeom prst="rect">
            <a:avLst/>
          </a:prstGeom>
          <a:noFill/>
          <a:ln w="25400">
            <a:solidFill>
              <a:schemeClr val="tx1"/>
            </a:solidFill>
          </a:ln>
        </p:spPr>
      </p:pic>
    </p:spTree>
  </p:cSld>
  <p:clrMapOvr>
    <a:masterClrMapping/>
  </p:clrMapOvr>
  <p:transition spd="med" advTm="14703">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descr="Z:\public_html\illust_static_ICCP.png"/>
          <p:cNvPicPr>
            <a:picLocks noChangeAspect="1" noChangeArrowheads="1"/>
          </p:cNvPicPr>
          <p:nvPr/>
        </p:nvPicPr>
        <p:blipFill>
          <a:blip r:embed="rId3" cstate="print"/>
          <a:srcRect/>
          <a:stretch>
            <a:fillRect/>
          </a:stretch>
        </p:blipFill>
        <p:spPr bwMode="auto">
          <a:xfrm>
            <a:off x="521208" y="1197864"/>
            <a:ext cx="3909824" cy="4572000"/>
          </a:xfrm>
          <a:prstGeom prst="rect">
            <a:avLst/>
          </a:prstGeom>
          <a:noFill/>
          <a:ln w="25400">
            <a:solidFill>
              <a:schemeClr val="tx1"/>
            </a:solidFill>
          </a:ln>
        </p:spPr>
      </p:pic>
      <p:pic>
        <p:nvPicPr>
          <p:cNvPr id="108547" name="Picture 3" descr="Z:\public_html\illust_debIm_ICCP.png"/>
          <p:cNvPicPr>
            <a:picLocks noChangeAspect="1" noChangeArrowheads="1"/>
          </p:cNvPicPr>
          <p:nvPr/>
        </p:nvPicPr>
        <p:blipFill>
          <a:blip r:embed="rId4" cstate="print"/>
          <a:srcRect/>
          <a:stretch>
            <a:fillRect/>
          </a:stretch>
        </p:blipFill>
        <p:spPr bwMode="auto">
          <a:xfrm>
            <a:off x="4754880" y="1197864"/>
            <a:ext cx="3909824" cy="4572000"/>
          </a:xfrm>
          <a:prstGeom prst="rect">
            <a:avLst/>
          </a:prstGeom>
          <a:noFill/>
          <a:ln w="25400">
            <a:solidFill>
              <a:schemeClr val="tx1"/>
            </a:solidFill>
          </a:ln>
        </p:spPr>
      </p:pic>
      <p:sp>
        <p:nvSpPr>
          <p:cNvPr id="28" name="Title 27"/>
          <p:cNvSpPr>
            <a:spLocks noGrp="1"/>
          </p:cNvSpPr>
          <p:nvPr>
            <p:ph type="title" idx="4294967295"/>
          </p:nvPr>
        </p:nvSpPr>
        <p:spPr/>
        <p:txBody>
          <a:bodyPr/>
          <a:lstStyle/>
          <a:p>
            <a:pPr>
              <a:defRPr/>
            </a:pPr>
            <a:r>
              <a:rPr lang="en-US" b="0" dirty="0" smtClean="0"/>
              <a:t>Experiments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sp>
        <p:nvSpPr>
          <p:cNvPr id="7" name="Rectangle 6"/>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8" name="Rectangle 7"/>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zoomed</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0595" name="Picture 3" descr="Z:\public_html\illust_x_crop_ICCP.png"/>
          <p:cNvPicPr>
            <a:picLocks noChangeAspect="1" noChangeArrowheads="1"/>
          </p:cNvPicPr>
          <p:nvPr/>
        </p:nvPicPr>
        <p:blipFill>
          <a:blip r:embed="rId3" cstate="print"/>
          <a:srcRect/>
          <a:stretch>
            <a:fillRect/>
          </a:stretch>
        </p:blipFill>
        <p:spPr bwMode="auto">
          <a:xfrm>
            <a:off x="373005" y="1804171"/>
            <a:ext cx="2632682" cy="2743200"/>
          </a:xfrm>
          <a:prstGeom prst="rect">
            <a:avLst/>
          </a:prstGeom>
          <a:noFill/>
          <a:ln w="38100">
            <a:solidFill>
              <a:schemeClr val="tx1"/>
            </a:solidFill>
          </a:ln>
        </p:spPr>
      </p:pic>
      <p:pic>
        <p:nvPicPr>
          <p:cNvPr id="110596" name="Picture 4" descr="Z:\public_html\illust_y_crop_ICCP.png"/>
          <p:cNvPicPr>
            <a:picLocks noChangeAspect="1" noChangeArrowheads="1"/>
          </p:cNvPicPr>
          <p:nvPr/>
        </p:nvPicPr>
        <p:blipFill>
          <a:blip r:embed="rId4" cstate="print"/>
          <a:srcRect/>
          <a:stretch>
            <a:fillRect/>
          </a:stretch>
        </p:blipFill>
        <p:spPr bwMode="auto">
          <a:xfrm>
            <a:off x="3260128" y="1804171"/>
            <a:ext cx="2550718" cy="2743200"/>
          </a:xfrm>
          <a:prstGeom prst="rect">
            <a:avLst/>
          </a:prstGeom>
          <a:noFill/>
          <a:ln w="38100">
            <a:solidFill>
              <a:schemeClr val="tx1"/>
            </a:solidFill>
          </a:ln>
        </p:spPr>
      </p:pic>
      <p:pic>
        <p:nvPicPr>
          <p:cNvPr id="110597" name="Picture 5" descr="Z:\public_html\illust_debIm_crop_ICCP.png"/>
          <p:cNvPicPr>
            <a:picLocks noChangeAspect="1" noChangeArrowheads="1"/>
          </p:cNvPicPr>
          <p:nvPr/>
        </p:nvPicPr>
        <p:blipFill>
          <a:blip r:embed="rId5" cstate="print"/>
          <a:srcRect/>
          <a:stretch>
            <a:fillRect/>
          </a:stretch>
        </p:blipFill>
        <p:spPr bwMode="auto">
          <a:xfrm>
            <a:off x="6065287" y="1804171"/>
            <a:ext cx="2632682" cy="2743200"/>
          </a:xfrm>
          <a:prstGeom prst="rect">
            <a:avLst/>
          </a:prstGeom>
          <a:noFill/>
          <a:ln w="38100">
            <a:solidFill>
              <a:schemeClr val="tx1"/>
            </a:solidFill>
          </a:ln>
        </p:spPr>
      </p:pic>
      <p:sp>
        <p:nvSpPr>
          <p:cNvPr id="12" name="Rectangle 11"/>
          <p:cNvSpPr/>
          <p:nvPr/>
        </p:nvSpPr>
        <p:spPr>
          <a:xfrm>
            <a:off x="394569" y="4688699"/>
            <a:ext cx="2589555"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Horizontal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3" name="Rectangle 12"/>
          <p:cNvSpPr/>
          <p:nvPr/>
        </p:nvSpPr>
        <p:spPr>
          <a:xfrm>
            <a:off x="3407166" y="4688699"/>
            <a:ext cx="225664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Vertical parabolic</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200ms shot</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4" name="Rectangle 13"/>
          <p:cNvSpPr/>
          <p:nvPr/>
        </p:nvSpPr>
        <p:spPr>
          <a:xfrm>
            <a:off x="6282577" y="4865670"/>
            <a:ext cx="2198102"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1619" name="Picture 3" descr="Z:\public_html\result_1_static_ICCP.png"/>
          <p:cNvPicPr>
            <a:picLocks noChangeAspect="1" noChangeArrowheads="1"/>
          </p:cNvPicPr>
          <p:nvPr/>
        </p:nvPicPr>
        <p:blipFill>
          <a:blip r:embed="rId3" cstate="print"/>
          <a:srcRect/>
          <a:stretch>
            <a:fillRect/>
          </a:stretch>
        </p:blipFill>
        <p:spPr bwMode="auto">
          <a:xfrm>
            <a:off x="226953" y="1493811"/>
            <a:ext cx="4242269" cy="3931920"/>
          </a:xfrm>
          <a:prstGeom prst="rect">
            <a:avLst/>
          </a:prstGeom>
          <a:noFill/>
          <a:ln w="25400">
            <a:solidFill>
              <a:schemeClr val="tx1"/>
            </a:solidFill>
          </a:ln>
        </p:spPr>
      </p:pic>
      <p:pic>
        <p:nvPicPr>
          <p:cNvPr id="111620" name="Picture 4" descr="Z:\public_html\result_1_deb_ICCP.png"/>
          <p:cNvPicPr>
            <a:picLocks noChangeAspect="1" noChangeArrowheads="1"/>
          </p:cNvPicPr>
          <p:nvPr/>
        </p:nvPicPr>
        <p:blipFill>
          <a:blip r:embed="rId4" cstate="print"/>
          <a:srcRect/>
          <a:stretch>
            <a:fillRect/>
          </a:stretch>
        </p:blipFill>
        <p:spPr bwMode="auto">
          <a:xfrm>
            <a:off x="4674778" y="1493811"/>
            <a:ext cx="4242269" cy="3931920"/>
          </a:xfrm>
          <a:prstGeom prst="rect">
            <a:avLst/>
          </a:prstGeom>
          <a:noFill/>
          <a:ln w="25400">
            <a:solidFill>
              <a:schemeClr val="tx1"/>
            </a:solidFill>
          </a:ln>
        </p:spPr>
      </p:pic>
      <p:sp>
        <p:nvSpPr>
          <p:cNvPr id="15" name="Rectangle 14"/>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6" name="Rectangle 15"/>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technique</a:t>
            </a:r>
          </a:p>
        </p:txBody>
      </p:sp>
      <p:pic>
        <p:nvPicPr>
          <p:cNvPr id="7" name="Picture 3" descr="Z:\public_html\y2_MJRoger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a:ln w="25400">
            <a:solidFill>
              <a:schemeClr val="tx1"/>
            </a:solidFill>
          </a:ln>
        </p:spPr>
      </p:pic>
      <p:sp>
        <p:nvSpPr>
          <p:cNvPr id="8" name="TextBox 10"/>
          <p:cNvSpPr txBox="1">
            <a:spLocks noChangeArrowheads="1"/>
          </p:cNvSpPr>
          <p:nvPr/>
        </p:nvSpPr>
        <p:spPr bwMode="auto">
          <a:xfrm>
            <a:off x="5989707" y="2743200"/>
            <a:ext cx="3154293" cy="2308225"/>
          </a:xfrm>
          <a:prstGeom prst="rect">
            <a:avLst/>
          </a:prstGeom>
          <a:noFill/>
          <a:ln w="9525">
            <a:noFill/>
            <a:miter lim="800000"/>
            <a:headEnd/>
            <a:tailEnd/>
          </a:ln>
        </p:spPr>
        <p:txBody>
          <a:bodyPr wrap="square">
            <a:spAutoFit/>
          </a:bodyPr>
          <a:lstStyle/>
          <a:p>
            <a:pPr>
              <a:buFont typeface="Arial" charset="0"/>
              <a:buChar char="•"/>
            </a:pPr>
            <a:r>
              <a:rPr lang="en-US" dirty="0"/>
              <a:t> Takes two shots with </a:t>
            </a:r>
          </a:p>
          <a:p>
            <a:r>
              <a:rPr lang="en-US" dirty="0"/>
              <a:t>   parabolic camera</a:t>
            </a:r>
          </a:p>
          <a:p>
            <a:pPr>
              <a:buFont typeface="Arial" charset="0"/>
              <a:buChar char="•"/>
            </a:pPr>
            <a:r>
              <a:rPr lang="en-US" dirty="0"/>
              <a:t> Handles 2D constant-</a:t>
            </a:r>
          </a:p>
          <a:p>
            <a:r>
              <a:rPr lang="en-US" dirty="0"/>
              <a:t>   velocity motions</a:t>
            </a:r>
          </a:p>
          <a:p>
            <a:pPr>
              <a:buFont typeface="Arial" charset="0"/>
              <a:buChar char="•"/>
            </a:pPr>
            <a:r>
              <a:rPr lang="en-US" dirty="0"/>
              <a:t> Allows near-optimal </a:t>
            </a:r>
          </a:p>
          <a:p>
            <a:r>
              <a:rPr lang="en-US" dirty="0"/>
              <a:t>   information capture </a:t>
            </a:r>
          </a:p>
        </p:txBody>
      </p:sp>
      <p:sp>
        <p:nvSpPr>
          <p:cNvPr id="9" name="Rectangle 8"/>
          <p:cNvSpPr/>
          <p:nvPr/>
        </p:nvSpPr>
        <p:spPr>
          <a:xfrm>
            <a:off x="6065907"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spTree>
  </p:cSld>
  <p:clrMapOvr>
    <a:masterClrMapping/>
  </p:clrMapOvr>
  <p:transition spd="med" advTm="14703">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Experiments – more examples</a:t>
            </a:r>
          </a:p>
        </p:txBody>
      </p:sp>
      <p:sp>
        <p:nvSpPr>
          <p:cNvPr id="19" name="TextBox 18"/>
          <p:cNvSpPr txBox="1"/>
          <p:nvPr/>
        </p:nvSpPr>
        <p:spPr>
          <a:xfrm>
            <a:off x="1285830" y="6240501"/>
            <a:ext cx="184731" cy="461665"/>
          </a:xfrm>
          <a:prstGeom prst="rect">
            <a:avLst/>
          </a:prstGeom>
          <a:noFill/>
        </p:spPr>
        <p:txBody>
          <a:bodyPr wrap="none" rtlCol="0">
            <a:spAutoFit/>
          </a:bodyPr>
          <a:lstStyle/>
          <a:p>
            <a:endParaRPr lang="en-US" dirty="0"/>
          </a:p>
        </p:txBody>
      </p:sp>
      <p:pic>
        <p:nvPicPr>
          <p:cNvPr id="112642" name="Picture 2" descr="Z:\public_html\result_2_deb_ICCP.png"/>
          <p:cNvPicPr>
            <a:picLocks noChangeAspect="1" noChangeArrowheads="1"/>
          </p:cNvPicPr>
          <p:nvPr/>
        </p:nvPicPr>
        <p:blipFill>
          <a:blip r:embed="rId3" cstate="print"/>
          <a:srcRect/>
          <a:stretch>
            <a:fillRect/>
          </a:stretch>
        </p:blipFill>
        <p:spPr bwMode="auto">
          <a:xfrm>
            <a:off x="993726" y="2187558"/>
            <a:ext cx="2398712" cy="2554288"/>
          </a:xfrm>
          <a:prstGeom prst="rect">
            <a:avLst/>
          </a:prstGeom>
          <a:noFill/>
        </p:spPr>
      </p:pic>
      <p:pic>
        <p:nvPicPr>
          <p:cNvPr id="112643" name="Picture 3" descr="Z:\public_html\result_2_static_ICCP.png"/>
          <p:cNvPicPr>
            <a:picLocks noChangeAspect="1" noChangeArrowheads="1"/>
          </p:cNvPicPr>
          <p:nvPr/>
        </p:nvPicPr>
        <p:blipFill>
          <a:blip r:embed="rId4" cstate="print"/>
          <a:srcRect/>
          <a:stretch>
            <a:fillRect/>
          </a:stretch>
        </p:blipFill>
        <p:spPr bwMode="auto">
          <a:xfrm>
            <a:off x="153927" y="1128681"/>
            <a:ext cx="4293530" cy="4572000"/>
          </a:xfrm>
          <a:prstGeom prst="rect">
            <a:avLst/>
          </a:prstGeom>
          <a:noFill/>
          <a:ln w="25400">
            <a:solidFill>
              <a:schemeClr val="tx1"/>
            </a:solidFill>
          </a:ln>
        </p:spPr>
      </p:pic>
      <p:pic>
        <p:nvPicPr>
          <p:cNvPr id="112644" name="Picture 4" descr="Z:\public_html\result_2_deb_ICCP.png"/>
          <p:cNvPicPr>
            <a:picLocks noChangeAspect="1" noChangeArrowheads="1"/>
          </p:cNvPicPr>
          <p:nvPr/>
        </p:nvPicPr>
        <p:blipFill>
          <a:blip r:embed="rId3" cstate="print"/>
          <a:srcRect/>
          <a:stretch>
            <a:fillRect/>
          </a:stretch>
        </p:blipFill>
        <p:spPr bwMode="auto">
          <a:xfrm>
            <a:off x="4660030" y="1128681"/>
            <a:ext cx="4293530" cy="4572000"/>
          </a:xfrm>
          <a:prstGeom prst="rect">
            <a:avLst/>
          </a:prstGeom>
          <a:noFill/>
          <a:ln w="25400">
            <a:solidFill>
              <a:schemeClr val="tx1"/>
            </a:solidFill>
          </a:ln>
        </p:spPr>
      </p:pic>
      <p:sp>
        <p:nvSpPr>
          <p:cNvPr id="9" name="Rectangle 8"/>
          <p:cNvSpPr/>
          <p:nvPr/>
        </p:nvSpPr>
        <p:spPr>
          <a:xfrm>
            <a:off x="5613947" y="5784089"/>
            <a:ext cx="2191690" cy="446276"/>
          </a:xfrm>
          <a:prstGeom prst="rect">
            <a:avLst/>
          </a:prstGeom>
        </p:spPr>
        <p:txBody>
          <a:bodyPr wrap="none">
            <a:spAutoFit/>
          </a:bodyPr>
          <a:lstStyle/>
          <a:p>
            <a:pPr algn="ctr" defTabSz="461963">
              <a:defRPr/>
            </a:pPr>
            <a:r>
              <a:rPr lang="en-US" sz="2300" dirty="0" err="1" smtClean="0">
                <a:solidFill>
                  <a:srgbClr val="FFFF66"/>
                </a:solidFill>
                <a:effectLst>
                  <a:outerShdw blurRad="38100" dist="38100" dir="2700000" algn="tl">
                    <a:srgbClr val="000000"/>
                  </a:outerShdw>
                </a:effectLst>
                <a:ea typeface="Arial Unicode MS" pitchFamily="34" charset="-128"/>
                <a:cs typeface="Arial Unicode MS" pitchFamily="34" charset="-128"/>
              </a:rPr>
              <a:t>Deblurred</a:t>
            </a: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 image</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
        <p:nvSpPr>
          <p:cNvPr id="10" name="Rectangle 9"/>
          <p:cNvSpPr/>
          <p:nvPr/>
        </p:nvSpPr>
        <p:spPr>
          <a:xfrm>
            <a:off x="969394" y="5784089"/>
            <a:ext cx="3013453" cy="800219"/>
          </a:xfrm>
          <a:prstGeom prst="rect">
            <a:avLst/>
          </a:prstGeom>
        </p:spPr>
        <p:txBody>
          <a:bodyPr wrap="none">
            <a:spAutoFit/>
          </a:bodyPr>
          <a:lstStyle/>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Static camera reference</a:t>
            </a:r>
          </a:p>
          <a:p>
            <a:pPr algn="ctr" defTabSz="461963">
              <a:defRPr/>
            </a:pPr>
            <a:r>
              <a:rPr lang="en-US" sz="2300" dirty="0" smtClean="0">
                <a:solidFill>
                  <a:srgbClr val="FFFF66"/>
                </a:solidFill>
                <a:effectLst>
                  <a:outerShdw blurRad="38100" dist="38100" dir="2700000" algn="tl">
                    <a:srgbClr val="000000"/>
                  </a:outerShdw>
                </a:effectLst>
                <a:ea typeface="Arial Unicode MS" pitchFamily="34" charset="-128"/>
                <a:cs typeface="Arial Unicode MS" pitchFamily="34" charset="-128"/>
              </a:rPr>
              <a:t>500ms</a:t>
            </a:r>
            <a:endParaRPr lang="en-US" sz="23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spTree>
  </p:cSld>
  <p:clrMapOvr>
    <a:masterClrMapping/>
  </p:clrMapOvr>
  <p:transition spd="med" advTm="14703">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idx="4294967295"/>
          </p:nvPr>
        </p:nvSpPr>
        <p:spPr>
          <a:xfrm>
            <a:off x="212725" y="134938"/>
            <a:ext cx="8740775" cy="679450"/>
          </a:xfrm>
        </p:spPr>
        <p:txBody>
          <a:bodyPr/>
          <a:lstStyle/>
          <a:p>
            <a:pPr>
              <a:defRPr/>
            </a:pPr>
            <a:r>
              <a:rPr lang="en-US" b="0" dirty="0" smtClean="0"/>
              <a:t>Contributions</a:t>
            </a:r>
          </a:p>
        </p:txBody>
      </p:sp>
      <p:sp>
        <p:nvSpPr>
          <p:cNvPr id="18" name="Rectangle 76"/>
          <p:cNvSpPr>
            <a:spLocks noChangeArrowheads="1"/>
          </p:cNvSpPr>
          <p:nvPr/>
        </p:nvSpPr>
        <p:spPr bwMode="auto">
          <a:xfrm>
            <a:off x="2198655" y="909603"/>
            <a:ext cx="4822825" cy="438156"/>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Optimal worst-case bound for 2D motions</a:t>
            </a:r>
            <a:endParaRPr lang="en-US" sz="2200" dirty="0">
              <a:solidFill>
                <a:srgbClr val="FFFF66"/>
              </a:solidFill>
              <a:effectLst>
                <a:outerShdw blurRad="38100" dist="38100" dir="2700000" algn="tl">
                  <a:srgbClr val="000000"/>
                </a:outerShdw>
              </a:effectLst>
            </a:endParaRPr>
          </a:p>
        </p:txBody>
      </p:sp>
      <p:grpSp>
        <p:nvGrpSpPr>
          <p:cNvPr id="10" name="Group 9"/>
          <p:cNvGrpSpPr/>
          <p:nvPr/>
        </p:nvGrpSpPr>
        <p:grpSpPr>
          <a:xfrm>
            <a:off x="3403584" y="1142265"/>
            <a:ext cx="2063345" cy="2250222"/>
            <a:chOff x="2454246" y="2479662"/>
            <a:chExt cx="2383336" cy="2599195"/>
          </a:xfrm>
        </p:grpSpPr>
        <p:pic>
          <p:nvPicPr>
            <p:cNvPr id="6" name="Picture 5" descr="Z:\ConeICCP_Energy.png"/>
            <p:cNvPicPr>
              <a:picLocks noChangeAspect="1" noChangeArrowheads="1"/>
            </p:cNvPicPr>
            <p:nvPr/>
          </p:nvPicPr>
          <p:blipFill>
            <a:blip r:embed="rId4" cstate="print"/>
            <a:srcRect/>
            <a:stretch>
              <a:fillRect/>
            </a:stretch>
          </p:blipFill>
          <p:spPr bwMode="auto">
            <a:xfrm>
              <a:off x="2454246" y="2589201"/>
              <a:ext cx="2383336" cy="2489656"/>
            </a:xfrm>
            <a:prstGeom prst="rect">
              <a:avLst/>
            </a:prstGeom>
            <a:noFill/>
          </p:spPr>
        </p:pic>
        <p:graphicFrame>
          <p:nvGraphicFramePr>
            <p:cNvPr id="7" name="Object 33"/>
            <p:cNvGraphicFramePr>
              <a:graphicFrameLocks noChangeAspect="1"/>
            </p:cNvGraphicFramePr>
            <p:nvPr/>
          </p:nvGraphicFramePr>
          <p:xfrm>
            <a:off x="4462461" y="3830643"/>
            <a:ext cx="250798" cy="318353"/>
          </p:xfrm>
          <a:graphic>
            <a:graphicData uri="http://schemas.openxmlformats.org/presentationml/2006/ole">
              <p:oleObj spid="_x0000_s113666" name="Equation" r:id="rId5" imgW="203040" imgH="241200" progId="Equation.3">
                <p:embed/>
              </p:oleObj>
            </a:graphicData>
          </a:graphic>
        </p:graphicFrame>
        <p:graphicFrame>
          <p:nvGraphicFramePr>
            <p:cNvPr id="8" name="Object 3"/>
            <p:cNvGraphicFramePr>
              <a:graphicFrameLocks noChangeAspect="1"/>
            </p:cNvGraphicFramePr>
            <p:nvPr/>
          </p:nvGraphicFramePr>
          <p:xfrm>
            <a:off x="2490759" y="4341825"/>
            <a:ext cx="234753" cy="301463"/>
          </p:xfrm>
          <a:graphic>
            <a:graphicData uri="http://schemas.openxmlformats.org/presentationml/2006/ole">
              <p:oleObj spid="_x0000_s113667" name="Equation" r:id="rId6" imgW="190440" imgH="228600" progId="Equation.3">
                <p:embed/>
              </p:oleObj>
            </a:graphicData>
          </a:graphic>
        </p:graphicFrame>
        <p:graphicFrame>
          <p:nvGraphicFramePr>
            <p:cNvPr id="9" name="Object 4"/>
            <p:cNvGraphicFramePr>
              <a:graphicFrameLocks noChangeAspect="1"/>
            </p:cNvGraphicFramePr>
            <p:nvPr/>
          </p:nvGraphicFramePr>
          <p:xfrm>
            <a:off x="3294045" y="2479662"/>
            <a:ext cx="219553" cy="302308"/>
          </p:xfrm>
          <a:graphic>
            <a:graphicData uri="http://schemas.openxmlformats.org/presentationml/2006/ole">
              <p:oleObj spid="_x0000_s113668" name="Equation" r:id="rId7" imgW="177480" imgH="228600" progId="Equation.3">
                <p:embed/>
              </p:oleObj>
            </a:graphicData>
          </a:graphic>
        </p:graphicFrame>
      </p:grpSp>
      <p:grpSp>
        <p:nvGrpSpPr>
          <p:cNvPr id="45" name="Group 44"/>
          <p:cNvGrpSpPr/>
          <p:nvPr/>
        </p:nvGrpSpPr>
        <p:grpSpPr>
          <a:xfrm>
            <a:off x="665109" y="3493250"/>
            <a:ext cx="3615658" cy="2966329"/>
            <a:chOff x="665109" y="3493250"/>
            <a:chExt cx="3615658" cy="2966329"/>
          </a:xfrm>
        </p:grpSpPr>
        <p:grpSp>
          <p:nvGrpSpPr>
            <p:cNvPr id="44" name="Group 43"/>
            <p:cNvGrpSpPr/>
            <p:nvPr/>
          </p:nvGrpSpPr>
          <p:grpSpPr>
            <a:xfrm>
              <a:off x="665109" y="3493250"/>
              <a:ext cx="3615658" cy="2573463"/>
              <a:chOff x="665109" y="3502026"/>
              <a:chExt cx="3615658" cy="2573463"/>
            </a:xfrm>
          </p:grpSpPr>
          <p:grpSp>
            <p:nvGrpSpPr>
              <p:cNvPr id="12" name="Group 11"/>
              <p:cNvGrpSpPr/>
              <p:nvPr/>
            </p:nvGrpSpPr>
            <p:grpSpPr>
              <a:xfrm>
                <a:off x="665109" y="3502026"/>
                <a:ext cx="1382047" cy="1028193"/>
                <a:chOff x="117414" y="800064"/>
                <a:chExt cx="4052944" cy="3015242"/>
              </a:xfrm>
            </p:grpSpPr>
            <p:grpSp>
              <p:nvGrpSpPr>
                <p:cNvPr id="13" name="Group 10"/>
                <p:cNvGrpSpPr/>
                <p:nvPr/>
              </p:nvGrpSpPr>
              <p:grpSpPr>
                <a:xfrm>
                  <a:off x="271341" y="1019142"/>
                  <a:ext cx="3730347" cy="2796164"/>
                  <a:chOff x="271341" y="1019142"/>
                  <a:chExt cx="3730347" cy="2796164"/>
                </a:xfrm>
              </p:grpSpPr>
              <p:pic>
                <p:nvPicPr>
                  <p:cNvPr id="15" name="Picture 2" descr="Z:\Research\twoParabDeblurring\MATLABCode\localKernelSelection\forSlides\horBlur.png"/>
                  <p:cNvPicPr>
                    <a:picLocks noChangeAspect="1" noChangeArrowheads="1"/>
                  </p:cNvPicPr>
                  <p:nvPr/>
                </p:nvPicPr>
                <p:blipFill>
                  <a:blip r:embed="rId8" cstate="print"/>
                  <a:srcRect/>
                  <a:stretch>
                    <a:fillRect/>
                  </a:stretch>
                </p:blipFill>
                <p:spPr bwMode="auto">
                  <a:xfrm>
                    <a:off x="271341" y="1019142"/>
                    <a:ext cx="1795159" cy="2011680"/>
                  </a:xfrm>
                  <a:prstGeom prst="rect">
                    <a:avLst/>
                  </a:prstGeom>
                  <a:noFill/>
                  <a:ln w="25400">
                    <a:solidFill>
                      <a:schemeClr val="tx1"/>
                    </a:solidFill>
                  </a:ln>
                </p:spPr>
              </p:pic>
              <p:pic>
                <p:nvPicPr>
                  <p:cNvPr id="16" name="Picture 3" descr="Z:\Research\twoParabDeblurring\MATLABCode\localKernelSelection\forSlides\verBlur.png"/>
                  <p:cNvPicPr>
                    <a:picLocks noChangeAspect="1" noChangeArrowheads="1"/>
                  </p:cNvPicPr>
                  <p:nvPr/>
                </p:nvPicPr>
                <p:blipFill>
                  <a:blip r:embed="rId9" cstate="print"/>
                  <a:srcRect/>
                  <a:stretch>
                    <a:fillRect/>
                  </a:stretch>
                </p:blipFill>
                <p:spPr bwMode="auto">
                  <a:xfrm>
                    <a:off x="2206529" y="1019142"/>
                    <a:ext cx="1795159" cy="2011680"/>
                  </a:xfrm>
                  <a:prstGeom prst="rect">
                    <a:avLst/>
                  </a:prstGeom>
                  <a:noFill/>
                  <a:ln w="25400">
                    <a:solidFill>
                      <a:schemeClr val="tx1"/>
                    </a:solidFill>
                  </a:ln>
                </p:spPr>
              </p:pic>
              <p:sp>
                <p:nvSpPr>
                  <p:cNvPr id="19" name="Rectangle 18"/>
                  <p:cNvSpPr/>
                  <p:nvPr/>
                </p:nvSpPr>
                <p:spPr>
                  <a:xfrm>
                    <a:off x="2338411" y="3063871"/>
                    <a:ext cx="501133" cy="751435"/>
                  </a:xfrm>
                  <a:prstGeom prst="rect">
                    <a:avLst/>
                  </a:prstGeom>
                </p:spPr>
                <p:txBody>
                  <a:bodyPr wrap="none">
                    <a:spAutoFit/>
                  </a:bodyPr>
                  <a:lstStyle/>
                  <a:p>
                    <a:pPr defTabSz="461963">
                      <a:defRPr/>
                    </a:pP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14" name="Rounded Rectangle 13"/>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pic>
            <p:nvPicPr>
              <p:cNvPr id="20" name="Picture 2" descr="Z:\Research\twoParabDeblurring\MATLABCode\localKernelSelection\forSlides\deblur_10_10.png"/>
              <p:cNvPicPr>
                <a:picLocks noChangeAspect="1" noChangeArrowheads="1"/>
              </p:cNvPicPr>
              <p:nvPr/>
            </p:nvPicPr>
            <p:blipFill>
              <a:blip r:embed="rId10" cstate="print"/>
              <a:srcRect/>
              <a:stretch>
                <a:fillRect/>
              </a:stretch>
            </p:blipFill>
            <p:spPr bwMode="auto">
              <a:xfrm>
                <a:off x="2442168" y="3656553"/>
                <a:ext cx="1838599" cy="2060359"/>
              </a:xfrm>
              <a:prstGeom prst="rect">
                <a:avLst/>
              </a:prstGeom>
              <a:noFill/>
              <a:ln w="25400">
                <a:solidFill>
                  <a:schemeClr val="tx1"/>
                </a:solidFill>
              </a:ln>
            </p:spPr>
          </p:pic>
          <p:sp>
            <p:nvSpPr>
              <p:cNvPr id="21" name="Right Arrow 20"/>
              <p:cNvSpPr/>
              <p:nvPr/>
            </p:nvSpPr>
            <p:spPr bwMode="auto">
              <a:xfrm>
                <a:off x="2107359" y="3862589"/>
                <a:ext cx="278213" cy="13910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Right Arrow 22"/>
              <p:cNvSpPr/>
              <p:nvPr/>
            </p:nvSpPr>
            <p:spPr bwMode="auto">
              <a:xfrm rot="10800000">
                <a:off x="2107361" y="5407858"/>
                <a:ext cx="278213" cy="13910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nvGrpSpPr>
              <p:cNvPr id="25" name="Group 11"/>
              <p:cNvGrpSpPr/>
              <p:nvPr/>
            </p:nvGrpSpPr>
            <p:grpSpPr>
              <a:xfrm>
                <a:off x="665109" y="5047296"/>
                <a:ext cx="1382047" cy="1028193"/>
                <a:chOff x="117414" y="800064"/>
                <a:chExt cx="4052944" cy="3015242"/>
              </a:xfrm>
            </p:grpSpPr>
            <p:grpSp>
              <p:nvGrpSpPr>
                <p:cNvPr id="26" name="Group 10"/>
                <p:cNvGrpSpPr/>
                <p:nvPr/>
              </p:nvGrpSpPr>
              <p:grpSpPr>
                <a:xfrm>
                  <a:off x="271341" y="1019142"/>
                  <a:ext cx="3730347" cy="2796164"/>
                  <a:chOff x="271341" y="1019142"/>
                  <a:chExt cx="3730347" cy="2796164"/>
                </a:xfrm>
              </p:grpSpPr>
              <p:pic>
                <p:nvPicPr>
                  <p:cNvPr id="28" name="Picture 2" descr="Z:\Research\twoParabDeblurring\MATLABCode\localKernelSelection\forSlides\horBlur.png"/>
                  <p:cNvPicPr>
                    <a:picLocks noChangeAspect="1" noChangeArrowheads="1"/>
                  </p:cNvPicPr>
                  <p:nvPr/>
                </p:nvPicPr>
                <p:blipFill>
                  <a:blip r:embed="rId8" cstate="print"/>
                  <a:srcRect/>
                  <a:stretch>
                    <a:fillRect/>
                  </a:stretch>
                </p:blipFill>
                <p:spPr bwMode="auto">
                  <a:xfrm>
                    <a:off x="271341" y="1019142"/>
                    <a:ext cx="1795159" cy="2011680"/>
                  </a:xfrm>
                  <a:prstGeom prst="rect">
                    <a:avLst/>
                  </a:prstGeom>
                  <a:noFill/>
                  <a:ln w="25400">
                    <a:solidFill>
                      <a:schemeClr val="tx1"/>
                    </a:solidFill>
                  </a:ln>
                </p:spPr>
              </p:pic>
              <p:pic>
                <p:nvPicPr>
                  <p:cNvPr id="29" name="Picture 3" descr="Z:\Research\twoParabDeblurring\MATLABCode\localKernelSelection\forSlides\verBlur.png"/>
                  <p:cNvPicPr>
                    <a:picLocks noChangeAspect="1" noChangeArrowheads="1"/>
                  </p:cNvPicPr>
                  <p:nvPr/>
                </p:nvPicPr>
                <p:blipFill>
                  <a:blip r:embed="rId9" cstate="print"/>
                  <a:srcRect/>
                  <a:stretch>
                    <a:fillRect/>
                  </a:stretch>
                </p:blipFill>
                <p:spPr bwMode="auto">
                  <a:xfrm>
                    <a:off x="2206529" y="1019142"/>
                    <a:ext cx="1795159" cy="2011680"/>
                  </a:xfrm>
                  <a:prstGeom prst="rect">
                    <a:avLst/>
                  </a:prstGeom>
                  <a:noFill/>
                  <a:ln w="25400">
                    <a:solidFill>
                      <a:schemeClr val="tx1"/>
                    </a:solidFill>
                  </a:ln>
                </p:spPr>
              </p:pic>
              <p:sp>
                <p:nvSpPr>
                  <p:cNvPr id="31" name="Rectangle 30"/>
                  <p:cNvSpPr/>
                  <p:nvPr/>
                </p:nvSpPr>
                <p:spPr>
                  <a:xfrm>
                    <a:off x="2338411" y="3063871"/>
                    <a:ext cx="501133" cy="751435"/>
                  </a:xfrm>
                  <a:prstGeom prst="rect">
                    <a:avLst/>
                  </a:prstGeom>
                </p:spPr>
                <p:txBody>
                  <a:bodyPr wrap="none">
                    <a:spAutoFit/>
                  </a:bodyPr>
                  <a:lstStyle/>
                  <a:p>
                    <a:pPr defTabSz="461963">
                      <a:defRPr/>
                    </a:pPr>
                    <a:endParaRPr lang="en-US" sz="1200" dirty="0">
                      <a:solidFill>
                        <a:srgbClr val="FFFF66"/>
                      </a:solidFill>
                      <a:effectLst>
                        <a:outerShdw blurRad="38100" dist="38100" dir="2700000" algn="tl">
                          <a:srgbClr val="000000"/>
                        </a:outerShdw>
                      </a:effectLst>
                      <a:ea typeface="Arial Unicode MS" pitchFamily="34" charset="-128"/>
                      <a:cs typeface="Arial Unicode MS" pitchFamily="34" charset="-128"/>
                    </a:endParaRPr>
                  </a:p>
                </p:txBody>
              </p:sp>
            </p:grpSp>
            <p:sp>
              <p:nvSpPr>
                <p:cNvPr id="27" name="Rounded Rectangle 26"/>
                <p:cNvSpPr/>
                <p:nvPr/>
              </p:nvSpPr>
              <p:spPr bwMode="auto">
                <a:xfrm>
                  <a:off x="117414" y="800064"/>
                  <a:ext cx="4052944" cy="2628936"/>
                </a:xfrm>
                <a:prstGeom prst="roundRect">
                  <a:avLst/>
                </a:prstGeom>
                <a:noFill/>
                <a:ln w="38100" cap="flat" cmpd="sng" algn="ctr">
                  <a:solidFill>
                    <a:schemeClr val="accent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35" name="Group 34"/>
              <p:cNvGrpSpPr/>
              <p:nvPr/>
            </p:nvGrpSpPr>
            <p:grpSpPr>
              <a:xfrm>
                <a:off x="1182384" y="4274661"/>
                <a:ext cx="322524" cy="630942"/>
                <a:chOff x="2339936" y="4072091"/>
                <a:chExt cx="348655" cy="682061"/>
              </a:xfrm>
            </p:grpSpPr>
            <p:sp>
              <p:nvSpPr>
                <p:cNvPr id="33" name="Oval 32"/>
                <p:cNvSpPr/>
                <p:nvPr/>
              </p:nvSpPr>
              <p:spPr bwMode="auto">
                <a:xfrm>
                  <a:off x="2381220" y="4323250"/>
                  <a:ext cx="284045" cy="284045"/>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4" name="TextBox 33"/>
                <p:cNvSpPr txBox="1"/>
                <p:nvPr/>
              </p:nvSpPr>
              <p:spPr>
                <a:xfrm>
                  <a:off x="2339936" y="4072091"/>
                  <a:ext cx="348655" cy="682061"/>
                </a:xfrm>
                <a:prstGeom prst="rect">
                  <a:avLst/>
                </a:prstGeom>
                <a:noFill/>
              </p:spPr>
              <p:txBody>
                <a:bodyPr wrap="none" rtlCol="0">
                  <a:spAutoFit/>
                </a:bodyPr>
                <a:lstStyle/>
                <a:p>
                  <a:r>
                    <a:rPr lang="en-US" sz="3500" dirty="0" smtClean="0"/>
                    <a:t>-</a:t>
                  </a:r>
                  <a:endParaRPr lang="en-US" sz="3500" dirty="0"/>
                </a:p>
              </p:txBody>
            </p:sp>
          </p:grpSp>
        </p:grpSp>
        <p:sp>
          <p:nvSpPr>
            <p:cNvPr id="37" name="Rectangle 76"/>
            <p:cNvSpPr>
              <a:spLocks noChangeArrowheads="1"/>
            </p:cNvSpPr>
            <p:nvPr/>
          </p:nvSpPr>
          <p:spPr bwMode="auto">
            <a:xfrm>
              <a:off x="1044994" y="6021423"/>
              <a:ext cx="2855889" cy="438156"/>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Blur estimation method</a:t>
              </a:r>
              <a:endParaRPr lang="en-US" sz="2200" dirty="0">
                <a:solidFill>
                  <a:srgbClr val="FFFF66"/>
                </a:solidFill>
                <a:effectLst>
                  <a:outerShdw blurRad="38100" dist="38100" dir="2700000" algn="tl">
                    <a:srgbClr val="000000"/>
                  </a:outerShdw>
                </a:effectLst>
              </a:endParaRPr>
            </a:p>
          </p:txBody>
        </p:sp>
      </p:grpSp>
      <p:grpSp>
        <p:nvGrpSpPr>
          <p:cNvPr id="46" name="Group 45"/>
          <p:cNvGrpSpPr/>
          <p:nvPr/>
        </p:nvGrpSpPr>
        <p:grpSpPr>
          <a:xfrm>
            <a:off x="5083182" y="3512980"/>
            <a:ext cx="3167502" cy="2946599"/>
            <a:chOff x="5083182" y="3512980"/>
            <a:chExt cx="3167502" cy="2946599"/>
          </a:xfrm>
        </p:grpSpPr>
        <p:pic>
          <p:nvPicPr>
            <p:cNvPr id="40" name="Picture 3"/>
            <p:cNvPicPr>
              <a:picLocks noChangeAspect="1" noChangeArrowheads="1"/>
            </p:cNvPicPr>
            <p:nvPr/>
          </p:nvPicPr>
          <p:blipFill>
            <a:blip r:embed="rId11" cstate="print"/>
            <a:srcRect/>
            <a:stretch>
              <a:fillRect/>
            </a:stretch>
          </p:blipFill>
          <p:spPr bwMode="auto">
            <a:xfrm>
              <a:off x="5083182" y="3512980"/>
              <a:ext cx="3167502" cy="2534002"/>
            </a:xfrm>
            <a:prstGeom prst="rect">
              <a:avLst/>
            </a:prstGeom>
            <a:noFill/>
            <a:ln w="9525">
              <a:noFill/>
              <a:miter lim="800000"/>
              <a:headEnd/>
              <a:tailEnd/>
            </a:ln>
          </p:spPr>
        </p:pic>
        <p:sp>
          <p:nvSpPr>
            <p:cNvPr id="41" name="Rectangle 76"/>
            <p:cNvSpPr>
              <a:spLocks noChangeArrowheads="1"/>
            </p:cNvSpPr>
            <p:nvPr/>
          </p:nvSpPr>
          <p:spPr bwMode="auto">
            <a:xfrm>
              <a:off x="5576421" y="6021423"/>
              <a:ext cx="2181025" cy="438156"/>
            </a:xfrm>
            <a:prstGeom prst="rect">
              <a:avLst/>
            </a:prstGeom>
            <a:noFill/>
            <a:ln w="12700">
              <a:noFill/>
              <a:miter lim="800000"/>
              <a:headEnd/>
              <a:tailEnd/>
            </a:ln>
            <a:effectLst/>
          </p:spPr>
          <p:txBody>
            <a:bodyPr wrap="none"/>
            <a:lstStyle/>
            <a:p>
              <a:pPr>
                <a:lnSpc>
                  <a:spcPct val="85000"/>
                </a:lnSpc>
                <a:defRPr/>
              </a:pPr>
              <a:r>
                <a:rPr lang="en-US" sz="2200" dirty="0" smtClean="0">
                  <a:solidFill>
                    <a:srgbClr val="FFFF66"/>
                  </a:solidFill>
                  <a:effectLst>
                    <a:outerShdw blurRad="38100" dist="38100" dir="2700000" algn="tl">
                      <a:srgbClr val="000000"/>
                    </a:outerShdw>
                  </a:effectLst>
                </a:rPr>
                <a:t>Prototype camera</a:t>
              </a:r>
              <a:endParaRPr lang="en-US" sz="2200" dirty="0">
                <a:solidFill>
                  <a:srgbClr val="FFFF66"/>
                </a:solidFill>
                <a:effectLst>
                  <a:outerShdw blurRad="38100" dist="38100" dir="2700000" algn="tl">
                    <a:srgbClr val="000000"/>
                  </a:outerShdw>
                </a:effectLst>
              </a:endParaRPr>
            </a:p>
          </p:txBody>
        </p:sp>
      </p:grpSp>
    </p:spTree>
  </p:cSld>
  <p:clrMapOvr>
    <a:masterClrMapping/>
  </p:clrMapOvr>
  <p:transition advTm="25891">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 name="Title 5"/>
          <p:cNvSpPr>
            <a:spLocks/>
          </p:cNvSpPr>
          <p:nvPr/>
        </p:nvSpPr>
        <p:spPr bwMode="auto">
          <a:xfrm>
            <a:off x="160338" y="1331913"/>
            <a:ext cx="8812212" cy="1143000"/>
          </a:xfrm>
          <a:prstGeom prst="rect">
            <a:avLst/>
          </a:prstGeom>
          <a:noFill/>
          <a:ln w="9525">
            <a:noFill/>
            <a:miter lim="800000"/>
            <a:headEnd/>
            <a:tailEnd/>
          </a:ln>
        </p:spPr>
        <p:txBody>
          <a:bodyPr anchor="ctr"/>
          <a:lstStyle/>
          <a:p>
            <a:pPr algn="ctr" eaLnBrk="0" hangingPunct="0">
              <a:defRPr/>
            </a:pPr>
            <a:r>
              <a:rPr lang="en-US" sz="4800" dirty="0">
                <a:solidFill>
                  <a:srgbClr val="FFCC66"/>
                </a:solidFill>
                <a:effectLst>
                  <a:outerShdw blurRad="38100" dist="38100" dir="2700000" algn="tl">
                    <a:srgbClr val="000000"/>
                  </a:outerShdw>
                </a:effectLst>
              </a:rPr>
              <a:t>Motion blur removal with orthogonal parabolic exposures</a:t>
            </a:r>
          </a:p>
        </p:txBody>
      </p:sp>
      <p:sp>
        <p:nvSpPr>
          <p:cNvPr id="5" name="Subtitle 4"/>
          <p:cNvSpPr>
            <a:spLocks/>
          </p:cNvSpPr>
          <p:nvPr/>
        </p:nvSpPr>
        <p:spPr bwMode="auto">
          <a:xfrm>
            <a:off x="57150" y="3940175"/>
            <a:ext cx="8629650" cy="2060575"/>
          </a:xfrm>
          <a:prstGeom prst="rect">
            <a:avLst/>
          </a:prstGeom>
          <a:noFill/>
          <a:ln w="9525">
            <a:noFill/>
            <a:miter lim="800000"/>
            <a:headEnd/>
            <a:tailEnd/>
          </a:ln>
        </p:spPr>
        <p:txBody>
          <a:bodyPr/>
          <a:lstStyle/>
          <a:p>
            <a:pPr marL="342900" indent="-342900" algn="ctr" eaLnBrk="0" hangingPunct="0">
              <a:defRPr/>
            </a:pPr>
            <a:r>
              <a:rPr lang="en-US" sz="3600" dirty="0" smtClean="0">
                <a:solidFill>
                  <a:srgbClr val="FFFFCC"/>
                </a:solidFill>
                <a:effectLst>
                  <a:outerShdw blurRad="38100" dist="38100" dir="2700000" algn="tl">
                    <a:srgbClr val="000000"/>
                  </a:outerShdw>
                </a:effectLst>
              </a:rPr>
              <a:t>      </a:t>
            </a:r>
            <a:r>
              <a:rPr lang="en-US" sz="3600" dirty="0" err="1" smtClean="0">
                <a:solidFill>
                  <a:srgbClr val="FFFFCC"/>
                </a:solidFill>
                <a:effectLst>
                  <a:outerShdw blurRad="38100" dist="38100" dir="2700000" algn="tl">
                    <a:srgbClr val="000000"/>
                  </a:outerShdw>
                </a:effectLst>
              </a:rPr>
              <a:t>Taeg</a:t>
            </a:r>
            <a:r>
              <a:rPr lang="en-US" sz="3600" dirty="0" smtClean="0">
                <a:solidFill>
                  <a:srgbClr val="FFFFCC"/>
                </a:solidFill>
                <a:effectLst>
                  <a:outerShdw blurRad="38100" dist="38100" dir="2700000" algn="tl">
                    <a:srgbClr val="000000"/>
                  </a:outerShdw>
                </a:effectLst>
              </a:rPr>
              <a:t> </a:t>
            </a:r>
            <a:r>
              <a:rPr lang="en-US" sz="3600" dirty="0">
                <a:solidFill>
                  <a:srgbClr val="FFFFCC"/>
                </a:solidFill>
                <a:effectLst>
                  <a:outerShdw blurRad="38100" dist="38100" dir="2700000" algn="tl">
                    <a:srgbClr val="000000"/>
                  </a:outerShdw>
                </a:effectLst>
              </a:rPr>
              <a:t>Sang Cho</a:t>
            </a:r>
            <a:r>
              <a:rPr lang="en-US" sz="3200" baseline="30000" dirty="0">
                <a:solidFill>
                  <a:srgbClr val="FFFFCC"/>
                </a:solidFill>
                <a:effectLst>
                  <a:outerShdw blurRad="38100" dist="38100" dir="2700000" algn="tl">
                    <a:srgbClr val="000000"/>
                  </a:outerShdw>
                </a:effectLst>
              </a:rPr>
              <a:t>1              </a:t>
            </a:r>
            <a:r>
              <a:rPr lang="en-US" sz="3200" dirty="0">
                <a:solidFill>
                  <a:srgbClr val="FFFFCC"/>
                </a:solidFill>
                <a:effectLst>
                  <a:outerShdw blurRad="38100" dist="38100" dir="2700000" algn="tl">
                    <a:srgbClr val="000000"/>
                  </a:outerShdw>
                </a:effectLst>
              </a:rPr>
              <a:t>  </a:t>
            </a:r>
            <a:r>
              <a:rPr lang="en-US" sz="3200" dirty="0" err="1">
                <a:solidFill>
                  <a:srgbClr val="FFFFCC"/>
                </a:solidFill>
                <a:effectLst>
                  <a:outerShdw blurRad="38100" dist="38100" dir="2700000" algn="tl">
                    <a:srgbClr val="000000"/>
                  </a:outerShdw>
                </a:effectLst>
              </a:rPr>
              <a:t>Anat</a:t>
            </a:r>
            <a:r>
              <a:rPr lang="en-US" sz="3200" dirty="0">
                <a:solidFill>
                  <a:srgbClr val="FFFFCC"/>
                </a:solidFill>
                <a:effectLst>
                  <a:outerShdw blurRad="38100" dist="38100" dir="2700000" algn="tl">
                    <a:srgbClr val="000000"/>
                  </a:outerShdw>
                </a:effectLst>
              </a:rPr>
              <a:t> Levin</a:t>
            </a:r>
            <a:r>
              <a:rPr lang="en-US" sz="3200" baseline="30000" dirty="0">
                <a:solidFill>
                  <a:srgbClr val="FFFFCC"/>
                </a:solidFill>
                <a:effectLst>
                  <a:outerShdw blurRad="38100" dist="38100" dir="2700000" algn="tl">
                    <a:srgbClr val="000000"/>
                  </a:outerShdw>
                </a:effectLst>
              </a:rPr>
              <a:t>2                 </a:t>
            </a:r>
            <a:r>
              <a:rPr lang="en-US" sz="3200" baseline="30000" dirty="0" smtClean="0">
                <a:solidFill>
                  <a:srgbClr val="FFFFCC"/>
                </a:solidFill>
                <a:effectLst>
                  <a:outerShdw blurRad="38100" dist="38100" dir="2700000" algn="tl">
                    <a:srgbClr val="000000"/>
                  </a:outerShdw>
                </a:effectLst>
              </a:rPr>
              <a:t> </a:t>
            </a:r>
            <a:endParaRPr lang="en-US" sz="3200" baseline="30000" dirty="0" smtClean="0">
              <a:solidFill>
                <a:srgbClr val="FFFFCC"/>
              </a:solidFill>
              <a:effectLst>
                <a:outerShdw blurRad="38100" dist="38100" dir="2700000" algn="tl">
                  <a:srgbClr val="000000"/>
                </a:outerShdw>
              </a:effectLst>
            </a:endParaRPr>
          </a:p>
          <a:p>
            <a:pPr marL="342900" indent="-342900" algn="ctr" eaLnBrk="0" hangingPunct="0">
              <a:defRPr/>
            </a:pPr>
            <a:r>
              <a:rPr lang="en-US" sz="3200" dirty="0" err="1" smtClean="0">
                <a:solidFill>
                  <a:srgbClr val="FFFFCC"/>
                </a:solidFill>
                <a:effectLst>
                  <a:outerShdw blurRad="38100" dist="38100" dir="2700000" algn="tl">
                    <a:srgbClr val="000000"/>
                  </a:outerShdw>
                </a:effectLst>
              </a:rPr>
              <a:t>Frédo</a:t>
            </a:r>
            <a:r>
              <a:rPr lang="en-US" sz="3200" dirty="0" smtClean="0">
                <a:solidFill>
                  <a:srgbClr val="FFFFCC"/>
                </a:solidFill>
                <a:effectLst>
                  <a:outerShdw blurRad="38100" dist="38100" dir="2700000" algn="tl">
                    <a:srgbClr val="000000"/>
                  </a:outerShdw>
                </a:effectLst>
              </a:rPr>
              <a:t> </a:t>
            </a:r>
            <a:r>
              <a:rPr lang="en-US" sz="3200" dirty="0">
                <a:solidFill>
                  <a:srgbClr val="FFFFCC"/>
                </a:solidFill>
                <a:effectLst>
                  <a:outerShdw blurRad="38100" dist="38100" dir="2700000" algn="tl">
                    <a:srgbClr val="000000"/>
                  </a:outerShdw>
                </a:effectLst>
              </a:rPr>
              <a:t>Durand</a:t>
            </a:r>
            <a:r>
              <a:rPr lang="en-US" sz="3200" baseline="30000" dirty="0">
                <a:solidFill>
                  <a:srgbClr val="FFFFCC"/>
                </a:solidFill>
                <a:effectLst>
                  <a:outerShdw blurRad="38100" dist="38100" dir="2700000" algn="tl">
                    <a:srgbClr val="000000"/>
                  </a:outerShdw>
                </a:effectLst>
              </a:rPr>
              <a:t>1</a:t>
            </a:r>
            <a:r>
              <a:rPr lang="en-US" sz="3200" dirty="0">
                <a:solidFill>
                  <a:srgbClr val="FFFFCC"/>
                </a:solidFill>
                <a:effectLst>
                  <a:outerShdw blurRad="38100" dist="38100" dir="2700000" algn="tl">
                    <a:srgbClr val="000000"/>
                  </a:outerShdw>
                </a:effectLst>
              </a:rPr>
              <a:t>             Bill Freeman</a:t>
            </a:r>
            <a:r>
              <a:rPr lang="en-US" sz="3200" baseline="30000" dirty="0">
                <a:solidFill>
                  <a:srgbClr val="FFFFCC"/>
                </a:solidFill>
                <a:effectLst>
                  <a:outerShdw blurRad="38100" dist="38100" dir="2700000" algn="tl">
                    <a:srgbClr val="000000"/>
                  </a:outerShdw>
                </a:effectLst>
              </a:rPr>
              <a:t>1</a:t>
            </a:r>
            <a:endParaRPr lang="en-US" sz="28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endParaRPr lang="en-US" sz="16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1</a:t>
            </a:r>
            <a:r>
              <a:rPr lang="en-US" sz="2800" dirty="0">
                <a:solidFill>
                  <a:srgbClr val="FFFFCC"/>
                </a:solidFill>
                <a:effectLst>
                  <a:outerShdw blurRad="38100" dist="38100" dir="2700000" algn="tl">
                    <a:srgbClr val="000000"/>
                  </a:outerShdw>
                </a:effectLst>
              </a:rPr>
              <a:t>Massachusetts Institute of Technology</a:t>
            </a:r>
            <a:endParaRPr lang="en-US" sz="1400" baseline="30000" dirty="0">
              <a:solidFill>
                <a:srgbClr val="FFFFCC"/>
              </a:solidFill>
              <a:effectLst>
                <a:outerShdw blurRad="38100" dist="38100" dir="2700000" algn="tl">
                  <a:srgbClr val="000000"/>
                </a:outerShdw>
              </a:effectLst>
            </a:endParaRPr>
          </a:p>
          <a:p>
            <a:pPr marL="342900" indent="-342900" algn="ctr" eaLnBrk="0" hangingPunct="0">
              <a:defRPr/>
            </a:pPr>
            <a:r>
              <a:rPr lang="en-US" sz="2800" baseline="30000" dirty="0">
                <a:solidFill>
                  <a:srgbClr val="FFFFCC"/>
                </a:solidFill>
                <a:effectLst>
                  <a:outerShdw blurRad="38100" dist="38100" dir="2700000" algn="tl">
                    <a:srgbClr val="000000"/>
                  </a:outerShdw>
                </a:effectLst>
              </a:rPr>
              <a:t>2</a:t>
            </a:r>
            <a:r>
              <a:rPr lang="en-US" sz="1800" baseline="30000" dirty="0">
                <a:solidFill>
                  <a:srgbClr val="FFFFCC"/>
                </a:solidFill>
                <a:effectLst>
                  <a:outerShdw blurRad="38100" dist="38100" dir="2700000" algn="tl">
                    <a:srgbClr val="000000"/>
                  </a:outerShdw>
                </a:effectLst>
              </a:rPr>
              <a:t> </a:t>
            </a:r>
            <a:r>
              <a:rPr lang="en-US" sz="2800" dirty="0">
                <a:solidFill>
                  <a:srgbClr val="FFFFCC"/>
                </a:solidFill>
                <a:effectLst>
                  <a:outerShdw blurRad="38100" dist="38100" dir="2700000" algn="tl">
                    <a:srgbClr val="000000"/>
                  </a:outerShdw>
                </a:effectLst>
              </a:rPr>
              <a:t>Weizmann Institute of Science</a:t>
            </a:r>
          </a:p>
          <a:p>
            <a:pPr marL="342900" indent="-342900" algn="ctr" eaLnBrk="0" hangingPunct="0">
              <a:defRPr/>
            </a:pPr>
            <a:endParaRPr lang="en-US" sz="2800" baseline="30000" dirty="0">
              <a:solidFill>
                <a:srgbClr val="FFFFCC"/>
              </a:solidFill>
              <a:effectLst>
                <a:outerShdw blurRad="38100" dist="38100" dir="2700000" algn="tl">
                  <a:srgbClr val="000000"/>
                </a:outerShdw>
              </a:effectLst>
            </a:endParaRPr>
          </a:p>
        </p:txBody>
      </p:sp>
      <p:sp>
        <p:nvSpPr>
          <p:cNvPr id="4" name="Rectangle 4"/>
          <p:cNvSpPr>
            <a:spLocks noChangeArrowheads="1"/>
          </p:cNvSpPr>
          <p:nvPr/>
        </p:nvSpPr>
        <p:spPr bwMode="auto">
          <a:xfrm>
            <a:off x="1249317" y="2593972"/>
            <a:ext cx="6551602" cy="584775"/>
          </a:xfrm>
          <a:prstGeom prst="rect">
            <a:avLst/>
          </a:prstGeom>
          <a:noFill/>
          <a:ln w="9525">
            <a:noFill/>
            <a:miter lim="800000"/>
            <a:headEnd/>
            <a:tailEnd/>
          </a:ln>
          <a:effectLst/>
        </p:spPr>
        <p:txBody>
          <a:bodyPr wrap="none">
            <a:spAutoFit/>
          </a:bodyPr>
          <a:lstStyle/>
          <a:p>
            <a:r>
              <a:rPr lang="en-US" sz="3200">
                <a:effectLst>
                  <a:outerShdw blurRad="38100" dist="38100" dir="2700000" algn="tl">
                    <a:srgbClr val="000000"/>
                  </a:outerShdw>
                </a:effectLst>
              </a:rPr>
              <a:t>http</a:t>
            </a:r>
            <a:r>
              <a:rPr lang="en-US" sz="3200" smtClean="0">
                <a:effectLst>
                  <a:outerShdw blurRad="38100" dist="38100" dir="2700000" algn="tl">
                    <a:srgbClr val="000000"/>
                  </a:outerShdw>
                </a:effectLst>
              </a:rPr>
              <a:t>://people.csail.mit.edu/~taegsang</a:t>
            </a:r>
            <a:endParaRPr lang="en-US" sz="3200" dirty="0">
              <a:effectLst>
                <a:outerShdw blurRad="38100" dist="38100" dir="2700000" algn="tl">
                  <a:srgbClr val="000000"/>
                </a:outerShdw>
              </a:effectLst>
            </a:endParaRPr>
          </a:p>
        </p:txBody>
      </p:sp>
    </p:spTree>
  </p:cSld>
  <p:clrMapOvr>
    <a:masterClrMapping/>
  </p:clrMapOvr>
  <p:transition advTm="17501">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2" descr="Z:\public_html\layerIm_MJJiye_16.bmp"/>
          <p:cNvPicPr>
            <a:picLocks noChangeAspect="1" noChangeArrowheads="1"/>
          </p:cNvPicPr>
          <p:nvPr/>
        </p:nvPicPr>
        <p:blipFill>
          <a:blip r:embed="rId3" cstate="print"/>
          <a:srcRect/>
          <a:stretch>
            <a:fillRect/>
          </a:stretch>
        </p:blipFill>
        <p:spPr bwMode="auto">
          <a:xfrm>
            <a:off x="155448" y="1143000"/>
            <a:ext cx="5546258" cy="5257800"/>
          </a:xfrm>
          <a:prstGeom prst="rect">
            <a:avLst/>
          </a:prstGeom>
          <a:noFill/>
        </p:spPr>
      </p:pic>
      <p:sp>
        <p:nvSpPr>
          <p:cNvPr id="28" name="Title 27"/>
          <p:cNvSpPr>
            <a:spLocks noGrp="1"/>
          </p:cNvSpPr>
          <p:nvPr>
            <p:ph type="title" idx="4294967295"/>
          </p:nvPr>
        </p:nvSpPr>
        <p:spPr/>
        <p:txBody>
          <a:bodyPr/>
          <a:lstStyle/>
          <a:p>
            <a:pPr>
              <a:defRPr/>
            </a:pPr>
            <a:r>
              <a:rPr lang="en-US" b="0" dirty="0" smtClean="0"/>
              <a:t>Our technique</a:t>
            </a:r>
          </a:p>
        </p:txBody>
      </p:sp>
      <p:sp>
        <p:nvSpPr>
          <p:cNvPr id="16388" name="TextBox 10"/>
          <p:cNvSpPr txBox="1">
            <a:spLocks noChangeArrowheads="1"/>
          </p:cNvSpPr>
          <p:nvPr/>
        </p:nvSpPr>
        <p:spPr bwMode="auto">
          <a:xfrm>
            <a:off x="5989707" y="2743200"/>
            <a:ext cx="3154293" cy="2308225"/>
          </a:xfrm>
          <a:prstGeom prst="rect">
            <a:avLst/>
          </a:prstGeom>
          <a:noFill/>
          <a:ln w="9525">
            <a:noFill/>
            <a:miter lim="800000"/>
            <a:headEnd/>
            <a:tailEnd/>
          </a:ln>
        </p:spPr>
        <p:txBody>
          <a:bodyPr wrap="square">
            <a:spAutoFit/>
          </a:bodyPr>
          <a:lstStyle/>
          <a:p>
            <a:pPr>
              <a:buFont typeface="Arial" charset="0"/>
              <a:buChar char="•"/>
            </a:pPr>
            <a:r>
              <a:rPr lang="en-US" dirty="0"/>
              <a:t> Takes two shots with </a:t>
            </a:r>
          </a:p>
          <a:p>
            <a:r>
              <a:rPr lang="en-US" dirty="0"/>
              <a:t>   parabolic camera</a:t>
            </a:r>
          </a:p>
          <a:p>
            <a:pPr>
              <a:buFont typeface="Arial" charset="0"/>
              <a:buChar char="•"/>
            </a:pPr>
            <a:r>
              <a:rPr lang="en-US" dirty="0"/>
              <a:t> Handles 2D constant-</a:t>
            </a:r>
          </a:p>
          <a:p>
            <a:r>
              <a:rPr lang="en-US" dirty="0"/>
              <a:t>   velocity motions</a:t>
            </a:r>
          </a:p>
          <a:p>
            <a:pPr>
              <a:buFont typeface="Arial" charset="0"/>
              <a:buChar char="•"/>
            </a:pPr>
            <a:r>
              <a:rPr lang="en-US" dirty="0"/>
              <a:t> Allows near-optimal </a:t>
            </a:r>
          </a:p>
          <a:p>
            <a:r>
              <a:rPr lang="en-US" dirty="0"/>
              <a:t>   information capture </a:t>
            </a:r>
          </a:p>
        </p:txBody>
      </p:sp>
      <p:sp>
        <p:nvSpPr>
          <p:cNvPr id="12" name="Rectangle 11"/>
          <p:cNvSpPr/>
          <p:nvPr/>
        </p:nvSpPr>
        <p:spPr>
          <a:xfrm>
            <a:off x="6065907" y="1981200"/>
            <a:ext cx="2489200" cy="461963"/>
          </a:xfrm>
          <a:prstGeom prst="rect">
            <a:avLst/>
          </a:prstGeom>
        </p:spPr>
        <p:txBody>
          <a:bodyPr wrap="none">
            <a:spAutoFit/>
          </a:bodyPr>
          <a:lstStyle/>
          <a:p>
            <a:pPr defTabSz="461963">
              <a:defRPr/>
            </a:pPr>
            <a:r>
              <a:rPr lang="en-US" dirty="0">
                <a:solidFill>
                  <a:srgbClr val="FFFF66"/>
                </a:solidFill>
                <a:effectLst>
                  <a:outerShdw blurRad="38100" dist="38100" dir="2700000" algn="tl">
                    <a:srgbClr val="000000"/>
                  </a:outerShdw>
                </a:effectLst>
                <a:ea typeface="Arial Unicode MS" pitchFamily="34" charset="-128"/>
                <a:cs typeface="Arial Unicode MS" pitchFamily="34" charset="-128"/>
              </a:rPr>
              <a:t>Key characteristics</a:t>
            </a:r>
          </a:p>
        </p:txBody>
      </p:sp>
      <p:pic>
        <p:nvPicPr>
          <p:cNvPr id="17409" name="Picture 1" descr="Z:\public_html\motionField.png"/>
          <p:cNvPicPr>
            <a:picLocks noChangeAspect="1" noChangeArrowheads="1"/>
          </p:cNvPicPr>
          <p:nvPr/>
        </p:nvPicPr>
        <p:blipFill>
          <a:blip r:embed="rId4" cstate="print"/>
          <a:srcRect/>
          <a:stretch>
            <a:fillRect/>
          </a:stretch>
        </p:blipFill>
        <p:spPr bwMode="auto">
          <a:xfrm>
            <a:off x="299979" y="4670442"/>
            <a:ext cx="1514618" cy="1606525"/>
          </a:xfrm>
          <a:prstGeom prst="rect">
            <a:avLst/>
          </a:prstGeom>
          <a:noFill/>
        </p:spPr>
      </p:pic>
    </p:spTree>
  </p:cSld>
  <p:clrMapOvr>
    <a:masterClrMapping/>
  </p:clrMapOvr>
  <p:transition spd="med" advTm="14703">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Our </a:t>
            </a:r>
            <a:r>
              <a:rPr lang="en-US" b="0" dirty="0" err="1" smtClean="0"/>
              <a:t>deblurring</a:t>
            </a:r>
            <a:r>
              <a:rPr lang="en-US" b="0" dirty="0" smtClean="0"/>
              <a:t> result</a:t>
            </a:r>
          </a:p>
        </p:txBody>
      </p:sp>
      <p:pic>
        <p:nvPicPr>
          <p:cNvPr id="17411" name="Picture 5" descr="C:\Users\taegsang\Desktop\debIm_MJRoger_16.bmp"/>
          <p:cNvPicPr>
            <a:picLocks noChangeAspect="1" noChangeArrowheads="1"/>
          </p:cNvPicPr>
          <p:nvPr/>
        </p:nvPicPr>
        <p:blipFill>
          <a:blip r:embed="rId3" cstate="print"/>
          <a:srcRect/>
          <a:stretch>
            <a:fillRect/>
          </a:stretch>
        </p:blipFill>
        <p:spPr bwMode="auto">
          <a:xfrm>
            <a:off x="155575" y="1143000"/>
            <a:ext cx="5546725" cy="5257800"/>
          </a:xfrm>
          <a:prstGeom prst="rect">
            <a:avLst/>
          </a:prstGeom>
          <a:noFill/>
          <a:ln w="38100">
            <a:solidFill>
              <a:schemeClr val="tx1"/>
            </a:solidFill>
            <a:miter lim="800000"/>
            <a:headEnd/>
            <a:tailEnd/>
          </a:ln>
        </p:spPr>
      </p:pic>
      <p:sp>
        <p:nvSpPr>
          <p:cNvPr id="16" name="Rectangle 15"/>
          <p:cNvSpPr/>
          <p:nvPr/>
        </p:nvSpPr>
        <p:spPr bwMode="auto">
          <a:xfrm>
            <a:off x="3987792" y="1274733"/>
            <a:ext cx="1117608" cy="1168416"/>
          </a:xfrm>
          <a:prstGeom prst="rect">
            <a:avLst/>
          </a:prstGeom>
          <a:noFill/>
          <a:ln w="38100" cap="flat" cmpd="sng" algn="ctr">
            <a:solidFill>
              <a:schemeClr val="accent1">
                <a:lumMod val="40000"/>
                <a:lumOff val="60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pic>
        <p:nvPicPr>
          <p:cNvPr id="15361" name="Picture 1" descr="Z:\public_html\jin_crop_ICCP.bmp"/>
          <p:cNvPicPr>
            <a:picLocks noChangeAspect="1" noChangeArrowheads="1"/>
          </p:cNvPicPr>
          <p:nvPr/>
        </p:nvPicPr>
        <p:blipFill>
          <a:blip r:embed="rId4" cstate="print"/>
          <a:srcRect/>
          <a:stretch>
            <a:fillRect/>
          </a:stretch>
        </p:blipFill>
        <p:spPr bwMode="auto">
          <a:xfrm>
            <a:off x="6215085" y="1092168"/>
            <a:ext cx="2560320" cy="2560320"/>
          </a:xfrm>
          <a:prstGeom prst="rect">
            <a:avLst/>
          </a:prstGeom>
          <a:noFill/>
          <a:ln w="38100">
            <a:solidFill>
              <a:schemeClr val="accent1">
                <a:lumMod val="40000"/>
                <a:lumOff val="60000"/>
              </a:schemeClr>
            </a:solidFill>
          </a:ln>
        </p:spPr>
      </p:pic>
      <p:pic>
        <p:nvPicPr>
          <p:cNvPr id="15362" name="Picture 2" descr="Z:\public_html\roger_crop_ICCP.bmp"/>
          <p:cNvPicPr>
            <a:picLocks noChangeAspect="1" noChangeArrowheads="1"/>
          </p:cNvPicPr>
          <p:nvPr/>
        </p:nvPicPr>
        <p:blipFill>
          <a:blip r:embed="rId5" cstate="print"/>
          <a:srcRect/>
          <a:stretch>
            <a:fillRect/>
          </a:stretch>
        </p:blipFill>
        <p:spPr bwMode="auto">
          <a:xfrm>
            <a:off x="6215085" y="3830643"/>
            <a:ext cx="2560320" cy="2560320"/>
          </a:xfrm>
          <a:prstGeom prst="rect">
            <a:avLst/>
          </a:prstGeom>
          <a:noFill/>
          <a:ln w="38100">
            <a:solidFill>
              <a:schemeClr val="accent1">
                <a:lumMod val="75000"/>
              </a:schemeClr>
            </a:solidFill>
          </a:ln>
        </p:spPr>
      </p:pic>
      <p:sp>
        <p:nvSpPr>
          <p:cNvPr id="9" name="Rectangle 8"/>
          <p:cNvSpPr/>
          <p:nvPr/>
        </p:nvSpPr>
        <p:spPr bwMode="auto">
          <a:xfrm>
            <a:off x="569865" y="1165194"/>
            <a:ext cx="1117608" cy="116841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wrap="none" anchor="ctr"/>
          <a:lstStyle/>
          <a:p>
            <a:pPr algn="ctr" eaLnBrk="0" hangingPunct="0">
              <a:defRPr/>
            </a:pPr>
            <a:endParaRPr lang="en-US">
              <a:latin typeface="Times New Roman" pitchFamily="18" charset="0"/>
            </a:endParaRPr>
          </a:p>
        </p:txBody>
      </p:sp>
    </p:spTree>
  </p:cSld>
  <p:clrMapOvr>
    <a:masterClrMapping/>
  </p:clrMapOvr>
  <p:transition spd="med" advTm="14703">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Title 27"/>
          <p:cNvSpPr>
            <a:spLocks noGrp="1"/>
          </p:cNvSpPr>
          <p:nvPr>
            <p:ph type="title" idx="4294967295"/>
          </p:nvPr>
        </p:nvSpPr>
        <p:spPr/>
        <p:txBody>
          <a:bodyPr/>
          <a:lstStyle/>
          <a:p>
            <a:pPr>
              <a:defRPr/>
            </a:pPr>
            <a:r>
              <a:rPr lang="en-US" b="0" dirty="0" smtClean="0"/>
              <a:t>Outline</a:t>
            </a:r>
          </a:p>
        </p:txBody>
      </p:sp>
      <p:sp>
        <p:nvSpPr>
          <p:cNvPr id="7" name="TextBox 6"/>
          <p:cNvSpPr txBox="1"/>
          <p:nvPr/>
        </p:nvSpPr>
        <p:spPr>
          <a:xfrm>
            <a:off x="914400" y="1905000"/>
            <a:ext cx="5005922" cy="3416320"/>
          </a:xfrm>
          <a:prstGeom prst="rect">
            <a:avLst/>
          </a:prstGeom>
          <a:noFill/>
        </p:spPr>
        <p:txBody>
          <a:bodyPr wrap="none">
            <a:spAutoFit/>
          </a:bodyPr>
          <a:lstStyle/>
          <a:p>
            <a:pPr marL="457200" indent="-457200">
              <a:buFontTx/>
              <a:buAutoNum type="arabicPeriod"/>
              <a:defRPr/>
            </a:pPr>
            <a:r>
              <a:rPr lang="en-US" dirty="0"/>
              <a:t>Related work</a:t>
            </a:r>
          </a:p>
          <a:p>
            <a:pPr marL="457200" indent="-457200">
              <a:buFontTx/>
              <a:buAutoNum type="arabicPeriod"/>
              <a:defRPr/>
            </a:pPr>
            <a:endParaRPr lang="en-US" dirty="0"/>
          </a:p>
          <a:p>
            <a:pPr marL="457200" indent="-457200">
              <a:buFontTx/>
              <a:buAutoNum type="arabicPeriod"/>
              <a:defRPr/>
            </a:pPr>
            <a:r>
              <a:rPr lang="en-US" dirty="0">
                <a:solidFill>
                  <a:schemeClr val="tx1">
                    <a:alpha val="32000"/>
                  </a:schemeClr>
                </a:solidFill>
              </a:rPr>
              <a:t>2D motion optimal spectral bound</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Camera design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Spatially variant motion estimation</a:t>
            </a:r>
          </a:p>
          <a:p>
            <a:pPr marL="457200" indent="-457200">
              <a:buFontTx/>
              <a:buAutoNum type="arabicPeriod"/>
              <a:defRPr/>
            </a:pPr>
            <a:endParaRPr lang="en-US" dirty="0">
              <a:solidFill>
                <a:schemeClr val="tx1">
                  <a:alpha val="32000"/>
                </a:schemeClr>
              </a:solidFill>
            </a:endParaRPr>
          </a:p>
          <a:p>
            <a:pPr marL="457200" indent="-457200">
              <a:buFontTx/>
              <a:buAutoNum type="arabicPeriod"/>
              <a:defRPr/>
            </a:pPr>
            <a:r>
              <a:rPr lang="en-US" dirty="0">
                <a:solidFill>
                  <a:schemeClr val="tx1">
                    <a:alpha val="32000"/>
                  </a:schemeClr>
                </a:solidFill>
              </a:rPr>
              <a:t>Experimental results</a:t>
            </a:r>
          </a:p>
        </p:txBody>
      </p:sp>
    </p:spTree>
  </p:cSld>
  <p:clrMapOvr>
    <a:masterClrMapping/>
  </p:clrMapOvr>
  <p:transition spd="med" advTm="14703">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_INSTRUCTOR VIEW19C14C36-AC8E-43BC-9DB6-C2AAF774C7DC|PANE__TAG" val="_"/>
</p:tagLst>
</file>

<file path=ppt/theme/theme1.xml><?xml version="1.0" encoding="utf-8"?>
<a:theme xmlns:a="http://schemas.openxmlformats.org/drawingml/2006/main" name="template">
  <a:themeElements>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969696"/>
    </a:dk2>
    <a:lt2>
      <a:srgbClr val="FFFF00"/>
    </a:lt2>
    <a:accent1>
      <a:srgbClr val="FF9900"/>
    </a:accent1>
    <a:accent2>
      <a:srgbClr val="00FFFF"/>
    </a:accent2>
    <a:accent3>
      <a:srgbClr val="C9C9C9"/>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C:\WINDOWS\Desktop\My Briefcase\Interview Talk 1997\template.pot</Template>
  <TotalTime>15584</TotalTime>
  <Words>2787</Words>
  <Application>Microsoft Macintosh PowerPoint</Application>
  <PresentationFormat>On-screen Show (4:3)</PresentationFormat>
  <Paragraphs>497</Paragraphs>
  <Slides>62</Slides>
  <Notes>62</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template</vt:lpstr>
      <vt:lpstr>Equation</vt:lpstr>
      <vt:lpstr>Microsoft Equation</vt:lpstr>
      <vt:lpstr>Slide 1</vt:lpstr>
      <vt:lpstr>Challenges with motion deblurring</vt:lpstr>
      <vt:lpstr>Challenges with motion deblurring</vt:lpstr>
      <vt:lpstr>In this talk</vt:lpstr>
      <vt:lpstr>Our technique</vt:lpstr>
      <vt:lpstr>Our technique</vt:lpstr>
      <vt:lpstr>Our technique</vt:lpstr>
      <vt:lpstr>Our deblurring result</vt:lpstr>
      <vt:lpstr>Outline</vt:lpstr>
      <vt:lpstr>Related Work</vt:lpstr>
      <vt:lpstr>Related Work</vt:lpstr>
      <vt:lpstr>Related Work</vt:lpstr>
      <vt:lpstr>Related Work</vt:lpstr>
      <vt:lpstr>Related Work</vt:lpstr>
      <vt:lpstr>Disclaimers</vt:lpstr>
      <vt:lpstr>Outline</vt:lpstr>
      <vt:lpstr>3-D space-time motion static camera</vt:lpstr>
      <vt:lpstr>3-D space-time motion  static camera</vt:lpstr>
      <vt:lpstr>3-D space-time motion  arbitrary camera motion</vt:lpstr>
      <vt:lpstr>3-D space-time motion – Fourier domain</vt:lpstr>
      <vt:lpstr>3-D space-time motion – Fourier domain</vt:lpstr>
      <vt:lpstr>3-D space-time motion – Fourier domain</vt:lpstr>
      <vt:lpstr>3-D space-time relative motion</vt:lpstr>
      <vt:lpstr>3-D space-time motion – Fourier domain</vt:lpstr>
      <vt:lpstr>3-D Fourier Transform of 2D motions </vt:lpstr>
      <vt:lpstr>Optimal spectral bound</vt:lpstr>
      <vt:lpstr>Optimal spectral bound</vt:lpstr>
      <vt:lpstr>Camera design objective</vt:lpstr>
      <vt:lpstr>Outline</vt:lpstr>
      <vt:lpstr>x-parabolic camera</vt:lpstr>
      <vt:lpstr>x-parabolic camera</vt:lpstr>
      <vt:lpstr>y-parabolic camera</vt:lpstr>
      <vt:lpstr>y-parabolic camera</vt:lpstr>
      <vt:lpstr>Orthogonal parabolic cameras</vt:lpstr>
      <vt:lpstr>Orthogonal parabolic cameras</vt:lpstr>
      <vt:lpstr>Orthogonal parabolic cameras – optimality</vt:lpstr>
      <vt:lpstr>Comparisons with previous designs</vt:lpstr>
      <vt:lpstr>Comparisons with previous designs</vt:lpstr>
      <vt:lpstr>Comparisons with previous designs</vt:lpstr>
      <vt:lpstr>Outline</vt:lpstr>
      <vt:lpstr>Blur kernel estimation</vt:lpstr>
      <vt:lpstr>Blur kernel estimation</vt:lpstr>
      <vt:lpstr>Blur kernel estimation</vt:lpstr>
      <vt:lpstr>Blur kernel estimation</vt:lpstr>
      <vt:lpstr>Blur kernel estimation</vt:lpstr>
      <vt:lpstr>Slide 46</vt:lpstr>
      <vt:lpstr>Blur kernel estimation from two images</vt:lpstr>
      <vt:lpstr>Blur kernel estimation from two images</vt:lpstr>
      <vt:lpstr>Blur kernel estimation - Multiscale</vt:lpstr>
      <vt:lpstr>Blur kernel estimation - Multiscale</vt:lpstr>
      <vt:lpstr>Motion boundary handling</vt:lpstr>
      <vt:lpstr>Slide 52</vt:lpstr>
      <vt:lpstr>Slide 53</vt:lpstr>
      <vt:lpstr>Experiments – Camera setup</vt:lpstr>
      <vt:lpstr>Experiments</vt:lpstr>
      <vt:lpstr>Experiments</vt:lpstr>
      <vt:lpstr>Experiments</vt:lpstr>
      <vt:lpstr>Experiments - zoomed</vt:lpstr>
      <vt:lpstr>Experiments – more examples</vt:lpstr>
      <vt:lpstr>Experiments – more examples</vt:lpstr>
      <vt:lpstr>Contributions</vt:lpstr>
      <vt:lpstr>Slide 62</vt:lpstr>
    </vt:vector>
  </TitlesOfParts>
  <Company>University of Toronto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of Refractive &amp; Specular 3D Shape by Light-Path Triangulation</dc:title>
  <dc:subject>ICCV 2005 talk</dc:subject>
  <dc:creator>Kyros Kutulakos</dc:creator>
  <cp:lastModifiedBy>Taeg Sang Cho</cp:lastModifiedBy>
  <cp:revision>5058</cp:revision>
  <dcterms:created xsi:type="dcterms:W3CDTF">2010-03-22T18:38:56Z</dcterms:created>
  <dcterms:modified xsi:type="dcterms:W3CDTF">2010-03-22T18:54:27Z</dcterms:modified>
</cp:coreProperties>
</file>