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handoutMasterIdLst>
    <p:handoutMasterId r:id="rId66"/>
  </p:handoutMasterIdLst>
  <p:sldIdLst>
    <p:sldId id="687" r:id="rId2"/>
    <p:sldId id="1352" r:id="rId3"/>
    <p:sldId id="1329" r:id="rId4"/>
    <p:sldId id="1351" r:id="rId5"/>
    <p:sldId id="1338" r:id="rId6"/>
    <p:sldId id="1355" r:id="rId7"/>
    <p:sldId id="1356" r:id="rId8"/>
    <p:sldId id="1357" r:id="rId9"/>
    <p:sldId id="1226" r:id="rId10"/>
    <p:sldId id="1246" r:id="rId11"/>
    <p:sldId id="1293" r:id="rId12"/>
    <p:sldId id="1247" r:id="rId13"/>
    <p:sldId id="1248" r:id="rId14"/>
    <p:sldId id="1223" r:id="rId15"/>
    <p:sldId id="1252" r:id="rId16"/>
    <p:sldId id="1346" r:id="rId17"/>
    <p:sldId id="1347" r:id="rId18"/>
    <p:sldId id="1340" r:id="rId19"/>
    <p:sldId id="1341" r:id="rId20"/>
    <p:sldId id="1316" r:id="rId21"/>
    <p:sldId id="1345" r:id="rId22"/>
    <p:sldId id="1342" r:id="rId23"/>
    <p:sldId id="1317" r:id="rId24"/>
    <p:sldId id="1318" r:id="rId25"/>
    <p:sldId id="1354" r:id="rId26"/>
    <p:sldId id="1348" r:id="rId27"/>
    <p:sldId id="1263" r:id="rId28"/>
    <p:sldId id="1262" r:id="rId29"/>
    <p:sldId id="1266" r:id="rId30"/>
    <p:sldId id="1353" r:id="rId31"/>
    <p:sldId id="1238" r:id="rId32"/>
    <p:sldId id="1328" r:id="rId33"/>
    <p:sldId id="1327" r:id="rId34"/>
    <p:sldId id="1349" r:id="rId35"/>
    <p:sldId id="1269" r:id="rId36"/>
    <p:sldId id="1234" r:id="rId37"/>
    <p:sldId id="1253" r:id="rId38"/>
    <p:sldId id="1231" r:id="rId39"/>
    <p:sldId id="1242" r:id="rId40"/>
    <p:sldId id="1271" r:id="rId41"/>
    <p:sldId id="1270" r:id="rId42"/>
    <p:sldId id="1244" r:id="rId43"/>
    <p:sldId id="1243" r:id="rId44"/>
    <p:sldId id="1275" r:id="rId45"/>
    <p:sldId id="1245" r:id="rId46"/>
    <p:sldId id="1272" r:id="rId47"/>
    <p:sldId id="1273" r:id="rId48"/>
    <p:sldId id="1254" r:id="rId49"/>
    <p:sldId id="1287" r:id="rId50"/>
    <p:sldId id="1288" r:id="rId51"/>
    <p:sldId id="1290" r:id="rId52"/>
    <p:sldId id="1291" r:id="rId53"/>
    <p:sldId id="1292" r:id="rId54"/>
    <p:sldId id="1294" r:id="rId55"/>
    <p:sldId id="1295" r:id="rId56"/>
    <p:sldId id="1302" r:id="rId57"/>
    <p:sldId id="1297" r:id="rId58"/>
    <p:sldId id="1363" r:id="rId59"/>
    <p:sldId id="1358" r:id="rId60"/>
    <p:sldId id="1359" r:id="rId61"/>
    <p:sldId id="1360" r:id="rId62"/>
    <p:sldId id="1361" r:id="rId63"/>
    <p:sldId id="1362" r:id="rId64"/>
  </p:sldIdLst>
  <p:sldSz cx="9144000" cy="6858000" type="screen4x3"/>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Calibri" pitchFamily="34" charset="0"/>
        <a:ea typeface="+mn-ea"/>
        <a:cs typeface="+mn-cs"/>
      </a:defRPr>
    </a:lvl1pPr>
    <a:lvl2pPr marL="457200" algn="l" rtl="0" fontAlgn="base">
      <a:spcBef>
        <a:spcPct val="0"/>
      </a:spcBef>
      <a:spcAft>
        <a:spcPct val="0"/>
      </a:spcAft>
      <a:defRPr sz="2400" kern="1200">
        <a:solidFill>
          <a:schemeClr val="tx1"/>
        </a:solidFill>
        <a:latin typeface="Calibri" pitchFamily="34" charset="0"/>
        <a:ea typeface="+mn-ea"/>
        <a:cs typeface="+mn-cs"/>
      </a:defRPr>
    </a:lvl2pPr>
    <a:lvl3pPr marL="914400" algn="l" rtl="0" fontAlgn="base">
      <a:spcBef>
        <a:spcPct val="0"/>
      </a:spcBef>
      <a:spcAft>
        <a:spcPct val="0"/>
      </a:spcAft>
      <a:defRPr sz="2400" kern="1200">
        <a:solidFill>
          <a:schemeClr val="tx1"/>
        </a:solidFill>
        <a:latin typeface="Calibri" pitchFamily="34" charset="0"/>
        <a:ea typeface="+mn-ea"/>
        <a:cs typeface="+mn-cs"/>
      </a:defRPr>
    </a:lvl3pPr>
    <a:lvl4pPr marL="1371600" algn="l" rtl="0" fontAlgn="base">
      <a:spcBef>
        <a:spcPct val="0"/>
      </a:spcBef>
      <a:spcAft>
        <a:spcPct val="0"/>
      </a:spcAft>
      <a:defRPr sz="2400" kern="1200">
        <a:solidFill>
          <a:schemeClr val="tx1"/>
        </a:solidFill>
        <a:latin typeface="Calibri" pitchFamily="34" charset="0"/>
        <a:ea typeface="+mn-ea"/>
        <a:cs typeface="+mn-cs"/>
      </a:defRPr>
    </a:lvl4pPr>
    <a:lvl5pPr marL="1828800" algn="l" rtl="0" fontAlgn="base">
      <a:spcBef>
        <a:spcPct val="0"/>
      </a:spcBef>
      <a:spcAft>
        <a:spcPct val="0"/>
      </a:spcAft>
      <a:defRPr sz="2400" kern="1200">
        <a:solidFill>
          <a:schemeClr val="tx1"/>
        </a:solidFill>
        <a:latin typeface="Calibri" pitchFamily="34" charset="0"/>
        <a:ea typeface="+mn-ea"/>
        <a:cs typeface="+mn-cs"/>
      </a:defRPr>
    </a:lvl5pPr>
    <a:lvl6pPr marL="2286000" algn="l" defTabSz="914400" rtl="0" eaLnBrk="1" latinLnBrk="0" hangingPunct="1">
      <a:defRPr sz="2400" kern="1200">
        <a:solidFill>
          <a:schemeClr val="tx1"/>
        </a:solidFill>
        <a:latin typeface="Calibri" pitchFamily="34" charset="0"/>
        <a:ea typeface="+mn-ea"/>
        <a:cs typeface="+mn-cs"/>
      </a:defRPr>
    </a:lvl6pPr>
    <a:lvl7pPr marL="2743200" algn="l" defTabSz="914400" rtl="0" eaLnBrk="1" latinLnBrk="0" hangingPunct="1">
      <a:defRPr sz="2400" kern="1200">
        <a:solidFill>
          <a:schemeClr val="tx1"/>
        </a:solidFill>
        <a:latin typeface="Calibri" pitchFamily="34" charset="0"/>
        <a:ea typeface="+mn-ea"/>
        <a:cs typeface="+mn-cs"/>
      </a:defRPr>
    </a:lvl7pPr>
    <a:lvl8pPr marL="3200400" algn="l" defTabSz="914400" rtl="0" eaLnBrk="1" latinLnBrk="0" hangingPunct="1">
      <a:defRPr sz="2400" kern="1200">
        <a:solidFill>
          <a:schemeClr val="tx1"/>
        </a:solidFill>
        <a:latin typeface="Calibri" pitchFamily="34" charset="0"/>
        <a:ea typeface="+mn-ea"/>
        <a:cs typeface="+mn-cs"/>
      </a:defRPr>
    </a:lvl8pPr>
    <a:lvl9pPr marL="3657600" algn="l" defTabSz="914400" rtl="0" eaLnBrk="1" latinLnBrk="0" hangingPunct="1">
      <a:defRPr sz="24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hlink"/>
    </p:penClr>
  </p:showPr>
  <p:clrMru>
    <a:srgbClr val="141414"/>
    <a:srgbClr val="FFFF66"/>
    <a:srgbClr val="FF9933"/>
    <a:srgbClr val="F8F8F8"/>
    <a:srgbClr val="FF0066"/>
    <a:srgbClr val="FFFF99"/>
    <a:srgbClr val="131313"/>
    <a:srgbClr val="0F0F0F"/>
    <a:srgbClr val="111111"/>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0" autoAdjust="0"/>
    <p:restoredTop sz="72837" autoAdjust="0"/>
  </p:normalViewPr>
  <p:slideViewPr>
    <p:cSldViewPr>
      <p:cViewPr varScale="1">
        <p:scale>
          <a:sx n="54" d="100"/>
          <a:sy n="54"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1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Unicode MS" pitchFamily="34" charset="-128"/>
              </a:defRPr>
            </a:lvl1pPr>
          </a:lstStyle>
          <a:p>
            <a:pPr>
              <a:defRPr/>
            </a:pPr>
            <a:fld id="{8B57CB92-A02F-4EA3-B601-CB745844F31D}" type="datetimeFigureOut">
              <a:rPr lang="en-US"/>
              <a:pPr>
                <a:defRPr/>
              </a:pPr>
              <a:t>3/27/2010</a:t>
            </a:fld>
            <a:endParaRPr lang="en-US"/>
          </a:p>
        </p:txBody>
      </p:sp>
      <p:sp>
        <p:nvSpPr>
          <p:cNvPr id="21402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2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Unicode MS" pitchFamily="34" charset="-128"/>
              </a:defRPr>
            </a:lvl1pPr>
          </a:lstStyle>
          <a:p>
            <a:pPr>
              <a:defRPr/>
            </a:pPr>
            <a:fld id="{1BA7069D-012D-498B-90A7-B11BDA39EC6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algn="r" defTabSz="985838" eaLnBrk="0" hangingPunct="0">
              <a:defRPr sz="1200">
                <a:latin typeface="Arial Unicode MS" pitchFamily="34"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2085975" y="641350"/>
            <a:ext cx="2987675" cy="2239963"/>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74725" y="3119438"/>
            <a:ext cx="5365750" cy="5840412"/>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1331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algn="r" defTabSz="985838" eaLnBrk="0" hangingPunct="0">
              <a:defRPr sz="1200">
                <a:latin typeface="Arial Unicode MS" pitchFamily="34" charset="-128"/>
              </a:defRPr>
            </a:lvl1pPr>
          </a:lstStyle>
          <a:p>
            <a:pPr>
              <a:defRPr/>
            </a:pPr>
            <a:fld id="{9E7A2CFE-C2A4-488A-8D83-4D306353327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742950" indent="-28575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In this talk, we present a imaging method to reduce the loss of image information of moving objects</a:t>
            </a:r>
            <a:r>
              <a:rPr lang="en-US" sz="1200" kern="1200" baseline="0" dirty="0" smtClean="0">
                <a:solidFill>
                  <a:schemeClr val="tx1"/>
                </a:solidFill>
                <a:latin typeface="Arial Unicode MS" pitchFamily="34" charset="-128"/>
                <a:ea typeface="+mn-ea"/>
                <a:cs typeface="+mn-cs"/>
              </a:rPr>
              <a:t>, and show a prototype camera that demonstrates this imaging strategy.</a:t>
            </a:r>
            <a:endParaRPr lang="en-US" sz="1200" kern="1200" dirty="0" smtClean="0">
              <a:solidFill>
                <a:schemeClr val="tx1"/>
              </a:solidFill>
              <a:latin typeface="Arial Unicode MS" pitchFamily="34" charset="-128"/>
              <a:ea typeface="+mn-ea"/>
              <a:cs typeface="+mn-cs"/>
            </a:endParaRP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10</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10</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a nutshell, we take two images of the moving scene, with a camera sensor undergoing orthogonal parabolic motions: one horizontally and another vertically. The scene can contain multiple objects moving in linear</a:t>
            </a:r>
            <a:r>
              <a:rPr lang="en-US" sz="1200" kern="1200" baseline="0" dirty="0" smtClean="0">
                <a:solidFill>
                  <a:schemeClr val="tx1"/>
                </a:solidFill>
                <a:latin typeface="Arial Unicode MS" pitchFamily="34" charset="-128"/>
                <a:ea typeface="+mn-ea"/>
                <a:cs typeface="+mn-cs"/>
              </a:rPr>
              <a:t> velocity in any 2D direction. </a:t>
            </a:r>
            <a:r>
              <a:rPr lang="en-US" sz="1200" kern="1200" dirty="0" smtClean="0">
                <a:solidFill>
                  <a:schemeClr val="tx1"/>
                </a:solidFill>
                <a:latin typeface="Arial Unicode MS" pitchFamily="34" charset="-128"/>
                <a:ea typeface="+mn-ea"/>
                <a:cs typeface="+mn-cs"/>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11</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11</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8C2FF15-2D94-4172-B151-CC783045D535}" type="slidenum">
              <a:rPr lang="en-US" sz="1200">
                <a:latin typeface="Arial Unicode MS" pitchFamily="34" charset="-128"/>
                <a:ea typeface="Arial Unicode MS" pitchFamily="34" charset="-128"/>
                <a:cs typeface="Arial Unicode MS" pitchFamily="34" charset="-128"/>
              </a:rPr>
              <a:pPr algn="r" defTabSz="985838" eaLnBrk="0" hangingPunct="0"/>
              <a:t>12</a:t>
            </a:fld>
            <a:endParaRPr lang="en-US" sz="1200">
              <a:latin typeface="Arial Unicode MS" pitchFamily="34" charset="-128"/>
              <a:ea typeface="Arial Unicode MS" pitchFamily="34" charset="-128"/>
              <a:cs typeface="Arial Unicode MS" pitchFamily="34" charset="-128"/>
            </a:endParaRPr>
          </a:p>
        </p:txBody>
      </p:sp>
      <p:sp>
        <p:nvSpPr>
          <p:cNvPr id="4403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BEFC0A8B-15BA-4F89-B248-C5FC7EFC7EFA}" type="slidenum">
              <a:rPr lang="en-US" sz="1200">
                <a:latin typeface="Arial Unicode MS" pitchFamily="34" charset="-128"/>
                <a:ea typeface="Arial Unicode MS" pitchFamily="34" charset="-128"/>
                <a:cs typeface="Arial Unicode MS" pitchFamily="34" charset="-128"/>
              </a:rPr>
              <a:pPr algn="r" defTabSz="985838"/>
              <a:t>12</a:t>
            </a:fld>
            <a:endParaRPr lang="en-US" sz="1200">
              <a:latin typeface="Arial Unicode MS" pitchFamily="34" charset="-128"/>
              <a:ea typeface="Arial Unicode MS" pitchFamily="34" charset="-128"/>
              <a:cs typeface="Arial Unicode MS"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From these two images, we locally estimate the subject motion, and use the estimated velocity to </a:t>
            </a:r>
            <a:r>
              <a:rPr lang="en-US" sz="1200" kern="1200" dirty="0" err="1" smtClean="0">
                <a:solidFill>
                  <a:schemeClr val="tx1"/>
                </a:solidFill>
                <a:latin typeface="Arial Unicode MS" pitchFamily="34" charset="-128"/>
                <a:ea typeface="+mn-ea"/>
                <a:cs typeface="+mn-cs"/>
              </a:rPr>
              <a:t>deblur</a:t>
            </a:r>
            <a:r>
              <a:rPr lang="en-US" sz="1200" kern="1200" dirty="0" smtClean="0">
                <a:solidFill>
                  <a:schemeClr val="tx1"/>
                </a:solidFill>
                <a:latin typeface="Arial Unicode MS" pitchFamily="34" charset="-128"/>
                <a:ea typeface="+mn-ea"/>
                <a:cs typeface="+mn-cs"/>
              </a:rPr>
              <a:t> local regions separately.  To</a:t>
            </a:r>
            <a:r>
              <a:rPr lang="en-US" sz="1200" kern="1200" baseline="0" dirty="0" smtClean="0">
                <a:solidFill>
                  <a:schemeClr val="tx1"/>
                </a:solidFill>
                <a:latin typeface="Arial Unicode MS" pitchFamily="34" charset="-128"/>
                <a:ea typeface="+mn-ea"/>
                <a:cs typeface="+mn-cs"/>
              </a:rPr>
              <a:t> represent the motion, we use the color coding scheme shown in the bottom left.  For instance, if the pixel is sky blue, the object moves to the left.</a:t>
            </a:r>
            <a:r>
              <a:rPr lang="en-US" sz="1200" kern="1200" dirty="0" smtClean="0">
                <a:solidFill>
                  <a:schemeClr val="tx1"/>
                </a:solidFill>
                <a:latin typeface="Arial Unicode MS" pitchFamily="34" charset="-128"/>
                <a:ea typeface="+mn-ea"/>
                <a:cs typeface="+mn-cs"/>
              </a:rPr>
              <a:t> The color map shows</a:t>
            </a:r>
            <a:r>
              <a:rPr lang="en-US" sz="1200" kern="1200" baseline="0" dirty="0" smtClean="0">
                <a:solidFill>
                  <a:schemeClr val="tx1"/>
                </a:solidFill>
                <a:latin typeface="Arial Unicode MS" pitchFamily="34" charset="-128"/>
                <a:ea typeface="+mn-ea"/>
                <a:cs typeface="+mn-cs"/>
              </a:rPr>
              <a:t> that the person on the left was moving vertically and the person on the right was moving horizontally.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70E0ABE-649A-4807-AED1-5C6B72F3D128}" type="slidenum">
              <a:rPr lang="en-US" sz="1200">
                <a:latin typeface="Arial Unicode MS" pitchFamily="34" charset="-128"/>
                <a:ea typeface="Arial Unicode MS" pitchFamily="34" charset="-128"/>
                <a:cs typeface="Arial Unicode MS" pitchFamily="34" charset="-128"/>
              </a:rPr>
              <a:pPr algn="r" defTabSz="985838" eaLnBrk="0" hangingPunct="0"/>
              <a:t>13</a:t>
            </a:fld>
            <a:endParaRPr lang="en-US" sz="1200">
              <a:latin typeface="Arial Unicode MS" pitchFamily="34" charset="-128"/>
              <a:ea typeface="Arial Unicode MS" pitchFamily="34" charset="-128"/>
              <a:cs typeface="Arial Unicode MS" pitchFamily="34" charset="-128"/>
            </a:endParaRPr>
          </a:p>
        </p:txBody>
      </p:sp>
      <p:sp>
        <p:nvSpPr>
          <p:cNvPr id="4505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A7205659-216E-41D5-A65C-898333681150}" type="slidenum">
              <a:rPr lang="en-US" sz="1200">
                <a:latin typeface="Arial Unicode MS" pitchFamily="34" charset="-128"/>
                <a:ea typeface="Arial Unicode MS" pitchFamily="34" charset="-128"/>
                <a:cs typeface="Arial Unicode MS" pitchFamily="34" charset="-128"/>
              </a:rPr>
              <a:pPr algn="r" defTabSz="985838"/>
              <a:t>13</a:t>
            </a:fld>
            <a:endParaRPr lang="en-US" sz="1200">
              <a:latin typeface="Arial Unicode MS" pitchFamily="34" charset="-128"/>
              <a:ea typeface="Arial Unicode MS" pitchFamily="34" charset="-128"/>
              <a:cs typeface="Arial Unicode MS" pitchFamily="34"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74725" y="2878138"/>
            <a:ext cx="5365750" cy="5843587"/>
          </a:xfrm>
          <a:noFill/>
          <a:ln/>
        </p:spPr>
        <p:txBody>
          <a:bodyPr/>
          <a:lstStyle/>
          <a:p>
            <a:r>
              <a:rPr lang="en-US" dirty="0" smtClean="0"/>
              <a:t>Using</a:t>
            </a:r>
            <a:r>
              <a:rPr lang="en-US" baseline="0" dirty="0" smtClean="0"/>
              <a:t> the estimated motion map, we recover a sharp image from the two blurry photos.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A659B7EF-6ED6-49DC-9E37-5E97DA6EC53B}" type="slidenum">
              <a:rPr lang="en-US" sz="1200">
                <a:latin typeface="Arial Unicode MS" pitchFamily="34" charset="-128"/>
                <a:ea typeface="Arial Unicode MS" pitchFamily="34" charset="-128"/>
                <a:cs typeface="Arial Unicode MS" pitchFamily="34" charset="-128"/>
              </a:rPr>
              <a:pPr algn="r" defTabSz="985838" eaLnBrk="0" hangingPunct="0"/>
              <a:t>14</a:t>
            </a:fld>
            <a:endParaRPr lang="en-US" sz="1200">
              <a:latin typeface="Arial Unicode MS" pitchFamily="34" charset="-128"/>
              <a:ea typeface="Arial Unicode MS" pitchFamily="34" charset="-128"/>
              <a:cs typeface="Arial Unicode MS" pitchFamily="34" charset="-128"/>
            </a:endParaRPr>
          </a:p>
        </p:txBody>
      </p:sp>
      <p:sp>
        <p:nvSpPr>
          <p:cNvPr id="5017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4F338A63-62E5-4A6D-AABF-9E442284237C}" type="slidenum">
              <a:rPr lang="en-US" sz="1200">
                <a:latin typeface="Arial Unicode MS" pitchFamily="34" charset="-128"/>
                <a:ea typeface="Arial Unicode MS" pitchFamily="34" charset="-128"/>
                <a:cs typeface="Arial Unicode MS" pitchFamily="34" charset="-128"/>
              </a:rPr>
              <a:pPr algn="r" defTabSz="985838"/>
              <a:t>14</a:t>
            </a:fld>
            <a:endParaRPr lang="en-US" sz="1200">
              <a:latin typeface="Arial Unicode MS" pitchFamily="34" charset="-128"/>
              <a:ea typeface="Arial Unicode MS" pitchFamily="34" charset="-128"/>
              <a:cs typeface="Arial Unicode MS" pitchFamily="34" charset="-128"/>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work, we assume that the object moves at a constant-velocity motion parallel to the image plane.  This assumption is often satisfied when the exposure time is relatively short.</a:t>
            </a:r>
          </a:p>
          <a:p>
            <a:endParaRPr lang="en-US" sz="1200" kern="1200" dirty="0" smtClean="0">
              <a:solidFill>
                <a:schemeClr val="tx1"/>
              </a:solidFill>
              <a:latin typeface="Arial Unicode MS" pitchFamily="34" charset="-128"/>
              <a:ea typeface="+mn-ea"/>
              <a:cs typeface="+mn-cs"/>
            </a:endParaRPr>
          </a:p>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B876D4D-F271-4823-B27F-CFDF9494A63C}" type="slidenum">
              <a:rPr lang="en-US" sz="1200">
                <a:latin typeface="Arial Unicode MS" pitchFamily="34" charset="-128"/>
                <a:ea typeface="Arial Unicode MS" pitchFamily="34" charset="-128"/>
                <a:cs typeface="Arial Unicode MS" pitchFamily="34" charset="-128"/>
              </a:rPr>
              <a:pPr algn="r" defTabSz="985838" eaLnBrk="0" hangingPunct="0"/>
              <a:t>15</a:t>
            </a:fld>
            <a:endParaRPr lang="en-US" sz="1200">
              <a:latin typeface="Arial Unicode MS" pitchFamily="34" charset="-128"/>
              <a:ea typeface="Arial Unicode MS" pitchFamily="34" charset="-128"/>
              <a:cs typeface="Arial Unicode MS" pitchFamily="34" charset="-128"/>
            </a:endParaRPr>
          </a:p>
        </p:txBody>
      </p:sp>
      <p:sp>
        <p:nvSpPr>
          <p:cNvPr id="4915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414F92E-3B2A-410E-800B-154DD5EB867B}" type="slidenum">
              <a:rPr lang="en-US" sz="1200">
                <a:latin typeface="Arial Unicode MS" pitchFamily="34" charset="-128"/>
                <a:ea typeface="Arial Unicode MS" pitchFamily="34" charset="-128"/>
                <a:cs typeface="Arial Unicode MS" pitchFamily="34" charset="-128"/>
              </a:rPr>
              <a:pPr algn="r" defTabSz="985838"/>
              <a:t>15</a:t>
            </a:fld>
            <a:endParaRPr lang="en-US" sz="1200">
              <a:latin typeface="Arial Unicode MS" pitchFamily="34" charset="-128"/>
              <a:ea typeface="Arial Unicode MS" pitchFamily="34" charset="-128"/>
              <a:cs typeface="Arial Unicode MS" pitchFamily="34"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Now, we would like to derive an optimal bound on the amount of information that can be captured.  This performance bound is applicable for any camera.</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16</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16</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We model the observation process as a *LOCAL* convolution of a point spread</a:t>
            </a:r>
            <a:r>
              <a:rPr lang="en-US" baseline="0" dirty="0" smtClean="0"/>
              <a:t> function with a latent sharp image, and we assume that the captured image is tainted with noise.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17</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17</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The blur kernel phi depends on the type of camera. The subscript s, where s is an object velocity,  is there to denote that the point spread function also depends on object motions.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18</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18</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Convolution in a spatial domain is multiplication in the Fourier domain.</a:t>
            </a:r>
            <a:r>
              <a:rPr lang="en-US" baseline="0" dirty="0"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19</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19</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To recover a sharp image I, we can</a:t>
            </a:r>
            <a:r>
              <a:rPr lang="en-US" baseline="0" dirty="0" smtClean="0"/>
              <a:t> </a:t>
            </a:r>
            <a:r>
              <a:rPr lang="en-US" dirty="0" smtClean="0"/>
              <a:t>divide the equation by the blur kernel phi. </a:t>
            </a:r>
            <a:r>
              <a:rPr lang="en-US" baseline="0" dirty="0" smtClean="0"/>
              <a:t> </a:t>
            </a:r>
            <a:r>
              <a:rPr lang="en-US" dirty="0" smtClean="0"/>
              <a:t>When the blur spectrum is low, the noise</a:t>
            </a:r>
            <a:r>
              <a:rPr lang="en-US" baseline="0" dirty="0" smtClean="0"/>
              <a:t> contribution is amplified in the </a:t>
            </a:r>
            <a:r>
              <a:rPr lang="en-US" baseline="0" dirty="0" err="1" smtClean="0"/>
              <a:t>deblurring</a:t>
            </a:r>
            <a:r>
              <a:rPr lang="en-US" baseline="0" dirty="0" smtClean="0"/>
              <a:t> process. </a:t>
            </a:r>
            <a:r>
              <a:rPr lang="en-US" dirty="0" smtClean="0"/>
              <a:t> </a:t>
            </a:r>
            <a:r>
              <a:rPr lang="en-US" baseline="0" dirty="0" smtClean="0"/>
              <a:t>This equation tells us that in order to maximize the signal to noise ratio of the reconstructed image I, we need the power spectrum of the blur kernel to be as high as possible.  Then the question is, how high can we make phi for all possible motions?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2</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2</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Removing motion blur is hard.</a:t>
            </a:r>
            <a:r>
              <a:rPr lang="en-US" baseline="0" dirty="0" smtClean="0">
                <a:solidFill>
                  <a:srgbClr val="FF0000"/>
                </a:solidFill>
              </a:rPr>
              <a:t> The first challenge is that we need to estimate the exact blur kernel at every image location.  </a:t>
            </a:r>
            <a:r>
              <a:rPr lang="en-US" dirty="0" smtClean="0">
                <a:solidFill>
                  <a:srgbClr val="FF0000"/>
                </a:solidFill>
              </a:rPr>
              <a:t>However, even if we could estimate the blur</a:t>
            </a:r>
            <a:r>
              <a:rPr lang="en-US" baseline="0" dirty="0" smtClean="0">
                <a:solidFill>
                  <a:srgbClr val="FF0000"/>
                </a:solidFill>
              </a:rPr>
              <a:t> kernel without any error</a:t>
            </a:r>
            <a:r>
              <a:rPr lang="en-US" dirty="0" smtClean="0">
                <a:solidFill>
                  <a:srgbClr val="FF0000"/>
                </a:solidFill>
              </a:rPr>
              <a:t>, blur destroys high frequencies</a:t>
            </a:r>
            <a:r>
              <a:rPr lang="en-US" baseline="0" dirty="0" smtClean="0">
                <a:solidFill>
                  <a:srgbClr val="FF0000"/>
                </a:solidFill>
              </a:rPr>
              <a:t>. Inverting the blur is a numerically sensitive process and the quality of the </a:t>
            </a:r>
            <a:r>
              <a:rPr lang="en-US" baseline="0" dirty="0" err="1" smtClean="0">
                <a:solidFill>
                  <a:srgbClr val="FF0000"/>
                </a:solidFill>
              </a:rPr>
              <a:t>deblurred</a:t>
            </a:r>
            <a:r>
              <a:rPr lang="en-US" baseline="0" dirty="0" smtClean="0">
                <a:solidFill>
                  <a:srgbClr val="FF0000"/>
                </a:solidFill>
              </a:rPr>
              <a:t> output is never equal to the quality of the original sharp image.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20</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20</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Different camera motions generate different point spread functions.  We can model the camera motion in a 3D space-time volume.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21</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21</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We describe the camera motion as a curve in the 3D space time space. The curve value at time instance t denotes the displacement of the camera at this instance of the exposure</a:t>
            </a:r>
            <a:r>
              <a:rPr lang="en-US" baseline="0" dirty="0" smtClean="0"/>
              <a:t>.  To analyze the performance of the camera, we assume that the exposure time budget is limited to T.  </a:t>
            </a:r>
            <a:endParaRPr lang="en-US" baseline="0" dirty="0" smtClean="0"/>
          </a:p>
          <a:p>
            <a:endParaRPr lang="en-US" baseline="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22</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22</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The motion path of a static camera is a straight line, because it doesn’t move. The displacement is zero at all time instances during the exposure</a:t>
            </a:r>
          </a:p>
          <a:p>
            <a:endParaRPr lang="en-US"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23</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23</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A flutter shutter camera has a discontinuous straight line as a motion path, the holes in the line correspond to time instances in which the shutter is closed.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24</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24</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And a parabolic</a:t>
            </a:r>
            <a:r>
              <a:rPr lang="en-US" baseline="0" dirty="0" smtClean="0"/>
              <a:t> camera moves in a parabolic displacement path.  Here, we show a parabolic motion in the y direction.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25</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25</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And here is a parabolic motion in the x direction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84F432D-907B-479C-B3F2-E253A883568F}" type="slidenum">
              <a:rPr lang="en-US" sz="1200">
                <a:latin typeface="Arial Unicode MS" pitchFamily="34" charset="-128"/>
                <a:ea typeface="Arial Unicode MS" pitchFamily="34" charset="-128"/>
                <a:cs typeface="Arial Unicode MS" pitchFamily="34" charset="-128"/>
              </a:rPr>
              <a:pPr algn="r" defTabSz="985838" eaLnBrk="0" hangingPunct="0"/>
              <a:t>26</a:t>
            </a:fld>
            <a:endParaRPr lang="en-US" sz="1200">
              <a:latin typeface="Arial Unicode MS" pitchFamily="34" charset="-128"/>
              <a:ea typeface="Arial Unicode MS" pitchFamily="34" charset="-128"/>
              <a:cs typeface="Arial Unicode MS" pitchFamily="34" charset="-128"/>
            </a:endParaRPr>
          </a:p>
        </p:txBody>
      </p:sp>
      <p:sp>
        <p:nvSpPr>
          <p:cNvPr id="5222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6CB3092-896C-48C6-B9E1-DBE97799D316}" type="slidenum">
              <a:rPr lang="en-US" sz="1200">
                <a:latin typeface="Arial Unicode MS" pitchFamily="34" charset="-128"/>
                <a:ea typeface="Arial Unicode MS" pitchFamily="34" charset="-128"/>
                <a:cs typeface="Arial Unicode MS" pitchFamily="34" charset="-128"/>
              </a:rPr>
              <a:pPr algn="r" defTabSz="985838"/>
              <a:t>26</a:t>
            </a:fld>
            <a:endParaRPr lang="en-US" sz="1200">
              <a:latin typeface="Arial Unicode MS" pitchFamily="34" charset="-128"/>
              <a:ea typeface="Arial Unicode MS" pitchFamily="34" charset="-128"/>
              <a:cs typeface="Arial Unicode MS" pitchFamily="34"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74725" y="2878138"/>
            <a:ext cx="5365750" cy="5843587"/>
          </a:xfrm>
          <a:noFill/>
          <a:ln/>
        </p:spPr>
        <p:txBody>
          <a:bodyPr/>
          <a:lstStyle/>
          <a:p>
            <a:r>
              <a:rPr lang="en-US" dirty="0" smtClean="0"/>
              <a:t>So</a:t>
            </a:r>
            <a:r>
              <a:rPr lang="en-US" baseline="0" dirty="0" smtClean="0"/>
              <a:t> far we have expressed the motion path in the primal domain.  However, since convolution reduces to multiplication it is better to study blur in the frequency domain. </a:t>
            </a:r>
            <a:r>
              <a:rPr lang="en-US" dirty="0" smtClean="0"/>
              <a:t>Therefore we think of the motion path as</a:t>
            </a:r>
            <a:r>
              <a:rPr lang="en-US" baseline="0" dirty="0" smtClean="0"/>
              <a:t> a 3D kernel k, which is a delta on the curve and zero everywhere else.  </a:t>
            </a:r>
            <a:r>
              <a:rPr lang="en-US" dirty="0" smtClean="0"/>
              <a:t>We then take the 3D </a:t>
            </a:r>
            <a:r>
              <a:rPr lang="en-US" dirty="0" err="1" smtClean="0"/>
              <a:t>fourier</a:t>
            </a:r>
            <a:r>
              <a:rPr lang="en-US" dirty="0" smtClean="0"/>
              <a:t> transform of this kernel k.</a:t>
            </a:r>
            <a:r>
              <a:rPr lang="en-US" baseline="0" dirty="0" smtClean="0"/>
              <a:t>  </a:t>
            </a:r>
            <a:r>
              <a:rPr lang="en-US" dirty="0" smtClean="0"/>
              <a:t>The</a:t>
            </a:r>
            <a:r>
              <a:rPr lang="en-US" baseline="0" dirty="0" smtClean="0"/>
              <a:t> Fourier slicing theorem tells us that t</a:t>
            </a:r>
            <a:r>
              <a:rPr lang="en-US" dirty="0" smtClean="0"/>
              <a:t>he spectra</a:t>
            </a:r>
            <a:r>
              <a:rPr lang="en-US" baseline="0" dirty="0" smtClean="0"/>
              <a:t> of blur kernels of different motion velocities are slices from this 3D Fourier transform. </a:t>
            </a:r>
            <a:endParaRPr lang="en-US" dirty="0" smtClean="0"/>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84F432D-907B-479C-B3F2-E253A883568F}" type="slidenum">
              <a:rPr lang="en-US" sz="1200">
                <a:latin typeface="Arial Unicode MS" pitchFamily="34" charset="-128"/>
                <a:ea typeface="Arial Unicode MS" pitchFamily="34" charset="-128"/>
                <a:cs typeface="Arial Unicode MS" pitchFamily="34" charset="-128"/>
              </a:rPr>
              <a:pPr algn="r" defTabSz="985838" eaLnBrk="0" hangingPunct="0"/>
              <a:t>27</a:t>
            </a:fld>
            <a:endParaRPr lang="en-US" sz="1200">
              <a:latin typeface="Arial Unicode MS" pitchFamily="34" charset="-128"/>
              <a:ea typeface="Arial Unicode MS" pitchFamily="34" charset="-128"/>
              <a:cs typeface="Arial Unicode MS" pitchFamily="34" charset="-128"/>
            </a:endParaRPr>
          </a:p>
        </p:txBody>
      </p:sp>
      <p:sp>
        <p:nvSpPr>
          <p:cNvPr id="5222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6CB3092-896C-48C6-B9E1-DBE97799D316}" type="slidenum">
              <a:rPr lang="en-US" sz="1200">
                <a:latin typeface="Arial Unicode MS" pitchFamily="34" charset="-128"/>
                <a:ea typeface="Arial Unicode MS" pitchFamily="34" charset="-128"/>
                <a:cs typeface="Arial Unicode MS" pitchFamily="34" charset="-128"/>
              </a:rPr>
              <a:pPr algn="r" defTabSz="985838"/>
              <a:t>27</a:t>
            </a:fld>
            <a:endParaRPr lang="en-US" sz="1200">
              <a:latin typeface="Arial Unicode MS" pitchFamily="34" charset="-128"/>
              <a:ea typeface="Arial Unicode MS" pitchFamily="34" charset="-128"/>
              <a:cs typeface="Arial Unicode MS" pitchFamily="34"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B</a:t>
            </a:r>
            <a:r>
              <a:rPr lang="en-US" dirty="0" smtClean="0"/>
              <a:t>lur</a:t>
            </a:r>
            <a:r>
              <a:rPr lang="en-US" baseline="0" dirty="0" smtClean="0"/>
              <a:t> kernels corresponding to different object velocities slice the 3D Fourier transform of the motion path at differing angles. This figure shows a slice for a y-directional motion.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5A7F286-BA3E-44F4-85B4-16D138BEF603}" type="slidenum">
              <a:rPr lang="en-US" sz="1200">
                <a:latin typeface="Arial Unicode MS" pitchFamily="34" charset="-128"/>
                <a:ea typeface="Arial Unicode MS" pitchFamily="34" charset="-128"/>
                <a:cs typeface="Arial Unicode MS" pitchFamily="34" charset="-128"/>
              </a:rPr>
              <a:pPr algn="r" defTabSz="985838" eaLnBrk="0" hangingPunct="0"/>
              <a:t>28</a:t>
            </a:fld>
            <a:endParaRPr lang="en-US" sz="1200">
              <a:latin typeface="Arial Unicode MS" pitchFamily="34" charset="-128"/>
              <a:ea typeface="Arial Unicode MS" pitchFamily="34" charset="-128"/>
              <a:cs typeface="Arial Unicode MS" pitchFamily="34" charset="-128"/>
            </a:endParaRPr>
          </a:p>
        </p:txBody>
      </p:sp>
      <p:sp>
        <p:nvSpPr>
          <p:cNvPr id="5325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B62E9EF-C411-4C1A-A145-26C7E041CC92}" type="slidenum">
              <a:rPr lang="en-US" sz="1200">
                <a:latin typeface="Arial Unicode MS" pitchFamily="34" charset="-128"/>
                <a:ea typeface="Arial Unicode MS" pitchFamily="34" charset="-128"/>
                <a:cs typeface="Arial Unicode MS" pitchFamily="34" charset="-128"/>
              </a:rPr>
              <a:pPr algn="r" defTabSz="985838"/>
              <a:t>28</a:t>
            </a:fld>
            <a:endParaRPr lang="en-US" sz="1200">
              <a:latin typeface="Arial Unicode MS" pitchFamily="34" charset="-128"/>
              <a:ea typeface="Arial Unicode MS" pitchFamily="34" charset="-128"/>
              <a:cs typeface="Arial Unicode MS" pitchFamily="34"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74725" y="2878138"/>
            <a:ext cx="5365750" cy="5843587"/>
          </a:xfrm>
          <a:noFill/>
          <a:ln/>
        </p:spPr>
        <p:txBody>
          <a:bodyPr/>
          <a:lstStyle/>
          <a:p>
            <a:r>
              <a:rPr lang="en-US" baseline="0" dirty="0" smtClean="0"/>
              <a:t>The angle at which we slice increases as </a:t>
            </a:r>
            <a:r>
              <a:rPr lang="en-US" baseline="0" dirty="0" err="1" smtClean="0"/>
              <a:t>sy</a:t>
            </a:r>
            <a:r>
              <a:rPr lang="en-US" baseline="0" dirty="0" smtClean="0"/>
              <a:t> increases. </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00B7DCC-F08C-42E0-A5B5-77C7C5F2FF33}" type="slidenum">
              <a:rPr lang="en-US" sz="1200">
                <a:latin typeface="Arial Unicode MS" pitchFamily="34" charset="-128"/>
                <a:ea typeface="Arial Unicode MS" pitchFamily="34" charset="-128"/>
                <a:cs typeface="Arial Unicode MS" pitchFamily="34" charset="-128"/>
              </a:rPr>
              <a:pPr algn="r" defTabSz="985838" eaLnBrk="0" hangingPunct="0"/>
              <a:t>29</a:t>
            </a:fld>
            <a:endParaRPr lang="en-US" sz="1200">
              <a:latin typeface="Arial Unicode MS" pitchFamily="34" charset="-128"/>
              <a:ea typeface="Arial Unicode MS" pitchFamily="34" charset="-128"/>
              <a:cs typeface="Arial Unicode MS" pitchFamily="34" charset="-128"/>
            </a:endParaRPr>
          </a:p>
        </p:txBody>
      </p:sp>
      <p:sp>
        <p:nvSpPr>
          <p:cNvPr id="5529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24B118C-8F64-4F1F-9133-921CF235EF52}" type="slidenum">
              <a:rPr lang="en-US" sz="1200">
                <a:latin typeface="Arial Unicode MS" pitchFamily="34" charset="-128"/>
                <a:ea typeface="Arial Unicode MS" pitchFamily="34" charset="-128"/>
                <a:cs typeface="Arial Unicode MS" pitchFamily="34" charset="-128"/>
              </a:rPr>
              <a:pPr algn="r" defTabSz="985838"/>
              <a:t>29</a:t>
            </a:fld>
            <a:endParaRPr lang="en-US" sz="1200">
              <a:latin typeface="Arial Unicode MS" pitchFamily="34" charset="-128"/>
              <a:ea typeface="Arial Unicode MS" pitchFamily="34" charset="-128"/>
              <a:cs typeface="Arial Unicode MS" pitchFamily="34"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problem was first addressed in </a:t>
            </a:r>
            <a:r>
              <a:rPr lang="en-US" baseline="0" dirty="0" err="1" smtClean="0"/>
              <a:t>Raskar</a:t>
            </a:r>
            <a:r>
              <a:rPr lang="en-US" baseline="0" dirty="0" smtClean="0"/>
              <a:t> et al.’s paper in 2006.  They present a flutter shutter camera that opens and closes the camera aperture multiple times during a single exposure.  This technique reduces the loss of information in moving parts and makes the blur more invertible.  </a:t>
            </a:r>
            <a:endParaRPr lang="en-US" dirty="0"/>
          </a:p>
        </p:txBody>
      </p:sp>
      <p:sp>
        <p:nvSpPr>
          <p:cNvPr id="4" name="Slide Number Placeholder 3"/>
          <p:cNvSpPr>
            <a:spLocks noGrp="1"/>
          </p:cNvSpPr>
          <p:nvPr>
            <p:ph type="sldNum" sz="quarter" idx="10"/>
          </p:nvPr>
        </p:nvSpPr>
        <p:spPr/>
        <p:txBody>
          <a:bodyPr/>
          <a:lstStyle/>
          <a:p>
            <a:pPr>
              <a:defRPr/>
            </a:pPr>
            <a:fld id="{9E7A2CFE-C2A4-488A-8D83-4D306353327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00B7DCC-F08C-42E0-A5B5-77C7C5F2FF33}" type="slidenum">
              <a:rPr lang="en-US" sz="1200">
                <a:latin typeface="Arial Unicode MS" pitchFamily="34" charset="-128"/>
                <a:ea typeface="Arial Unicode MS" pitchFamily="34" charset="-128"/>
                <a:cs typeface="Arial Unicode MS" pitchFamily="34" charset="-128"/>
              </a:rPr>
              <a:pPr algn="r" defTabSz="985838" eaLnBrk="0" hangingPunct="0"/>
              <a:t>30</a:t>
            </a:fld>
            <a:endParaRPr lang="en-US" sz="1200">
              <a:latin typeface="Arial Unicode MS" pitchFamily="34" charset="-128"/>
              <a:ea typeface="Arial Unicode MS" pitchFamily="34" charset="-128"/>
              <a:cs typeface="Arial Unicode MS" pitchFamily="34" charset="-128"/>
            </a:endParaRPr>
          </a:p>
        </p:txBody>
      </p:sp>
      <p:sp>
        <p:nvSpPr>
          <p:cNvPr id="5529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24B118C-8F64-4F1F-9133-921CF235EF52}" type="slidenum">
              <a:rPr lang="en-US" sz="1200">
                <a:latin typeface="Arial Unicode MS" pitchFamily="34" charset="-128"/>
                <a:ea typeface="Arial Unicode MS" pitchFamily="34" charset="-128"/>
                <a:cs typeface="Arial Unicode MS" pitchFamily="34" charset="-128"/>
              </a:rPr>
              <a:pPr algn="r" defTabSz="985838"/>
              <a:t>30</a:t>
            </a:fld>
            <a:endParaRPr lang="en-US" sz="1200">
              <a:latin typeface="Arial Unicode MS" pitchFamily="34" charset="-128"/>
              <a:ea typeface="Arial Unicode MS" pitchFamily="34" charset="-128"/>
              <a:cs typeface="Arial Unicode MS" pitchFamily="34"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the motion direction changes, the</a:t>
            </a:r>
            <a:r>
              <a:rPr lang="en-US" baseline="0" dirty="0" smtClean="0"/>
              <a:t> orientation in which we slice the 3D spectrum also changes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31</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31</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If we sum up all slices that correspond to 2D constant velocity motions, they occupy an outer portion of the inverted double cones.  We call this region a wedge of revolution.  The slope of this inverted double cone is equal to the maximum object speed in the scene.</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Now, to have blur kernels which are easy to invert at</a:t>
            </a:r>
            <a:r>
              <a:rPr lang="en-US" sz="1200" kern="1200" baseline="0" dirty="0" smtClean="0">
                <a:solidFill>
                  <a:schemeClr val="tx1"/>
                </a:solidFill>
                <a:latin typeface="Arial Unicode MS" pitchFamily="34" charset="-128"/>
                <a:ea typeface="+mn-ea"/>
                <a:cs typeface="+mn-cs"/>
              </a:rPr>
              <a:t> all motion directions and all velocities,</a:t>
            </a:r>
            <a:r>
              <a:rPr lang="en-US" sz="1200" kern="1200" dirty="0" smtClean="0">
                <a:solidFill>
                  <a:schemeClr val="tx1"/>
                </a:solidFill>
                <a:latin typeface="Arial Unicode MS" pitchFamily="34" charset="-128"/>
                <a:ea typeface="+mn-ea"/>
                <a:cs typeface="+mn-cs"/>
              </a:rPr>
              <a:t> we want to have a high spectrum content  all over the wedge of revolution.  That is, we want to find a motion path whose spectrum</a:t>
            </a:r>
            <a:r>
              <a:rPr lang="en-US" sz="1200" kern="1200" baseline="0" dirty="0" smtClean="0">
                <a:solidFill>
                  <a:schemeClr val="tx1"/>
                </a:solidFill>
                <a:latin typeface="Arial Unicode MS" pitchFamily="34" charset="-128"/>
                <a:ea typeface="+mn-ea"/>
                <a:cs typeface="+mn-cs"/>
              </a:rPr>
              <a:t> is high within the wedge of revolution. We don’t care that much about zeros outside the wedge of revolution, because these zeros do not occur in blur kernels corresponding to motions of interest. </a:t>
            </a:r>
            <a:r>
              <a:rPr lang="en-US" sz="1200" kern="1200" dirty="0" smtClean="0">
                <a:solidFill>
                  <a:schemeClr val="tx1"/>
                </a:solidFill>
                <a:latin typeface="Arial Unicode MS" pitchFamily="34" charset="-128"/>
                <a:ea typeface="+mn-ea"/>
                <a:cs typeface="+mn-cs"/>
              </a:rPr>
              <a:t>In order to maximize the worst-case spectral power, we need to find a motion path that maximizes the worst-case spectral power within the wedge of revolution.</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32</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32</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The amount of energy captured within a finite exposure time T is bounded.  We can use </a:t>
            </a:r>
            <a:r>
              <a:rPr lang="en-US" sz="1200" kern="1200" dirty="0" err="1" smtClean="0">
                <a:solidFill>
                  <a:schemeClr val="tx1"/>
                </a:solidFill>
                <a:latin typeface="Arial Unicode MS" pitchFamily="34" charset="-128"/>
                <a:ea typeface="+mn-ea"/>
                <a:cs typeface="+mn-cs"/>
              </a:rPr>
              <a:t>Parseval</a:t>
            </a:r>
            <a:r>
              <a:rPr lang="en-US" sz="1200" kern="1200" dirty="0" smtClean="0">
                <a:solidFill>
                  <a:schemeClr val="tx1"/>
                </a:solidFill>
                <a:latin typeface="Arial Unicode MS" pitchFamily="34" charset="-128"/>
                <a:ea typeface="+mn-ea"/>
                <a:cs typeface="+mn-cs"/>
              </a:rPr>
              <a:t> theorem</a:t>
            </a:r>
            <a:r>
              <a:rPr lang="en-US" sz="1200" kern="1200" baseline="0" dirty="0" smtClean="0">
                <a:solidFill>
                  <a:schemeClr val="tx1"/>
                </a:solidFill>
                <a:latin typeface="Arial Unicode MS" pitchFamily="34" charset="-128"/>
                <a:ea typeface="+mn-ea"/>
                <a:cs typeface="+mn-cs"/>
              </a:rPr>
              <a:t> to show that </a:t>
            </a:r>
            <a:r>
              <a:rPr lang="en-US" sz="1200" kern="1200" dirty="0" smtClean="0">
                <a:solidFill>
                  <a:schemeClr val="tx1"/>
                </a:solidFill>
                <a:latin typeface="Arial Unicode MS" pitchFamily="34" charset="-128"/>
                <a:ea typeface="+mn-ea"/>
                <a:cs typeface="+mn-cs"/>
              </a:rPr>
              <a:t>the norm of the motion path spectrum at a fixed spatial frequency is bounded by T.  In other words, for any motion path,</a:t>
            </a:r>
            <a:r>
              <a:rPr lang="en-US" sz="1200" kern="1200" baseline="0" dirty="0" smtClean="0">
                <a:solidFill>
                  <a:schemeClr val="tx1"/>
                </a:solidFill>
                <a:latin typeface="Arial Unicode MS" pitchFamily="34" charset="-128"/>
                <a:ea typeface="+mn-ea"/>
                <a:cs typeface="+mn-cs"/>
              </a:rPr>
              <a:t> if we integrate the energy along any column, the maximal power we can have is no more than T.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33</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33</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34</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34</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35</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35</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sz="1200" kern="1200" baseline="0" dirty="0" smtClean="0">
                <a:solidFill>
                  <a:schemeClr val="tx1"/>
                </a:solidFill>
                <a:latin typeface="Arial Unicode MS" pitchFamily="34" charset="-128"/>
                <a:ea typeface="+mn-ea"/>
                <a:cs typeface="+mn-cs"/>
              </a:rPr>
              <a:t>If we want to maximize the worst case spectral power within each column, the best way is to distribute the bounded budget uniformly over the column within the wedge of revolution. </a:t>
            </a:r>
            <a:r>
              <a:rPr lang="en-US" sz="1200" kern="1200" baseline="0" dirty="0" smtClean="0">
                <a:solidFill>
                  <a:schemeClr val="tx1"/>
                </a:solidFill>
                <a:latin typeface="Arial Unicode MS" pitchFamily="34" charset="-128"/>
                <a:ea typeface="+mn-ea"/>
                <a:cs typeface="+mn-cs"/>
              </a:rPr>
              <a:t>If we distribute energy outside of the wedge of revolution, we would be wasting energy on motions we do not care about.  So we should spread the energy only on the segment within the wedge of revolution, and this gives us the upper bound shown above.</a:t>
            </a:r>
            <a:endParaRPr lang="en-US" sz="1200" kern="1200" dirty="0" smtClean="0">
              <a:solidFill>
                <a:schemeClr val="tx1"/>
              </a:solidFill>
              <a:latin typeface="Arial Unicode MS" pitchFamily="34" charset="-128"/>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9C71C1B5-335C-452D-83BF-233279D57E7D}" type="slidenum">
              <a:rPr lang="en-US" sz="1200">
                <a:latin typeface="Arial Unicode MS" pitchFamily="34" charset="-128"/>
                <a:ea typeface="Arial Unicode MS" pitchFamily="34" charset="-128"/>
                <a:cs typeface="Arial Unicode MS" pitchFamily="34" charset="-128"/>
              </a:rPr>
              <a:pPr algn="r" defTabSz="985838" eaLnBrk="0" hangingPunct="0"/>
              <a:t>36</a:t>
            </a:fld>
            <a:endParaRPr lang="en-US" sz="1200">
              <a:latin typeface="Arial Unicode MS" pitchFamily="34" charset="-128"/>
              <a:ea typeface="Arial Unicode MS" pitchFamily="34" charset="-128"/>
              <a:cs typeface="Arial Unicode MS" pitchFamily="34" charset="-128"/>
            </a:endParaRPr>
          </a:p>
        </p:txBody>
      </p:sp>
      <p:sp>
        <p:nvSpPr>
          <p:cNvPr id="6144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FB2C378-5BCC-47B7-AA68-B151ABAADFDA}" type="slidenum">
              <a:rPr lang="en-US" sz="1200">
                <a:latin typeface="Arial Unicode MS" pitchFamily="34" charset="-128"/>
                <a:ea typeface="Arial Unicode MS" pitchFamily="34" charset="-128"/>
                <a:cs typeface="Arial Unicode MS" pitchFamily="34" charset="-128"/>
              </a:rPr>
              <a:pPr algn="r" defTabSz="985838"/>
              <a:t>36</a:t>
            </a:fld>
            <a:endParaRPr lang="en-US" sz="1200">
              <a:latin typeface="Arial Unicode MS" pitchFamily="34" charset="-128"/>
              <a:ea typeface="Arial Unicode MS" pitchFamily="34" charset="-128"/>
              <a:cs typeface="Arial Unicode MS" pitchFamily="34"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Given this analysis, the goal of a camera design is to find a camera motion path k that would guarantee a spectral performance as close to the optimum as possible.</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27E30E2E-195E-4371-B80E-8EDD5CCCF858}" type="slidenum">
              <a:rPr lang="en-US" sz="1200">
                <a:latin typeface="Arial Unicode MS" pitchFamily="34" charset="-128"/>
                <a:ea typeface="Arial Unicode MS" pitchFamily="34" charset="-128"/>
                <a:cs typeface="Arial Unicode MS" pitchFamily="34" charset="-128"/>
              </a:rPr>
              <a:pPr algn="r" defTabSz="985838" eaLnBrk="0" hangingPunct="0"/>
              <a:t>37</a:t>
            </a:fld>
            <a:endParaRPr lang="en-US" sz="1200">
              <a:latin typeface="Arial Unicode MS" pitchFamily="34" charset="-128"/>
              <a:ea typeface="Arial Unicode MS" pitchFamily="34" charset="-128"/>
              <a:cs typeface="Arial Unicode MS" pitchFamily="34" charset="-128"/>
            </a:endParaRPr>
          </a:p>
        </p:txBody>
      </p:sp>
      <p:sp>
        <p:nvSpPr>
          <p:cNvPr id="6246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406F87E-002F-47FE-9B53-05DE07C5EC51}" type="slidenum">
              <a:rPr lang="en-US" sz="1200">
                <a:latin typeface="Arial Unicode MS" pitchFamily="34" charset="-128"/>
                <a:ea typeface="Arial Unicode MS" pitchFamily="34" charset="-128"/>
                <a:cs typeface="Arial Unicode MS" pitchFamily="34" charset="-128"/>
              </a:rPr>
              <a:pPr algn="r" defTabSz="985838"/>
              <a:t>37</a:t>
            </a:fld>
            <a:endParaRPr lang="en-US" sz="1200">
              <a:latin typeface="Arial Unicode MS" pitchFamily="34" charset="-128"/>
              <a:ea typeface="Arial Unicode MS" pitchFamily="34" charset="-128"/>
              <a:cs typeface="Arial Unicode MS" pitchFamily="34" charset="-128"/>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We present our solution to this problem and show that this design provides a performance guarantee that is close to the optimum.  This is the first design that guarantees any performance bound on 2D motions.</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38</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38</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We first analyze a single parabolic camera moving along the x- axis.  As Levin et al. presents, this camera motion is optimal for capturing 1-dimensional constant velocity motions.  The motion spectrum of a parabolic camera motion occupies the 3D wedge as shown on the right.</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39</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39</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Here we show the blur kernels corresponding to different velocities, and their power spectrums.  We can see that for x-directional motions, the power spectrum does not contain any zeros and is in fact optimal, but for y directional motions, the spectrum contains zeros along the </a:t>
            </a:r>
            <a:r>
              <a:rPr lang="en-US" sz="1200" kern="1200" dirty="0" err="1" smtClean="0">
                <a:solidFill>
                  <a:schemeClr val="tx1"/>
                </a:solidFill>
                <a:latin typeface="Arial Unicode MS" pitchFamily="34" charset="-128"/>
                <a:ea typeface="+mn-ea"/>
                <a:cs typeface="+mn-cs"/>
              </a:rPr>
              <a:t>w_y</a:t>
            </a:r>
            <a:r>
              <a:rPr lang="en-US" sz="1200" kern="1200" dirty="0" smtClean="0">
                <a:solidFill>
                  <a:schemeClr val="tx1"/>
                </a:solidFill>
                <a:latin typeface="Arial Unicode MS" pitchFamily="34" charset="-128"/>
                <a:ea typeface="+mn-ea"/>
                <a:cs typeface="+mn-cs"/>
              </a:rPr>
              <a:t> axis.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4</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4</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The flutter</a:t>
            </a:r>
            <a:r>
              <a:rPr lang="en-US" baseline="0" dirty="0" smtClean="0"/>
              <a:t> shutter camera preserves image information much better than a static camera a static camera.  On this slide (show square here) we show that the </a:t>
            </a:r>
            <a:r>
              <a:rPr lang="en-US" baseline="0" dirty="0" err="1" smtClean="0"/>
              <a:t>deblurring</a:t>
            </a:r>
            <a:r>
              <a:rPr lang="en-US" baseline="0" dirty="0" smtClean="0"/>
              <a:t> quality from the flutter shutter camera  (show next square here) is better than from the static camera.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40</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40</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On the other hand, a y-directional parabolic camera covers the orthogonal wedge spectrum.</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41</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41</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And the informational capture is optimal for y directional motions , but contains zeros for x-directional motions.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42</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42</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our design we capture</a:t>
            </a:r>
            <a:r>
              <a:rPr lang="en-US" sz="1200" kern="1200" baseline="0" dirty="0" smtClean="0">
                <a:solidFill>
                  <a:schemeClr val="tx1"/>
                </a:solidFill>
                <a:latin typeface="Arial Unicode MS" pitchFamily="34" charset="-128"/>
                <a:ea typeface="+mn-ea"/>
                <a:cs typeface="+mn-cs"/>
              </a:rPr>
              <a:t> 2 images. In the first image we move the camera along a horizontal parabolic path and in the second image along a vertical parabolic path. The idea is that when we use two orthogonal parabolas, the sum of their spectrums covers all frequencies without zeros for all velocity.  Because the parabolic paths complements each other, we do not have any zeros in the joint spectrum.  </a:t>
            </a:r>
            <a:endParaRPr lang="en-US" sz="1200" kern="1200" dirty="0" smtClean="0">
              <a:solidFill>
                <a:schemeClr val="tx1"/>
              </a:solidFill>
              <a:latin typeface="Arial Unicode MS" pitchFamily="34" charset="-128"/>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7735806B-CDA7-4CFF-AACE-4A11B112D0A3}" type="slidenum">
              <a:rPr lang="en-US" sz="1200">
                <a:latin typeface="Arial Unicode MS" pitchFamily="34" charset="-128"/>
                <a:ea typeface="Arial Unicode MS" pitchFamily="34" charset="-128"/>
                <a:cs typeface="Arial Unicode MS" pitchFamily="34" charset="-128"/>
              </a:rPr>
              <a:pPr algn="r" defTabSz="985838" eaLnBrk="0" hangingPunct="0"/>
              <a:t>43</a:t>
            </a:fld>
            <a:endParaRPr lang="en-US" sz="1200">
              <a:latin typeface="Arial Unicode MS" pitchFamily="34" charset="-128"/>
              <a:ea typeface="Arial Unicode MS" pitchFamily="34" charset="-128"/>
              <a:cs typeface="Arial Unicode MS" pitchFamily="34" charset="-128"/>
            </a:endParaRPr>
          </a:p>
        </p:txBody>
      </p:sp>
      <p:sp>
        <p:nvSpPr>
          <p:cNvPr id="655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6ED6B9F9-0772-40DE-9374-159884352BBB}" type="slidenum">
              <a:rPr lang="en-US" sz="1200">
                <a:latin typeface="Arial Unicode MS" pitchFamily="34" charset="-128"/>
                <a:ea typeface="Arial Unicode MS" pitchFamily="34" charset="-128"/>
                <a:cs typeface="Arial Unicode MS" pitchFamily="34" charset="-128"/>
              </a:rPr>
              <a:pPr algn="r" defTabSz="985838"/>
              <a:t>43</a:t>
            </a:fld>
            <a:endParaRPr lang="en-US" sz="1200">
              <a:latin typeface="Arial Unicode MS" pitchFamily="34" charset="-128"/>
              <a:ea typeface="Arial Unicode MS" pitchFamily="34" charset="-128"/>
              <a:cs typeface="Arial Unicode MS" pitchFamily="34"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This can also be seen in the 3D Fourier space.  We can show that when the maximum sensor speed </a:t>
            </a:r>
            <a:r>
              <a:rPr lang="en-US" sz="1200" kern="1200" dirty="0" err="1" smtClean="0">
                <a:solidFill>
                  <a:schemeClr val="tx1"/>
                </a:solidFill>
                <a:latin typeface="Arial Unicode MS" pitchFamily="34" charset="-128"/>
                <a:ea typeface="+mn-ea"/>
                <a:cs typeface="+mn-cs"/>
              </a:rPr>
              <a:t>durng</a:t>
            </a:r>
            <a:r>
              <a:rPr lang="en-US" sz="1200" kern="1200" baseline="0" dirty="0" smtClean="0">
                <a:solidFill>
                  <a:schemeClr val="tx1"/>
                </a:solidFill>
                <a:latin typeface="Arial Unicode MS" pitchFamily="34" charset="-128"/>
                <a:ea typeface="+mn-ea"/>
                <a:cs typeface="+mn-cs"/>
              </a:rPr>
              <a:t> the parabolic motion</a:t>
            </a:r>
            <a:r>
              <a:rPr lang="en-US" sz="1200" kern="1200" dirty="0" smtClean="0">
                <a:solidFill>
                  <a:schemeClr val="tx1"/>
                </a:solidFill>
                <a:latin typeface="Arial Unicode MS" pitchFamily="34" charset="-128"/>
                <a:ea typeface="+mn-ea"/>
                <a:cs typeface="+mn-cs"/>
              </a:rPr>
              <a:t> is at least </a:t>
            </a:r>
            <a:r>
              <a:rPr lang="en-US" sz="1200" kern="1200" dirty="0" err="1" smtClean="0">
                <a:solidFill>
                  <a:schemeClr val="tx1"/>
                </a:solidFill>
                <a:latin typeface="Arial Unicode MS" pitchFamily="34" charset="-128"/>
                <a:ea typeface="+mn-ea"/>
                <a:cs typeface="+mn-cs"/>
              </a:rPr>
              <a:t>sqrt</a:t>
            </a:r>
            <a:r>
              <a:rPr lang="en-US" sz="1200" kern="1200" dirty="0" smtClean="0">
                <a:solidFill>
                  <a:schemeClr val="tx1"/>
                </a:solidFill>
                <a:latin typeface="Arial Unicode MS" pitchFamily="34" charset="-128"/>
                <a:ea typeface="+mn-ea"/>
                <a:cs typeface="+mn-cs"/>
              </a:rPr>
              <a:t>(2) times faster than the maximum object speed, the sum of the 3D wedges subsumes the wedge of revolution, so we can cover the entire wedge of revolution without zeros.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44</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44</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case, we can show that the worst-case spectrum is bounded below by 2sqrt(2) times the optimal bound.   This is the first imaging method that provides a performance bound for 2D motions.</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45</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45</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We show the </a:t>
            </a:r>
            <a:r>
              <a:rPr lang="en-US" sz="1200" kern="1200" dirty="0" err="1" smtClean="0">
                <a:solidFill>
                  <a:schemeClr val="tx1"/>
                </a:solidFill>
                <a:latin typeface="Arial Unicode MS" pitchFamily="34" charset="-128"/>
                <a:ea typeface="+mn-ea"/>
                <a:cs typeface="+mn-cs"/>
              </a:rPr>
              <a:t>deblurring</a:t>
            </a:r>
            <a:r>
              <a:rPr lang="en-US" sz="1200" kern="1200" dirty="0" smtClean="0">
                <a:solidFill>
                  <a:schemeClr val="tx1"/>
                </a:solidFill>
                <a:latin typeface="Arial Unicode MS" pitchFamily="34" charset="-128"/>
                <a:ea typeface="+mn-ea"/>
                <a:cs typeface="+mn-cs"/>
              </a:rPr>
              <a:t> performance of our camera compared to other designs.  We consider a pair of static cameras, a pair of flutter shutter cameras, a single horizontal parabola, and a pair of orthogonal</a:t>
            </a:r>
            <a:r>
              <a:rPr lang="en-US" sz="1200" kern="1200" baseline="0" dirty="0" smtClean="0">
                <a:solidFill>
                  <a:schemeClr val="tx1"/>
                </a:solidFill>
                <a:latin typeface="Arial Unicode MS" pitchFamily="34" charset="-128"/>
                <a:ea typeface="+mn-ea"/>
                <a:cs typeface="+mn-cs"/>
              </a:rPr>
              <a:t> parabolas</a:t>
            </a:r>
            <a:r>
              <a:rPr lang="en-US" sz="1200" kern="1200" dirty="0" smtClean="0">
                <a:solidFill>
                  <a:schemeClr val="tx1"/>
                </a:solidFill>
                <a:latin typeface="Arial Unicode MS" pitchFamily="34" charset="-128"/>
                <a:ea typeface="+mn-ea"/>
                <a:cs typeface="+mn-cs"/>
              </a:rPr>
              <a:t>. For static and flutter shutter camera pairs, we break the exposure time budget T</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between two shots, and optimize the split assuming that the object motion is known, which is not often the case.  In all simulation results, we assume that we know the correct object motion.   For a static object motion, we can see that a static camera pair performs the best.  This is intuitively correct since the static camera optimizes the image capture for static objects.</a:t>
            </a:r>
          </a:p>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46</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46</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When there is a small motion, however, the static camera degrades the reconstruction quality and the other cameras do better.</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The orthogonal parabolic pair performs the best.</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47</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47</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And when the motion is large, an orthogonal parabolic camera pair performs significantly better than other designs.  </a:t>
            </a:r>
          </a:p>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48</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48</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now show some experimental results.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We built a camera prototype to demonstrate the concept. We mounted the camera sensor on two actuators, which  move the sensor in parabolic paths while keeping the lens static.  The entire exposure time is 500 </a:t>
            </a:r>
            <a:r>
              <a:rPr lang="en-US" sz="1200" kern="1200" dirty="0" err="1" smtClean="0">
                <a:solidFill>
                  <a:schemeClr val="tx1"/>
                </a:solidFill>
                <a:latin typeface="Arial Unicode MS" pitchFamily="34" charset="-128"/>
                <a:ea typeface="+mn-ea"/>
                <a:cs typeface="+mn-cs"/>
              </a:rPr>
              <a:t>ms.</a:t>
            </a:r>
            <a:r>
              <a:rPr lang="en-US" sz="1200" kern="1200" dirty="0" smtClean="0">
                <a:solidFill>
                  <a:schemeClr val="tx1"/>
                </a:solidFill>
                <a:latin typeface="Arial Unicode MS" pitchFamily="34" charset="-128"/>
                <a:ea typeface="+mn-ea"/>
                <a:cs typeface="+mn-cs"/>
              </a:rPr>
              <a:t>  The exposure time for each shot</a:t>
            </a:r>
            <a:r>
              <a:rPr lang="en-US" sz="1200" kern="1200" baseline="0" dirty="0" smtClean="0">
                <a:solidFill>
                  <a:schemeClr val="tx1"/>
                </a:solidFill>
                <a:latin typeface="Arial Unicode MS" pitchFamily="34" charset="-128"/>
                <a:ea typeface="+mn-ea"/>
                <a:cs typeface="+mn-cs"/>
              </a:rPr>
              <a:t> is 200ms with</a:t>
            </a:r>
            <a:r>
              <a:rPr lang="en-US" sz="1200" kern="1200" dirty="0" smtClean="0">
                <a:solidFill>
                  <a:schemeClr val="tx1"/>
                </a:solidFill>
                <a:latin typeface="Arial Unicode MS" pitchFamily="34" charset="-128"/>
                <a:ea typeface="+mn-ea"/>
                <a:cs typeface="+mn-cs"/>
              </a:rPr>
              <a:t> 100 ms delay in the middle. </a:t>
            </a:r>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5</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5</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2008 Levin</a:t>
            </a:r>
            <a:r>
              <a:rPr lang="en-US" baseline="0" dirty="0" smtClean="0"/>
              <a:t> et al proposed the motion invariant camera. They move the camera horizontally during exposure but change the velocity in a linear way.  </a:t>
            </a:r>
            <a:r>
              <a:rPr lang="en-US" dirty="0" smtClean="0"/>
              <a:t>One advantage of this</a:t>
            </a:r>
            <a:r>
              <a:rPr lang="en-US" baseline="0" dirty="0" smtClean="0"/>
              <a:t> camera was that the PSF is invariant to motion velocity.  </a:t>
            </a:r>
            <a:r>
              <a:rPr lang="en-US" dirty="0" smtClean="0"/>
              <a:t>Another</a:t>
            </a:r>
            <a:r>
              <a:rPr lang="en-US" baseline="0" dirty="0" smtClean="0"/>
              <a:t> important advantage is that the PSF is easy to invert. In fact, they proved that this is the best PSF one can hope to get for motions aligned with the camera motion. </a:t>
            </a:r>
            <a:r>
              <a:rPr lang="en-US" baseline="0" dirty="0" smtClean="0">
                <a:solidFill>
                  <a:srgbClr val="FF0000"/>
                </a:solidFill>
              </a:rPr>
              <a:t>There is a bound on the maximal amount of information we can hope to preserve when we capture an image, and the parabolic motion achieves this bound. However, all these good properties are true only for a 1D motion</a:t>
            </a:r>
            <a:r>
              <a:rPr lang="en-US" baseline="0" dirty="0" smtClean="0"/>
              <a:t>.  </a:t>
            </a:r>
            <a:r>
              <a:rPr lang="en-US" dirty="0" smtClean="0"/>
              <a:t>When the object</a:t>
            </a:r>
            <a:r>
              <a:rPr lang="en-US" baseline="0" dirty="0" smtClean="0"/>
              <a:t> moves in a different direction the blur is no longer invariant to motion. Also, the blur is no longer easy to invert.</a:t>
            </a:r>
            <a:endParaRPr lang="en-US" dirty="0" smtClean="0"/>
          </a:p>
          <a:p>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take two images with this</a:t>
            </a:r>
            <a:r>
              <a:rPr lang="en-US" baseline="0" dirty="0" smtClean="0"/>
              <a:t> camera</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51</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51</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use the two input images from our camera to estimate the motion locally.</a:t>
            </a:r>
            <a:r>
              <a:rPr lang="en-US" baseline="0" dirty="0" smtClean="0"/>
              <a:t>  </a:t>
            </a:r>
            <a:r>
              <a:rPr lang="en-US" dirty="0" smtClean="0"/>
              <a:t>The color coding</a:t>
            </a:r>
            <a:r>
              <a:rPr lang="en-US" baseline="0" dirty="0" smtClean="0"/>
              <a:t> on the right demonstrate the spatially varying motion we have estimated, and the image on the right is the </a:t>
            </a:r>
            <a:r>
              <a:rPr lang="en-US" baseline="0" dirty="0" err="1" smtClean="0"/>
              <a:t>deblurred</a:t>
            </a:r>
            <a:r>
              <a:rPr lang="en-US" baseline="0" dirty="0" smtClean="0"/>
              <a:t> image using the estimated motion.  There are some boundary regions that are seen in only one of the two images.  To remove ringing artifacts in such regions, we use only one of the two captured images to </a:t>
            </a:r>
            <a:r>
              <a:rPr lang="en-US" baseline="0" dirty="0" err="1" smtClean="0"/>
              <a:t>deblur</a:t>
            </a:r>
            <a:r>
              <a:rPr lang="en-US" baseline="0" dirty="0" smtClean="0"/>
              <a:t> the boundary regions.  These regions are denoted using a black bounding box.</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52</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52</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To see the motion, we show here an</a:t>
            </a:r>
            <a:r>
              <a:rPr lang="en-US" baseline="0" dirty="0" smtClean="0"/>
              <a:t> image taken with a static camera with 500ms exposure.  </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53</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53</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Here is a zoomed version of the two images taken and the </a:t>
            </a:r>
            <a:r>
              <a:rPr lang="en-US" dirty="0" err="1" smtClean="0"/>
              <a:t>deblurred</a:t>
            </a:r>
            <a:r>
              <a:rPr lang="en-US" dirty="0" smtClean="0"/>
              <a:t> image.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54</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54</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We show another example here.</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55</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55</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Even for a forward</a:t>
            </a:r>
            <a:r>
              <a:rPr lang="en-US" baseline="0" dirty="0" smtClean="0"/>
              <a:t> motion that does not really satisfy our assumption about the motion, we can recover a relatively sharp image.</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In this work, we have derived optimal performance bound on 2D constant-velocity object motions, and illustrated imaging methods to recover a sharp image tainted with 2D subject motions.</a:t>
            </a:r>
          </a:p>
          <a:p>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57</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r>
              <a:rPr lang="en-US" smtClean="0"/>
              <a:t>Thank you!</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58</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r>
              <a:rPr lang="en-US" smtClean="0"/>
              <a:t>Thank you!</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illustrate</a:t>
            </a:r>
            <a:r>
              <a:rPr lang="en-US" baseline="0" dirty="0" smtClean="0"/>
              <a:t> how to estimate blur kernel from two images.</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6</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6</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this simulation, we have two scenes. In one of them, the object is moving horizontally and in the other, the object is moving vertically.</a:t>
            </a:r>
            <a:r>
              <a:rPr lang="en-US" baseline="0" dirty="0" smtClean="0"/>
              <a:t>  </a:t>
            </a:r>
            <a:r>
              <a:rPr lang="en-US" dirty="0" smtClean="0"/>
              <a:t>We capture</a:t>
            </a:r>
            <a:r>
              <a:rPr lang="en-US" baseline="0" dirty="0" smtClean="0"/>
              <a:t> the moving object with 3 different cameras: a static camera, a flutter shutter camera and a parabolic camera which is moving along the vertical axis. </a:t>
            </a:r>
            <a:r>
              <a:rPr lang="en-US" dirty="0" smtClean="0"/>
              <a:t>The </a:t>
            </a:r>
            <a:r>
              <a:rPr lang="en-US" dirty="0" err="1" smtClean="0"/>
              <a:t>deblurred</a:t>
            </a:r>
            <a:r>
              <a:rPr lang="en-US" dirty="0" smtClean="0"/>
              <a:t> output of</a:t>
            </a:r>
            <a:r>
              <a:rPr lang="en-US" baseline="0" dirty="0" smtClean="0"/>
              <a:t> the parabolic camera is good when the object is moving vertically, but is poor when the object is moving horizontally. That is, the </a:t>
            </a:r>
            <a:r>
              <a:rPr lang="en-US" baseline="0" dirty="0" err="1" smtClean="0"/>
              <a:t>deblurring</a:t>
            </a:r>
            <a:r>
              <a:rPr lang="en-US" baseline="0" dirty="0" smtClean="0"/>
              <a:t> performance of the parabolic camera is good when the direction of the object motion is the same as the direction of the parabolic camera motion . However, the </a:t>
            </a:r>
            <a:r>
              <a:rPr lang="en-US" baseline="0" dirty="0" err="1" smtClean="0"/>
              <a:t>deblurring</a:t>
            </a:r>
            <a:r>
              <a:rPr lang="en-US" baseline="0" dirty="0" smtClean="0"/>
              <a:t> performance is bad if the object moves in a different direction. </a:t>
            </a:r>
            <a:endParaRPr lang="en-US" dirty="0" smtClean="0"/>
          </a:p>
          <a:p>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60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60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Given two images,</a:t>
            </a:r>
            <a:r>
              <a:rPr lang="en-US" baseline="0" dirty="0" smtClean="0"/>
              <a:t> guess a motion and </a:t>
            </a:r>
            <a:r>
              <a:rPr lang="en-US" baseline="0" dirty="0" err="1" smtClean="0"/>
              <a:t>deblur</a:t>
            </a:r>
            <a:r>
              <a:rPr lang="en-US" baseline="0" dirty="0" smtClean="0"/>
              <a:t> using the kernel pairs that correspond to the guessed motion. </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61</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61</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baseline="0" dirty="0" smtClean="0"/>
              <a:t> Then we re-blur the </a:t>
            </a:r>
            <a:r>
              <a:rPr lang="en-US" baseline="0" dirty="0" err="1" smtClean="0"/>
              <a:t>deblurred</a:t>
            </a:r>
            <a:r>
              <a:rPr lang="en-US" baseline="0" dirty="0" smtClean="0"/>
              <a:t> image using the same blur kernels</a:t>
            </a: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62</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62</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And take the difference of the </a:t>
            </a:r>
            <a:r>
              <a:rPr lang="en-US" dirty="0" err="1" smtClean="0"/>
              <a:t>reblurred</a:t>
            </a:r>
            <a:r>
              <a:rPr lang="en-US" dirty="0" smtClean="0"/>
              <a:t> image pairs with the captured images.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63</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63</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can see that when we use</a:t>
            </a:r>
            <a:r>
              <a:rPr lang="en-US" baseline="0" dirty="0" smtClean="0"/>
              <a:t> the correct motion, the difference between the captured images and the </a:t>
            </a:r>
            <a:r>
              <a:rPr lang="en-US" baseline="0" dirty="0" err="1" smtClean="0"/>
              <a:t>reblurred</a:t>
            </a:r>
            <a:r>
              <a:rPr lang="en-US" baseline="0" dirty="0" smtClean="0"/>
              <a:t> images is just noise; whereas when the motion is incorrect, the difference image contains halos.  </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7</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7</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For</a:t>
            </a:r>
            <a:r>
              <a:rPr lang="en-US" baseline="0" dirty="0" smtClean="0"/>
              <a:t> the vertical motion the best results are obtained with the parabolic camera. However, for the horizontal motion we actually get better results from the flutter shutter camera.</a:t>
            </a:r>
            <a:endParaRPr lang="en-US"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8</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8</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The main</a:t>
            </a:r>
            <a:r>
              <a:rPr lang="en-US" baseline="0" dirty="0" smtClean="0"/>
              <a:t> question that we want to address in this talk is, what is the best image quality we can hope to achieve if the object moves in 2 dimensions? We want to extend the results of the parabolic camera from 1D to 2D.  </a:t>
            </a:r>
            <a:r>
              <a:rPr lang="en-US" dirty="0" smtClean="0"/>
              <a:t>Can we design a camera which guarantees the optimal </a:t>
            </a:r>
            <a:r>
              <a:rPr lang="en-US" dirty="0" err="1" smtClean="0"/>
              <a:t>deblurring</a:t>
            </a:r>
            <a:r>
              <a:rPr lang="en-US" dirty="0" smtClean="0"/>
              <a:t> performance for 2D motions?</a:t>
            </a:r>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057E1CA-E5F0-4676-90FA-E1D76E267F16}" type="slidenum">
              <a:rPr lang="en-US" sz="1200">
                <a:latin typeface="Arial Unicode MS" pitchFamily="34" charset="-128"/>
                <a:ea typeface="Arial Unicode MS" pitchFamily="34" charset="-128"/>
                <a:cs typeface="Arial Unicode MS" pitchFamily="34" charset="-128"/>
              </a:rPr>
              <a:pPr algn="r" defTabSz="985838" eaLnBrk="0" hangingPunct="0"/>
              <a:t>9</a:t>
            </a:fld>
            <a:endParaRPr lang="en-US" sz="1200">
              <a:latin typeface="Arial Unicode MS" pitchFamily="34" charset="-128"/>
              <a:ea typeface="Arial Unicode MS" pitchFamily="34" charset="-128"/>
              <a:cs typeface="Arial Unicode MS" pitchFamily="34" charset="-128"/>
            </a:endParaRPr>
          </a:p>
        </p:txBody>
      </p:sp>
      <p:sp>
        <p:nvSpPr>
          <p:cNvPr id="419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C764C90-5968-4375-815F-789D8AB495DD}" type="slidenum">
              <a:rPr lang="en-US" sz="1200">
                <a:latin typeface="Arial Unicode MS" pitchFamily="34" charset="-128"/>
                <a:ea typeface="Arial Unicode MS" pitchFamily="34" charset="-128"/>
                <a:cs typeface="Arial Unicode MS" pitchFamily="34" charset="-128"/>
              </a:rPr>
              <a:pPr algn="r" defTabSz="985838"/>
              <a:t>9</a:t>
            </a:fld>
            <a:endParaRPr lang="en-US" sz="1200">
              <a:latin typeface="Arial Unicode MS" pitchFamily="34" charset="-128"/>
              <a:ea typeface="Arial Unicode MS" pitchFamily="34" charset="-128"/>
              <a:cs typeface="Arial Unicode MS" pitchFamily="34" charset="-128"/>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presentation, we derive</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the optimal worst-case bound of the amount of information that can be captured for 2-dimensional motions.  Then we present a prototype camera that near-optimally captures the image information of moving objects.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828800"/>
            <a:ext cx="7772400" cy="1143000"/>
          </a:xfrm>
        </p:spPr>
        <p:txBody>
          <a:bodyPr/>
          <a:lstStyle>
            <a:lvl1pPr>
              <a:defRPr sz="48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1371600" y="3581400"/>
            <a:ext cx="6400800" cy="1752600"/>
          </a:xfrm>
        </p:spPr>
        <p:txBody>
          <a:bodyPr/>
          <a:lstStyle>
            <a:lvl1pPr algn="ctr">
              <a:buNone/>
              <a:defRPr sz="3600">
                <a:latin typeface="Calibri" pitchFamily="34" charset="0"/>
              </a:defRPr>
            </a:lvl1pPr>
          </a:lstStyle>
          <a:p>
            <a:r>
              <a:rPr lang="en-US" dirty="0"/>
              <a:t>Click to edit Master subtitle style</a:t>
            </a:r>
          </a:p>
        </p:txBody>
      </p:sp>
      <p:sp>
        <p:nvSpPr>
          <p:cNvPr id="4" name="Rectangle 4"/>
          <p:cNvSpPr>
            <a:spLocks noGrp="1" noChangeArrowheads="1"/>
          </p:cNvSpPr>
          <p:nvPr>
            <p:ph type="ftr" sz="quarter" idx="10"/>
          </p:nvPr>
        </p:nvSpPr>
        <p:spPr bwMode="auto">
          <a:xfrm>
            <a:off x="6858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5" name="Rectangle 5"/>
          <p:cNvSpPr>
            <a:spLocks noGrp="1" noChangeArrowheads="1"/>
          </p:cNvSpPr>
          <p:nvPr>
            <p:ph type="sldNum" sz="quarter" idx="11"/>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C56B7B5-B346-46BB-8E3A-BF99DA868915}" type="slidenum">
              <a:rPr lang="en-US"/>
              <a:pPr>
                <a:defRPr/>
              </a:pPr>
              <a:t>‹#›</a:t>
            </a:fld>
            <a:endParaRPr lang="en-US"/>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01613"/>
            <a:ext cx="8229600" cy="6794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31888"/>
            <a:ext cx="4038600" cy="534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31888"/>
            <a:ext cx="4038600" cy="2593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78263"/>
            <a:ext cx="4038600" cy="2593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dk2" tx1="lt1" bg2="dk1" tx2="lt2" accent1="accent1" accent2="accent2" accent3="accent3" accent4="accent4" accent5="accent5" accent6="accent6" hlink="hlink" folHlink="folHlink"/>
  </p:clrMapOvr>
  <p:transition advTm="149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167617"/>
            <a:ext cx="7772400" cy="2096087"/>
          </a:xfrm>
        </p:spPr>
        <p:txBody>
          <a:bodyPr anchor="t"/>
          <a:lstStyle>
            <a:lvl1pPr algn="l">
              <a:defRPr sz="44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675249" y="3940134"/>
            <a:ext cx="7814603" cy="2172286"/>
          </a:xfrm>
        </p:spPr>
        <p:txBody>
          <a:bodyPr/>
          <a:lstStyle>
            <a:lvl1pPr algn="l">
              <a:buNone/>
              <a:defRPr sz="3600">
                <a:latin typeface="Calibri" pitchFamily="34" charset="0"/>
              </a:defRPr>
            </a:lvl1pPr>
          </a:lstStyle>
          <a:p>
            <a:r>
              <a:rPr lang="en-US" dirty="0"/>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9702" y="920878"/>
            <a:ext cx="8321504" cy="2103437"/>
          </a:xfrm>
        </p:spPr>
        <p:txBody>
          <a:bodyPr/>
          <a:lstStyle>
            <a:lvl1pPr marL="0" indent="0">
              <a:buNone/>
              <a:defRPr sz="4400">
                <a:solidFill>
                  <a:schemeClr val="tx1"/>
                </a:solidFill>
              </a:defRPr>
            </a:lvl1pPr>
          </a:lstStyle>
          <a:p>
            <a:pPr lvl="0"/>
            <a:endParaRPr lang="en-US" dirty="0"/>
          </a:p>
        </p:txBody>
      </p:sp>
      <p:sp>
        <p:nvSpPr>
          <p:cNvPr id="10" name="Text Placeholder 8"/>
          <p:cNvSpPr>
            <a:spLocks noGrp="1"/>
          </p:cNvSpPr>
          <p:nvPr>
            <p:ph type="body" sz="quarter" idx="11"/>
          </p:nvPr>
        </p:nvSpPr>
        <p:spPr>
          <a:xfrm>
            <a:off x="468460" y="3978249"/>
            <a:ext cx="8321504" cy="2103437"/>
          </a:xfrm>
        </p:spPr>
        <p:txBody>
          <a:bodyPr/>
          <a:lstStyle>
            <a:lvl1pPr marL="0" indent="0">
              <a:buNone/>
              <a:defRPr sz="4400">
                <a:solidFill>
                  <a:schemeClr val="tx1"/>
                </a:solidFill>
              </a:defRPr>
            </a:lvl1pPr>
          </a:lstStyle>
          <a:p>
            <a:pPr lvl="0"/>
            <a:endParaRPr lang="en-US" dirty="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5099538"/>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
        <p:nvSpPr>
          <p:cNvPr id="4" name="Content Placeholder 2"/>
          <p:cNvSpPr>
            <a:spLocks noGrp="1"/>
          </p:cNvSpPr>
          <p:nvPr>
            <p:ph idx="10"/>
          </p:nvPr>
        </p:nvSpPr>
        <p:spPr>
          <a:xfrm>
            <a:off x="454855" y="2313692"/>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65226"/>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54856" y="2520414"/>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52512" y="3875602"/>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450168" y="5230790"/>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346912" y="1066749"/>
            <a:ext cx="4375053" cy="2070343"/>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344568" y="3237861"/>
            <a:ext cx="4375053" cy="175616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342224" y="5085467"/>
            <a:ext cx="4375053" cy="165505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248" y="1003444"/>
            <a:ext cx="3263705" cy="874593"/>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257904" y="1950660"/>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255560" y="3453562"/>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253216" y="5561388"/>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531" name="Rectangle 3"/>
          <p:cNvSpPr>
            <a:spLocks noGrp="1" noChangeArrowheads="1"/>
          </p:cNvSpPr>
          <p:nvPr>
            <p:ph type="body" idx="1"/>
          </p:nvPr>
        </p:nvSpPr>
        <p:spPr bwMode="auto">
          <a:xfrm>
            <a:off x="457200" y="1165225"/>
            <a:ext cx="8229600" cy="5502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 this is a test this is a test this is a test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81" r:id="rId4"/>
    <p:sldLayoutId id="2147483682" r:id="rId5"/>
    <p:sldLayoutId id="2147483683" r:id="rId6"/>
    <p:sldLayoutId id="2147483684" r:id="rId7"/>
    <p:sldLayoutId id="2147483685" r:id="rId8"/>
    <p:sldLayoutId id="2147483686" r:id="rId9"/>
    <p:sldLayoutId id="2147483690" r:id="rId10"/>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5000"/>
        </a:spcBef>
        <a:spcAft>
          <a:spcPct val="0"/>
        </a:spcAft>
        <a:buChar char="•"/>
        <a:defRPr sz="2200">
          <a:solidFill>
            <a:schemeClr val="tx1"/>
          </a:solidFill>
          <a:effectLst>
            <a:outerShdw blurRad="38100" dist="38100" dir="2700000" algn="tl">
              <a:srgbClr val="000000"/>
            </a:outerShdw>
          </a:effectLst>
          <a:latin typeface="Calibri" pitchFamily="34" charset="0"/>
        </a:defRPr>
      </a:lvl2pPr>
      <a:lvl3pPr marL="11430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3pPr>
      <a:lvl4pPr marL="16002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4pPr>
      <a:lvl5pPr marL="20574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5pPr>
      <a:lvl6pPr marL="25146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6.xml"/><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xml"/><Relationship Id="rId7"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2.xml"/><Relationship Id="rId7"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image" Target="../media/image41.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3.xml"/><Relationship Id="rId7"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image" Target="../media/image41.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4.xml"/><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image" Target="../media/image41.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5.xml"/><Relationship Id="rId7"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oleObject" Target="../embeddings/oleObject32.bin"/><Relationship Id="rId4" Type="http://schemas.openxmlformats.org/officeDocument/2006/relationships/image" Target="../media/image41.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38.xml"/><Relationship Id="rId7"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35.bin"/><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40.xml"/><Relationship Id="rId7"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41.bin"/><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oleObject" Target="../embeddings/oleObject44.bin"/><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oleObject" Target="../embeddings/oleObject51.bin"/><Relationship Id="rId3" Type="http://schemas.openxmlformats.org/officeDocument/2006/relationships/notesSlide" Target="../notesSlides/notesSlide43.xml"/><Relationship Id="rId7" Type="http://schemas.openxmlformats.org/officeDocument/2006/relationships/oleObject" Target="../embeddings/oleObject47.bin"/><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46.bin"/><Relationship Id="rId11" Type="http://schemas.openxmlformats.org/officeDocument/2006/relationships/oleObject" Target="../embeddings/oleObject50.bin"/><Relationship Id="rId5" Type="http://schemas.openxmlformats.org/officeDocument/2006/relationships/oleObject" Target="../embeddings/oleObject45.bin"/><Relationship Id="rId15" Type="http://schemas.openxmlformats.org/officeDocument/2006/relationships/oleObject" Target="../embeddings/oleObject53.bin"/><Relationship Id="rId10" Type="http://schemas.openxmlformats.org/officeDocument/2006/relationships/oleObject" Target="../embeddings/oleObject49.bin"/><Relationship Id="rId4" Type="http://schemas.openxmlformats.org/officeDocument/2006/relationships/image" Target="../media/image48.png"/><Relationship Id="rId9" Type="http://schemas.openxmlformats.org/officeDocument/2006/relationships/oleObject" Target="../embeddings/oleObject48.bin"/><Relationship Id="rId14" Type="http://schemas.openxmlformats.org/officeDocument/2006/relationships/oleObject" Target="../embeddings/oleObject52.bin"/></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56.xml"/><Relationship Id="rId7" Type="http://schemas.openxmlformats.org/officeDocument/2006/relationships/oleObject" Target="../embeddings/oleObject56.bin"/><Relationship Id="rId2" Type="http://schemas.openxmlformats.org/officeDocument/2006/relationships/slideLayout" Target="../slideLayouts/slideLayout3.xml"/><Relationship Id="rId1" Type="http://schemas.openxmlformats.org/officeDocument/2006/relationships/vmlDrawing" Target="../drawings/vmlDrawing20.vml"/><Relationship Id="rId6" Type="http://schemas.openxmlformats.org/officeDocument/2006/relationships/oleObject" Target="../embeddings/oleObject55.bin"/><Relationship Id="rId5" Type="http://schemas.openxmlformats.org/officeDocument/2006/relationships/oleObject" Target="../embeddings/oleObject54.bin"/><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slideLayout" Target="../slideLayouts/slideLayout1.xml"/><Relationship Id="rId16" Type="http://schemas.openxmlformats.org/officeDocument/2006/relationships/image" Target="../media/image10.png"/><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7.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a:solidFill>
                  <a:srgbClr val="FFCC66"/>
                </a:solidFill>
                <a:effectLst>
                  <a:outerShdw blurRad="38100" dist="38100" dir="2700000" algn="tl">
                    <a:srgbClr val="000000"/>
                  </a:outerShdw>
                </a:effectLst>
              </a:rPr>
              <a:t>Motion blur removal with orthogonal parabolic exposures</a:t>
            </a:r>
          </a:p>
        </p:txBody>
      </p:sp>
      <p:sp>
        <p:nvSpPr>
          <p:cNvPr id="5" name="Subtitle 4"/>
          <p:cNvSpPr>
            <a:spLocks/>
          </p:cNvSpPr>
          <p:nvPr/>
        </p:nvSpPr>
        <p:spPr bwMode="auto">
          <a:xfrm>
            <a:off x="7875"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a:t>
            </a:r>
            <a:r>
              <a:rPr lang="en-US" sz="3600" dirty="0">
                <a:solidFill>
                  <a:srgbClr val="FFFFCC"/>
                </a:solidFill>
                <a:effectLst>
                  <a:outerShdw blurRad="38100" dist="38100" dir="2700000" algn="tl">
                    <a:srgbClr val="000000"/>
                  </a:outerShdw>
                </a:effectLst>
              </a:rPr>
              <a:t>Sang Cho</a:t>
            </a:r>
            <a:r>
              <a:rPr lang="en-US" sz="3200" baseline="30000" dirty="0">
                <a:solidFill>
                  <a:srgbClr val="FFFFCC"/>
                </a:solidFill>
                <a:effectLst>
                  <a:outerShdw blurRad="38100" dist="38100" dir="2700000" algn="tl">
                    <a:srgbClr val="000000"/>
                  </a:outerShdw>
                </a:effectLst>
              </a:rPr>
              <a:t>1              </a:t>
            </a:r>
            <a:r>
              <a:rPr lang="en-US" sz="3200" dirty="0">
                <a:solidFill>
                  <a:srgbClr val="FFFFCC"/>
                </a:solidFill>
                <a:effectLst>
                  <a:outerShdw blurRad="38100" dist="38100" dir="2700000" algn="tl">
                    <a:srgbClr val="000000"/>
                  </a:outerShdw>
                </a:effectLst>
              </a:rPr>
              <a:t>  </a:t>
            </a:r>
            <a:r>
              <a:rPr lang="en-US" sz="3200" dirty="0" err="1">
                <a:solidFill>
                  <a:srgbClr val="FFFFCC"/>
                </a:solidFill>
                <a:effectLst>
                  <a:outerShdw blurRad="38100" dist="38100" dir="2700000" algn="tl">
                    <a:srgbClr val="000000"/>
                  </a:outerShdw>
                </a:effectLst>
              </a:rPr>
              <a:t>Anat</a:t>
            </a:r>
            <a:r>
              <a:rPr lang="en-US" sz="3200" dirty="0">
                <a:solidFill>
                  <a:srgbClr val="FFFFCC"/>
                </a:solidFill>
                <a:effectLst>
                  <a:outerShdw blurRad="38100" dist="38100" dir="2700000" algn="tl">
                    <a:srgbClr val="000000"/>
                  </a:outerShdw>
                </a:effectLst>
              </a:rPr>
              <a:t> Levin</a:t>
            </a:r>
            <a:r>
              <a:rPr lang="en-US" sz="3200" baseline="30000" dirty="0">
                <a:solidFill>
                  <a:srgbClr val="FFFFCC"/>
                </a:solidFill>
                <a:effectLst>
                  <a:outerShdw blurRad="38100" dist="38100" dir="2700000" algn="tl">
                    <a:srgbClr val="000000"/>
                  </a:outerShdw>
                </a:effectLst>
              </a:rPr>
              <a:t>2                 </a:t>
            </a:r>
            <a:r>
              <a:rPr lang="en-US" sz="3200" baseline="30000" dirty="0" smtClean="0">
                <a:solidFill>
                  <a:srgbClr val="FFFFCC"/>
                </a:solidFill>
                <a:effectLst>
                  <a:outerShdw blurRad="38100" dist="38100" dir="2700000" algn="tl">
                    <a:srgbClr val="000000"/>
                  </a:outerShdw>
                </a:effectLst>
              </a:rPr>
              <a:t>  </a:t>
            </a:r>
            <a:r>
              <a:rPr lang="en-US" sz="3200" dirty="0" smtClean="0">
                <a:solidFill>
                  <a:srgbClr val="FFFFCC"/>
                </a:solidFill>
                <a:effectLst>
                  <a:outerShdw blurRad="38100" dist="38100" dir="2700000" algn="tl">
                    <a:srgbClr val="000000"/>
                  </a:outerShdw>
                </a:effectLst>
              </a:rPr>
              <a:t>     </a:t>
            </a:r>
          </a:p>
          <a:p>
            <a:pPr marL="342900" indent="-342900" algn="ctr" eaLnBrk="0" hangingPunct="0">
              <a:defRPr/>
            </a:pPr>
            <a:r>
              <a:rPr lang="en-US" sz="3200" dirty="0" smtClean="0">
                <a:solidFill>
                  <a:srgbClr val="FFFFCC"/>
                </a:solidFill>
                <a:effectLst>
                  <a:outerShdw blurRad="38100" dist="38100" dir="2700000" algn="tl">
                    <a:srgbClr val="000000"/>
                  </a:outerShdw>
                </a:effectLst>
              </a:rPr>
              <a:t> </a:t>
            </a:r>
            <a:r>
              <a:rPr lang="en-US" sz="3200" dirty="0" smtClean="0">
                <a:solidFill>
                  <a:srgbClr val="FFFFCC"/>
                </a:solidFill>
                <a:effectLst>
                  <a:outerShdw blurRad="38100" dist="38100" dir="2700000" algn="tl">
                    <a:srgbClr val="000000"/>
                  </a:outerShdw>
                </a:effectLst>
              </a:rPr>
              <a:t>   </a:t>
            </a:r>
            <a:r>
              <a:rPr lang="en-US" sz="3200" dirty="0" err="1" smtClean="0">
                <a:solidFill>
                  <a:srgbClr val="FFFFCC"/>
                </a:solidFill>
                <a:effectLst>
                  <a:outerShdw blurRad="38100" dist="38100" dir="2700000" algn="tl">
                    <a:srgbClr val="000000"/>
                  </a:outerShdw>
                </a:effectLst>
              </a:rPr>
              <a:t>Frédo</a:t>
            </a:r>
            <a:r>
              <a:rPr lang="en-US" sz="3200" dirty="0" smtClean="0">
                <a:solidFill>
                  <a:srgbClr val="FFFFCC"/>
                </a:solidFill>
                <a:effectLst>
                  <a:outerShdw blurRad="38100" dist="38100" dir="2700000" algn="tl">
                    <a:srgbClr val="000000"/>
                  </a:outerShdw>
                </a:effectLst>
              </a:rPr>
              <a:t> </a:t>
            </a:r>
            <a:r>
              <a:rPr lang="en-US" sz="3200" dirty="0">
                <a:solidFill>
                  <a:srgbClr val="FFFFCC"/>
                </a:solidFill>
                <a:effectLst>
                  <a:outerShdw blurRad="38100" dist="38100" dir="2700000" algn="tl">
                    <a:srgbClr val="000000"/>
                  </a:outerShdw>
                </a:effectLst>
              </a:rPr>
              <a:t>Durand</a:t>
            </a:r>
            <a:r>
              <a:rPr lang="en-US" sz="3200" baseline="30000" dirty="0">
                <a:solidFill>
                  <a:srgbClr val="FFFFCC"/>
                </a:solidFill>
                <a:effectLst>
                  <a:outerShdw blurRad="38100" dist="38100" dir="2700000" algn="tl">
                    <a:srgbClr val="000000"/>
                  </a:outerShdw>
                </a:effectLst>
              </a:rPr>
              <a:t>1</a:t>
            </a:r>
            <a:r>
              <a:rPr lang="en-US" sz="3200" dirty="0">
                <a:solidFill>
                  <a:srgbClr val="FFFFCC"/>
                </a:solidFill>
                <a:effectLst>
                  <a:outerShdw blurRad="38100" dist="38100" dir="2700000" algn="tl">
                    <a:srgbClr val="000000"/>
                  </a:outerShdw>
                </a:effectLst>
              </a:rPr>
              <a:t>             Bill Freeman</a:t>
            </a:r>
            <a:r>
              <a:rPr lang="en-US" sz="3200" baseline="30000" dirty="0">
                <a:solidFill>
                  <a:srgbClr val="FFFFCC"/>
                </a:solidFill>
                <a:effectLst>
                  <a:outerShdw blurRad="38100" dist="38100" dir="2700000" algn="tl">
                    <a:srgbClr val="000000"/>
                  </a:outerShdw>
                </a:effectLst>
              </a:rPr>
              <a:t>1</a:t>
            </a:r>
            <a:endParaRPr lang="en-US" sz="28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1</a:t>
            </a:r>
            <a:r>
              <a:rPr lang="en-US" sz="2800" dirty="0">
                <a:solidFill>
                  <a:srgbClr val="FFFFCC"/>
                </a:solidFill>
                <a:effectLst>
                  <a:outerShdw blurRad="38100" dist="38100" dir="2700000" algn="tl">
                    <a:srgbClr val="000000"/>
                  </a:outerShdw>
                </a:effectLst>
              </a:rPr>
              <a:t>Massachusetts Institute of Technology</a:t>
            </a:r>
            <a:endParaRPr lang="en-US" sz="1400" baseline="300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2</a:t>
            </a:r>
            <a:r>
              <a:rPr lang="en-US" sz="1800" baseline="30000" dirty="0">
                <a:solidFill>
                  <a:srgbClr val="FFFFCC"/>
                </a:solidFill>
                <a:effectLst>
                  <a:outerShdw blurRad="38100" dist="38100" dir="2700000" algn="tl">
                    <a:srgbClr val="000000"/>
                  </a:outerShdw>
                </a:effectLst>
              </a:rPr>
              <a:t> </a:t>
            </a:r>
            <a:r>
              <a:rPr lang="en-US" sz="2800" dirty="0">
                <a:solidFill>
                  <a:srgbClr val="FFFFCC"/>
                </a:solidFill>
                <a:effectLst>
                  <a:outerShdw blurRad="38100" dist="38100" dir="2700000" algn="tl">
                    <a:srgbClr val="000000"/>
                  </a:outerShdw>
                </a:effectLst>
              </a:rPr>
              <a:t>Weizmann Institute of Science</a:t>
            </a:r>
          </a:p>
          <a:p>
            <a:pPr marL="342900" indent="-342900" algn="ctr" eaLnBrk="0" hangingPunct="0">
              <a:defRPr/>
            </a:pPr>
            <a:endParaRPr lang="en-US" sz="2800" baseline="30000" dirty="0">
              <a:solidFill>
                <a:srgbClr val="FFFFCC"/>
              </a:solidFill>
              <a:effectLst>
                <a:outerShdw blurRad="38100" dist="38100" dir="2700000" algn="tl">
                  <a:srgbClr val="000000"/>
                </a:outerShdw>
              </a:effectLst>
            </a:endParaRPr>
          </a:p>
        </p:txBody>
      </p:sp>
    </p:spTree>
  </p:cSld>
  <p:clrMapOvr>
    <a:masterClrMapping/>
  </p:clrMapOvr>
  <p:transition advTm="8845">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19459" name="Picture 3" descr="Z:\public_html\y1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6" name="Down Arrow 5"/>
          <p:cNvSpPr/>
          <p:nvPr/>
        </p:nvSpPr>
        <p:spPr bwMode="auto">
          <a:xfrm rot="20751278">
            <a:off x="1367412" y="1170640"/>
            <a:ext cx="438156" cy="1058877"/>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Down Arrow 6"/>
          <p:cNvSpPr/>
          <p:nvPr/>
        </p:nvSpPr>
        <p:spPr bwMode="auto">
          <a:xfrm rot="4489420">
            <a:off x="4079177" y="859324"/>
            <a:ext cx="372940" cy="893243"/>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
        <p:nvSpPr>
          <p:cNvPr id="11"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Tree>
  </p:cSld>
  <p:clrMapOvr>
    <a:masterClrMapping/>
  </p:clrMapOvr>
  <p:transition spd="med" advTm="7286">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7" name="Picture 3" descr="Z:\public_html\y2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6" name="Down Arrow 5"/>
          <p:cNvSpPr/>
          <p:nvPr/>
        </p:nvSpPr>
        <p:spPr bwMode="auto">
          <a:xfrm rot="20751278">
            <a:off x="1262522" y="1093141"/>
            <a:ext cx="438156" cy="1058877"/>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Down Arrow 9"/>
          <p:cNvSpPr/>
          <p:nvPr/>
        </p:nvSpPr>
        <p:spPr bwMode="auto">
          <a:xfrm rot="4489420">
            <a:off x="3759616" y="723357"/>
            <a:ext cx="372940" cy="893243"/>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
        <p:nvSpPr>
          <p:cNvPr id="12"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Tree>
  </p:cSld>
  <p:clrMapOvr>
    <a:masterClrMapping/>
  </p:clrMapOvr>
  <p:transition spd="med" advTm="3635">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Z:\public_html\layerIm_MJJiye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p:spPr>
      </p:pic>
      <p:sp>
        <p:nvSpPr>
          <p:cNvPr id="28" name="Title 27"/>
          <p:cNvSpPr>
            <a:spLocks noGrp="1"/>
          </p:cNvSpPr>
          <p:nvPr>
            <p:ph type="title" idx="4294967295"/>
          </p:nvPr>
        </p:nvSpPr>
        <p:spPr/>
        <p:txBody>
          <a:bodyPr/>
          <a:lstStyle/>
          <a:p>
            <a:pPr>
              <a:defRPr/>
            </a:pPr>
            <a:r>
              <a:rPr lang="en-US" b="0" dirty="0" smtClean="0"/>
              <a:t>Our technique</a:t>
            </a:r>
          </a:p>
        </p:txBody>
      </p:sp>
      <p:sp>
        <p:nvSpPr>
          <p:cNvPr id="12" name="Rectangle 11"/>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pic>
        <p:nvPicPr>
          <p:cNvPr id="17409" name="Picture 1" descr="Z:\public_html\motionField.png"/>
          <p:cNvPicPr>
            <a:picLocks noChangeAspect="1" noChangeArrowheads="1"/>
          </p:cNvPicPr>
          <p:nvPr/>
        </p:nvPicPr>
        <p:blipFill>
          <a:blip r:embed="rId4" cstate="print"/>
          <a:srcRect/>
          <a:stretch>
            <a:fillRect/>
          </a:stretch>
        </p:blipFill>
        <p:spPr bwMode="auto">
          <a:xfrm>
            <a:off x="299979" y="4670442"/>
            <a:ext cx="1514618" cy="1606525"/>
          </a:xfrm>
          <a:prstGeom prst="rect">
            <a:avLst/>
          </a:prstGeom>
          <a:noFill/>
        </p:spPr>
      </p:pic>
      <p:sp>
        <p:nvSpPr>
          <p:cNvPr id="7"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
        <p:nvSpPr>
          <p:cNvPr id="8" name="Rectangle 7"/>
          <p:cNvSpPr/>
          <p:nvPr/>
        </p:nvSpPr>
        <p:spPr>
          <a:xfrm>
            <a:off x="1593115" y="690525"/>
            <a:ext cx="2670924" cy="446276"/>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Color map of motion</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7534">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a:t>
            </a:r>
            <a:r>
              <a:rPr lang="en-US" b="0" dirty="0" err="1" smtClean="0"/>
              <a:t>deblurring</a:t>
            </a:r>
            <a:r>
              <a:rPr lang="en-US" b="0" dirty="0" smtClean="0"/>
              <a:t> result</a:t>
            </a:r>
          </a:p>
        </p:txBody>
      </p:sp>
      <p:pic>
        <p:nvPicPr>
          <p:cNvPr id="17411" name="Picture 5" descr="C:\Users\taegsang\Desktop\debIm_MJRoger_16.bmp"/>
          <p:cNvPicPr>
            <a:picLocks noChangeAspect="1" noChangeArrowheads="1"/>
          </p:cNvPicPr>
          <p:nvPr/>
        </p:nvPicPr>
        <p:blipFill>
          <a:blip r:embed="rId3" cstate="print"/>
          <a:srcRect/>
          <a:stretch>
            <a:fillRect/>
          </a:stretch>
        </p:blipFill>
        <p:spPr bwMode="auto">
          <a:xfrm>
            <a:off x="155575" y="1143000"/>
            <a:ext cx="5546725" cy="5257800"/>
          </a:xfrm>
          <a:prstGeom prst="rect">
            <a:avLst/>
          </a:prstGeom>
          <a:noFill/>
          <a:ln w="38100">
            <a:solidFill>
              <a:schemeClr val="tx1"/>
            </a:solidFill>
            <a:miter lim="800000"/>
            <a:headEnd/>
            <a:tailEnd/>
          </a:ln>
        </p:spPr>
      </p:pic>
      <p:sp>
        <p:nvSpPr>
          <p:cNvPr id="16" name="Rectangle 15"/>
          <p:cNvSpPr/>
          <p:nvPr/>
        </p:nvSpPr>
        <p:spPr bwMode="auto">
          <a:xfrm>
            <a:off x="3987792" y="1274733"/>
            <a:ext cx="1117608" cy="1168416"/>
          </a:xfrm>
          <a:prstGeom prst="rect">
            <a:avLst/>
          </a:prstGeom>
          <a:noFill/>
          <a:ln w="38100" cap="flat" cmpd="sng" algn="ctr">
            <a:solidFill>
              <a:schemeClr val="accent1">
                <a:lumMod val="40000"/>
                <a:lumOff val="60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pic>
        <p:nvPicPr>
          <p:cNvPr id="15361" name="Picture 1" descr="Z:\public_html\jin_crop_ICCP.bmp"/>
          <p:cNvPicPr>
            <a:picLocks noChangeAspect="1" noChangeArrowheads="1"/>
          </p:cNvPicPr>
          <p:nvPr/>
        </p:nvPicPr>
        <p:blipFill>
          <a:blip r:embed="rId4" cstate="print"/>
          <a:srcRect/>
          <a:stretch>
            <a:fillRect/>
          </a:stretch>
        </p:blipFill>
        <p:spPr bwMode="auto">
          <a:xfrm>
            <a:off x="6215085" y="1092168"/>
            <a:ext cx="2560320" cy="2560320"/>
          </a:xfrm>
          <a:prstGeom prst="rect">
            <a:avLst/>
          </a:prstGeom>
          <a:noFill/>
          <a:ln w="38100">
            <a:solidFill>
              <a:schemeClr val="accent1">
                <a:lumMod val="40000"/>
                <a:lumOff val="60000"/>
              </a:schemeClr>
            </a:solidFill>
          </a:ln>
        </p:spPr>
      </p:pic>
      <p:pic>
        <p:nvPicPr>
          <p:cNvPr id="15362" name="Picture 2" descr="Z:\public_html\roger_crop_ICCP.bmp"/>
          <p:cNvPicPr>
            <a:picLocks noChangeAspect="1" noChangeArrowheads="1"/>
          </p:cNvPicPr>
          <p:nvPr/>
        </p:nvPicPr>
        <p:blipFill>
          <a:blip r:embed="rId5" cstate="print"/>
          <a:srcRect/>
          <a:stretch>
            <a:fillRect/>
          </a:stretch>
        </p:blipFill>
        <p:spPr bwMode="auto">
          <a:xfrm>
            <a:off x="6215085" y="3830643"/>
            <a:ext cx="2560320" cy="2560320"/>
          </a:xfrm>
          <a:prstGeom prst="rect">
            <a:avLst/>
          </a:prstGeom>
          <a:noFill/>
          <a:ln w="38100">
            <a:solidFill>
              <a:schemeClr val="accent1">
                <a:lumMod val="75000"/>
              </a:schemeClr>
            </a:solidFill>
          </a:ln>
        </p:spPr>
      </p:pic>
      <p:sp>
        <p:nvSpPr>
          <p:cNvPr id="9" name="Rectangle 8"/>
          <p:cNvSpPr/>
          <p:nvPr/>
        </p:nvSpPr>
        <p:spPr bwMode="auto">
          <a:xfrm>
            <a:off x="569865" y="1165194"/>
            <a:ext cx="1117608" cy="116841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spTree>
  </p:cSld>
  <p:clrMapOvr>
    <a:masterClrMapping/>
  </p:clrMapOvr>
  <p:transition spd="med" advTm="8845">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Disclaimer</a:t>
            </a:r>
          </a:p>
        </p:txBody>
      </p:sp>
      <p:sp>
        <p:nvSpPr>
          <p:cNvPr id="22531" name="TextBox 36"/>
          <p:cNvSpPr txBox="1">
            <a:spLocks noChangeArrowheads="1"/>
          </p:cNvSpPr>
          <p:nvPr/>
        </p:nvSpPr>
        <p:spPr bwMode="auto">
          <a:xfrm>
            <a:off x="838200" y="2286000"/>
            <a:ext cx="3838575" cy="461963"/>
          </a:xfrm>
          <a:prstGeom prst="rect">
            <a:avLst/>
          </a:prstGeom>
          <a:noFill/>
          <a:ln w="9525">
            <a:noFill/>
            <a:miter lim="800000"/>
            <a:headEnd/>
            <a:tailEnd/>
          </a:ln>
        </p:spPr>
        <p:txBody>
          <a:bodyPr wrap="none">
            <a:spAutoFit/>
          </a:bodyPr>
          <a:lstStyle/>
          <a:p>
            <a:r>
              <a:rPr lang="en-US">
                <a:solidFill>
                  <a:srgbClr val="FFFF66"/>
                </a:solidFill>
              </a:rPr>
              <a:t>In this work, we assume that:</a:t>
            </a:r>
          </a:p>
        </p:txBody>
      </p:sp>
      <p:sp>
        <p:nvSpPr>
          <p:cNvPr id="38" name="TextBox 37"/>
          <p:cNvSpPr txBox="1"/>
          <p:nvPr/>
        </p:nvSpPr>
        <p:spPr>
          <a:xfrm>
            <a:off x="1177925" y="2895600"/>
            <a:ext cx="7218323" cy="830997"/>
          </a:xfrm>
          <a:prstGeom prst="rect">
            <a:avLst/>
          </a:prstGeom>
          <a:noFill/>
        </p:spPr>
        <p:txBody>
          <a:bodyPr wrap="none">
            <a:spAutoFit/>
          </a:bodyPr>
          <a:lstStyle/>
          <a:p>
            <a:pPr>
              <a:buFont typeface="Arial" pitchFamily="34" charset="0"/>
              <a:buChar char="•"/>
              <a:defRPr/>
            </a:pPr>
            <a:r>
              <a:rPr lang="en-US" dirty="0">
                <a:effectLst>
                  <a:outerShdw blurRad="38100" dist="38100" dir="2700000" algn="tl">
                    <a:srgbClr val="000000">
                      <a:alpha val="43137"/>
                    </a:srgbClr>
                  </a:outerShdw>
                </a:effectLst>
              </a:rPr>
              <a:t>  Motion is constant-velocity parallel to the image plane</a:t>
            </a:r>
          </a:p>
          <a:p>
            <a:pPr>
              <a:defRPr/>
            </a:pPr>
            <a:r>
              <a:rPr lang="en-US" dirty="0">
                <a:effectLst>
                  <a:outerShdw blurRad="38100" dist="38100" dir="2700000" algn="tl">
                    <a:srgbClr val="000000">
                      <a:alpha val="43137"/>
                    </a:srgbClr>
                  </a:outerShdw>
                </a:effectLst>
              </a:rPr>
              <a:t>         -&gt; i.e. relatively short exposure </a:t>
            </a:r>
            <a:r>
              <a:rPr lang="en-US" dirty="0" smtClean="0">
                <a:effectLst>
                  <a:outerShdw blurRad="38100" dist="38100" dir="2700000" algn="tl">
                    <a:srgbClr val="000000">
                      <a:alpha val="43137"/>
                    </a:srgbClr>
                  </a:outerShdw>
                </a:effectLst>
              </a:rPr>
              <a:t>time</a:t>
            </a:r>
            <a:endParaRPr lang="en-US" dirty="0">
              <a:effectLst>
                <a:outerShdw blurRad="38100" dist="38100" dir="2700000" algn="tl">
                  <a:srgbClr val="000000">
                    <a:alpha val="43137"/>
                  </a:srgbClr>
                </a:outerShdw>
              </a:effectLst>
            </a:endParaRPr>
          </a:p>
        </p:txBody>
      </p:sp>
    </p:spTree>
  </p:cSld>
  <p:clrMapOvr>
    <a:masterClrMapping/>
  </p:clrMapOvr>
  <p:transition spd="med" advTm="16052">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4926733" cy="2308324"/>
          </a:xfrm>
          <a:prstGeom prst="rect">
            <a:avLst/>
          </a:prstGeom>
          <a:noFill/>
        </p:spPr>
        <p:txBody>
          <a:bodyPr wrap="none">
            <a:spAutoFit/>
          </a:bodyPr>
          <a:lstStyle/>
          <a:p>
            <a:pPr marL="457200" indent="-457200">
              <a:defRPr/>
            </a:pPr>
            <a:endParaRPr lang="en-US" dirty="0">
              <a:solidFill>
                <a:schemeClr val="tx1">
                  <a:alpha val="32000"/>
                </a:schemeClr>
              </a:solidFill>
            </a:endParaRPr>
          </a:p>
          <a:p>
            <a:pPr marL="457200" indent="-457200">
              <a:buFontTx/>
              <a:buAutoNum type="arabicPeriod"/>
              <a:defRPr/>
            </a:pPr>
            <a:r>
              <a:rPr lang="en-US" dirty="0"/>
              <a:t>2D 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Camera </a:t>
            </a:r>
            <a:r>
              <a:rPr lang="en-US" dirty="0" smtClean="0">
                <a:solidFill>
                  <a:schemeClr val="tx1">
                    <a:alpha val="32000"/>
                  </a:schemeClr>
                </a:solidFill>
              </a:rPr>
              <a:t>design</a:t>
            </a:r>
          </a:p>
          <a:p>
            <a:pPr marL="457200" indent="-457200">
              <a:buFontTx/>
              <a:buAutoNum type="arabicPeriod"/>
              <a:defRPr/>
            </a:pPr>
            <a:endParaRPr lang="en-US" dirty="0" smtClean="0">
              <a:solidFill>
                <a:schemeClr val="tx1">
                  <a:alpha val="32000"/>
                </a:schemeClr>
              </a:solidFill>
            </a:endParaRPr>
          </a:p>
          <a:p>
            <a:pPr marL="457200" indent="-457200">
              <a:buFontTx/>
              <a:buAutoNum type="arabicPeriod"/>
              <a:defRPr/>
            </a:pPr>
            <a:r>
              <a:rPr lang="en-US" dirty="0" smtClean="0">
                <a:solidFill>
                  <a:schemeClr val="tx1">
                    <a:alpha val="32000"/>
                  </a:schemeClr>
                </a:solidFill>
              </a:rPr>
              <a:t>Experimental </a:t>
            </a:r>
            <a:r>
              <a:rPr lang="en-US" dirty="0">
                <a:solidFill>
                  <a:schemeClr val="tx1">
                    <a:alpha val="32000"/>
                  </a:schemeClr>
                </a:solidFill>
              </a:rPr>
              <a:t>results</a:t>
            </a:r>
          </a:p>
        </p:txBody>
      </p:sp>
    </p:spTree>
  </p:cSld>
  <p:clrMapOvr>
    <a:masterClrMapping/>
  </p:clrMapOvr>
  <p:transition spd="med" advTm="8799">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6" name="TextBox 5"/>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graphicFrame>
        <p:nvGraphicFramePr>
          <p:cNvPr id="3" name="Object 4"/>
          <p:cNvGraphicFramePr>
            <a:graphicFrameLocks noChangeAspect="1"/>
          </p:cNvGraphicFramePr>
          <p:nvPr/>
        </p:nvGraphicFramePr>
        <p:xfrm>
          <a:off x="3038454" y="1182017"/>
          <a:ext cx="360363" cy="307975"/>
        </p:xfrm>
        <a:graphic>
          <a:graphicData uri="http://schemas.openxmlformats.org/presentationml/2006/ole">
            <p:oleObj spid="_x0000_s248834" name="Equation" r:id="rId4" imgW="126720" imgH="101520" progId="Equation.3">
              <p:embed/>
            </p:oleObj>
          </a:graphicData>
        </a:graphic>
      </p:graphicFrame>
      <p:sp>
        <p:nvSpPr>
          <p:cNvPr id="10" name="TextBox 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11" name="TextBox 1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12" name="TextBox 1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144393"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9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4439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439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44398"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44399"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0"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1"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4402" name="Rectangle 18"/>
            <p:cNvSpPr>
              <a:spLocks noChangeArrowheads="1"/>
            </p:cNvSpPr>
            <p:nvPr/>
          </p:nvSpPr>
          <p:spPr bwMode="auto">
            <a:xfrm>
              <a:off x="1412" y="2182"/>
              <a:ext cx="156"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Tree>
  </p:cSld>
  <p:clrMapOvr>
    <a:masterClrMapping/>
  </p:clrMapOvr>
  <p:transition spd="med" advTm="17565">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6" name="TextBox 5"/>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graphicFrame>
        <p:nvGraphicFramePr>
          <p:cNvPr id="3" name="Object 4"/>
          <p:cNvGraphicFramePr>
            <a:graphicFrameLocks noChangeAspect="1"/>
          </p:cNvGraphicFramePr>
          <p:nvPr/>
        </p:nvGraphicFramePr>
        <p:xfrm>
          <a:off x="3038454" y="1182017"/>
          <a:ext cx="360363" cy="307975"/>
        </p:xfrm>
        <a:graphic>
          <a:graphicData uri="http://schemas.openxmlformats.org/presentationml/2006/ole">
            <p:oleObj spid="_x0000_s249858" name="Equation" r:id="rId4" imgW="126720" imgH="101520" progId="Equation.3">
              <p:embed/>
            </p:oleObj>
          </a:graphicData>
        </a:graphic>
      </p:graphicFrame>
      <p:sp>
        <p:nvSpPr>
          <p:cNvPr id="10" name="TextBox 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11" name="TextBox 1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12" name="TextBox 1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144393"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9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4439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439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44398"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accent2"/>
                  </a:solidFill>
                  <a:effectLst/>
                  <a:latin typeface="Times New Roman" pitchFamily="18" charset="0"/>
                  <a:cs typeface="Arial" pitchFamily="34" charset="0"/>
                </a:rPr>
                <a:t>s</a:t>
              </a:r>
              <a:endParaRPr kumimoji="0" lang="en-US" sz="1800" b="0" i="0" u="none" strike="noStrike" cap="none" normalizeH="0" baseline="0" dirty="0" smtClean="0">
                <a:ln>
                  <a:noFill/>
                </a:ln>
                <a:solidFill>
                  <a:schemeClr val="accent2"/>
                </a:solidFill>
                <a:effectLst/>
                <a:latin typeface="Arial" pitchFamily="34" charset="0"/>
                <a:cs typeface="Arial" pitchFamily="34" charset="0"/>
              </a:endParaRPr>
            </a:p>
          </p:txBody>
        </p:sp>
        <p:sp>
          <p:nvSpPr>
            <p:cNvPr id="144399"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0"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1"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4402" name="Rectangle 18"/>
            <p:cNvSpPr>
              <a:spLocks noChangeArrowheads="1"/>
            </p:cNvSpPr>
            <p:nvPr/>
          </p:nvSpPr>
          <p:spPr bwMode="auto">
            <a:xfrm>
              <a:off x="1412" y="2182"/>
              <a:ext cx="156"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18" name="Oval 17"/>
          <p:cNvSpPr/>
          <p:nvPr/>
        </p:nvSpPr>
        <p:spPr bwMode="auto">
          <a:xfrm>
            <a:off x="3841740" y="2078019"/>
            <a:ext cx="328617" cy="292104"/>
          </a:xfrm>
          <a:prstGeom prst="ellipse">
            <a:avLst/>
          </a:prstGeom>
          <a:noFill/>
          <a:ln w="571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0" name="Straight Arrow Connector 19"/>
          <p:cNvCxnSpPr/>
          <p:nvPr/>
        </p:nvCxnSpPr>
        <p:spPr bwMode="auto">
          <a:xfrm rot="16200000" flipV="1">
            <a:off x="3859998" y="2607457"/>
            <a:ext cx="876311" cy="401643"/>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spTree>
  </p:cSld>
  <p:clrMapOvr>
    <a:masterClrMapping/>
  </p:clrMapOvr>
  <p:transition spd="med" advTm="13775">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6" name="TextBox 5"/>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graphicFrame>
        <p:nvGraphicFramePr>
          <p:cNvPr id="3" name="Object 4"/>
          <p:cNvGraphicFramePr>
            <a:graphicFrameLocks noChangeAspect="1"/>
          </p:cNvGraphicFramePr>
          <p:nvPr/>
        </p:nvGraphicFramePr>
        <p:xfrm>
          <a:off x="3038454" y="1182017"/>
          <a:ext cx="360363" cy="307975"/>
        </p:xfrm>
        <a:graphic>
          <a:graphicData uri="http://schemas.openxmlformats.org/presentationml/2006/ole">
            <p:oleObj spid="_x0000_s246786" name="Equation" r:id="rId4" imgW="126720" imgH="101520" progId="Equation.3">
              <p:embed/>
            </p:oleObj>
          </a:graphicData>
        </a:graphic>
      </p:graphicFrame>
      <p:sp>
        <p:nvSpPr>
          <p:cNvPr id="10" name="TextBox 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11" name="TextBox 1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12" name="TextBox 1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144393"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9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4439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439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44398"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44399"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0"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1"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2" name="Rectangle 18"/>
            <p:cNvSpPr>
              <a:spLocks noChangeArrowheads="1"/>
            </p:cNvSpPr>
            <p:nvPr/>
          </p:nvSpPr>
          <p:spPr bwMode="auto">
            <a:xfrm>
              <a:off x="1412" y="2182"/>
              <a:ext cx="156"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23" name="Rectangle 22"/>
          <p:cNvSpPr/>
          <p:nvPr/>
        </p:nvSpPr>
        <p:spPr>
          <a:xfrm>
            <a:off x="3111480" y="3063870"/>
            <a:ext cx="3030579"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Frequency domain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nvGrpSpPr>
          <p:cNvPr id="246791" name="Group 7"/>
          <p:cNvGrpSpPr>
            <a:grpSpLocks noChangeAspect="1"/>
          </p:cNvGrpSpPr>
          <p:nvPr/>
        </p:nvGrpSpPr>
        <p:grpSpPr bwMode="auto">
          <a:xfrm>
            <a:off x="1395413" y="4268788"/>
            <a:ext cx="6338887" cy="1001712"/>
            <a:chOff x="879" y="2689"/>
            <a:chExt cx="3993" cy="631"/>
          </a:xfrm>
        </p:grpSpPr>
        <p:sp>
          <p:nvSpPr>
            <p:cNvPr id="246790"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792"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793"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794"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795"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796"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6797"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798"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799"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0"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6801"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802"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6803"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804"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05"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06" name="Rectangle 22"/>
            <p:cNvSpPr>
              <a:spLocks noChangeArrowheads="1"/>
            </p:cNvSpPr>
            <p:nvPr/>
          </p:nvSpPr>
          <p:spPr bwMode="auto">
            <a:xfrm>
              <a:off x="1465"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7"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8"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09"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10"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1"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2"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13"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14"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6815"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16"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17"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18"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9"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6820"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821"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FF0000"/>
                  </a:solidFill>
                  <a:effectLst/>
                  <a:latin typeface="Symbol" pitchFamily="18" charset="2"/>
                  <a:cs typeface="Arial" pitchFamily="34" charset="0"/>
                </a:rPr>
                <a:t>w</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822"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23" name="Rectangle 39"/>
            <p:cNvSpPr>
              <a:spLocks noChangeArrowheads="1"/>
            </p:cNvSpPr>
            <p:nvPr/>
          </p:nvSpPr>
          <p:spPr bwMode="auto">
            <a:xfrm>
              <a:off x="1979" y="2858"/>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24"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6825"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6826"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6827"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60" name="Oval 59"/>
          <p:cNvSpPr/>
          <p:nvPr/>
        </p:nvSpPr>
        <p:spPr bwMode="auto">
          <a:xfrm>
            <a:off x="4608513" y="4816494"/>
            <a:ext cx="146052" cy="146052"/>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13791">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6" name="TextBox 5"/>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graphicFrame>
        <p:nvGraphicFramePr>
          <p:cNvPr id="3" name="Object 4"/>
          <p:cNvGraphicFramePr>
            <a:graphicFrameLocks noChangeAspect="1"/>
          </p:cNvGraphicFramePr>
          <p:nvPr/>
        </p:nvGraphicFramePr>
        <p:xfrm>
          <a:off x="3038454" y="1182017"/>
          <a:ext cx="360363" cy="307975"/>
        </p:xfrm>
        <a:graphic>
          <a:graphicData uri="http://schemas.openxmlformats.org/presentationml/2006/ole">
            <p:oleObj spid="_x0000_s247810" name="Equation" r:id="rId4" imgW="126720" imgH="101520" progId="Equation.3">
              <p:embed/>
            </p:oleObj>
          </a:graphicData>
        </a:graphic>
      </p:graphicFrame>
      <p:sp>
        <p:nvSpPr>
          <p:cNvPr id="10" name="TextBox 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11" name="TextBox 1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12" name="TextBox 1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144393"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9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4439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439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44398"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44399"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0"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1"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2" name="Rectangle 18"/>
            <p:cNvSpPr>
              <a:spLocks noChangeArrowheads="1"/>
            </p:cNvSpPr>
            <p:nvPr/>
          </p:nvSpPr>
          <p:spPr bwMode="auto">
            <a:xfrm>
              <a:off x="1412" y="2182"/>
              <a:ext cx="156"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23" name="Rectangle 22"/>
          <p:cNvSpPr/>
          <p:nvPr/>
        </p:nvSpPr>
        <p:spPr>
          <a:xfrm>
            <a:off x="3111480" y="3063870"/>
            <a:ext cx="3030579"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Frequency domain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nvGrpSpPr>
          <p:cNvPr id="247816" name="Group 8"/>
          <p:cNvGrpSpPr>
            <a:grpSpLocks noChangeAspect="1"/>
          </p:cNvGrpSpPr>
          <p:nvPr/>
        </p:nvGrpSpPr>
        <p:grpSpPr bwMode="auto">
          <a:xfrm>
            <a:off x="2085975" y="3502025"/>
            <a:ext cx="4970463" cy="1925638"/>
            <a:chOff x="1314" y="2206"/>
            <a:chExt cx="3131" cy="1213"/>
          </a:xfrm>
        </p:grpSpPr>
        <p:sp>
          <p:nvSpPr>
            <p:cNvPr id="247815" name="AutoShape 7"/>
            <p:cNvSpPr>
              <a:spLocks noChangeAspect="1" noChangeArrowheads="1" noTextEdit="1"/>
            </p:cNvSpPr>
            <p:nvPr/>
          </p:nvSpPr>
          <p:spPr bwMode="auto">
            <a:xfrm>
              <a:off x="1314" y="2206"/>
              <a:ext cx="3131" cy="1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817" name="Line 9"/>
            <p:cNvSpPr>
              <a:spLocks noChangeShapeType="1"/>
            </p:cNvSpPr>
            <p:nvPr/>
          </p:nvSpPr>
          <p:spPr bwMode="auto">
            <a:xfrm>
              <a:off x="2389" y="2813"/>
              <a:ext cx="877" cy="1"/>
            </a:xfrm>
            <a:prstGeom prst="line">
              <a:avLst/>
            </a:prstGeom>
            <a:noFill/>
            <a:ln w="11">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818" name="Line 10"/>
            <p:cNvSpPr>
              <a:spLocks noChangeShapeType="1"/>
            </p:cNvSpPr>
            <p:nvPr/>
          </p:nvSpPr>
          <p:spPr bwMode="auto">
            <a:xfrm>
              <a:off x="3521" y="2813"/>
              <a:ext cx="878" cy="1"/>
            </a:xfrm>
            <a:prstGeom prst="line">
              <a:avLst/>
            </a:prstGeom>
            <a:noFill/>
            <a:ln w="11">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819" name="Rectangle 11"/>
            <p:cNvSpPr>
              <a:spLocks noChangeArrowheads="1"/>
            </p:cNvSpPr>
            <p:nvPr/>
          </p:nvSpPr>
          <p:spPr bwMode="auto">
            <a:xfrm>
              <a:off x="4295"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20" name="Rectangle 12"/>
            <p:cNvSpPr>
              <a:spLocks noChangeArrowheads="1"/>
            </p:cNvSpPr>
            <p:nvPr/>
          </p:nvSpPr>
          <p:spPr bwMode="auto">
            <a:xfrm>
              <a:off x="3764"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1" name="Rectangle 13"/>
            <p:cNvSpPr>
              <a:spLocks noChangeArrowheads="1"/>
            </p:cNvSpPr>
            <p:nvPr/>
          </p:nvSpPr>
          <p:spPr bwMode="auto">
            <a:xfrm>
              <a:off x="4253"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22" name="Rectangle 14"/>
            <p:cNvSpPr>
              <a:spLocks noChangeArrowheads="1"/>
            </p:cNvSpPr>
            <p:nvPr/>
          </p:nvSpPr>
          <p:spPr bwMode="auto">
            <a:xfrm>
              <a:off x="3722"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23" name="Rectangle 15"/>
            <p:cNvSpPr>
              <a:spLocks noChangeArrowheads="1"/>
            </p:cNvSpPr>
            <p:nvPr/>
          </p:nvSpPr>
          <p:spPr bwMode="auto">
            <a:xfrm>
              <a:off x="3162"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4" name="Rectangle 16"/>
            <p:cNvSpPr>
              <a:spLocks noChangeArrowheads="1"/>
            </p:cNvSpPr>
            <p:nvPr/>
          </p:nvSpPr>
          <p:spPr bwMode="auto">
            <a:xfrm>
              <a:off x="2631"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5" name="Rectangle 17"/>
            <p:cNvSpPr>
              <a:spLocks noChangeArrowheads="1"/>
            </p:cNvSpPr>
            <p:nvPr/>
          </p:nvSpPr>
          <p:spPr bwMode="auto">
            <a:xfrm>
              <a:off x="3142"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26" name="Rectangle 18"/>
            <p:cNvSpPr>
              <a:spLocks noChangeArrowheads="1"/>
            </p:cNvSpPr>
            <p:nvPr/>
          </p:nvSpPr>
          <p:spPr bwMode="auto">
            <a:xfrm>
              <a:off x="2611"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27" name="Rectangle 19"/>
            <p:cNvSpPr>
              <a:spLocks noChangeArrowheads="1"/>
            </p:cNvSpPr>
            <p:nvPr/>
          </p:nvSpPr>
          <p:spPr bwMode="auto">
            <a:xfrm>
              <a:off x="2018"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28" name="Rectangle 20"/>
            <p:cNvSpPr>
              <a:spLocks noChangeArrowheads="1"/>
            </p:cNvSpPr>
            <p:nvPr/>
          </p:nvSpPr>
          <p:spPr bwMode="auto">
            <a:xfrm>
              <a:off x="1487"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7829" name="Rectangle 21"/>
            <p:cNvSpPr>
              <a:spLocks noChangeArrowheads="1"/>
            </p:cNvSpPr>
            <p:nvPr/>
          </p:nvSpPr>
          <p:spPr bwMode="auto">
            <a:xfrm>
              <a:off x="4126" y="3165"/>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0" name="Rectangle 22"/>
            <p:cNvSpPr>
              <a:spLocks noChangeArrowheads="1"/>
            </p:cNvSpPr>
            <p:nvPr/>
          </p:nvSpPr>
          <p:spPr bwMode="auto">
            <a:xfrm>
              <a:off x="3611" y="2899"/>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1" name="Rectangle 23"/>
            <p:cNvSpPr>
              <a:spLocks noChangeArrowheads="1"/>
            </p:cNvSpPr>
            <p:nvPr/>
          </p:nvSpPr>
          <p:spPr bwMode="auto">
            <a:xfrm>
              <a:off x="4084" y="2588"/>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32" name="Rectangle 24"/>
            <p:cNvSpPr>
              <a:spLocks noChangeArrowheads="1"/>
            </p:cNvSpPr>
            <p:nvPr/>
          </p:nvSpPr>
          <p:spPr bwMode="auto">
            <a:xfrm>
              <a:off x="3611" y="2322"/>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33" name="Rectangle 25"/>
            <p:cNvSpPr>
              <a:spLocks noChangeArrowheads="1"/>
            </p:cNvSpPr>
            <p:nvPr/>
          </p:nvSpPr>
          <p:spPr bwMode="auto">
            <a:xfrm>
              <a:off x="2994" y="3165"/>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4" name="Rectangle 26"/>
            <p:cNvSpPr>
              <a:spLocks noChangeArrowheads="1"/>
            </p:cNvSpPr>
            <p:nvPr/>
          </p:nvSpPr>
          <p:spPr bwMode="auto">
            <a:xfrm>
              <a:off x="2478" y="2899"/>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5" name="Rectangle 27"/>
            <p:cNvSpPr>
              <a:spLocks noChangeArrowheads="1"/>
            </p:cNvSpPr>
            <p:nvPr/>
          </p:nvSpPr>
          <p:spPr bwMode="auto">
            <a:xfrm>
              <a:off x="2973" y="2588"/>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36" name="Rectangle 28"/>
            <p:cNvSpPr>
              <a:spLocks noChangeArrowheads="1"/>
            </p:cNvSpPr>
            <p:nvPr/>
          </p:nvSpPr>
          <p:spPr bwMode="auto">
            <a:xfrm>
              <a:off x="2478" y="2322"/>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37" name="Rectangle 29"/>
            <p:cNvSpPr>
              <a:spLocks noChangeArrowheads="1"/>
            </p:cNvSpPr>
            <p:nvPr/>
          </p:nvSpPr>
          <p:spPr bwMode="auto">
            <a:xfrm>
              <a:off x="1850" y="2806"/>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38" name="Rectangle 30"/>
            <p:cNvSpPr>
              <a:spLocks noChangeArrowheads="1"/>
            </p:cNvSpPr>
            <p:nvPr/>
          </p:nvSpPr>
          <p:spPr bwMode="auto">
            <a:xfrm>
              <a:off x="1380" y="2541"/>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39" name="Rectangle 31"/>
            <p:cNvSpPr>
              <a:spLocks noChangeArrowheads="1"/>
            </p:cNvSpPr>
            <p:nvPr/>
          </p:nvSpPr>
          <p:spPr bwMode="auto">
            <a:xfrm>
              <a:off x="4187"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0" name="Rectangle 32"/>
            <p:cNvSpPr>
              <a:spLocks noChangeArrowheads="1"/>
            </p:cNvSpPr>
            <p:nvPr/>
          </p:nvSpPr>
          <p:spPr bwMode="auto">
            <a:xfrm>
              <a:off x="4045"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1" name="Rectangle 33"/>
            <p:cNvSpPr>
              <a:spLocks noChangeArrowheads="1"/>
            </p:cNvSpPr>
            <p:nvPr/>
          </p:nvSpPr>
          <p:spPr bwMode="auto">
            <a:xfrm>
              <a:off x="3666" y="3165"/>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2" name="Rectangle 34"/>
            <p:cNvSpPr>
              <a:spLocks noChangeArrowheads="1"/>
            </p:cNvSpPr>
            <p:nvPr/>
          </p:nvSpPr>
          <p:spPr bwMode="auto">
            <a:xfrm>
              <a:off x="4145"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FF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43" name="Rectangle 35"/>
            <p:cNvSpPr>
              <a:spLocks noChangeArrowheads="1"/>
            </p:cNvSpPr>
            <p:nvPr/>
          </p:nvSpPr>
          <p:spPr bwMode="auto">
            <a:xfrm>
              <a:off x="4004"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FF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44" name="Rectangle 36"/>
            <p:cNvSpPr>
              <a:spLocks noChangeArrowheads="1"/>
            </p:cNvSpPr>
            <p:nvPr/>
          </p:nvSpPr>
          <p:spPr bwMode="auto">
            <a:xfrm>
              <a:off x="3055"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5" name="Rectangle 37"/>
            <p:cNvSpPr>
              <a:spLocks noChangeArrowheads="1"/>
            </p:cNvSpPr>
            <p:nvPr/>
          </p:nvSpPr>
          <p:spPr bwMode="auto">
            <a:xfrm>
              <a:off x="2913"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6" name="Rectangle 38"/>
            <p:cNvSpPr>
              <a:spLocks noChangeArrowheads="1"/>
            </p:cNvSpPr>
            <p:nvPr/>
          </p:nvSpPr>
          <p:spPr bwMode="auto">
            <a:xfrm>
              <a:off x="2533" y="3165"/>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7" name="Rectangle 39"/>
            <p:cNvSpPr>
              <a:spLocks noChangeArrowheads="1"/>
            </p:cNvSpPr>
            <p:nvPr/>
          </p:nvSpPr>
          <p:spPr bwMode="auto">
            <a:xfrm>
              <a:off x="3034"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48" name="Rectangle 40"/>
            <p:cNvSpPr>
              <a:spLocks noChangeArrowheads="1"/>
            </p:cNvSpPr>
            <p:nvPr/>
          </p:nvSpPr>
          <p:spPr bwMode="auto">
            <a:xfrm>
              <a:off x="2892"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49" name="Rectangle 41"/>
            <p:cNvSpPr>
              <a:spLocks noChangeArrowheads="1"/>
            </p:cNvSpPr>
            <p:nvPr/>
          </p:nvSpPr>
          <p:spPr bwMode="auto">
            <a:xfrm>
              <a:off x="1911" y="2806"/>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0" name="Rectangle 42"/>
            <p:cNvSpPr>
              <a:spLocks noChangeArrowheads="1"/>
            </p:cNvSpPr>
            <p:nvPr/>
          </p:nvSpPr>
          <p:spPr bwMode="auto">
            <a:xfrm>
              <a:off x="1769" y="2806"/>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1" name="Rectangle 43"/>
            <p:cNvSpPr>
              <a:spLocks noChangeArrowheads="1"/>
            </p:cNvSpPr>
            <p:nvPr/>
          </p:nvSpPr>
          <p:spPr bwMode="auto">
            <a:xfrm>
              <a:off x="3582" y="2408"/>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FF00"/>
                  </a:solidFill>
                  <a:effectLst/>
                  <a:latin typeface="Times New Roman" pitchFamily="18" charset="0"/>
                  <a:cs typeface="Arial" pitchFamily="34" charset="0"/>
                </a:rPr>
                <a:t>n</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52" name="Rectangle 44"/>
            <p:cNvSpPr>
              <a:spLocks noChangeArrowheads="1"/>
            </p:cNvSpPr>
            <p:nvPr/>
          </p:nvSpPr>
          <p:spPr bwMode="auto">
            <a:xfrm>
              <a:off x="2436" y="2408"/>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53" name="Rectangle 45"/>
            <p:cNvSpPr>
              <a:spLocks noChangeArrowheads="1"/>
            </p:cNvSpPr>
            <p:nvPr/>
          </p:nvSpPr>
          <p:spPr bwMode="auto">
            <a:xfrm>
              <a:off x="1364"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4" name="Rectangle 46"/>
            <p:cNvSpPr>
              <a:spLocks noChangeArrowheads="1"/>
            </p:cNvSpPr>
            <p:nvPr/>
          </p:nvSpPr>
          <p:spPr bwMode="auto">
            <a:xfrm>
              <a:off x="3845" y="2952"/>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FFC000"/>
                  </a:solidFill>
                  <a:effectLst/>
                  <a:latin typeface="Symbol" pitchFamily="18" charset="2"/>
                  <a:cs typeface="Arial" pitchFamily="34" charset="0"/>
                </a:rPr>
                <a:t>w</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55" name="Rectangle 47"/>
            <p:cNvSpPr>
              <a:spLocks noChangeArrowheads="1"/>
            </p:cNvSpPr>
            <p:nvPr/>
          </p:nvSpPr>
          <p:spPr bwMode="auto">
            <a:xfrm>
              <a:off x="3518" y="2952"/>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56" name="Rectangle 48"/>
            <p:cNvSpPr>
              <a:spLocks noChangeArrowheads="1"/>
            </p:cNvSpPr>
            <p:nvPr/>
          </p:nvSpPr>
          <p:spPr bwMode="auto">
            <a:xfrm>
              <a:off x="3803" y="2375"/>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FFFF00"/>
                  </a:solidFill>
                  <a:effectLst/>
                  <a:latin typeface="Symbol" pitchFamily="18" charset="2"/>
                  <a:cs typeface="Arial" pitchFamily="34" charset="0"/>
                </a:rPr>
                <a:t>w</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57" name="Rectangle 49"/>
            <p:cNvSpPr>
              <a:spLocks noChangeArrowheads="1"/>
            </p:cNvSpPr>
            <p:nvPr/>
          </p:nvSpPr>
          <p:spPr bwMode="auto">
            <a:xfrm>
              <a:off x="2712" y="2952"/>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58" name="Rectangle 50"/>
            <p:cNvSpPr>
              <a:spLocks noChangeArrowheads="1"/>
            </p:cNvSpPr>
            <p:nvPr/>
          </p:nvSpPr>
          <p:spPr bwMode="auto">
            <a:xfrm>
              <a:off x="2386" y="2952"/>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59" name="Rectangle 51"/>
            <p:cNvSpPr>
              <a:spLocks noChangeArrowheads="1"/>
            </p:cNvSpPr>
            <p:nvPr/>
          </p:nvSpPr>
          <p:spPr bwMode="auto">
            <a:xfrm>
              <a:off x="2691" y="2375"/>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92D050"/>
                  </a:solidFill>
                  <a:effectLst/>
                  <a:latin typeface="Symbol" pitchFamily="18" charset="2"/>
                  <a:cs typeface="Arial" pitchFamily="34" charset="0"/>
                </a:rPr>
                <a:t>w</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60" name="Rectangle 52"/>
            <p:cNvSpPr>
              <a:spLocks noChangeArrowheads="1"/>
            </p:cNvSpPr>
            <p:nvPr/>
          </p:nvSpPr>
          <p:spPr bwMode="auto">
            <a:xfrm>
              <a:off x="1568" y="2594"/>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61" name="Rectangle 53"/>
            <p:cNvSpPr>
              <a:spLocks noChangeArrowheads="1"/>
            </p:cNvSpPr>
            <p:nvPr/>
          </p:nvSpPr>
          <p:spPr bwMode="auto">
            <a:xfrm>
              <a:off x="3321" y="2594"/>
              <a:ext cx="319"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7862" name="Rectangle 54"/>
            <p:cNvSpPr>
              <a:spLocks noChangeArrowheads="1"/>
            </p:cNvSpPr>
            <p:nvPr/>
          </p:nvSpPr>
          <p:spPr bwMode="auto">
            <a:xfrm>
              <a:off x="2172" y="2594"/>
              <a:ext cx="319"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9" name="TextBox 108"/>
          <p:cNvSpPr txBox="1"/>
          <p:nvPr/>
        </p:nvSpPr>
        <p:spPr>
          <a:xfrm>
            <a:off x="2125629" y="5802345"/>
            <a:ext cx="4852226" cy="461665"/>
          </a:xfrm>
          <a:prstGeom prst="rect">
            <a:avLst/>
          </a:prstGeom>
          <a:noFill/>
        </p:spPr>
        <p:txBody>
          <a:bodyPr wrap="none" rtlCol="0">
            <a:spAutoFit/>
          </a:bodyPr>
          <a:lstStyle/>
          <a:p>
            <a:r>
              <a:rPr lang="en-US" dirty="0" smtClean="0"/>
              <a:t>How high can we make                        ?</a:t>
            </a:r>
            <a:endParaRPr lang="en-US" dirty="0"/>
          </a:p>
        </p:txBody>
      </p:sp>
      <p:grpSp>
        <p:nvGrpSpPr>
          <p:cNvPr id="84" name="Group 83"/>
          <p:cNvGrpSpPr/>
          <p:nvPr/>
        </p:nvGrpSpPr>
        <p:grpSpPr>
          <a:xfrm>
            <a:off x="5229234" y="5619780"/>
            <a:ext cx="1385888" cy="746125"/>
            <a:chOff x="4054475" y="6111875"/>
            <a:chExt cx="1385888" cy="746125"/>
          </a:xfrm>
        </p:grpSpPr>
        <p:sp>
          <p:nvSpPr>
            <p:cNvPr id="76" name="Rectangle 15"/>
            <p:cNvSpPr>
              <a:spLocks noChangeArrowheads="1"/>
            </p:cNvSpPr>
            <p:nvPr/>
          </p:nvSpPr>
          <p:spPr bwMode="auto">
            <a:xfrm>
              <a:off x="5286375" y="6248400"/>
              <a:ext cx="153988"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7" name="Rectangle 16"/>
            <p:cNvSpPr>
              <a:spLocks noChangeArrowheads="1"/>
            </p:cNvSpPr>
            <p:nvPr/>
          </p:nvSpPr>
          <p:spPr bwMode="auto">
            <a:xfrm>
              <a:off x="4443413" y="6248400"/>
              <a:ext cx="153988"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8" name="Rectangle 26"/>
            <p:cNvSpPr>
              <a:spLocks noChangeArrowheads="1"/>
            </p:cNvSpPr>
            <p:nvPr/>
          </p:nvSpPr>
          <p:spPr bwMode="auto">
            <a:xfrm>
              <a:off x="4200525" y="6111875"/>
              <a:ext cx="12700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9" name="Rectangle 36"/>
            <p:cNvSpPr>
              <a:spLocks noChangeArrowheads="1"/>
            </p:cNvSpPr>
            <p:nvPr/>
          </p:nvSpPr>
          <p:spPr bwMode="auto">
            <a:xfrm>
              <a:off x="5116513" y="6534150"/>
              <a:ext cx="12065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0" name="Rectangle 37"/>
            <p:cNvSpPr>
              <a:spLocks noChangeArrowheads="1"/>
            </p:cNvSpPr>
            <p:nvPr/>
          </p:nvSpPr>
          <p:spPr bwMode="auto">
            <a:xfrm>
              <a:off x="4891088" y="6534150"/>
              <a:ext cx="12065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1" name="Rectangle 38"/>
            <p:cNvSpPr>
              <a:spLocks noChangeArrowheads="1"/>
            </p:cNvSpPr>
            <p:nvPr/>
          </p:nvSpPr>
          <p:spPr bwMode="auto">
            <a:xfrm>
              <a:off x="4287838" y="6534150"/>
              <a:ext cx="104775"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2" name="Rectangle 49"/>
            <p:cNvSpPr>
              <a:spLocks noChangeArrowheads="1"/>
            </p:cNvSpPr>
            <p:nvPr/>
          </p:nvSpPr>
          <p:spPr bwMode="auto">
            <a:xfrm>
              <a:off x="4572000" y="6196012"/>
              <a:ext cx="317500"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3" name="Rectangle 50"/>
            <p:cNvSpPr>
              <a:spLocks noChangeArrowheads="1"/>
            </p:cNvSpPr>
            <p:nvPr/>
          </p:nvSpPr>
          <p:spPr bwMode="auto">
            <a:xfrm>
              <a:off x="4054475" y="6196012"/>
              <a:ext cx="239713"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Tree>
  </p:cSld>
  <p:clrMapOvr>
    <a:masterClrMapping/>
  </p:clrMapOvr>
  <p:transition spd="med" advTm="40404">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67217" y="1238220"/>
            <a:ext cx="2834724" cy="3176632"/>
          </a:xfrm>
          <a:prstGeom prst="rect">
            <a:avLst/>
          </a:prstGeom>
          <a:noFill/>
          <a:ln w="25400">
            <a:solidFill>
              <a:schemeClr val="tx1"/>
            </a:solidFill>
          </a:ln>
        </p:spPr>
      </p:pic>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6141182" y="1238220"/>
            <a:ext cx="2834724" cy="3176631"/>
          </a:xfrm>
          <a:prstGeom prst="rect">
            <a:avLst/>
          </a:prstGeom>
          <a:noFill/>
          <a:ln w="25400">
            <a:solidFill>
              <a:schemeClr val="tx1"/>
            </a:solidFill>
          </a:ln>
        </p:spPr>
      </p:pic>
      <p:sp>
        <p:nvSpPr>
          <p:cNvPr id="11" name="TextBox 10"/>
          <p:cNvSpPr txBox="1"/>
          <p:nvPr/>
        </p:nvSpPr>
        <p:spPr>
          <a:xfrm>
            <a:off x="336492" y="4437225"/>
            <a:ext cx="2470355" cy="707886"/>
          </a:xfrm>
          <a:prstGeom prst="rect">
            <a:avLst/>
          </a:prstGeom>
          <a:noFill/>
        </p:spPr>
        <p:txBody>
          <a:bodyPr wrap="square" rtlCol="0">
            <a:spAutoFit/>
          </a:bodyPr>
          <a:lstStyle/>
          <a:p>
            <a:pPr algn="ctr"/>
            <a:r>
              <a:rPr lang="en-US" sz="2000" dirty="0" smtClean="0"/>
              <a:t>Original image</a:t>
            </a:r>
          </a:p>
          <a:p>
            <a:pPr algn="ctr"/>
            <a:r>
              <a:rPr lang="en-US" sz="2000" dirty="0" smtClean="0"/>
              <a:t>(reference)</a:t>
            </a:r>
            <a:endParaRPr lang="en-US" sz="2000" dirty="0"/>
          </a:p>
        </p:txBody>
      </p:sp>
      <p:sp>
        <p:nvSpPr>
          <p:cNvPr id="12" name="TextBox 11"/>
          <p:cNvSpPr txBox="1"/>
          <p:nvPr/>
        </p:nvSpPr>
        <p:spPr>
          <a:xfrm>
            <a:off x="3383736" y="4437225"/>
            <a:ext cx="2283654" cy="400110"/>
          </a:xfrm>
          <a:prstGeom prst="rect">
            <a:avLst/>
          </a:prstGeom>
          <a:noFill/>
        </p:spPr>
        <p:txBody>
          <a:bodyPr wrap="square" rtlCol="0">
            <a:spAutoFit/>
          </a:bodyPr>
          <a:lstStyle/>
          <a:p>
            <a:pPr algn="ctr"/>
            <a:r>
              <a:rPr lang="en-US" sz="2000" dirty="0" smtClean="0"/>
              <a:t>Blurred input</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5" cstate="print"/>
          <a:srcRect/>
          <a:stretch>
            <a:fillRect/>
          </a:stretch>
        </p:blipFill>
        <p:spPr bwMode="auto">
          <a:xfrm>
            <a:off x="1742064" y="3154974"/>
            <a:ext cx="1259877" cy="1259877"/>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6" cstate="print"/>
          <a:srcRect/>
          <a:stretch>
            <a:fillRect/>
          </a:stretch>
        </p:blipFill>
        <p:spPr bwMode="auto">
          <a:xfrm>
            <a:off x="7730196" y="3154974"/>
            <a:ext cx="1259877" cy="1259877"/>
          </a:xfrm>
          <a:prstGeom prst="rect">
            <a:avLst/>
          </a:prstGeom>
          <a:noFill/>
          <a:ln w="25400">
            <a:solidFill>
              <a:schemeClr val="tx1"/>
            </a:solidFill>
          </a:ln>
        </p:spPr>
      </p:pic>
      <p:pic>
        <p:nvPicPr>
          <p:cNvPr id="15" name="Picture 3" descr="Z:\Research\twoParabDeblurring\MATLABCode\localKernelSelection\forSlides\verBlur_static.png"/>
          <p:cNvPicPr>
            <a:picLocks noChangeAspect="1" noChangeArrowheads="1"/>
          </p:cNvPicPr>
          <p:nvPr/>
        </p:nvPicPr>
        <p:blipFill>
          <a:blip r:embed="rId7" cstate="print"/>
          <a:srcRect/>
          <a:stretch>
            <a:fillRect/>
          </a:stretch>
        </p:blipFill>
        <p:spPr bwMode="auto">
          <a:xfrm>
            <a:off x="3161283" y="1238220"/>
            <a:ext cx="2834724" cy="3176632"/>
          </a:xfrm>
          <a:prstGeom prst="rect">
            <a:avLst/>
          </a:prstGeom>
          <a:noFill/>
          <a:ln w="25400">
            <a:solidFill>
              <a:schemeClr val="tx1"/>
            </a:solidFill>
          </a:ln>
        </p:spPr>
      </p:pic>
      <p:sp>
        <p:nvSpPr>
          <p:cNvPr id="16" name="TextBox 15"/>
          <p:cNvSpPr txBox="1"/>
          <p:nvPr/>
        </p:nvSpPr>
        <p:spPr>
          <a:xfrm>
            <a:off x="6129953" y="4437225"/>
            <a:ext cx="2896633" cy="400110"/>
          </a:xfrm>
          <a:prstGeom prst="rect">
            <a:avLst/>
          </a:prstGeom>
          <a:noFill/>
        </p:spPr>
        <p:txBody>
          <a:bodyPr wrap="square" rtlCol="0">
            <a:spAutoFit/>
          </a:bodyPr>
          <a:lstStyle/>
          <a:p>
            <a:pPr algn="ctr"/>
            <a:r>
              <a:rPr lang="en-US" sz="2000" dirty="0" err="1" smtClean="0"/>
              <a:t>Deblurred</a:t>
            </a:r>
            <a:r>
              <a:rPr lang="en-US" sz="2000" dirty="0" smtClean="0"/>
              <a:t> output</a:t>
            </a:r>
            <a:endParaRPr lang="en-US" sz="2000" dirty="0"/>
          </a:p>
        </p:txBody>
      </p:sp>
      <p:sp>
        <p:nvSpPr>
          <p:cNvPr id="18"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Deblurring and information loss</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pic>
        <p:nvPicPr>
          <p:cNvPr id="277505" name="Picture 1" descr="Z:\Research\twoParabDeblurring\MATLABCode\localKernelSelection\forSlides\verBlurCrop_static.png"/>
          <p:cNvPicPr>
            <a:picLocks noChangeAspect="1" noChangeArrowheads="1"/>
          </p:cNvPicPr>
          <p:nvPr/>
        </p:nvPicPr>
        <p:blipFill>
          <a:blip r:embed="rId8" cstate="print"/>
          <a:srcRect/>
          <a:stretch>
            <a:fillRect/>
          </a:stretch>
        </p:blipFill>
        <p:spPr bwMode="auto">
          <a:xfrm>
            <a:off x="4734135" y="3152979"/>
            <a:ext cx="1261872" cy="1261872"/>
          </a:xfrm>
          <a:prstGeom prst="rect">
            <a:avLst/>
          </a:prstGeom>
          <a:noFill/>
          <a:ln w="25400">
            <a:solidFill>
              <a:schemeClr val="tx1"/>
            </a:solidFill>
          </a:ln>
        </p:spPr>
      </p:pic>
    </p:spTree>
  </p:cSld>
  <p:clrMapOvr>
    <a:masterClrMapping/>
  </p:clrMapOvr>
  <p:transition spd="med" advTm="32371">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Camera motion path</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pic>
        <p:nvPicPr>
          <p:cNvPr id="194561" name="Picture 1"/>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965428" y="3575052"/>
            <a:ext cx="721662" cy="714372"/>
          </a:xfrm>
          <a:prstGeom prst="rect">
            <a:avLst/>
          </a:prstGeom>
          <a:noFill/>
          <a:ln w="9525">
            <a:noFill/>
            <a:miter lim="800000"/>
            <a:headEnd/>
            <a:tailEnd/>
          </a:ln>
        </p:spPr>
      </p:pic>
    </p:spTree>
    <p:custDataLst>
      <p:tags r:id="rId1"/>
    </p:custDataLst>
  </p:cSld>
  <p:clrMapOvr>
    <a:masterClrMapping/>
  </p:clrMapOvr>
  <p:transition spd="med" advTm="1425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6 -5.3654E-7 C 0.04322 -0.03145 0.08663 -0.0629 0.07447 -0.08811 C 0.06232 -0.11332 -0.06667 -0.12535 -0.07327 -0.15194 C -0.07987 -0.17854 0.02291 -0.22202 0.03506 -0.24769 C 0.04722 -0.27336 0.00642 -0.29602 -8.33333E-6 -0.30597 " pathEditMode="relative" ptsTypes="aaaaA">
                                      <p:cBhvr>
                                        <p:cTn id="6" dur="3000" fill="hold"/>
                                        <p:tgtEl>
                                          <p:spTgt spid="1945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Camera motion path</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pic>
        <p:nvPicPr>
          <p:cNvPr id="194561" name="Picture 1"/>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965428" y="3575052"/>
            <a:ext cx="721662" cy="714372"/>
          </a:xfrm>
          <a:prstGeom prst="rect">
            <a:avLst/>
          </a:prstGeom>
          <a:noFill/>
          <a:ln w="9525">
            <a:noFill/>
            <a:miter lim="800000"/>
            <a:headEnd/>
            <a:tailEnd/>
          </a:ln>
        </p:spPr>
      </p:pic>
      <p:cxnSp>
        <p:nvCxnSpPr>
          <p:cNvPr id="13" name="Straight Connector 33"/>
          <p:cNvCxnSpPr>
            <a:cxnSpLocks noChangeShapeType="1"/>
          </p:cNvCxnSpPr>
          <p:nvPr/>
        </p:nvCxnSpPr>
        <p:spPr bwMode="auto">
          <a:xfrm rot="5400000" flipH="1" flipV="1">
            <a:off x="1335052" y="3055947"/>
            <a:ext cx="2133600" cy="0"/>
          </a:xfrm>
          <a:prstGeom prst="line">
            <a:avLst/>
          </a:prstGeom>
          <a:noFill/>
          <a:ln w="25400" algn="ctr">
            <a:solidFill>
              <a:schemeClr val="tx1"/>
            </a:solidFill>
            <a:round/>
            <a:headEnd type="arrow" w="med" len="med"/>
            <a:tailEnd type="arrow" w="med" len="med"/>
          </a:ln>
        </p:spPr>
      </p:cxnSp>
      <p:sp>
        <p:nvSpPr>
          <p:cNvPr id="14" name="TextBox 36"/>
          <p:cNvSpPr txBox="1">
            <a:spLocks noChangeArrowheads="1"/>
          </p:cNvSpPr>
          <p:nvPr/>
        </p:nvSpPr>
        <p:spPr bwMode="auto">
          <a:xfrm>
            <a:off x="2052603" y="2771774"/>
            <a:ext cx="385763" cy="584200"/>
          </a:xfrm>
          <a:prstGeom prst="rect">
            <a:avLst/>
          </a:prstGeom>
          <a:noFill/>
          <a:ln w="9525">
            <a:noFill/>
            <a:miter lim="800000"/>
            <a:headEnd/>
            <a:tailEnd/>
          </a:ln>
        </p:spPr>
        <p:txBody>
          <a:bodyPr wrap="none">
            <a:spAutoFit/>
          </a:bodyPr>
          <a:lstStyle/>
          <a:p>
            <a:r>
              <a:rPr lang="en-US" sz="3200" dirty="0"/>
              <a:t>T</a:t>
            </a:r>
          </a:p>
        </p:txBody>
      </p:sp>
      <p:sp>
        <p:nvSpPr>
          <p:cNvPr id="16" name="Freeform 15"/>
          <p:cNvSpPr/>
          <p:nvPr/>
        </p:nvSpPr>
        <p:spPr bwMode="auto">
          <a:xfrm>
            <a:off x="2530475" y="1993900"/>
            <a:ext cx="1612900" cy="2133600"/>
          </a:xfrm>
          <a:custGeom>
            <a:avLst/>
            <a:gdLst>
              <a:gd name="connsiteX0" fmla="*/ 688975 w 1612900"/>
              <a:gd name="connsiteY0" fmla="*/ 2133600 h 2133600"/>
              <a:gd name="connsiteX1" fmla="*/ 1508125 w 1612900"/>
              <a:gd name="connsiteY1" fmla="*/ 1460500 h 2133600"/>
              <a:gd name="connsiteX2" fmla="*/ 60325 w 1612900"/>
              <a:gd name="connsiteY2" fmla="*/ 971550 h 2133600"/>
              <a:gd name="connsiteX3" fmla="*/ 1146175 w 1612900"/>
              <a:gd name="connsiteY3" fmla="*/ 374650 h 2133600"/>
              <a:gd name="connsiteX4" fmla="*/ 708025 w 16129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900" h="2133600">
                <a:moveTo>
                  <a:pt x="688975" y="2133600"/>
                </a:moveTo>
                <a:cubicBezTo>
                  <a:pt x="1150937" y="1893887"/>
                  <a:pt x="1612900" y="1654175"/>
                  <a:pt x="1508125" y="1460500"/>
                </a:cubicBezTo>
                <a:cubicBezTo>
                  <a:pt x="1403350" y="1266825"/>
                  <a:pt x="120650" y="1152525"/>
                  <a:pt x="60325" y="971550"/>
                </a:cubicBezTo>
                <a:cubicBezTo>
                  <a:pt x="0" y="790575"/>
                  <a:pt x="1038225" y="536575"/>
                  <a:pt x="1146175" y="374650"/>
                </a:cubicBezTo>
                <a:cubicBezTo>
                  <a:pt x="1254125" y="212725"/>
                  <a:pt x="981075" y="106362"/>
                  <a:pt x="708025" y="0"/>
                </a:cubicBezTo>
              </a:path>
            </a:pathLst>
          </a:custGeom>
          <a:noFill/>
          <a:ln w="762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24804">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static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69" name="Straight Connector 68"/>
          <p:cNvCxnSpPr>
            <a:cxnSpLocks noChangeShapeType="1"/>
          </p:cNvCxnSpPr>
          <p:nvPr/>
        </p:nvCxnSpPr>
        <p:spPr bwMode="auto">
          <a:xfrm rot="5400000" flipH="1" flipV="1">
            <a:off x="2166115" y="3059897"/>
            <a:ext cx="2109811" cy="3"/>
          </a:xfrm>
          <a:prstGeom prst="line">
            <a:avLst/>
          </a:prstGeom>
          <a:noFill/>
          <a:ln w="76200" cap="rnd" algn="ctr">
            <a:solidFill>
              <a:schemeClr val="accent1"/>
            </a:solidFill>
            <a:round/>
            <a:headEnd/>
            <a:tailEnd/>
          </a:ln>
        </p:spPr>
      </p:cxn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cxnSp>
        <p:nvCxnSpPr>
          <p:cNvPr id="15"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16"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Tree>
  </p:cSld>
  <p:clrMapOvr>
    <a:masterClrMapping/>
  </p:clrMapOvr>
  <p:transition spd="med" advTm="7784">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flutter shutter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grpSp>
        <p:nvGrpSpPr>
          <p:cNvPr id="30" name="Group 29"/>
          <p:cNvGrpSpPr/>
          <p:nvPr/>
        </p:nvGrpSpPr>
        <p:grpSpPr>
          <a:xfrm>
            <a:off x="3221019" y="2004993"/>
            <a:ext cx="1" cy="2109812"/>
            <a:chOff x="1760500" y="2078019"/>
            <a:chExt cx="1" cy="2109812"/>
          </a:xfrm>
        </p:grpSpPr>
        <p:cxnSp>
          <p:nvCxnSpPr>
            <p:cNvPr id="16" name="Straight Connector 15"/>
            <p:cNvCxnSpPr>
              <a:cxnSpLocks noChangeShapeType="1"/>
            </p:cNvCxnSpPr>
            <p:nvPr/>
          </p:nvCxnSpPr>
          <p:spPr bwMode="auto">
            <a:xfrm rot="5400000" flipH="1" flipV="1">
              <a:off x="1600163" y="4027494"/>
              <a:ext cx="320675" cy="0"/>
            </a:xfrm>
            <a:prstGeom prst="line">
              <a:avLst/>
            </a:prstGeom>
            <a:noFill/>
            <a:ln w="76200" cap="rnd" algn="ctr">
              <a:solidFill>
                <a:schemeClr val="accent1"/>
              </a:solidFill>
              <a:round/>
              <a:headEnd/>
              <a:tailEnd/>
            </a:ln>
          </p:spPr>
        </p:cxnSp>
        <p:cxnSp>
          <p:nvCxnSpPr>
            <p:cNvPr id="18" name="Straight Connector 17"/>
            <p:cNvCxnSpPr>
              <a:cxnSpLocks noChangeShapeType="1"/>
            </p:cNvCxnSpPr>
            <p:nvPr/>
          </p:nvCxnSpPr>
          <p:spPr bwMode="auto">
            <a:xfrm rot="5400000" flipH="1" flipV="1">
              <a:off x="1673188" y="3625852"/>
              <a:ext cx="174625" cy="0"/>
            </a:xfrm>
            <a:prstGeom prst="line">
              <a:avLst/>
            </a:prstGeom>
            <a:noFill/>
            <a:ln w="76200" cap="rnd" algn="ctr">
              <a:solidFill>
                <a:schemeClr val="accent1"/>
              </a:solidFill>
              <a:round/>
              <a:headEnd/>
              <a:tailEnd/>
            </a:ln>
          </p:spPr>
        </p:cxnSp>
        <p:cxnSp>
          <p:nvCxnSpPr>
            <p:cNvPr id="23" name="Straight Connector 22"/>
            <p:cNvCxnSpPr>
              <a:cxnSpLocks noChangeShapeType="1"/>
            </p:cNvCxnSpPr>
            <p:nvPr/>
          </p:nvCxnSpPr>
          <p:spPr bwMode="auto">
            <a:xfrm rot="5400000" flipH="1" flipV="1">
              <a:off x="1487448" y="3044818"/>
              <a:ext cx="546104" cy="0"/>
            </a:xfrm>
            <a:prstGeom prst="line">
              <a:avLst/>
            </a:prstGeom>
            <a:noFill/>
            <a:ln w="76200" cap="rnd" algn="ctr">
              <a:solidFill>
                <a:schemeClr val="accent1"/>
              </a:solidFill>
              <a:round/>
              <a:headEnd/>
              <a:tailEnd/>
            </a:ln>
          </p:spPr>
        </p:cxnSp>
        <p:cxnSp>
          <p:nvCxnSpPr>
            <p:cNvPr id="25" name="Straight Connector 24"/>
            <p:cNvCxnSpPr>
              <a:cxnSpLocks noChangeShapeType="1"/>
            </p:cNvCxnSpPr>
            <p:nvPr/>
          </p:nvCxnSpPr>
          <p:spPr bwMode="auto">
            <a:xfrm rot="5400000" flipH="1" flipV="1">
              <a:off x="1670013" y="2606662"/>
              <a:ext cx="180974" cy="0"/>
            </a:xfrm>
            <a:prstGeom prst="line">
              <a:avLst/>
            </a:prstGeom>
            <a:noFill/>
            <a:ln w="76200" cap="rnd" algn="ctr">
              <a:solidFill>
                <a:schemeClr val="accent1"/>
              </a:solidFill>
              <a:round/>
              <a:headEnd/>
              <a:tailEnd/>
            </a:ln>
          </p:spPr>
        </p:cxnSp>
        <p:cxnSp>
          <p:nvCxnSpPr>
            <p:cNvPr id="27" name="Straight Connector 26"/>
            <p:cNvCxnSpPr>
              <a:cxnSpLocks noChangeShapeType="1"/>
            </p:cNvCxnSpPr>
            <p:nvPr/>
          </p:nvCxnSpPr>
          <p:spPr bwMode="auto">
            <a:xfrm rot="5400000" flipH="1" flipV="1">
              <a:off x="1632705" y="2205815"/>
              <a:ext cx="255591" cy="0"/>
            </a:xfrm>
            <a:prstGeom prst="line">
              <a:avLst/>
            </a:prstGeom>
            <a:noFill/>
            <a:ln w="76200" cap="rnd" algn="ctr">
              <a:solidFill>
                <a:schemeClr val="accent1"/>
              </a:solidFill>
              <a:round/>
              <a:headEnd/>
              <a:tailEnd/>
            </a:ln>
          </p:spPr>
        </p:cxnSp>
      </p:grpSp>
      <p:cxnSp>
        <p:nvCxnSpPr>
          <p:cNvPr id="31"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32"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Tree>
  </p:cSld>
  <p:clrMapOvr>
    <a:masterClrMapping/>
  </p:clrMapOvr>
  <p:transition spd="med" advTm="10639">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parabolic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sp>
        <p:nvSpPr>
          <p:cNvPr id="22" name="Freeform 30"/>
          <p:cNvSpPr>
            <a:spLocks/>
          </p:cNvSpPr>
          <p:nvPr/>
        </p:nvSpPr>
        <p:spPr bwMode="auto">
          <a:xfrm rot="10800000" flipH="1">
            <a:off x="3222008" y="2004993"/>
            <a:ext cx="1970713" cy="2081240"/>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76200" cmpd="sng">
            <a:solidFill>
              <a:schemeClr val="accent1"/>
            </a:solidFill>
            <a:round/>
            <a:headEnd/>
            <a:tailEnd/>
          </a:ln>
          <a:effectLst/>
        </p:spPr>
        <p:txBody>
          <a:bodyPr/>
          <a:lstStyle/>
          <a:p>
            <a:endParaRPr lang="en-US"/>
          </a:p>
        </p:txBody>
      </p:sp>
    </p:spTree>
  </p:cSld>
  <p:clrMapOvr>
    <a:masterClrMapping/>
  </p:clrMapOvr>
  <p:transition spd="med" advTm="14758">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parabolic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300270" y="3055947"/>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3403584" y="2771774"/>
            <a:ext cx="385763" cy="584200"/>
          </a:xfrm>
          <a:prstGeom prst="rect">
            <a:avLst/>
          </a:prstGeom>
          <a:noFill/>
          <a:ln w="9525">
            <a:noFill/>
            <a:miter lim="800000"/>
            <a:headEnd/>
            <a:tailEnd/>
          </a:ln>
        </p:spPr>
        <p:txBody>
          <a:bodyPr wrap="none">
            <a:spAutoFit/>
          </a:bodyPr>
          <a:lstStyle/>
          <a:p>
            <a:r>
              <a:rPr lang="en-US" sz="3200" dirty="0"/>
              <a:t>T</a:t>
            </a:r>
          </a:p>
        </p:txBody>
      </p: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629400" y="1371600"/>
            <a:ext cx="219078" cy="308394"/>
          </a:xfrm>
          <a:prstGeom prst="rect">
            <a:avLst/>
          </a:prstGeom>
          <a:noFill/>
          <a:ln w="9525">
            <a:noFill/>
            <a:miter lim="800000"/>
            <a:headEnd/>
            <a:tailEnd/>
          </a:ln>
        </p:spPr>
      </p:pic>
      <p:sp>
        <p:nvSpPr>
          <p:cNvPr id="22" name="Freeform 21"/>
          <p:cNvSpPr/>
          <p:nvPr/>
        </p:nvSpPr>
        <p:spPr bwMode="auto">
          <a:xfrm>
            <a:off x="1918063" y="1985554"/>
            <a:ext cx="1256211" cy="2168435"/>
          </a:xfrm>
          <a:custGeom>
            <a:avLst/>
            <a:gdLst>
              <a:gd name="connsiteX0" fmla="*/ 1243148 w 1256211"/>
              <a:gd name="connsiteY0" fmla="*/ 0 h 2168435"/>
              <a:gd name="connsiteX1" fmla="*/ 2177 w 1256211"/>
              <a:gd name="connsiteY1" fmla="*/ 1672046 h 2168435"/>
              <a:gd name="connsiteX2" fmla="*/ 1256211 w 1256211"/>
              <a:gd name="connsiteY2" fmla="*/ 2168435 h 2168435"/>
            </a:gdLst>
            <a:ahLst/>
            <a:cxnLst>
              <a:cxn ang="0">
                <a:pos x="connsiteX0" y="connsiteY0"/>
              </a:cxn>
              <a:cxn ang="0">
                <a:pos x="connsiteX1" y="connsiteY1"/>
              </a:cxn>
              <a:cxn ang="0">
                <a:pos x="connsiteX2" y="connsiteY2"/>
              </a:cxn>
            </a:cxnLst>
            <a:rect l="l" t="t" r="r" b="b"/>
            <a:pathLst>
              <a:path w="1256211" h="2168435">
                <a:moveTo>
                  <a:pt x="1243148" y="0"/>
                </a:moveTo>
                <a:cubicBezTo>
                  <a:pt x="621574" y="655320"/>
                  <a:pt x="0" y="1310640"/>
                  <a:pt x="2177" y="1672046"/>
                </a:cubicBezTo>
                <a:cubicBezTo>
                  <a:pt x="4354" y="2033452"/>
                  <a:pt x="630282" y="2100943"/>
                  <a:pt x="1256211" y="2168435"/>
                </a:cubicBezTo>
              </a:path>
            </a:pathLst>
          </a:custGeom>
          <a:noFill/>
          <a:ln w="76200" cap="flat" cmpd="sng" algn="ctr">
            <a:solidFill>
              <a:srgbClr val="FF99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2683">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Frequency analysis of 3-D space-time motion</a:t>
            </a:r>
          </a:p>
        </p:txBody>
      </p:sp>
      <p:sp>
        <p:nvSpPr>
          <p:cNvPr id="11" name="TextBox 10"/>
          <p:cNvSpPr txBox="1"/>
          <p:nvPr/>
        </p:nvSpPr>
        <p:spPr>
          <a:xfrm>
            <a:off x="409518" y="1350933"/>
            <a:ext cx="2774768" cy="461665"/>
          </a:xfrm>
          <a:prstGeom prst="rect">
            <a:avLst/>
          </a:prstGeom>
          <a:noFill/>
        </p:spPr>
        <p:txBody>
          <a:bodyPr wrap="none" rtlCol="0">
            <a:spAutoFit/>
          </a:bodyPr>
          <a:lstStyle/>
          <a:p>
            <a:r>
              <a:rPr lang="en-US" dirty="0" smtClean="0"/>
              <a:t>Camera motion path</a:t>
            </a:r>
            <a:endParaRPr lang="en-US" dirty="0"/>
          </a:p>
        </p:txBody>
      </p:sp>
      <p:pic>
        <p:nvPicPr>
          <p:cNvPr id="12" name="Picture 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3111480" y="1384272"/>
            <a:ext cx="219078" cy="308394"/>
          </a:xfrm>
          <a:prstGeom prst="rect">
            <a:avLst/>
          </a:prstGeom>
          <a:noFill/>
          <a:ln w="9525">
            <a:noFill/>
            <a:miter lim="800000"/>
            <a:headEnd/>
            <a:tailEnd/>
          </a:ln>
        </p:spPr>
      </p:pic>
      <p:grpSp>
        <p:nvGrpSpPr>
          <p:cNvPr id="42" name="Group 41"/>
          <p:cNvGrpSpPr/>
          <p:nvPr/>
        </p:nvGrpSpPr>
        <p:grpSpPr>
          <a:xfrm>
            <a:off x="182565" y="2004993"/>
            <a:ext cx="3324161" cy="3408402"/>
            <a:chOff x="182565" y="2004993"/>
            <a:chExt cx="3324161" cy="3408402"/>
          </a:xfrm>
        </p:grpSpPr>
        <p:grpSp>
          <p:nvGrpSpPr>
            <p:cNvPr id="36" name="Group 35"/>
            <p:cNvGrpSpPr/>
            <p:nvPr/>
          </p:nvGrpSpPr>
          <p:grpSpPr>
            <a:xfrm>
              <a:off x="182565" y="2151045"/>
              <a:ext cx="3324161" cy="3113103"/>
              <a:chOff x="-862089" y="1447800"/>
              <a:chExt cx="4800600" cy="4495800"/>
            </a:xfrm>
          </p:grpSpPr>
          <p:cxnSp>
            <p:nvCxnSpPr>
              <p:cNvPr id="4" name="Straight Arrow Connector 43"/>
              <p:cNvCxnSpPr>
                <a:cxnSpLocks noChangeShapeType="1"/>
              </p:cNvCxnSpPr>
              <p:nvPr/>
            </p:nvCxnSpPr>
            <p:spPr bwMode="auto">
              <a:xfrm rot="5400000" flipH="1" flipV="1">
                <a:off x="-887489" y="2787650"/>
                <a:ext cx="2681288" cy="1588"/>
              </a:xfrm>
              <a:prstGeom prst="straightConnector1">
                <a:avLst/>
              </a:prstGeom>
              <a:noFill/>
              <a:ln w="25400" algn="ctr">
                <a:solidFill>
                  <a:schemeClr val="tx1"/>
                </a:solidFill>
                <a:round/>
                <a:headEnd/>
                <a:tailEnd type="arrow" w="med" len="med"/>
              </a:ln>
            </p:spPr>
          </p:cxnSp>
          <p:cxnSp>
            <p:nvCxnSpPr>
              <p:cNvPr id="5" name="Straight Arrow Connector 45"/>
              <p:cNvCxnSpPr>
                <a:cxnSpLocks noChangeShapeType="1"/>
              </p:cNvCxnSpPr>
              <p:nvPr/>
            </p:nvCxnSpPr>
            <p:spPr bwMode="auto">
              <a:xfrm rot="5400000">
                <a:off x="-1112914" y="4378325"/>
                <a:ext cx="1816100" cy="1314450"/>
              </a:xfrm>
              <a:prstGeom prst="straightConnector1">
                <a:avLst/>
              </a:prstGeom>
              <a:noFill/>
              <a:ln w="25400" algn="ctr">
                <a:solidFill>
                  <a:schemeClr val="tx1"/>
                </a:solidFill>
                <a:round/>
                <a:headEnd/>
                <a:tailEnd type="arrow" w="med" len="med"/>
              </a:ln>
            </p:spPr>
          </p:cxnSp>
          <p:cxnSp>
            <p:nvCxnSpPr>
              <p:cNvPr id="6" name="Straight Arrow Connector 47"/>
              <p:cNvCxnSpPr>
                <a:cxnSpLocks noChangeShapeType="1"/>
              </p:cNvCxnSpPr>
              <p:nvPr/>
            </p:nvCxnSpPr>
            <p:spPr bwMode="auto">
              <a:xfrm>
                <a:off x="452361" y="4127500"/>
                <a:ext cx="3486150" cy="1588"/>
              </a:xfrm>
              <a:prstGeom prst="straightConnector1">
                <a:avLst/>
              </a:prstGeom>
              <a:noFill/>
              <a:ln w="25400" algn="ctr">
                <a:solidFill>
                  <a:schemeClr val="tx1"/>
                </a:solidFill>
                <a:round/>
                <a:headEnd/>
                <a:tailEnd type="arrow" w="med" len="med"/>
              </a:ln>
            </p:spPr>
          </p:cxnSp>
        </p:grpSp>
        <p:sp>
          <p:nvSpPr>
            <p:cNvPr id="7" name="TextBox 53"/>
            <p:cNvSpPr txBox="1">
              <a:spLocks noChangeArrowheads="1"/>
            </p:cNvSpPr>
            <p:nvPr/>
          </p:nvSpPr>
          <p:spPr bwMode="auto">
            <a:xfrm>
              <a:off x="373005" y="4889520"/>
              <a:ext cx="339725" cy="523875"/>
            </a:xfrm>
            <a:prstGeom prst="rect">
              <a:avLst/>
            </a:prstGeom>
            <a:noFill/>
            <a:ln w="9525">
              <a:noFill/>
              <a:miter lim="800000"/>
              <a:headEnd/>
              <a:tailEnd/>
            </a:ln>
          </p:spPr>
          <p:txBody>
            <a:bodyPr wrap="none">
              <a:spAutoFit/>
            </a:bodyPr>
            <a:lstStyle/>
            <a:p>
              <a:r>
                <a:rPr lang="en-US" sz="2800" dirty="0"/>
                <a:t>x</a:t>
              </a:r>
            </a:p>
          </p:txBody>
        </p:sp>
        <p:sp>
          <p:nvSpPr>
            <p:cNvPr id="8" name="TextBox 54"/>
            <p:cNvSpPr txBox="1">
              <a:spLocks noChangeArrowheads="1"/>
            </p:cNvSpPr>
            <p:nvPr/>
          </p:nvSpPr>
          <p:spPr bwMode="auto">
            <a:xfrm>
              <a:off x="3147993" y="3940182"/>
              <a:ext cx="346075" cy="523875"/>
            </a:xfrm>
            <a:prstGeom prst="rect">
              <a:avLst/>
            </a:prstGeom>
            <a:noFill/>
            <a:ln w="9525">
              <a:noFill/>
              <a:miter lim="800000"/>
              <a:headEnd/>
              <a:tailEnd/>
            </a:ln>
          </p:spPr>
          <p:txBody>
            <a:bodyPr wrap="none">
              <a:spAutoFit/>
            </a:bodyPr>
            <a:lstStyle/>
            <a:p>
              <a:r>
                <a:rPr lang="en-US" sz="2800"/>
                <a:t>y</a:t>
              </a:r>
            </a:p>
          </p:txBody>
        </p:sp>
        <p:sp>
          <p:nvSpPr>
            <p:cNvPr id="9" name="TextBox 55"/>
            <p:cNvSpPr txBox="1">
              <a:spLocks noChangeArrowheads="1"/>
            </p:cNvSpPr>
            <p:nvPr/>
          </p:nvSpPr>
          <p:spPr bwMode="auto">
            <a:xfrm>
              <a:off x="774648" y="2004993"/>
              <a:ext cx="304800" cy="523875"/>
            </a:xfrm>
            <a:prstGeom prst="rect">
              <a:avLst/>
            </a:prstGeom>
            <a:noFill/>
            <a:ln w="9525">
              <a:noFill/>
              <a:miter lim="800000"/>
              <a:headEnd/>
              <a:tailEnd/>
            </a:ln>
          </p:spPr>
          <p:txBody>
            <a:bodyPr wrap="none">
              <a:spAutoFit/>
            </a:bodyPr>
            <a:lstStyle/>
            <a:p>
              <a:r>
                <a:rPr lang="en-US" sz="2800" dirty="0"/>
                <a:t>t</a:t>
              </a:r>
            </a:p>
          </p:txBody>
        </p:sp>
        <p:cxnSp>
          <p:nvCxnSpPr>
            <p:cNvPr id="10" name="Straight Arrow Connector 17"/>
            <p:cNvCxnSpPr>
              <a:cxnSpLocks noChangeShapeType="1"/>
            </p:cNvCxnSpPr>
            <p:nvPr/>
          </p:nvCxnSpPr>
          <p:spPr bwMode="auto">
            <a:xfrm flipV="1">
              <a:off x="1103265" y="2519771"/>
              <a:ext cx="2227293" cy="9124"/>
            </a:xfrm>
            <a:prstGeom prst="straightConnector1">
              <a:avLst/>
            </a:prstGeom>
            <a:noFill/>
            <a:ln w="25400" algn="ctr">
              <a:solidFill>
                <a:schemeClr val="tx1"/>
              </a:solidFill>
              <a:prstDash val="sysDash"/>
              <a:round/>
              <a:headEnd/>
              <a:tailEnd/>
            </a:ln>
          </p:spPr>
        </p:cxnSp>
        <p:pic>
          <p:nvPicPr>
            <p:cNvPr id="13" name="Picture 1"/>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74648" y="3502026"/>
              <a:ext cx="721662" cy="714372"/>
            </a:xfrm>
            <a:prstGeom prst="rect">
              <a:avLst/>
            </a:prstGeom>
            <a:noFill/>
            <a:ln w="9525">
              <a:noFill/>
              <a:miter lim="800000"/>
              <a:headEnd/>
              <a:tailEnd/>
            </a:ln>
          </p:spPr>
        </p:pic>
        <p:cxnSp>
          <p:nvCxnSpPr>
            <p:cNvPr id="14" name="Straight Connector 33"/>
            <p:cNvCxnSpPr>
              <a:cxnSpLocks noChangeShapeType="1"/>
            </p:cNvCxnSpPr>
            <p:nvPr/>
          </p:nvCxnSpPr>
          <p:spPr bwMode="auto">
            <a:xfrm rot="5400000" flipH="1" flipV="1">
              <a:off x="-109587" y="3327384"/>
              <a:ext cx="1476366" cy="0"/>
            </a:xfrm>
            <a:prstGeom prst="line">
              <a:avLst/>
            </a:prstGeom>
            <a:noFill/>
            <a:ln w="25400" algn="ctr">
              <a:solidFill>
                <a:schemeClr val="tx1"/>
              </a:solidFill>
              <a:round/>
              <a:headEnd type="arrow" w="med" len="med"/>
              <a:tailEnd type="arrow" w="med" len="med"/>
            </a:ln>
          </p:spPr>
        </p:cxnSp>
        <p:sp>
          <p:nvSpPr>
            <p:cNvPr id="15" name="TextBox 36"/>
            <p:cNvSpPr txBox="1">
              <a:spLocks noChangeArrowheads="1"/>
            </p:cNvSpPr>
            <p:nvPr/>
          </p:nvSpPr>
          <p:spPr bwMode="auto">
            <a:xfrm>
              <a:off x="182565" y="2990844"/>
              <a:ext cx="385763" cy="584200"/>
            </a:xfrm>
            <a:prstGeom prst="rect">
              <a:avLst/>
            </a:prstGeom>
            <a:noFill/>
            <a:ln w="9525">
              <a:noFill/>
              <a:miter lim="800000"/>
              <a:headEnd/>
              <a:tailEnd/>
            </a:ln>
          </p:spPr>
          <p:txBody>
            <a:bodyPr wrap="none">
              <a:spAutoFit/>
            </a:bodyPr>
            <a:lstStyle/>
            <a:p>
              <a:r>
                <a:rPr lang="en-US" sz="3200" dirty="0"/>
                <a:t>T</a:t>
              </a:r>
            </a:p>
          </p:txBody>
        </p:sp>
        <p:sp>
          <p:nvSpPr>
            <p:cNvPr id="16" name="Freeform 15"/>
            <p:cNvSpPr/>
            <p:nvPr/>
          </p:nvSpPr>
          <p:spPr bwMode="auto">
            <a:xfrm>
              <a:off x="847674" y="2552687"/>
              <a:ext cx="584208" cy="1439853"/>
            </a:xfrm>
            <a:custGeom>
              <a:avLst/>
              <a:gdLst>
                <a:gd name="connsiteX0" fmla="*/ 688975 w 1612900"/>
                <a:gd name="connsiteY0" fmla="*/ 2133600 h 2133600"/>
                <a:gd name="connsiteX1" fmla="*/ 1508125 w 1612900"/>
                <a:gd name="connsiteY1" fmla="*/ 1460500 h 2133600"/>
                <a:gd name="connsiteX2" fmla="*/ 60325 w 1612900"/>
                <a:gd name="connsiteY2" fmla="*/ 971550 h 2133600"/>
                <a:gd name="connsiteX3" fmla="*/ 1146175 w 1612900"/>
                <a:gd name="connsiteY3" fmla="*/ 374650 h 2133600"/>
                <a:gd name="connsiteX4" fmla="*/ 708025 w 16129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900" h="2133600">
                  <a:moveTo>
                    <a:pt x="688975" y="2133600"/>
                  </a:moveTo>
                  <a:cubicBezTo>
                    <a:pt x="1150937" y="1893887"/>
                    <a:pt x="1612900" y="1654175"/>
                    <a:pt x="1508125" y="1460500"/>
                  </a:cubicBezTo>
                  <a:cubicBezTo>
                    <a:pt x="1403350" y="1266825"/>
                    <a:pt x="120650" y="1152525"/>
                    <a:pt x="60325" y="971550"/>
                  </a:cubicBezTo>
                  <a:cubicBezTo>
                    <a:pt x="0" y="790575"/>
                    <a:pt x="1038225" y="536575"/>
                    <a:pt x="1146175" y="374650"/>
                  </a:cubicBezTo>
                  <a:cubicBezTo>
                    <a:pt x="1254125" y="212725"/>
                    <a:pt x="981075" y="106362"/>
                    <a:pt x="708025" y="0"/>
                  </a:cubicBezTo>
                </a:path>
              </a:pathLst>
            </a:custGeom>
            <a:noFill/>
            <a:ln w="762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5" name="Right Arrow 24"/>
          <p:cNvSpPr/>
          <p:nvPr/>
        </p:nvSpPr>
        <p:spPr bwMode="auto">
          <a:xfrm>
            <a:off x="3367071" y="2443149"/>
            <a:ext cx="1802660" cy="1570059"/>
          </a:xfrm>
          <a:prstGeom prst="rightArrow">
            <a:avLst/>
          </a:prstGeom>
          <a:solidFill>
            <a:srgbClr val="FFFF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TextBox 25"/>
          <p:cNvSpPr txBox="1"/>
          <p:nvPr/>
        </p:nvSpPr>
        <p:spPr>
          <a:xfrm>
            <a:off x="3388708" y="2808279"/>
            <a:ext cx="1744510" cy="830997"/>
          </a:xfrm>
          <a:prstGeom prst="rect">
            <a:avLst/>
          </a:prstGeom>
          <a:noFill/>
        </p:spPr>
        <p:txBody>
          <a:bodyPr wrap="square" rtlCol="0">
            <a:spAutoFit/>
          </a:bodyPr>
          <a:lstStyle/>
          <a:p>
            <a:r>
              <a:rPr lang="en-US" b="1" dirty="0" smtClean="0">
                <a:solidFill>
                  <a:srgbClr val="141414"/>
                </a:solidFill>
              </a:rPr>
              <a:t>3D Fourier transform</a:t>
            </a:r>
            <a:endParaRPr lang="en-US" b="1" dirty="0">
              <a:solidFill>
                <a:srgbClr val="141414"/>
              </a:solidFill>
            </a:endParaRPr>
          </a:p>
        </p:txBody>
      </p:sp>
      <p:grpSp>
        <p:nvGrpSpPr>
          <p:cNvPr id="56" name="Group 55"/>
          <p:cNvGrpSpPr/>
          <p:nvPr/>
        </p:nvGrpSpPr>
        <p:grpSpPr>
          <a:xfrm>
            <a:off x="8150274" y="1128681"/>
            <a:ext cx="219078" cy="563985"/>
            <a:chOff x="7858170" y="1457298"/>
            <a:chExt cx="219078" cy="563985"/>
          </a:xfrm>
        </p:grpSpPr>
        <p:pic>
          <p:nvPicPr>
            <p:cNvPr id="27" name="Picture 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7858170" y="1712889"/>
              <a:ext cx="219078" cy="308394"/>
            </a:xfrm>
            <a:prstGeom prst="rect">
              <a:avLst/>
            </a:prstGeom>
            <a:noFill/>
            <a:ln w="9525">
              <a:noFill/>
              <a:miter lim="800000"/>
              <a:headEnd/>
              <a:tailEnd/>
            </a:ln>
          </p:spPr>
        </p:pic>
        <p:sp>
          <p:nvSpPr>
            <p:cNvPr id="32" name="Rectangle 26"/>
            <p:cNvSpPr>
              <a:spLocks noChangeArrowheads="1"/>
            </p:cNvSpPr>
            <p:nvPr/>
          </p:nvSpPr>
          <p:spPr bwMode="auto">
            <a:xfrm>
              <a:off x="7931196" y="1457298"/>
              <a:ext cx="12700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effectLst/>
                  <a:latin typeface="Times New Roman" pitchFamily="18" charset="0"/>
                  <a:cs typeface="Arial" pitchFamily="34" charset="0"/>
                </a:rPr>
                <a:t>^</a:t>
              </a:r>
              <a:endParaRPr kumimoji="0" lang="en-US" sz="1800" b="0" i="0" u="none" strike="noStrike" cap="none" normalizeH="0" baseline="0" dirty="0" smtClean="0">
                <a:ln>
                  <a:noFill/>
                </a:ln>
                <a:effectLst/>
                <a:latin typeface="Arial" pitchFamily="34" charset="0"/>
                <a:cs typeface="Arial" pitchFamily="34" charset="0"/>
              </a:endParaRPr>
            </a:p>
          </p:txBody>
        </p:sp>
      </p:grpSp>
      <p:sp>
        <p:nvSpPr>
          <p:cNvPr id="57" name="TextBox 56"/>
          <p:cNvSpPr txBox="1"/>
          <p:nvPr/>
        </p:nvSpPr>
        <p:spPr>
          <a:xfrm>
            <a:off x="5849955" y="1350933"/>
            <a:ext cx="2358338" cy="461665"/>
          </a:xfrm>
          <a:prstGeom prst="rect">
            <a:avLst/>
          </a:prstGeom>
          <a:noFill/>
        </p:spPr>
        <p:txBody>
          <a:bodyPr wrap="none" rtlCol="0">
            <a:spAutoFit/>
          </a:bodyPr>
          <a:lstStyle/>
          <a:p>
            <a:r>
              <a:rPr lang="en-US" dirty="0" smtClean="0"/>
              <a:t>Motion spectrum</a:t>
            </a:r>
            <a:endParaRPr lang="en-US" dirty="0"/>
          </a:p>
        </p:txBody>
      </p:sp>
      <p:grpSp>
        <p:nvGrpSpPr>
          <p:cNvPr id="72" name="Group 71"/>
          <p:cNvGrpSpPr/>
          <p:nvPr/>
        </p:nvGrpSpPr>
        <p:grpSpPr>
          <a:xfrm>
            <a:off x="5176568" y="1858942"/>
            <a:ext cx="3886531" cy="2745991"/>
            <a:chOff x="5176568" y="1858942"/>
            <a:chExt cx="3886531" cy="2745991"/>
          </a:xfrm>
        </p:grpSpPr>
        <p:pic>
          <p:nvPicPr>
            <p:cNvPr id="301063" name="Picture 7" descr="Z:\ICCP Slide Eps\randSpectrum_ICCP.png"/>
            <p:cNvPicPr>
              <a:picLocks noChangeAspect="1" noChangeArrowheads="1"/>
            </p:cNvPicPr>
            <p:nvPr/>
          </p:nvPicPr>
          <p:blipFill>
            <a:blip r:embed="rId6" cstate="print"/>
            <a:srcRect/>
            <a:stretch>
              <a:fillRect/>
            </a:stretch>
          </p:blipFill>
          <p:spPr bwMode="auto">
            <a:xfrm>
              <a:off x="5176568" y="2625714"/>
              <a:ext cx="3587750" cy="1752600"/>
            </a:xfrm>
            <a:prstGeom prst="rect">
              <a:avLst/>
            </a:prstGeom>
            <a:noFill/>
          </p:spPr>
        </p:pic>
        <p:cxnSp>
          <p:nvCxnSpPr>
            <p:cNvPr id="62" name="Straight Arrow Connector 61"/>
            <p:cNvCxnSpPr/>
            <p:nvPr/>
          </p:nvCxnSpPr>
          <p:spPr bwMode="auto">
            <a:xfrm rot="5400000" flipH="1" flipV="1">
              <a:off x="6602384" y="2257690"/>
              <a:ext cx="797498" cy="1"/>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5400000">
              <a:off x="5861303" y="3929091"/>
              <a:ext cx="729129" cy="622556"/>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a:off x="8525676" y="3444955"/>
              <a:ext cx="537423" cy="1441"/>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65" name="Object 33"/>
            <p:cNvGraphicFramePr>
              <a:graphicFrameLocks noChangeAspect="1"/>
            </p:cNvGraphicFramePr>
            <p:nvPr/>
          </p:nvGraphicFramePr>
          <p:xfrm>
            <a:off x="8466491" y="3394548"/>
            <a:ext cx="427961" cy="543236"/>
          </p:xfrm>
          <a:graphic>
            <a:graphicData uri="http://schemas.openxmlformats.org/presentationml/2006/ole">
              <p:oleObj spid="_x0000_s301060" name="Equation" r:id="rId7" imgW="203040" imgH="241200" progId="Equation.3">
                <p:embed/>
              </p:oleObj>
            </a:graphicData>
          </a:graphic>
        </p:graphicFrame>
        <p:graphicFrame>
          <p:nvGraphicFramePr>
            <p:cNvPr id="66" name="Object 3"/>
            <p:cNvGraphicFramePr>
              <a:graphicFrameLocks noChangeAspect="1"/>
            </p:cNvGraphicFramePr>
            <p:nvPr/>
          </p:nvGraphicFramePr>
          <p:xfrm>
            <a:off x="5613433" y="3975230"/>
            <a:ext cx="400583" cy="514418"/>
          </p:xfrm>
          <a:graphic>
            <a:graphicData uri="http://schemas.openxmlformats.org/presentationml/2006/ole">
              <p:oleObj spid="_x0000_s301061" name="Equation" r:id="rId8" imgW="190440" imgH="228600" progId="Equation.3">
                <p:embed/>
              </p:oleObj>
            </a:graphicData>
          </a:graphic>
        </p:graphicFrame>
        <p:graphicFrame>
          <p:nvGraphicFramePr>
            <p:cNvPr id="67" name="Object 4"/>
            <p:cNvGraphicFramePr>
              <a:graphicFrameLocks noChangeAspect="1"/>
            </p:cNvGraphicFramePr>
            <p:nvPr/>
          </p:nvGraphicFramePr>
          <p:xfrm>
            <a:off x="6610575" y="1953555"/>
            <a:ext cx="374646" cy="515859"/>
          </p:xfrm>
          <a:graphic>
            <a:graphicData uri="http://schemas.openxmlformats.org/presentationml/2006/ole">
              <p:oleObj spid="_x0000_s301062" name="Equation" r:id="rId9" imgW="177480" imgH="228600" progId="Equation.3">
                <p:embed/>
              </p:oleObj>
            </a:graphicData>
          </a:graphic>
        </p:graphicFrame>
      </p:grpSp>
    </p:spTree>
  </p:cSld>
  <p:clrMapOvr>
    <a:masterClrMapping/>
  </p:clrMapOvr>
  <p:transition spd="med" advTm="37752">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1030"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1031"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1032"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1026"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1027"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1028" name="Equation" r:id="rId6" imgW="177480" imgH="228600" progId="Equation.3">
              <p:embed/>
            </p:oleObj>
          </a:graphicData>
        </a:graphic>
      </p:graphicFrame>
      <p:pic>
        <p:nvPicPr>
          <p:cNvPr id="1029" name="Picture 5" descr="Z:\ICCP Slide Eps\motionMeter_slow.png"/>
          <p:cNvPicPr>
            <a:picLocks noChangeAspect="1" noChangeArrowheads="1"/>
          </p:cNvPicPr>
          <p:nvPr/>
        </p:nvPicPr>
        <p:blipFill>
          <a:blip r:embed="rId7" cstate="print"/>
          <a:srcRect/>
          <a:stretch>
            <a:fillRect/>
          </a:stretch>
        </p:blipFill>
        <p:spPr bwMode="auto">
          <a:xfrm>
            <a:off x="457200" y="914400"/>
            <a:ext cx="2286000" cy="2286000"/>
          </a:xfrm>
          <a:prstGeom prst="rect">
            <a:avLst/>
          </a:prstGeom>
          <a:noFill/>
        </p:spPr>
      </p:pic>
      <p:grpSp>
        <p:nvGrpSpPr>
          <p:cNvPr id="62" name="Group 7"/>
          <p:cNvGrpSpPr>
            <a:grpSpLocks noChangeAspect="1"/>
          </p:cNvGrpSpPr>
          <p:nvPr/>
        </p:nvGrpSpPr>
        <p:grpSpPr bwMode="auto">
          <a:xfrm>
            <a:off x="3841740" y="1092168"/>
            <a:ext cx="5060976" cy="808640"/>
            <a:chOff x="879" y="2689"/>
            <a:chExt cx="3993" cy="638"/>
          </a:xfrm>
        </p:grpSpPr>
        <p:sp>
          <p:nvSpPr>
            <p:cNvPr id="63"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65"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66"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67"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68"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69"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0"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1"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2"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74"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76"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7"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8"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9"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0"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81"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82"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83"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84"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5"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6"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7"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8"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9"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90"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1"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92"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93"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4"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5" name="Rectangle 39"/>
            <p:cNvSpPr>
              <a:spLocks noChangeArrowheads="1"/>
            </p:cNvSpPr>
            <p:nvPr/>
          </p:nvSpPr>
          <p:spPr bwMode="auto">
            <a:xfrm>
              <a:off x="1979" y="2858"/>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6"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97"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0" name="Oval 99"/>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spTree>
  </p:cSld>
  <p:clrMapOvr>
    <a:masterClrMapping/>
  </p:clrMapOvr>
  <p:transition spd="med" advTm="9345">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2054"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055"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2056"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2050"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2051"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2052" name="Equation" r:id="rId6" imgW="177480" imgH="228600" progId="Equation.3">
              <p:embed/>
            </p:oleObj>
          </a:graphicData>
        </a:graphic>
      </p:graphicFrame>
      <p:pic>
        <p:nvPicPr>
          <p:cNvPr id="2053" name="Picture 5" descr="Z:\ICCP Slide Eps\motionMeter_med.png"/>
          <p:cNvPicPr>
            <a:picLocks noChangeAspect="1" noChangeArrowheads="1"/>
          </p:cNvPicPr>
          <p:nvPr/>
        </p:nvPicPr>
        <p:blipFill>
          <a:blip r:embed="rId7" cstate="print"/>
          <a:srcRect/>
          <a:stretch>
            <a:fillRect/>
          </a:stretch>
        </p:blipFill>
        <p:spPr bwMode="auto">
          <a:xfrm>
            <a:off x="457200" y="914400"/>
            <a:ext cx="2286000" cy="2286000"/>
          </a:xfrm>
          <a:prstGeom prst="rect">
            <a:avLst/>
          </a:prstGeom>
          <a:noFill/>
        </p:spPr>
      </p:pic>
      <p:grpSp>
        <p:nvGrpSpPr>
          <p:cNvPr id="22" name="Group 7"/>
          <p:cNvGrpSpPr>
            <a:grpSpLocks noChangeAspect="1"/>
          </p:cNvGrpSpPr>
          <p:nvPr/>
        </p:nvGrpSpPr>
        <p:grpSpPr bwMode="auto">
          <a:xfrm>
            <a:off x="3841740" y="1092168"/>
            <a:ext cx="5060976" cy="808640"/>
            <a:chOff x="879" y="2689"/>
            <a:chExt cx="3993" cy="638"/>
          </a:xfrm>
        </p:grpSpPr>
        <p:sp>
          <p:nvSpPr>
            <p:cNvPr id="25"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7"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9"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30"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31"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32"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33"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34"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35"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37"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39"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0"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1"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2"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3"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44"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45"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46"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47"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8"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9"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50"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1"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2"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53"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4"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55"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56"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7"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8" name="Rectangle 39"/>
            <p:cNvSpPr>
              <a:spLocks noChangeArrowheads="1"/>
            </p:cNvSpPr>
            <p:nvPr/>
          </p:nvSpPr>
          <p:spPr bwMode="auto">
            <a:xfrm>
              <a:off x="1979" y="2858"/>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9"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60"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63" name="Oval 62"/>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4" name="TextBox 63"/>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spTree>
  </p:cSld>
  <p:clrMapOvr>
    <a:masterClrMapping/>
  </p:clrMapOvr>
  <p:transition spd="med" advTm="7488">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grpSp>
        <p:nvGrpSpPr>
          <p:cNvPr id="4102" name="Group 14"/>
          <p:cNvGrpSpPr>
            <a:grpSpLocks/>
          </p:cNvGrpSpPr>
          <p:nvPr/>
        </p:nvGrpSpPr>
        <p:grpSpPr bwMode="auto">
          <a:xfrm>
            <a:off x="1905000" y="1447800"/>
            <a:ext cx="4800600" cy="4495800"/>
            <a:chOff x="1905000" y="1447801"/>
            <a:chExt cx="4800600" cy="4495802"/>
          </a:xfrm>
        </p:grpSpPr>
        <p:cxnSp>
          <p:nvCxnSpPr>
            <p:cNvPr id="4108" name="Straight Arrow Connector 45"/>
            <p:cNvCxnSpPr>
              <a:cxnSpLocks noChangeShapeType="1"/>
            </p:cNvCxnSpPr>
            <p:nvPr/>
          </p:nvCxnSpPr>
          <p:spPr bwMode="auto">
            <a:xfrm rot="5400000">
              <a:off x="1654298" y="4378103"/>
              <a:ext cx="1816202" cy="1314797"/>
            </a:xfrm>
            <a:prstGeom prst="straightConnector1">
              <a:avLst/>
            </a:prstGeom>
            <a:noFill/>
            <a:ln w="25400" algn="ctr">
              <a:solidFill>
                <a:schemeClr val="tx1"/>
              </a:solidFill>
              <a:round/>
              <a:headEnd/>
              <a:tailEnd type="arrow" w="med" len="med"/>
            </a:ln>
          </p:spPr>
        </p:cxnSp>
        <p:cxnSp>
          <p:nvCxnSpPr>
            <p:cNvPr id="4109" name="Straight Arrow Connector 47"/>
            <p:cNvCxnSpPr>
              <a:cxnSpLocks noChangeShapeType="1"/>
            </p:cNvCxnSpPr>
            <p:nvPr/>
          </p:nvCxnSpPr>
          <p:spPr bwMode="auto">
            <a:xfrm>
              <a:off x="3219796" y="4127401"/>
              <a:ext cx="3485804" cy="1926"/>
            </a:xfrm>
            <a:prstGeom prst="straightConnector1">
              <a:avLst/>
            </a:prstGeom>
            <a:noFill/>
            <a:ln w="25400" algn="ctr">
              <a:solidFill>
                <a:schemeClr val="tx1"/>
              </a:solidFill>
              <a:round/>
              <a:headEnd/>
              <a:tailEnd type="arrow" w="med" len="med"/>
            </a:ln>
          </p:spPr>
        </p:cxnSp>
        <p:cxnSp>
          <p:nvCxnSpPr>
            <p:cNvPr id="4110" name="Straight Arrow Connector 43"/>
            <p:cNvCxnSpPr>
              <a:cxnSpLocks noChangeShapeType="1"/>
            </p:cNvCxnSpPr>
            <p:nvPr/>
          </p:nvCxnSpPr>
          <p:spPr bwMode="auto">
            <a:xfrm rot="5400000" flipH="1" flipV="1">
              <a:off x="1879514" y="2787101"/>
              <a:ext cx="2680564" cy="1963"/>
            </a:xfrm>
            <a:prstGeom prst="straightConnector1">
              <a:avLst/>
            </a:prstGeom>
            <a:noFill/>
            <a:ln w="25400" algn="ctr">
              <a:solidFill>
                <a:schemeClr val="tx1"/>
              </a:solidFill>
              <a:round/>
              <a:headEnd/>
              <a:tailEnd type="arrow" w="med" len="med"/>
            </a:ln>
          </p:spPr>
        </p:cxnSp>
      </p:grp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sp>
        <p:nvSpPr>
          <p:cNvPr id="25" name="Rectangle 24"/>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7733526" lon="4895653" rev="18759718"/>
            </a:camera>
            <a:lightRig rig="threePt" dir="t"/>
          </a:scene3d>
        </p:spPr>
        <p:txBody>
          <a:bodyPr wrap="none" anchor="ctr"/>
          <a:lstStyle/>
          <a:p>
            <a:pPr algn="ctr" eaLnBrk="0" hangingPunct="0">
              <a:defRPr/>
            </a:pPr>
            <a:endParaRPr lang="en-US">
              <a:latin typeface="Times New Roman" pitchFamily="18" charset="0"/>
            </a:endParaRPr>
          </a:p>
        </p:txBody>
      </p:sp>
      <p:cxnSp>
        <p:nvCxnSpPr>
          <p:cNvPr id="4106" name="Straight Arrow Connector 12"/>
          <p:cNvCxnSpPr>
            <a:cxnSpLocks noChangeShapeType="1"/>
          </p:cNvCxnSpPr>
          <p:nvPr/>
        </p:nvCxnSpPr>
        <p:spPr bwMode="auto">
          <a:xfrm rot="5400000" flipH="1" flipV="1">
            <a:off x="4876801" y="3352800"/>
            <a:ext cx="1219200" cy="3175"/>
          </a:xfrm>
          <a:prstGeom prst="straightConnector1">
            <a:avLst/>
          </a:prstGeom>
          <a:noFill/>
          <a:ln w="38100" algn="ctr">
            <a:solidFill>
              <a:schemeClr val="tx1"/>
            </a:solidFill>
            <a:round/>
            <a:headEnd/>
            <a:tailEnd type="arrow" w="med" len="med"/>
          </a:ln>
        </p:spPr>
      </p:cxnSp>
      <p:sp>
        <p:nvSpPr>
          <p:cNvPr id="4107" name="TextBox 13"/>
          <p:cNvSpPr txBox="1">
            <a:spLocks noChangeArrowheads="1"/>
          </p:cNvSpPr>
          <p:nvPr/>
        </p:nvSpPr>
        <p:spPr bwMode="auto">
          <a:xfrm>
            <a:off x="5638800" y="3124200"/>
            <a:ext cx="1991251" cy="523220"/>
          </a:xfrm>
          <a:prstGeom prst="rect">
            <a:avLst/>
          </a:prstGeom>
          <a:noFill/>
          <a:ln w="9525">
            <a:noFill/>
            <a:miter lim="800000"/>
            <a:headEnd/>
            <a:tailEnd/>
          </a:ln>
        </p:spPr>
        <p:txBody>
          <a:bodyPr wrap="none">
            <a:spAutoFit/>
          </a:bodyPr>
          <a:lstStyle/>
          <a:p>
            <a:r>
              <a:rPr lang="en-US" sz="2800"/>
              <a:t>Increasing </a:t>
            </a:r>
            <a:r>
              <a:rPr lang="en-US" sz="2800" dirty="0" err="1" smtClean="0"/>
              <a:t>s</a:t>
            </a:r>
            <a:r>
              <a:rPr lang="en-US" sz="2800" baseline="-25000" dirty="0" err="1" smtClean="0"/>
              <a:t>y</a:t>
            </a:r>
            <a:endParaRPr lang="en-US" sz="2800" baseline="-25000" dirty="0"/>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4098"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4099"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4100" name="Equation" r:id="rId6" imgW="177480" imgH="228600" progId="Equation.3">
              <p:embed/>
            </p:oleObj>
          </a:graphicData>
        </a:graphic>
      </p:graphicFrame>
      <p:grpSp>
        <p:nvGrpSpPr>
          <p:cNvPr id="17" name="Group 16"/>
          <p:cNvGrpSpPr/>
          <p:nvPr/>
        </p:nvGrpSpPr>
        <p:grpSpPr>
          <a:xfrm>
            <a:off x="4316409" y="5437215"/>
            <a:ext cx="3777060" cy="886817"/>
            <a:chOff x="4133844" y="4975550"/>
            <a:chExt cx="3777060" cy="886817"/>
          </a:xfrm>
        </p:grpSpPr>
        <p:sp>
          <p:nvSpPr>
            <p:cNvPr id="15" name="TextBox 14"/>
            <p:cNvSpPr txBox="1"/>
            <p:nvPr/>
          </p:nvSpPr>
          <p:spPr>
            <a:xfrm>
              <a:off x="4133844" y="4975550"/>
              <a:ext cx="2778325" cy="461665"/>
            </a:xfrm>
            <a:prstGeom prst="rect">
              <a:avLst/>
            </a:prstGeom>
            <a:noFill/>
          </p:spPr>
          <p:txBody>
            <a:bodyPr wrap="none" rtlCol="0">
              <a:spAutoFit/>
            </a:bodyPr>
            <a:lstStyle/>
            <a:p>
              <a:r>
                <a:rPr lang="en-US" dirty="0" smtClean="0"/>
                <a:t>[Ng SIGGRAPH 2005]</a:t>
              </a:r>
              <a:endParaRPr lang="en-US" dirty="0"/>
            </a:p>
          </p:txBody>
        </p:sp>
        <p:sp>
          <p:nvSpPr>
            <p:cNvPr id="16" name="TextBox 15"/>
            <p:cNvSpPr txBox="1"/>
            <p:nvPr/>
          </p:nvSpPr>
          <p:spPr>
            <a:xfrm>
              <a:off x="4133844" y="5400702"/>
              <a:ext cx="3777060" cy="461665"/>
            </a:xfrm>
            <a:prstGeom prst="rect">
              <a:avLst/>
            </a:prstGeom>
            <a:noFill/>
          </p:spPr>
          <p:txBody>
            <a:bodyPr wrap="none" rtlCol="0">
              <a:spAutoFit/>
            </a:bodyPr>
            <a:lstStyle/>
            <a:p>
              <a:r>
                <a:rPr lang="en-US" dirty="0" smtClean="0"/>
                <a:t>[Levin et al. SIGGRAPH 2008]</a:t>
              </a:r>
              <a:endParaRPr lang="en-US" dirty="0"/>
            </a:p>
          </p:txBody>
        </p:sp>
      </p:grpSp>
      <p:pic>
        <p:nvPicPr>
          <p:cNvPr id="4101" name="Picture 5" descr="Z:\ICCP Slide Eps\motionMeter_fast.png"/>
          <p:cNvPicPr>
            <a:picLocks noChangeAspect="1" noChangeArrowheads="1"/>
          </p:cNvPicPr>
          <p:nvPr/>
        </p:nvPicPr>
        <p:blipFill>
          <a:blip r:embed="rId7" cstate="print"/>
          <a:srcRect/>
          <a:stretch>
            <a:fillRect/>
          </a:stretch>
        </p:blipFill>
        <p:spPr bwMode="auto">
          <a:xfrm>
            <a:off x="457200" y="914400"/>
            <a:ext cx="2286000" cy="2286000"/>
          </a:xfrm>
          <a:prstGeom prst="rect">
            <a:avLst/>
          </a:prstGeom>
          <a:noFill/>
        </p:spPr>
      </p:pic>
      <p:grpSp>
        <p:nvGrpSpPr>
          <p:cNvPr id="32" name="Group 7"/>
          <p:cNvGrpSpPr>
            <a:grpSpLocks noChangeAspect="1"/>
          </p:cNvGrpSpPr>
          <p:nvPr/>
        </p:nvGrpSpPr>
        <p:grpSpPr bwMode="auto">
          <a:xfrm>
            <a:off x="3841740" y="1092168"/>
            <a:ext cx="5060976" cy="808640"/>
            <a:chOff x="879" y="2689"/>
            <a:chExt cx="3993" cy="638"/>
          </a:xfrm>
        </p:grpSpPr>
        <p:sp>
          <p:nvSpPr>
            <p:cNvPr id="33"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35"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36"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37"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38"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39"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0"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1"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2"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44"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46"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7"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8"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9"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0"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51"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52"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3"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4"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5"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6"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57"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8"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9"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60"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61"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62"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63"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64"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65" name="Rectangle 39"/>
            <p:cNvSpPr>
              <a:spLocks noChangeArrowheads="1"/>
            </p:cNvSpPr>
            <p:nvPr/>
          </p:nvSpPr>
          <p:spPr bwMode="auto">
            <a:xfrm>
              <a:off x="1979" y="2858"/>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66"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67"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70" name="Oval 69"/>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TextBox 70"/>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spTree>
  </p:cSld>
  <p:clrMapOvr>
    <a:masterClrMapping/>
  </p:clrMapOvr>
  <p:transition spd="med" advTm="39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A flutter shutter camera</a:t>
            </a:r>
          </a:p>
        </p:txBody>
      </p:sp>
      <p:pic>
        <p:nvPicPr>
          <p:cNvPr id="66" name="Picture 17"/>
          <p:cNvPicPr>
            <a:picLocks noChangeAspect="1" noChangeArrowheads="1"/>
          </p:cNvPicPr>
          <p:nvPr/>
        </p:nvPicPr>
        <p:blipFill>
          <a:blip r:embed="rId3" cstate="print"/>
          <a:srcRect t="-1447" r="50650"/>
          <a:stretch>
            <a:fillRect/>
          </a:stretch>
        </p:blipFill>
        <p:spPr bwMode="auto">
          <a:xfrm>
            <a:off x="701622" y="982629"/>
            <a:ext cx="5064353" cy="5064353"/>
          </a:xfrm>
          <a:prstGeom prst="rect">
            <a:avLst/>
          </a:prstGeom>
          <a:noFill/>
          <a:ln w="9525">
            <a:noFill/>
            <a:miter lim="800000"/>
            <a:headEnd/>
            <a:tailEnd/>
          </a:ln>
          <a:effectLst/>
        </p:spPr>
      </p:pic>
      <p:pic>
        <p:nvPicPr>
          <p:cNvPr id="67" name="Picture 18"/>
          <p:cNvPicPr>
            <a:picLocks noChangeAspect="1" noChangeArrowheads="1"/>
          </p:cNvPicPr>
          <p:nvPr/>
        </p:nvPicPr>
        <p:blipFill>
          <a:blip r:embed="rId3" cstate="print"/>
          <a:srcRect l="74026" t="-1447"/>
          <a:stretch>
            <a:fillRect/>
          </a:stretch>
        </p:blipFill>
        <p:spPr bwMode="auto">
          <a:xfrm>
            <a:off x="5703903" y="982629"/>
            <a:ext cx="2665449" cy="5064353"/>
          </a:xfrm>
          <a:prstGeom prst="rect">
            <a:avLst/>
          </a:prstGeom>
          <a:noFill/>
          <a:ln w="9525">
            <a:noFill/>
            <a:miter lim="800000"/>
            <a:headEnd/>
            <a:tailEnd/>
          </a:ln>
          <a:effectLst/>
        </p:spPr>
      </p:pic>
      <p:sp>
        <p:nvSpPr>
          <p:cNvPr id="64" name="Rectangle 63"/>
          <p:cNvSpPr/>
          <p:nvPr/>
        </p:nvSpPr>
        <p:spPr>
          <a:xfrm>
            <a:off x="5813442" y="6027003"/>
            <a:ext cx="3049040" cy="830997"/>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Flutter shutter camera </a:t>
            </a:r>
          </a:p>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t>
            </a:r>
            <a:r>
              <a:rPr lang="en-US"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Raskar</a:t>
            </a: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 et al. 2006]</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advTm="19781">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4106" name="Straight Arrow Connector 12"/>
          <p:cNvCxnSpPr>
            <a:cxnSpLocks noChangeShapeType="1"/>
          </p:cNvCxnSpPr>
          <p:nvPr/>
        </p:nvCxnSpPr>
        <p:spPr bwMode="auto">
          <a:xfrm rot="5400000" flipH="1" flipV="1">
            <a:off x="4876801" y="3352800"/>
            <a:ext cx="1219200" cy="3175"/>
          </a:xfrm>
          <a:prstGeom prst="straightConnector1">
            <a:avLst/>
          </a:prstGeom>
          <a:noFill/>
          <a:ln w="38100" algn="ctr">
            <a:solidFill>
              <a:schemeClr val="tx1"/>
            </a:solidFill>
            <a:round/>
            <a:headEnd/>
            <a:tailEnd type="arrow" w="med" len="med"/>
          </a:ln>
        </p:spPr>
      </p:cxnSp>
      <p:sp>
        <p:nvSpPr>
          <p:cNvPr id="4107" name="TextBox 13"/>
          <p:cNvSpPr txBox="1">
            <a:spLocks noChangeArrowheads="1"/>
          </p:cNvSpPr>
          <p:nvPr/>
        </p:nvSpPr>
        <p:spPr bwMode="auto">
          <a:xfrm>
            <a:off x="5638800" y="3124200"/>
            <a:ext cx="2460289" cy="523220"/>
          </a:xfrm>
          <a:prstGeom prst="rect">
            <a:avLst/>
          </a:prstGeom>
          <a:noFill/>
          <a:ln w="9525">
            <a:noFill/>
            <a:miter lim="800000"/>
            <a:headEnd/>
            <a:tailEnd/>
          </a:ln>
        </p:spPr>
        <p:txBody>
          <a:bodyPr wrap="none">
            <a:spAutoFit/>
          </a:bodyPr>
          <a:lstStyle/>
          <a:p>
            <a:r>
              <a:rPr lang="en-US" sz="2800" dirty="0"/>
              <a:t>Increasing </a:t>
            </a:r>
            <a:r>
              <a:rPr lang="en-US" sz="2800" dirty="0" err="1" smtClean="0"/>
              <a:t>s</a:t>
            </a:r>
            <a:r>
              <a:rPr lang="en-US" sz="2800" baseline="-25000" dirty="0" err="1" smtClean="0"/>
              <a:t>y</a:t>
            </a:r>
            <a:r>
              <a:rPr lang="en-US" sz="2800" baseline="-25000" dirty="0" smtClean="0"/>
              <a:t> = </a:t>
            </a:r>
            <a:r>
              <a:rPr lang="en-US" sz="2800" dirty="0" err="1" smtClean="0"/>
              <a:t>s</a:t>
            </a:r>
            <a:r>
              <a:rPr lang="en-US" sz="2800" baseline="-25000" dirty="0" err="1" smtClean="0"/>
              <a:t>x</a:t>
            </a:r>
            <a:endParaRPr lang="en-US" sz="2800" baseline="-25000" dirty="0"/>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358402"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358403"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358404" name="Equation" r:id="rId6" imgW="177480" imgH="228600" progId="Equation.3">
              <p:embed/>
            </p:oleObj>
          </a:graphicData>
        </a:graphic>
      </p:graphicFrame>
      <p:sp>
        <p:nvSpPr>
          <p:cNvPr id="32" name="Rectangle 31"/>
          <p:cNvSpPr/>
          <p:nvPr/>
        </p:nvSpPr>
        <p:spPr bwMode="auto">
          <a:xfrm>
            <a:off x="1395369" y="3392487"/>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7929502" lon="17225358" rev="5071751"/>
            </a:camera>
            <a:lightRig rig="threePt" dir="t"/>
          </a:scene3d>
        </p:spPr>
        <p:txBody>
          <a:bodyPr wrap="none" anchor="ctr"/>
          <a:lstStyle/>
          <a:p>
            <a:pPr algn="ctr" eaLnBrk="0" hangingPunct="0">
              <a:defRPr/>
            </a:pPr>
            <a:endParaRPr lang="en-US">
              <a:latin typeface="Times New Roman" pitchFamily="18" charset="0"/>
            </a:endParaRPr>
          </a:p>
        </p:txBody>
      </p:sp>
      <p:sp>
        <p:nvSpPr>
          <p:cNvPr id="33" name="Rectangle 32"/>
          <p:cNvSpPr/>
          <p:nvPr/>
        </p:nvSpPr>
        <p:spPr bwMode="auto">
          <a:xfrm>
            <a:off x="1489086" y="3335355"/>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085272" lon="17235354" rev="5949582"/>
            </a:camera>
            <a:lightRig rig="threePt" dir="t"/>
          </a:scene3d>
        </p:spPr>
        <p:txBody>
          <a:bodyPr wrap="none" anchor="ctr"/>
          <a:lstStyle/>
          <a:p>
            <a:pPr algn="ctr" eaLnBrk="0" hangingPunct="0">
              <a:defRPr/>
            </a:pPr>
            <a:endParaRPr lang="en-US">
              <a:latin typeface="Times New Roman" pitchFamily="18" charset="0"/>
            </a:endParaRPr>
          </a:p>
        </p:txBody>
      </p:sp>
      <p:sp>
        <p:nvSpPr>
          <p:cNvPr id="34" name="Rectangle 33"/>
          <p:cNvSpPr/>
          <p:nvPr/>
        </p:nvSpPr>
        <p:spPr bwMode="auto">
          <a:xfrm>
            <a:off x="1416060" y="3282948"/>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7848976" lon="17659814" rev="6485085"/>
            </a:camera>
            <a:lightRig rig="threePt" dir="t"/>
          </a:scene3d>
        </p:spPr>
        <p:txBody>
          <a:bodyPr wrap="none" anchor="ctr"/>
          <a:lstStyle/>
          <a:p>
            <a:pPr algn="ctr" eaLnBrk="0" hangingPunct="0">
              <a:defRPr/>
            </a:pPr>
            <a:endParaRPr lang="en-US">
              <a:latin typeface="Times New Roman" pitchFamily="18" charset="0"/>
            </a:endParaRPr>
          </a:p>
        </p:txBody>
      </p:sp>
      <p:grpSp>
        <p:nvGrpSpPr>
          <p:cNvPr id="4" name="Group 14"/>
          <p:cNvGrpSpPr>
            <a:grpSpLocks/>
          </p:cNvGrpSpPr>
          <p:nvPr/>
        </p:nvGrpSpPr>
        <p:grpSpPr bwMode="auto">
          <a:xfrm>
            <a:off x="1905000" y="1447800"/>
            <a:ext cx="4800600" cy="4495800"/>
            <a:chOff x="1905000" y="1447801"/>
            <a:chExt cx="4800600" cy="4495802"/>
          </a:xfrm>
        </p:grpSpPr>
        <p:cxnSp>
          <p:nvCxnSpPr>
            <p:cNvPr id="4108" name="Straight Arrow Connector 45"/>
            <p:cNvCxnSpPr>
              <a:cxnSpLocks noChangeShapeType="1"/>
            </p:cNvCxnSpPr>
            <p:nvPr/>
          </p:nvCxnSpPr>
          <p:spPr bwMode="auto">
            <a:xfrm rot="5400000">
              <a:off x="1654298" y="4378103"/>
              <a:ext cx="1816202" cy="1314797"/>
            </a:xfrm>
            <a:prstGeom prst="straightConnector1">
              <a:avLst/>
            </a:prstGeom>
            <a:noFill/>
            <a:ln w="25400" algn="ctr">
              <a:solidFill>
                <a:schemeClr val="tx1"/>
              </a:solidFill>
              <a:round/>
              <a:headEnd/>
              <a:tailEnd type="arrow" w="med" len="med"/>
            </a:ln>
          </p:spPr>
        </p:cxnSp>
        <p:cxnSp>
          <p:nvCxnSpPr>
            <p:cNvPr id="4109" name="Straight Arrow Connector 47"/>
            <p:cNvCxnSpPr>
              <a:cxnSpLocks noChangeShapeType="1"/>
            </p:cNvCxnSpPr>
            <p:nvPr/>
          </p:nvCxnSpPr>
          <p:spPr bwMode="auto">
            <a:xfrm>
              <a:off x="3219796" y="4127401"/>
              <a:ext cx="3485804" cy="1926"/>
            </a:xfrm>
            <a:prstGeom prst="straightConnector1">
              <a:avLst/>
            </a:prstGeom>
            <a:noFill/>
            <a:ln w="25400" algn="ctr">
              <a:solidFill>
                <a:schemeClr val="tx1"/>
              </a:solidFill>
              <a:round/>
              <a:headEnd/>
              <a:tailEnd type="arrow" w="med" len="med"/>
            </a:ln>
          </p:spPr>
        </p:cxnSp>
        <p:cxnSp>
          <p:nvCxnSpPr>
            <p:cNvPr id="4110" name="Straight Arrow Connector 43"/>
            <p:cNvCxnSpPr>
              <a:cxnSpLocks noChangeShapeType="1"/>
            </p:cNvCxnSpPr>
            <p:nvPr/>
          </p:nvCxnSpPr>
          <p:spPr bwMode="auto">
            <a:xfrm rot="5400000" flipH="1" flipV="1">
              <a:off x="1879514" y="2787101"/>
              <a:ext cx="2680564" cy="1963"/>
            </a:xfrm>
            <a:prstGeom prst="straightConnector1">
              <a:avLst/>
            </a:prstGeom>
            <a:noFill/>
            <a:ln w="25400" algn="ctr">
              <a:solidFill>
                <a:schemeClr val="tx1"/>
              </a:solidFill>
              <a:round/>
              <a:headEnd/>
              <a:tailEnd type="arrow" w="med" len="med"/>
            </a:ln>
          </p:spPr>
        </p:cxnSp>
      </p:grpSp>
      <p:pic>
        <p:nvPicPr>
          <p:cNvPr id="358405" name="Picture 5" descr="Z:\ICCP Slide Eps\motionMeter_diag.png"/>
          <p:cNvPicPr>
            <a:picLocks noChangeAspect="1" noChangeArrowheads="1"/>
          </p:cNvPicPr>
          <p:nvPr/>
        </p:nvPicPr>
        <p:blipFill>
          <a:blip r:embed="rId7" cstate="print"/>
          <a:srcRect/>
          <a:stretch>
            <a:fillRect/>
          </a:stretch>
        </p:blipFill>
        <p:spPr bwMode="auto">
          <a:xfrm>
            <a:off x="457200" y="914400"/>
            <a:ext cx="2286000" cy="2286000"/>
          </a:xfrm>
          <a:prstGeom prst="rect">
            <a:avLst/>
          </a:prstGeom>
          <a:noFill/>
        </p:spPr>
      </p:pic>
      <p:grpSp>
        <p:nvGrpSpPr>
          <p:cNvPr id="35" name="Group 7"/>
          <p:cNvGrpSpPr>
            <a:grpSpLocks noChangeAspect="1"/>
          </p:cNvGrpSpPr>
          <p:nvPr/>
        </p:nvGrpSpPr>
        <p:grpSpPr bwMode="auto">
          <a:xfrm>
            <a:off x="3841740" y="1092168"/>
            <a:ext cx="5060976" cy="808640"/>
            <a:chOff x="879" y="2689"/>
            <a:chExt cx="3993" cy="638"/>
          </a:xfrm>
        </p:grpSpPr>
        <p:sp>
          <p:nvSpPr>
            <p:cNvPr id="36"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38"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39"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40"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41"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42"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43"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4"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45"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47"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49"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0"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1"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2"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53"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54"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55"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6"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57"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8"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59"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60"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61"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62"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63"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64"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65"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66"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67"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68" name="Rectangle 39"/>
            <p:cNvSpPr>
              <a:spLocks noChangeArrowheads="1"/>
            </p:cNvSpPr>
            <p:nvPr/>
          </p:nvSpPr>
          <p:spPr bwMode="auto">
            <a:xfrm>
              <a:off x="1979" y="2858"/>
              <a:ext cx="1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f</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69"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70"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73" name="Oval 72"/>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4" name="TextBox 73"/>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spTree>
  </p:cSld>
  <p:clrMapOvr>
    <a:masterClrMapping/>
  </p:clrMapOvr>
  <p:transition spd="med" advTm="6787">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descr="Z:\ConeICCP.png"/>
          <p:cNvPicPr>
            <a:picLocks noChangeAspect="1" noChangeArrowheads="1"/>
          </p:cNvPicPr>
          <p:nvPr/>
        </p:nvPicPr>
        <p:blipFill>
          <a:blip r:embed="rId4" cstate="print"/>
          <a:srcRect/>
          <a:stretch>
            <a:fillRect/>
          </a:stretch>
        </p:blipFill>
        <p:spPr bwMode="auto">
          <a:xfrm>
            <a:off x="2396073" y="1092168"/>
            <a:ext cx="4476246" cy="5327676"/>
          </a:xfrm>
          <a:prstGeom prst="rect">
            <a:avLst/>
          </a:prstGeom>
          <a:noFill/>
        </p:spPr>
      </p:pic>
      <p:sp>
        <p:nvSpPr>
          <p:cNvPr id="28" name="Title 27"/>
          <p:cNvSpPr>
            <a:spLocks noGrp="1"/>
          </p:cNvSpPr>
          <p:nvPr>
            <p:ph type="title" idx="4294967295"/>
          </p:nvPr>
        </p:nvSpPr>
        <p:spPr/>
        <p:txBody>
          <a:bodyPr/>
          <a:lstStyle/>
          <a:p>
            <a:pPr>
              <a:defRPr/>
            </a:pPr>
            <a:r>
              <a:rPr lang="en-US" b="0" dirty="0" smtClean="0"/>
              <a:t>3-D Fourier Transform of 2D motions </a:t>
            </a:r>
          </a:p>
        </p:txBody>
      </p:sp>
      <p:sp>
        <p:nvSpPr>
          <p:cNvPr id="25603" name="Text Box 9"/>
          <p:cNvSpPr txBox="1">
            <a:spLocks noChangeArrowheads="1"/>
          </p:cNvSpPr>
          <p:nvPr/>
        </p:nvSpPr>
        <p:spPr bwMode="auto">
          <a:xfrm>
            <a:off x="4718052" y="1165194"/>
            <a:ext cx="2938463" cy="400050"/>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dirty="0">
                <a:solidFill>
                  <a:srgbClr val="CC0000"/>
                </a:solidFill>
              </a:rPr>
              <a:t>Wedge of revolution</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25604"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25605"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25606" name="Equation" r:id="rId7" imgW="177480" imgH="228600" progId="Equation.3">
              <p:embed/>
            </p:oleObj>
          </a:graphicData>
        </a:graphic>
      </p:graphicFrame>
      <p:sp>
        <p:nvSpPr>
          <p:cNvPr id="8" name="TextBox 7"/>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25608" name="Picture 8"/>
          <p:cNvPicPr>
            <a:picLocks noChangeAspect="1" noChangeArrowheads="1"/>
          </p:cNvPicPr>
          <p:nvPr/>
        </p:nvPicPr>
        <p:blipFill>
          <a:blip r:embed="rId8"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spTree>
  </p:cSld>
  <p:clrMapOvr>
    <a:masterClrMapping/>
  </p:clrMapOvr>
  <p:transition spd="med" advTm="6435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149506"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149507"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149508" name="Equation" r:id="rId7" imgW="177480" imgH="228600" progId="Equation.3">
              <p:embed/>
            </p:oleObj>
          </a:graphicData>
        </a:graphic>
      </p:graphicFrame>
      <p:pic>
        <p:nvPicPr>
          <p:cNvPr id="8" name="Picture 2"/>
          <p:cNvPicPr>
            <a:picLocks noChangeAspect="1" noChangeArrowheads="1"/>
          </p:cNvPicPr>
          <p:nvPr/>
        </p:nvPicPr>
        <p:blipFill>
          <a:blip r:embed="rId8" cstate="print"/>
          <a:srcRect/>
          <a:stretch>
            <a:fillRect/>
          </a:stretch>
        </p:blipFill>
        <p:spPr bwMode="auto">
          <a:xfrm>
            <a:off x="1905000" y="5619780"/>
            <a:ext cx="5105400" cy="10523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TextBox 11"/>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3"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cxnSp>
        <p:nvCxnSpPr>
          <p:cNvPr id="15" name="Straight Connector 14"/>
          <p:cNvCxnSpPr/>
          <p:nvPr/>
        </p:nvCxnSpPr>
        <p:spPr bwMode="auto">
          <a:xfrm rot="5400000">
            <a:off x="3823483" y="3702847"/>
            <a:ext cx="1862163"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a:stCxn id="8" idx="0"/>
          </p:cNvCxnSpPr>
          <p:nvPr/>
        </p:nvCxnSpPr>
        <p:spPr bwMode="auto">
          <a:xfrm rot="5400000" flipH="1" flipV="1">
            <a:off x="4021924" y="4887140"/>
            <a:ext cx="1168416" cy="296865"/>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20" name="Straight Connector 19"/>
          <p:cNvCxnSpPr/>
          <p:nvPr/>
        </p:nvCxnSpPr>
        <p:spPr bwMode="auto">
          <a:xfrm rot="5400000" flipH="1" flipV="1">
            <a:off x="4663283" y="2059764"/>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30" name="Straight Connector 29"/>
          <p:cNvCxnSpPr/>
          <p:nvPr/>
        </p:nvCxnSpPr>
        <p:spPr bwMode="auto">
          <a:xfrm rot="5400000" flipH="1" flipV="1">
            <a:off x="4517231" y="1658119"/>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spTree>
  </p:cSld>
  <p:clrMapOvr>
    <a:masterClrMapping/>
  </p:clrMapOvr>
  <p:transition spd="med" advTm="21465">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147458"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147459"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147460" name="Equation" r:id="rId7" imgW="177480" imgH="228600" progId="Equation.3">
              <p:embed/>
            </p:oleObj>
          </a:graphicData>
        </a:graphic>
      </p:graphicFrame>
      <p:pic>
        <p:nvPicPr>
          <p:cNvPr id="8" name="Picture 2"/>
          <p:cNvPicPr>
            <a:picLocks noChangeAspect="1" noChangeArrowheads="1"/>
          </p:cNvPicPr>
          <p:nvPr/>
        </p:nvPicPr>
        <p:blipFill>
          <a:blip r:embed="rId8" cstate="print"/>
          <a:srcRect/>
          <a:stretch>
            <a:fillRect/>
          </a:stretch>
        </p:blipFill>
        <p:spPr bwMode="auto">
          <a:xfrm>
            <a:off x="1905000" y="5619780"/>
            <a:ext cx="5105400" cy="10523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TextBox 11"/>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3"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cxnSp>
        <p:nvCxnSpPr>
          <p:cNvPr id="14" name="Straight Connector 13"/>
          <p:cNvCxnSpPr/>
          <p:nvPr/>
        </p:nvCxnSpPr>
        <p:spPr bwMode="auto">
          <a:xfrm rot="5400000">
            <a:off x="3622662" y="3794130"/>
            <a:ext cx="2848014"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a:stCxn id="8" idx="0"/>
          </p:cNvCxnSpPr>
          <p:nvPr/>
        </p:nvCxnSpPr>
        <p:spPr bwMode="auto">
          <a:xfrm rot="5400000" flipH="1" flipV="1">
            <a:off x="3838561" y="4429139"/>
            <a:ext cx="1809780" cy="571502"/>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16" name="Straight Connector 15"/>
          <p:cNvCxnSpPr/>
          <p:nvPr/>
        </p:nvCxnSpPr>
        <p:spPr bwMode="auto">
          <a:xfrm rot="5400000" flipH="1" flipV="1">
            <a:off x="4955385" y="1986735"/>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17" name="Straight Connector 16"/>
          <p:cNvCxnSpPr/>
          <p:nvPr/>
        </p:nvCxnSpPr>
        <p:spPr bwMode="auto">
          <a:xfrm rot="5400000" flipH="1" flipV="1">
            <a:off x="4809333" y="1585090"/>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spTree>
  </p:cSld>
  <p:clrMapOvr>
    <a:masterClrMapping/>
  </p:clrMapOvr>
  <p:transition spd="med" advTm="639">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251906"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251907"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251908" name="Equation" r:id="rId7" imgW="177480" imgH="228600" progId="Equation.3">
              <p:embed/>
            </p:oleObj>
          </a:graphicData>
        </a:graphic>
      </p:graphicFrame>
      <p:pic>
        <p:nvPicPr>
          <p:cNvPr id="8" name="Picture 2"/>
          <p:cNvPicPr>
            <a:picLocks noChangeAspect="1" noChangeArrowheads="1"/>
          </p:cNvPicPr>
          <p:nvPr/>
        </p:nvPicPr>
        <p:blipFill>
          <a:blip r:embed="rId8" cstate="print"/>
          <a:srcRect/>
          <a:stretch>
            <a:fillRect/>
          </a:stretch>
        </p:blipFill>
        <p:spPr bwMode="auto">
          <a:xfrm>
            <a:off x="1905000" y="5619780"/>
            <a:ext cx="5105400" cy="10523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cxnSp>
        <p:nvCxnSpPr>
          <p:cNvPr id="11" name="Straight Connector 10"/>
          <p:cNvCxnSpPr/>
          <p:nvPr/>
        </p:nvCxnSpPr>
        <p:spPr bwMode="auto">
          <a:xfrm rot="5400000">
            <a:off x="4097333" y="3611566"/>
            <a:ext cx="2921038"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a:stCxn id="8" idx="0"/>
          </p:cNvCxnSpPr>
          <p:nvPr/>
        </p:nvCxnSpPr>
        <p:spPr bwMode="auto">
          <a:xfrm rot="5400000" flipH="1" flipV="1">
            <a:off x="4094951" y="4193393"/>
            <a:ext cx="1789137" cy="1063638"/>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sp>
        <p:nvSpPr>
          <p:cNvPr id="12" name="TextBox 11"/>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3"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cxnSp>
        <p:nvCxnSpPr>
          <p:cNvPr id="20" name="Straight Connector 19"/>
          <p:cNvCxnSpPr/>
          <p:nvPr/>
        </p:nvCxnSpPr>
        <p:spPr bwMode="auto">
          <a:xfrm rot="5400000" flipH="1" flipV="1">
            <a:off x="5466568" y="1986739"/>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21" name="Straight Connector 20"/>
          <p:cNvCxnSpPr/>
          <p:nvPr/>
        </p:nvCxnSpPr>
        <p:spPr bwMode="auto">
          <a:xfrm rot="5400000" flipH="1" flipV="1">
            <a:off x="5320516" y="1585094"/>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spTree>
  </p:cSld>
  <p:clrMapOvr>
    <a:masterClrMapping/>
  </p:clrMapOvr>
  <p:transition spd="med" advTm="20592">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82946"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82947"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82948" name="Equation" r:id="rId7" imgW="177480" imgH="228600" progId="Equation.3">
              <p:embed/>
            </p:oleObj>
          </a:graphicData>
        </a:graphic>
      </p:graphicFrame>
      <p:pic>
        <p:nvPicPr>
          <p:cNvPr id="10" name="Picture 2"/>
          <p:cNvPicPr>
            <a:picLocks noChangeAspect="1" noChangeArrowheads="1"/>
          </p:cNvPicPr>
          <p:nvPr/>
        </p:nvPicPr>
        <p:blipFill>
          <a:blip r:embed="rId8" cstate="print"/>
          <a:srcRect/>
          <a:stretch>
            <a:fillRect/>
          </a:stretch>
        </p:blipFill>
        <p:spPr bwMode="auto">
          <a:xfrm>
            <a:off x="1905000" y="5791200"/>
            <a:ext cx="5219699" cy="86098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2"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cxnSp>
        <p:nvCxnSpPr>
          <p:cNvPr id="13" name="Straight Connector 12"/>
          <p:cNvCxnSpPr/>
          <p:nvPr/>
        </p:nvCxnSpPr>
        <p:spPr bwMode="auto">
          <a:xfrm rot="5400000">
            <a:off x="4097332" y="3611566"/>
            <a:ext cx="2921038"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5" name="Straight Connector 14"/>
          <p:cNvCxnSpPr/>
          <p:nvPr/>
        </p:nvCxnSpPr>
        <p:spPr bwMode="auto">
          <a:xfrm rot="5400000" flipH="1" flipV="1">
            <a:off x="5046669" y="1603350"/>
            <a:ext cx="1022364" cy="0"/>
          </a:xfrm>
          <a:prstGeom prst="line">
            <a:avLst/>
          </a:prstGeom>
          <a:solidFill>
            <a:schemeClr val="accent1"/>
          </a:solidFill>
          <a:ln w="63500" cap="flat" cmpd="sng" algn="ctr">
            <a:solidFill>
              <a:schemeClr val="tx2"/>
            </a:solidFill>
            <a:prstDash val="solid"/>
            <a:round/>
            <a:headEnd type="none" w="med" len="med"/>
            <a:tailEnd type="none" w="med" len="med"/>
          </a:ln>
          <a:effectLst/>
        </p:spPr>
      </p:cxnSp>
      <p:cxnSp>
        <p:nvCxnSpPr>
          <p:cNvPr id="17" name="Straight Connector 16"/>
          <p:cNvCxnSpPr/>
          <p:nvPr/>
        </p:nvCxnSpPr>
        <p:spPr bwMode="auto">
          <a:xfrm rot="5400000" flipH="1" flipV="1">
            <a:off x="5338773" y="5327676"/>
            <a:ext cx="438156" cy="0"/>
          </a:xfrm>
          <a:prstGeom prst="line">
            <a:avLst/>
          </a:prstGeom>
          <a:solidFill>
            <a:schemeClr val="accent1"/>
          </a:solidFill>
          <a:ln w="63500" cap="flat" cmpd="sng" algn="ctr">
            <a:solidFill>
              <a:schemeClr val="tx2"/>
            </a:solidFill>
            <a:prstDash val="solid"/>
            <a:round/>
            <a:headEnd type="none" w="med" len="med"/>
            <a:tailEnd type="none" w="med" len="med"/>
          </a:ln>
          <a:effectLst/>
        </p:spPr>
      </p:cxnSp>
      <p:cxnSp>
        <p:nvCxnSpPr>
          <p:cNvPr id="20" name="Curved Connector 19"/>
          <p:cNvCxnSpPr>
            <a:stCxn id="23" idx="0"/>
          </p:cNvCxnSpPr>
          <p:nvPr/>
        </p:nvCxnSpPr>
        <p:spPr bwMode="auto">
          <a:xfrm rot="16200000" flipV="1">
            <a:off x="6227519" y="3124466"/>
            <a:ext cx="545024" cy="1957383"/>
          </a:xfrm>
          <a:prstGeom prst="curvedConnector2">
            <a:avLst/>
          </a:prstGeom>
          <a:solidFill>
            <a:schemeClr val="accent1"/>
          </a:solidFill>
          <a:ln w="38100" cap="flat" cmpd="sng" algn="ctr">
            <a:solidFill>
              <a:schemeClr val="tx1"/>
            </a:solidFill>
            <a:prstDash val="solid"/>
            <a:round/>
            <a:headEnd type="none" w="med" len="med"/>
            <a:tailEnd type="arrow"/>
          </a:ln>
          <a:effectLst/>
        </p:spPr>
      </p:cxnSp>
      <p:sp>
        <p:nvSpPr>
          <p:cNvPr id="23" name="TextBox 22"/>
          <p:cNvSpPr txBox="1"/>
          <p:nvPr/>
        </p:nvSpPr>
        <p:spPr>
          <a:xfrm>
            <a:off x="5813442" y="4375670"/>
            <a:ext cx="3330559" cy="769441"/>
          </a:xfrm>
          <a:prstGeom prst="rect">
            <a:avLst/>
          </a:prstGeom>
          <a:noFill/>
        </p:spPr>
        <p:txBody>
          <a:bodyPr wrap="square" rtlCol="0">
            <a:spAutoFit/>
          </a:bodyPr>
          <a:lstStyle/>
          <a:p>
            <a:pPr algn="ctr"/>
            <a:r>
              <a:rPr lang="en-US" sz="2200" dirty="0" smtClean="0"/>
              <a:t>Spread the energy uniformly on this segment</a:t>
            </a:r>
            <a:endParaRPr lang="en-US" sz="2200" dirty="0"/>
          </a:p>
        </p:txBody>
      </p:sp>
      <p:cxnSp>
        <p:nvCxnSpPr>
          <p:cNvPr id="25" name="Curved Connector 19"/>
          <p:cNvCxnSpPr>
            <a:stCxn id="26" idx="0"/>
          </p:cNvCxnSpPr>
          <p:nvPr/>
        </p:nvCxnSpPr>
        <p:spPr bwMode="auto">
          <a:xfrm rot="16200000" flipV="1">
            <a:off x="6227518" y="863329"/>
            <a:ext cx="545024" cy="1957382"/>
          </a:xfrm>
          <a:prstGeom prst="curvedConnector2">
            <a:avLst/>
          </a:prstGeom>
          <a:solidFill>
            <a:schemeClr val="accent1"/>
          </a:solidFill>
          <a:ln w="38100" cap="flat" cmpd="sng" algn="ctr">
            <a:solidFill>
              <a:schemeClr val="tx1"/>
            </a:solidFill>
            <a:prstDash val="solid"/>
            <a:round/>
            <a:headEnd type="none" w="med" len="med"/>
            <a:tailEnd type="arrow"/>
          </a:ln>
          <a:effectLst/>
        </p:spPr>
      </p:cxnSp>
      <p:sp>
        <p:nvSpPr>
          <p:cNvPr id="26" name="TextBox 25"/>
          <p:cNvSpPr txBox="1"/>
          <p:nvPr/>
        </p:nvSpPr>
        <p:spPr>
          <a:xfrm>
            <a:off x="5813441" y="2114532"/>
            <a:ext cx="3330559" cy="769441"/>
          </a:xfrm>
          <a:prstGeom prst="rect">
            <a:avLst/>
          </a:prstGeom>
          <a:noFill/>
        </p:spPr>
        <p:txBody>
          <a:bodyPr wrap="square" rtlCol="0">
            <a:spAutoFit/>
          </a:bodyPr>
          <a:lstStyle/>
          <a:p>
            <a:pPr algn="ctr"/>
            <a:r>
              <a:rPr lang="en-US" sz="2200" dirty="0" smtClean="0"/>
              <a:t>No energy outside of the wedge of revolution</a:t>
            </a:r>
            <a:endParaRPr lang="en-US" sz="2200" dirty="0"/>
          </a:p>
        </p:txBody>
      </p:sp>
    </p:spTree>
  </p:cSld>
  <p:clrMapOvr>
    <a:masterClrMapping/>
  </p:clrMapOvr>
  <p:transition spd="med" advTm="38782">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Goal:</a:t>
            </a:r>
          </a:p>
        </p:txBody>
      </p:sp>
      <p:sp>
        <p:nvSpPr>
          <p:cNvPr id="6" name="Rectangle 5"/>
          <p:cNvSpPr/>
          <p:nvPr/>
        </p:nvSpPr>
        <p:spPr>
          <a:xfrm>
            <a:off x="226953" y="1238220"/>
            <a:ext cx="8507529" cy="1077218"/>
          </a:xfrm>
          <a:prstGeom prst="rect">
            <a:avLst/>
          </a:prstGeom>
        </p:spPr>
        <p:txBody>
          <a:bodyPr wrap="square">
            <a:spAutoFit/>
          </a:bodyPr>
          <a:lstStyle/>
          <a:p>
            <a:pPr algn="ctr" defTabSz="461963">
              <a:defRPr/>
            </a:pPr>
            <a:r>
              <a:rPr lang="en-US" sz="3200" dirty="0">
                <a:solidFill>
                  <a:srgbClr val="FFFF66"/>
                </a:solidFill>
                <a:effectLst>
                  <a:outerShdw blurRad="38100" dist="38100" dir="2700000" algn="tl">
                    <a:srgbClr val="000000"/>
                  </a:outerShdw>
                </a:effectLst>
                <a:ea typeface="Arial Unicode MS" pitchFamily="34" charset="-128"/>
                <a:cs typeface="Arial Unicode MS" pitchFamily="34" charset="-128"/>
              </a:rPr>
              <a:t>Design camera paths k </a:t>
            </a:r>
            <a:r>
              <a:rPr lang="en-US" sz="3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whose </a:t>
            </a:r>
          </a:p>
          <a:p>
            <a:pPr algn="ctr" defTabSz="461963">
              <a:defRPr/>
            </a:pPr>
            <a:r>
              <a:rPr lang="en-US" sz="3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 approaches the upper bound</a:t>
            </a:r>
            <a:endParaRPr lang="en-US" sz="3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7862">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4926733" cy="1938992"/>
          </a:xfrm>
          <a:prstGeom prst="rect">
            <a:avLst/>
          </a:prstGeom>
          <a:noFill/>
        </p:spPr>
        <p:txBody>
          <a:bodyPr wrap="none">
            <a:spAutoFit/>
          </a:bodyPr>
          <a:lstStyle/>
          <a:p>
            <a:pPr marL="457200" indent="-457200">
              <a:buFontTx/>
              <a:buAutoNum type="arabicPeriod"/>
              <a:defRPr/>
            </a:pPr>
            <a:r>
              <a:rPr lang="en-US" dirty="0" smtClean="0">
                <a:solidFill>
                  <a:schemeClr val="tx1">
                    <a:alpha val="32000"/>
                  </a:schemeClr>
                </a:solidFill>
              </a:rPr>
              <a:t>2D </a:t>
            </a:r>
            <a:r>
              <a:rPr lang="en-US" dirty="0">
                <a:solidFill>
                  <a:schemeClr val="tx1">
                    <a:alpha val="32000"/>
                  </a:schemeClr>
                </a:solidFill>
              </a:rPr>
              <a:t>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t>Camera design</a:t>
            </a:r>
            <a:endParaRPr lang="en-US" dirty="0" smtClean="0"/>
          </a:p>
          <a:p>
            <a:pPr marL="457200" indent="-457200">
              <a:buFontTx/>
              <a:buAutoNum type="arabicPeriod"/>
              <a:defRPr/>
            </a:pPr>
            <a:endParaRPr lang="en-US" dirty="0" smtClean="0">
              <a:solidFill>
                <a:schemeClr val="tx1">
                  <a:alpha val="32000"/>
                </a:schemeClr>
              </a:solidFill>
            </a:endParaRPr>
          </a:p>
          <a:p>
            <a:pPr marL="457200" indent="-457200">
              <a:buFontTx/>
              <a:buAutoNum type="arabicPeriod"/>
              <a:defRPr/>
            </a:pPr>
            <a:r>
              <a:rPr lang="en-US" dirty="0" smtClean="0">
                <a:solidFill>
                  <a:schemeClr val="tx1">
                    <a:alpha val="32000"/>
                  </a:schemeClr>
                </a:solidFill>
              </a:rPr>
              <a:t>Experimental </a:t>
            </a:r>
            <a:r>
              <a:rPr lang="en-US" dirty="0">
                <a:solidFill>
                  <a:schemeClr val="tx1">
                    <a:alpha val="32000"/>
                  </a:schemeClr>
                </a:solidFill>
              </a:rPr>
              <a:t>results</a:t>
            </a:r>
          </a:p>
        </p:txBody>
      </p:sp>
    </p:spTree>
  </p:cSld>
  <p:clrMapOvr>
    <a:masterClrMapping/>
  </p:clrMapOvr>
  <p:transition spd="med" advTm="17098">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sp>
        <p:nvSpPr>
          <p:cNvPr id="30723" name="TextBox 20"/>
          <p:cNvSpPr txBox="1">
            <a:spLocks noChangeArrowheads="1"/>
          </p:cNvSpPr>
          <p:nvPr/>
        </p:nvSpPr>
        <p:spPr bwMode="auto">
          <a:xfrm>
            <a:off x="1322343" y="1479516"/>
            <a:ext cx="5696028" cy="830263"/>
          </a:xfrm>
          <a:prstGeom prst="rect">
            <a:avLst/>
          </a:prstGeom>
          <a:noFill/>
          <a:ln w="9525">
            <a:noFill/>
            <a:miter lim="800000"/>
            <a:headEnd/>
            <a:tailEnd/>
          </a:ln>
        </p:spPr>
        <p:txBody>
          <a:bodyPr wrap="square">
            <a:spAutoFit/>
          </a:bodyPr>
          <a:lstStyle/>
          <a:p>
            <a:pPr>
              <a:buFont typeface="Arial" charset="0"/>
              <a:buChar char="•"/>
            </a:pPr>
            <a:r>
              <a:rPr lang="en-US" dirty="0"/>
              <a:t> Provides optimal spectrum coverage </a:t>
            </a:r>
          </a:p>
          <a:p>
            <a:r>
              <a:rPr lang="en-US" dirty="0"/>
              <a:t>  for 1-dimensional motion  </a:t>
            </a:r>
          </a:p>
        </p:txBody>
      </p:sp>
      <p:sp>
        <p:nvSpPr>
          <p:cNvPr id="22" name="Rectangle 21"/>
          <p:cNvSpPr/>
          <p:nvPr/>
        </p:nvSpPr>
        <p:spPr>
          <a:xfrm>
            <a:off x="1395368" y="946116"/>
            <a:ext cx="2402555" cy="461963"/>
          </a:xfrm>
          <a:prstGeom prst="rect">
            <a:avLst/>
          </a:prstGeom>
        </p:spPr>
        <p:txBody>
          <a:bodyPr wrap="squar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30727" name="Picture 7" descr="C:\Users\taegsang\Desktop\xParabCamSpacetime_ICCP.png"/>
          <p:cNvPicPr>
            <a:picLocks noChangeAspect="1" noChangeArrowheads="1"/>
          </p:cNvPicPr>
          <p:nvPr/>
        </p:nvPicPr>
        <p:blipFill>
          <a:blip r:embed="rId4" cstate="print"/>
          <a:srcRect/>
          <a:stretch>
            <a:fillRect/>
          </a:stretch>
        </p:blipFill>
        <p:spPr bwMode="auto">
          <a:xfrm>
            <a:off x="226953" y="3027357"/>
            <a:ext cx="4283049" cy="3281716"/>
          </a:xfrm>
          <a:prstGeom prst="rect">
            <a:avLst/>
          </a:prstGeom>
          <a:noFill/>
        </p:spPr>
      </p:pic>
      <p:pic>
        <p:nvPicPr>
          <p:cNvPr id="30728" name="Picture 8" descr="C:\Users\taegsang\Desktop\xSpectrum_ICCP.png"/>
          <p:cNvPicPr>
            <a:picLocks noChangeAspect="1" noChangeArrowheads="1"/>
          </p:cNvPicPr>
          <p:nvPr/>
        </p:nvPicPr>
        <p:blipFill>
          <a:blip r:embed="rId5" cstate="print"/>
          <a:srcRect/>
          <a:stretch>
            <a:fillRect/>
          </a:stretch>
        </p:blipFill>
        <p:spPr bwMode="auto">
          <a:xfrm>
            <a:off x="4840076" y="3721104"/>
            <a:ext cx="3630940" cy="2082765"/>
          </a:xfrm>
          <a:prstGeom prst="rect">
            <a:avLst/>
          </a:prstGeom>
          <a:noFill/>
        </p:spPr>
      </p:pic>
      <p:cxnSp>
        <p:nvCxnSpPr>
          <p:cNvPr id="10" name="Straight Arrow Connector 9"/>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6417" name="Object 33"/>
          <p:cNvGraphicFramePr>
            <a:graphicFrameLocks noChangeAspect="1"/>
          </p:cNvGraphicFramePr>
          <p:nvPr/>
        </p:nvGraphicFramePr>
        <p:xfrm>
          <a:off x="8223247" y="4687935"/>
          <a:ext cx="471488" cy="598487"/>
        </p:xfrm>
        <a:graphic>
          <a:graphicData uri="http://schemas.openxmlformats.org/presentationml/2006/ole">
            <p:oleObj spid="_x0000_s30729" name="Equation" r:id="rId6" imgW="203040" imgH="241200" progId="Equation.3">
              <p:embed/>
            </p:oleObj>
          </a:graphicData>
        </a:graphic>
      </p:graphicFrame>
      <p:graphicFrame>
        <p:nvGraphicFramePr>
          <p:cNvPr id="2" name="Object 3"/>
          <p:cNvGraphicFramePr>
            <a:graphicFrameLocks noChangeAspect="1"/>
          </p:cNvGraphicFramePr>
          <p:nvPr/>
        </p:nvGraphicFramePr>
        <p:xfrm>
          <a:off x="5080013" y="5327676"/>
          <a:ext cx="441325" cy="566738"/>
        </p:xfrm>
        <a:graphic>
          <a:graphicData uri="http://schemas.openxmlformats.org/presentationml/2006/ole">
            <p:oleObj spid="_x0000_s30730" name="Equation" r:id="rId7" imgW="190440" imgH="228600" progId="Equation.3">
              <p:embed/>
            </p:oleObj>
          </a:graphicData>
        </a:graphic>
      </p:graphicFrame>
      <p:graphicFrame>
        <p:nvGraphicFramePr>
          <p:cNvPr id="3" name="Object 4"/>
          <p:cNvGraphicFramePr>
            <a:graphicFrameLocks noChangeAspect="1"/>
          </p:cNvGraphicFramePr>
          <p:nvPr/>
        </p:nvGraphicFramePr>
        <p:xfrm>
          <a:off x="6178572" y="3100383"/>
          <a:ext cx="412750" cy="568325"/>
        </p:xfrm>
        <a:graphic>
          <a:graphicData uri="http://schemas.openxmlformats.org/presentationml/2006/ole">
            <p:oleObj spid="_x0000_s30731" name="Equation" r:id="rId8" imgW="177480" imgH="228600" progId="Equation.3">
              <p:embed/>
            </p:oleObj>
          </a:graphicData>
        </a:graphic>
      </p:graphicFrame>
      <p:sp>
        <p:nvSpPr>
          <p:cNvPr id="24" name="TextBox 23"/>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26" name="TextBox 25"/>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9" name="Rectangle 28"/>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5703903" y="2570945"/>
            <a:ext cx="2373345"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0" name="Rectangle 19"/>
          <p:cNvSpPr/>
          <p:nvPr/>
        </p:nvSpPr>
        <p:spPr>
          <a:xfrm>
            <a:off x="5849955" y="6027003"/>
            <a:ext cx="2406493" cy="461665"/>
          </a:xfrm>
          <a:prstGeom prst="rect">
            <a:avLst/>
          </a:prstGeom>
        </p:spPr>
        <p:txBody>
          <a:bodyPr wrap="non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[Levin et al. 2008]</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6754">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grpSp>
        <p:nvGrpSpPr>
          <p:cNvPr id="14" name="Group 13"/>
          <p:cNvGrpSpPr/>
          <p:nvPr/>
        </p:nvGrpSpPr>
        <p:grpSpPr>
          <a:xfrm>
            <a:off x="950963" y="1530324"/>
            <a:ext cx="7308850" cy="3614787"/>
            <a:chOff x="950963" y="1420785"/>
            <a:chExt cx="7308850" cy="3614787"/>
          </a:xfrm>
        </p:grpSpPr>
        <p:pic>
          <p:nvPicPr>
            <p:cNvPr id="31752" name="Picture 8" descr="Z:\xParabolic_ICCP.png"/>
            <p:cNvPicPr>
              <a:picLocks noChangeAspect="1" noChangeArrowheads="1"/>
            </p:cNvPicPr>
            <p:nvPr/>
          </p:nvPicPr>
          <p:blipFill>
            <a:blip r:embed="rId4" cstate="print"/>
            <a:srcRect/>
            <a:stretch>
              <a:fillRect/>
            </a:stretch>
          </p:blipFill>
          <p:spPr bwMode="auto">
            <a:xfrm>
              <a:off x="950963" y="1639863"/>
              <a:ext cx="7308850" cy="3279775"/>
            </a:xfrm>
            <a:prstGeom prst="rect">
              <a:avLst/>
            </a:prstGeom>
            <a:noFill/>
          </p:spPr>
        </p:pic>
        <p:sp>
          <p:nvSpPr>
            <p:cNvPr id="9" name="TextBox 8"/>
            <p:cNvSpPr txBox="1"/>
            <p:nvPr/>
          </p:nvSpPr>
          <p:spPr>
            <a:xfrm>
              <a:off x="3712952" y="4378338"/>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0" name="TextBox 9"/>
            <p:cNvSpPr txBox="1"/>
            <p:nvPr/>
          </p:nvSpPr>
          <p:spPr>
            <a:xfrm>
              <a:off x="1376120" y="1420785"/>
              <a:ext cx="833680"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sp>
          <p:nvSpPr>
            <p:cNvPr id="11" name="TextBox 10"/>
            <p:cNvSpPr txBox="1"/>
            <p:nvPr/>
          </p:nvSpPr>
          <p:spPr>
            <a:xfrm>
              <a:off x="7546817" y="4389241"/>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2" name="TextBox 11"/>
            <p:cNvSpPr txBox="1"/>
            <p:nvPr/>
          </p:nvSpPr>
          <p:spPr>
            <a:xfrm>
              <a:off x="5209984" y="1541227"/>
              <a:ext cx="886015"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grpSp>
      <p:sp>
        <p:nvSpPr>
          <p:cNvPr id="18" name="Rectangle 17"/>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9" name="Rectangle 18"/>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0" name="TextBox 19"/>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x-directional motion</a:t>
            </a:r>
          </a:p>
          <a:p>
            <a:pPr>
              <a:buFont typeface="Arial" pitchFamily="34" charset="0"/>
              <a:buChar char="•"/>
            </a:pPr>
            <a:r>
              <a:rPr lang="en-US" dirty="0"/>
              <a:t> </a:t>
            </a:r>
            <a:r>
              <a:rPr lang="en-US" dirty="0" smtClean="0"/>
              <a:t>Zeros along         for non x-directional motion </a:t>
            </a:r>
            <a:endParaRPr lang="en-US" dirty="0"/>
          </a:p>
        </p:txBody>
      </p:sp>
      <p:graphicFrame>
        <p:nvGraphicFramePr>
          <p:cNvPr id="16417" name="Object 33"/>
          <p:cNvGraphicFramePr>
            <a:graphicFrameLocks noChangeAspect="1"/>
          </p:cNvGraphicFramePr>
          <p:nvPr/>
        </p:nvGraphicFramePr>
        <p:xfrm>
          <a:off x="2891336" y="5729320"/>
          <a:ext cx="402709" cy="511182"/>
        </p:xfrm>
        <a:graphic>
          <a:graphicData uri="http://schemas.openxmlformats.org/presentationml/2006/ole">
            <p:oleObj spid="_x0000_s31753" name="Equation" r:id="rId5" imgW="203040" imgH="241200" progId="Equation.3">
              <p:embed/>
            </p:oleObj>
          </a:graphicData>
        </a:graphic>
      </p:graphicFrame>
      <p:cxnSp>
        <p:nvCxnSpPr>
          <p:cNvPr id="15" name="Straight Arrow Connector 14"/>
          <p:cNvCxnSpPr/>
          <p:nvPr/>
        </p:nvCxnSpPr>
        <p:spPr bwMode="auto">
          <a:xfrm>
            <a:off x="4754565" y="4633929"/>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16" name="Straight Arrow Connector 15"/>
          <p:cNvCxnSpPr/>
          <p:nvPr/>
        </p:nvCxnSpPr>
        <p:spPr bwMode="auto">
          <a:xfrm rot="5400000" flipH="1" flipV="1">
            <a:off x="4718054" y="4633929"/>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graphicFrame>
        <p:nvGraphicFramePr>
          <p:cNvPr id="2" name="Object 33"/>
          <p:cNvGraphicFramePr>
            <a:graphicFrameLocks noChangeAspect="1"/>
          </p:cNvGraphicFramePr>
          <p:nvPr/>
        </p:nvGraphicFramePr>
        <p:xfrm>
          <a:off x="4827591" y="4071955"/>
          <a:ext cx="356428" cy="452435"/>
        </p:xfrm>
        <a:graphic>
          <a:graphicData uri="http://schemas.openxmlformats.org/presentationml/2006/ole">
            <p:oleObj spid="_x0000_s31754" name="Equation" r:id="rId6" imgW="203040" imgH="241200" progId="Equation.3">
              <p:embed/>
            </p:oleObj>
          </a:graphicData>
        </a:graphic>
      </p:graphicFrame>
      <p:graphicFrame>
        <p:nvGraphicFramePr>
          <p:cNvPr id="3" name="Object 3"/>
          <p:cNvGraphicFramePr>
            <a:graphicFrameLocks noChangeAspect="1"/>
          </p:cNvGraphicFramePr>
          <p:nvPr/>
        </p:nvGraphicFramePr>
        <p:xfrm>
          <a:off x="5311364" y="4541860"/>
          <a:ext cx="356026" cy="457199"/>
        </p:xfrm>
        <a:graphic>
          <a:graphicData uri="http://schemas.openxmlformats.org/presentationml/2006/ole">
            <p:oleObj spid="_x0000_s31755" name="Equation" r:id="rId7" imgW="190440" imgH="228600" progId="Equation.3">
              <p:embed/>
            </p:oleObj>
          </a:graphicData>
        </a:graphic>
      </p:graphicFrame>
      <p:cxnSp>
        <p:nvCxnSpPr>
          <p:cNvPr id="29" name="Straight Arrow Connector 28"/>
          <p:cNvCxnSpPr/>
          <p:nvPr/>
        </p:nvCxnSpPr>
        <p:spPr bwMode="auto">
          <a:xfrm>
            <a:off x="884187" y="4656163"/>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30" name="Straight Arrow Connector 29"/>
          <p:cNvCxnSpPr/>
          <p:nvPr/>
        </p:nvCxnSpPr>
        <p:spPr bwMode="auto">
          <a:xfrm rot="5400000" flipH="1" flipV="1">
            <a:off x="847676" y="4656163"/>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sp>
        <p:nvSpPr>
          <p:cNvPr id="33" name="TextBox 32"/>
          <p:cNvSpPr txBox="1"/>
          <p:nvPr/>
        </p:nvSpPr>
        <p:spPr>
          <a:xfrm>
            <a:off x="1468394" y="4531659"/>
            <a:ext cx="328617" cy="430887"/>
          </a:xfrm>
          <a:prstGeom prst="rect">
            <a:avLst/>
          </a:prstGeom>
          <a:noFill/>
        </p:spPr>
        <p:txBody>
          <a:bodyPr wrap="square" rtlCol="0">
            <a:spAutoFit/>
          </a:bodyPr>
          <a:lstStyle/>
          <a:p>
            <a:r>
              <a:rPr lang="en-US" sz="2200" dirty="0" smtClean="0">
                <a:solidFill>
                  <a:srgbClr val="FF0066"/>
                </a:solidFill>
              </a:rPr>
              <a:t>x</a:t>
            </a:r>
            <a:endParaRPr lang="en-US" sz="2200" dirty="0">
              <a:solidFill>
                <a:srgbClr val="FF0066"/>
              </a:solidFill>
            </a:endParaRPr>
          </a:p>
        </p:txBody>
      </p:sp>
      <p:sp>
        <p:nvSpPr>
          <p:cNvPr id="34" name="TextBox 33"/>
          <p:cNvSpPr txBox="1"/>
          <p:nvPr/>
        </p:nvSpPr>
        <p:spPr>
          <a:xfrm>
            <a:off x="1066752" y="4056990"/>
            <a:ext cx="328617" cy="430887"/>
          </a:xfrm>
          <a:prstGeom prst="rect">
            <a:avLst/>
          </a:prstGeom>
          <a:noFill/>
        </p:spPr>
        <p:txBody>
          <a:bodyPr wrap="square" rtlCol="0">
            <a:spAutoFit/>
          </a:bodyPr>
          <a:lstStyle/>
          <a:p>
            <a:r>
              <a:rPr lang="en-US" sz="2200" dirty="0" smtClean="0">
                <a:solidFill>
                  <a:srgbClr val="FF0066"/>
                </a:solidFill>
              </a:rPr>
              <a:t>y</a:t>
            </a:r>
            <a:endParaRPr lang="en-US" sz="2200" dirty="0">
              <a:solidFill>
                <a:srgbClr val="FF0066"/>
              </a:solidFill>
            </a:endParaRPr>
          </a:p>
        </p:txBody>
      </p:sp>
      <p:sp>
        <p:nvSpPr>
          <p:cNvPr id="24" name="TextBox 23"/>
          <p:cNvSpPr txBox="1"/>
          <p:nvPr/>
        </p:nvSpPr>
        <p:spPr>
          <a:xfrm>
            <a:off x="6945345" y="3575052"/>
            <a:ext cx="1825650" cy="461665"/>
          </a:xfrm>
          <a:prstGeom prst="rect">
            <a:avLst/>
          </a:prstGeom>
          <a:noFill/>
        </p:spPr>
        <p:txBody>
          <a:bodyPr wrap="square" rtlCol="0">
            <a:spAutoFit/>
          </a:bodyPr>
          <a:lstStyle/>
          <a:p>
            <a:r>
              <a:rPr lang="en-US" dirty="0" smtClean="0">
                <a:solidFill>
                  <a:srgbClr val="FF0000"/>
                </a:solidFill>
              </a:rPr>
              <a:t>High spectra</a:t>
            </a:r>
            <a:endParaRPr lang="en-US" dirty="0">
              <a:solidFill>
                <a:srgbClr val="FF0000"/>
              </a:solidFill>
            </a:endParaRPr>
          </a:p>
        </p:txBody>
      </p:sp>
      <p:sp>
        <p:nvSpPr>
          <p:cNvPr id="21" name="Oval 20"/>
          <p:cNvSpPr/>
          <p:nvPr/>
        </p:nvSpPr>
        <p:spPr bwMode="auto">
          <a:xfrm>
            <a:off x="4681539"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Oval 21"/>
          <p:cNvSpPr/>
          <p:nvPr/>
        </p:nvSpPr>
        <p:spPr bwMode="auto">
          <a:xfrm>
            <a:off x="5703903"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Oval 22"/>
          <p:cNvSpPr/>
          <p:nvPr/>
        </p:nvSpPr>
        <p:spPr bwMode="auto">
          <a:xfrm>
            <a:off x="6726268"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6" name="Straight Arrow Connector 25"/>
          <p:cNvCxnSpPr/>
          <p:nvPr/>
        </p:nvCxnSpPr>
        <p:spPr bwMode="auto">
          <a:xfrm rot="5400000">
            <a:off x="7413512" y="3910171"/>
            <a:ext cx="378134" cy="5111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rot="10800000" flipV="1">
            <a:off x="6288111" y="3976695"/>
            <a:ext cx="1314468" cy="29210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rot="10800000" flipV="1">
            <a:off x="5046669" y="3976694"/>
            <a:ext cx="2044728" cy="21907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0" name="TextBox 39"/>
          <p:cNvSpPr txBox="1"/>
          <p:nvPr/>
        </p:nvSpPr>
        <p:spPr>
          <a:xfrm>
            <a:off x="7097745" y="2625714"/>
            <a:ext cx="1825650" cy="461665"/>
          </a:xfrm>
          <a:prstGeom prst="rect">
            <a:avLst/>
          </a:prstGeom>
          <a:noFill/>
        </p:spPr>
        <p:txBody>
          <a:bodyPr wrap="square" rtlCol="0">
            <a:spAutoFit/>
          </a:bodyPr>
          <a:lstStyle/>
          <a:p>
            <a:r>
              <a:rPr lang="en-US" dirty="0" smtClean="0">
                <a:solidFill>
                  <a:srgbClr val="FF0000"/>
                </a:solidFill>
              </a:rPr>
              <a:t>Zeros</a:t>
            </a:r>
            <a:endParaRPr lang="en-US" dirty="0">
              <a:solidFill>
                <a:srgbClr val="FF0000"/>
              </a:solidFill>
            </a:endParaRPr>
          </a:p>
        </p:txBody>
      </p:sp>
      <p:sp>
        <p:nvSpPr>
          <p:cNvPr id="42" name="Oval 41"/>
          <p:cNvSpPr/>
          <p:nvPr/>
        </p:nvSpPr>
        <p:spPr bwMode="auto">
          <a:xfrm>
            <a:off x="4937130" y="2844792"/>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Oval 42"/>
          <p:cNvSpPr/>
          <p:nvPr/>
        </p:nvSpPr>
        <p:spPr bwMode="auto">
          <a:xfrm>
            <a:off x="5010156" y="3282948"/>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Oval 43"/>
          <p:cNvSpPr/>
          <p:nvPr/>
        </p:nvSpPr>
        <p:spPr bwMode="auto">
          <a:xfrm>
            <a:off x="5922982" y="3794129"/>
            <a:ext cx="401642" cy="401644"/>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45" name="Straight Arrow Connector 44"/>
          <p:cNvCxnSpPr>
            <a:stCxn id="40" idx="1"/>
          </p:cNvCxnSpPr>
          <p:nvPr/>
        </p:nvCxnSpPr>
        <p:spPr bwMode="auto">
          <a:xfrm rot="10800000" flipV="1">
            <a:off x="6324625" y="2856547"/>
            <a:ext cx="773121" cy="97409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6" name="Straight Arrow Connector 45"/>
          <p:cNvCxnSpPr>
            <a:stCxn id="40" idx="1"/>
          </p:cNvCxnSpPr>
          <p:nvPr/>
        </p:nvCxnSpPr>
        <p:spPr bwMode="auto">
          <a:xfrm rot="10800000" flipV="1">
            <a:off x="5156211" y="2856547"/>
            <a:ext cx="1941535" cy="9375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7" name="Straight Arrow Connector 46"/>
          <p:cNvCxnSpPr>
            <a:stCxn id="40" idx="1"/>
          </p:cNvCxnSpPr>
          <p:nvPr/>
        </p:nvCxnSpPr>
        <p:spPr bwMode="auto">
          <a:xfrm rot="10800000">
            <a:off x="5192721" y="2771765"/>
            <a:ext cx="1905024" cy="847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8" name="Oval 47"/>
          <p:cNvSpPr/>
          <p:nvPr/>
        </p:nvSpPr>
        <p:spPr bwMode="auto">
          <a:xfrm>
            <a:off x="4937130" y="2297097"/>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Oval 48"/>
          <p:cNvSpPr/>
          <p:nvPr/>
        </p:nvSpPr>
        <p:spPr bwMode="auto">
          <a:xfrm>
            <a:off x="5046669" y="3794130"/>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0" name="Oval 49"/>
          <p:cNvSpPr/>
          <p:nvPr/>
        </p:nvSpPr>
        <p:spPr bwMode="auto">
          <a:xfrm>
            <a:off x="6105546" y="3209922"/>
            <a:ext cx="365130" cy="438157"/>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39967">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4" cstate="print"/>
          <a:srcRect/>
          <a:stretch>
            <a:fillRect/>
          </a:stretch>
        </p:blipFill>
        <p:spPr bwMode="auto">
          <a:xfrm>
            <a:off x="338328" y="1088136"/>
            <a:ext cx="2057400" cy="2305552"/>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5" cstate="print"/>
          <a:srcRect/>
          <a:stretch>
            <a:fillRect/>
          </a:stretch>
        </p:blipFill>
        <p:spPr bwMode="auto">
          <a:xfrm>
            <a:off x="2474364" y="109216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12236" y="1092169"/>
            <a:ext cx="2057400" cy="2305551"/>
          </a:xfrm>
          <a:prstGeom prst="rect">
            <a:avLst/>
          </a:prstGeom>
          <a:noFill/>
          <a:ln w="25400">
            <a:solidFill>
              <a:schemeClr val="tx1"/>
            </a:solidFill>
          </a:ln>
        </p:spPr>
      </p:pic>
      <p:sp>
        <p:nvSpPr>
          <p:cNvPr id="11" name="TextBox 10"/>
          <p:cNvSpPr txBox="1"/>
          <p:nvPr/>
        </p:nvSpPr>
        <p:spPr>
          <a:xfrm>
            <a:off x="486876" y="3538539"/>
            <a:ext cx="1692579" cy="400110"/>
          </a:xfrm>
          <a:prstGeom prst="rect">
            <a:avLst/>
          </a:prstGeom>
          <a:noFill/>
        </p:spPr>
        <p:txBody>
          <a:bodyPr wrap="none" rtlCol="0">
            <a:spAutoFit/>
          </a:bodyPr>
          <a:lstStyle/>
          <a:p>
            <a:pPr algn="ctr"/>
            <a:r>
              <a:rPr lang="en-US" sz="2000" dirty="0" smtClean="0"/>
              <a:t>Original image</a:t>
            </a:r>
            <a:endParaRPr lang="en-US" sz="2000" dirty="0"/>
          </a:p>
        </p:txBody>
      </p:sp>
      <p:sp>
        <p:nvSpPr>
          <p:cNvPr id="12" name="TextBox 11"/>
          <p:cNvSpPr txBox="1"/>
          <p:nvPr/>
        </p:nvSpPr>
        <p:spPr>
          <a:xfrm>
            <a:off x="2709285" y="3538539"/>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13" name="TextBox 12"/>
          <p:cNvSpPr txBox="1"/>
          <p:nvPr/>
        </p:nvSpPr>
        <p:spPr>
          <a:xfrm>
            <a:off x="4772085" y="3538539"/>
            <a:ext cx="1712327" cy="400110"/>
          </a:xfrm>
          <a:prstGeom prst="rect">
            <a:avLst/>
          </a:prstGeom>
          <a:noFill/>
        </p:spPr>
        <p:txBody>
          <a:bodyPr wrap="none" rtlCol="0">
            <a:spAutoFit/>
          </a:bodyPr>
          <a:lstStyle/>
          <a:p>
            <a:pPr algn="ctr"/>
            <a:r>
              <a:rPr lang="en-US" sz="2000" dirty="0" smtClean="0"/>
              <a:t>Flutter Shutter</a:t>
            </a:r>
            <a:endParaRPr lang="en-US" sz="2000" dirty="0"/>
          </a:p>
        </p:txBody>
      </p:sp>
      <p:pic>
        <p:nvPicPr>
          <p:cNvPr id="270340" name="Picture 4" descr="Z:\Research\twoParabDeblurring\MATLABCode\localKernelSelection\forSlides\verBlur_static.png"/>
          <p:cNvPicPr>
            <a:picLocks noChangeAspect="1" noChangeArrowheads="1"/>
          </p:cNvPicPr>
          <p:nvPr/>
        </p:nvPicPr>
        <p:blipFill>
          <a:blip r:embed="rId7" cstate="print"/>
          <a:srcRect/>
          <a:stretch>
            <a:fillRect/>
          </a:stretch>
        </p:blipFill>
        <p:spPr bwMode="auto">
          <a:xfrm>
            <a:off x="336492" y="2620962"/>
            <a:ext cx="771525" cy="771525"/>
          </a:xfrm>
          <a:prstGeom prst="rect">
            <a:avLst/>
          </a:prstGeom>
          <a:noFill/>
          <a:ln w="25400">
            <a:solidFill>
              <a:schemeClr val="tx1"/>
            </a:solidFill>
          </a:ln>
        </p:spPr>
      </p:pic>
      <p:pic>
        <p:nvPicPr>
          <p:cNvPr id="270342" name="Picture 6" descr="Z:\Research\twoParabDeblurring\MATLABCode\localKernelSelection\forSlides\origImCrop.png"/>
          <p:cNvPicPr>
            <a:picLocks noChangeAspect="1" noChangeArrowheads="1"/>
          </p:cNvPicPr>
          <p:nvPr/>
        </p:nvPicPr>
        <p:blipFill>
          <a:blip r:embed="rId8" cstate="print"/>
          <a:srcRect/>
          <a:stretch>
            <a:fillRect/>
          </a:stretch>
        </p:blipFill>
        <p:spPr bwMode="auto">
          <a:xfrm>
            <a:off x="1468395" y="2479662"/>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9" cstate="print"/>
          <a:srcRect/>
          <a:stretch>
            <a:fillRect/>
          </a:stretch>
        </p:blipFill>
        <p:spPr bwMode="auto">
          <a:xfrm>
            <a:off x="3622662"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0" cstate="print"/>
          <a:srcRect/>
          <a:stretch>
            <a:fillRect/>
          </a:stretch>
        </p:blipFill>
        <p:spPr bwMode="auto">
          <a:xfrm>
            <a:off x="5740416" y="2479662"/>
            <a:ext cx="914400" cy="914400"/>
          </a:xfrm>
          <a:prstGeom prst="rect">
            <a:avLst/>
          </a:prstGeom>
          <a:noFill/>
          <a:ln w="25400">
            <a:solidFill>
              <a:schemeClr val="tx1"/>
            </a:solidFill>
          </a:ln>
        </p:spPr>
      </p:pic>
      <p:sp>
        <p:nvSpPr>
          <p:cNvPr id="20" name="Rectangle 19"/>
          <p:cNvSpPr/>
          <p:nvPr/>
        </p:nvSpPr>
        <p:spPr bwMode="auto">
          <a:xfrm>
            <a:off x="3586148"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5703903"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1"/>
    </p:custDataLst>
  </p:cSld>
  <p:clrMapOvr>
    <a:masterClrMapping/>
  </p:clrMapOvr>
  <p:transition spd="med" advTm="1340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sp>
        <p:nvSpPr>
          <p:cNvPr id="30723" name="TextBox 20"/>
          <p:cNvSpPr txBox="1">
            <a:spLocks noChangeArrowheads="1"/>
          </p:cNvSpPr>
          <p:nvPr/>
        </p:nvSpPr>
        <p:spPr bwMode="auto">
          <a:xfrm>
            <a:off x="1322342" y="1479516"/>
            <a:ext cx="6389775" cy="461665"/>
          </a:xfrm>
          <a:prstGeom prst="rect">
            <a:avLst/>
          </a:prstGeom>
          <a:noFill/>
          <a:ln w="9525">
            <a:noFill/>
            <a:miter lim="800000"/>
            <a:headEnd/>
            <a:tailEnd/>
          </a:ln>
        </p:spPr>
        <p:txBody>
          <a:bodyPr wrap="square">
            <a:spAutoFit/>
          </a:bodyPr>
          <a:lstStyle/>
          <a:p>
            <a:pPr>
              <a:buFont typeface="Arial" charset="0"/>
              <a:buChar char="•"/>
            </a:pPr>
            <a:r>
              <a:rPr lang="en-US" dirty="0"/>
              <a:t> </a:t>
            </a:r>
            <a:r>
              <a:rPr lang="en-US" dirty="0" smtClean="0"/>
              <a:t>Orthogonal spectrum from x-parabolic camera</a:t>
            </a:r>
            <a:endParaRPr lang="en-US" dirty="0"/>
          </a:p>
        </p:txBody>
      </p:sp>
      <p:sp>
        <p:nvSpPr>
          <p:cNvPr id="22" name="Rectangle 21"/>
          <p:cNvSpPr/>
          <p:nvPr/>
        </p:nvSpPr>
        <p:spPr>
          <a:xfrm>
            <a:off x="1395369" y="946116"/>
            <a:ext cx="208915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84994" name="Picture 2" descr="Z:\yparabCamSpaceTime_ICCP.png"/>
          <p:cNvPicPr>
            <a:picLocks noChangeAspect="1" noChangeArrowheads="1"/>
          </p:cNvPicPr>
          <p:nvPr/>
        </p:nvPicPr>
        <p:blipFill>
          <a:blip r:embed="rId4" cstate="print"/>
          <a:srcRect/>
          <a:stretch>
            <a:fillRect/>
          </a:stretch>
        </p:blipFill>
        <p:spPr bwMode="auto">
          <a:xfrm>
            <a:off x="153927" y="3026664"/>
            <a:ext cx="4339628" cy="3282696"/>
          </a:xfrm>
          <a:prstGeom prst="rect">
            <a:avLst/>
          </a:prstGeom>
          <a:noFill/>
        </p:spPr>
      </p:pic>
      <p:grpSp>
        <p:nvGrpSpPr>
          <p:cNvPr id="16" name="Group 15"/>
          <p:cNvGrpSpPr/>
          <p:nvPr/>
        </p:nvGrpSpPr>
        <p:grpSpPr>
          <a:xfrm>
            <a:off x="5046669" y="3088530"/>
            <a:ext cx="3760892" cy="2786841"/>
            <a:chOff x="5046669" y="3088530"/>
            <a:chExt cx="3760892" cy="2786841"/>
          </a:xfrm>
        </p:grpSpPr>
        <p:pic>
          <p:nvPicPr>
            <p:cNvPr id="84995" name="Picture 3" descr="Z:\ySpectrum_ICCP.png"/>
            <p:cNvPicPr>
              <a:picLocks noChangeAspect="1" noChangeArrowheads="1"/>
            </p:cNvPicPr>
            <p:nvPr/>
          </p:nvPicPr>
          <p:blipFill>
            <a:blip r:embed="rId5" cstate="print"/>
            <a:srcRect/>
            <a:stretch>
              <a:fillRect/>
            </a:stretch>
          </p:blipFill>
          <p:spPr bwMode="auto">
            <a:xfrm>
              <a:off x="5046669" y="3088530"/>
              <a:ext cx="3630168" cy="2786841"/>
            </a:xfrm>
            <a:prstGeom prst="rect">
              <a:avLst/>
            </a:prstGeom>
            <a:noFill/>
          </p:spPr>
        </p:pic>
        <p:cxnSp>
          <p:nvCxnSpPr>
            <p:cNvPr id="9" name="Straight Arrow Connector 8"/>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2" name="Object 33"/>
            <p:cNvGraphicFramePr>
              <a:graphicFrameLocks noChangeAspect="1"/>
            </p:cNvGraphicFramePr>
            <p:nvPr/>
          </p:nvGraphicFramePr>
          <p:xfrm>
            <a:off x="8150274" y="4560903"/>
            <a:ext cx="471488" cy="598487"/>
          </p:xfrm>
          <a:graphic>
            <a:graphicData uri="http://schemas.openxmlformats.org/presentationml/2006/ole">
              <p:oleObj spid="_x0000_s84996" name="Equation" r:id="rId6" imgW="203040" imgH="241200" progId="Equation.3">
                <p:embed/>
              </p:oleObj>
            </a:graphicData>
          </a:graphic>
        </p:graphicFrame>
        <p:graphicFrame>
          <p:nvGraphicFramePr>
            <p:cNvPr id="13" name="Object 3"/>
            <p:cNvGraphicFramePr>
              <a:graphicFrameLocks noChangeAspect="1"/>
            </p:cNvGraphicFramePr>
            <p:nvPr/>
          </p:nvGraphicFramePr>
          <p:xfrm>
            <a:off x="5270450" y="5218137"/>
            <a:ext cx="441325" cy="566738"/>
          </p:xfrm>
          <a:graphic>
            <a:graphicData uri="http://schemas.openxmlformats.org/presentationml/2006/ole">
              <p:oleObj spid="_x0000_s84997" name="Equation" r:id="rId7" imgW="190440" imgH="228600" progId="Equation.3">
                <p:embed/>
              </p:oleObj>
            </a:graphicData>
          </a:graphic>
        </p:graphicFrame>
        <p:graphicFrame>
          <p:nvGraphicFramePr>
            <p:cNvPr id="14" name="Object 4"/>
            <p:cNvGraphicFramePr>
              <a:graphicFrameLocks noChangeAspect="1"/>
            </p:cNvGraphicFramePr>
            <p:nvPr/>
          </p:nvGraphicFramePr>
          <p:xfrm>
            <a:off x="6549989" y="3245641"/>
            <a:ext cx="412750" cy="568325"/>
          </p:xfrm>
          <a:graphic>
            <a:graphicData uri="http://schemas.openxmlformats.org/presentationml/2006/ole">
              <p:oleObj spid="_x0000_s84998" name="Equation" r:id="rId8" imgW="177480" imgH="228600" progId="Equation.3">
                <p:embed/>
              </p:oleObj>
            </a:graphicData>
          </a:graphic>
        </p:graphicFrame>
      </p:grpSp>
      <p:sp>
        <p:nvSpPr>
          <p:cNvPr id="17" name="TextBox 16"/>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18" name="TextBox 17"/>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19" name="TextBox 18"/>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3" name="Rectangle 22"/>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4" name="Rectangle 23"/>
          <p:cNvSpPr/>
          <p:nvPr/>
        </p:nvSpPr>
        <p:spPr>
          <a:xfrm>
            <a:off x="5703903" y="2570945"/>
            <a:ext cx="2373345"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961">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pic>
        <p:nvPicPr>
          <p:cNvPr id="83970" name="Picture 2" descr="Z:\yParabolicSlices.png"/>
          <p:cNvPicPr>
            <a:picLocks noChangeAspect="1" noChangeArrowheads="1"/>
          </p:cNvPicPr>
          <p:nvPr/>
        </p:nvPicPr>
        <p:blipFill>
          <a:blip r:embed="rId4" cstate="print"/>
          <a:srcRect/>
          <a:stretch>
            <a:fillRect/>
          </a:stretch>
        </p:blipFill>
        <p:spPr bwMode="auto">
          <a:xfrm>
            <a:off x="950975" y="1636776"/>
            <a:ext cx="7492519" cy="3544848"/>
          </a:xfrm>
          <a:prstGeom prst="rect">
            <a:avLst/>
          </a:prstGeom>
          <a:noFill/>
        </p:spPr>
      </p:pic>
      <p:sp>
        <p:nvSpPr>
          <p:cNvPr id="6" name="Rectangle 5"/>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7" name="Rectangle 6"/>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TextBox 7"/>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y-directional motion</a:t>
            </a:r>
          </a:p>
          <a:p>
            <a:pPr>
              <a:buFont typeface="Arial" pitchFamily="34" charset="0"/>
              <a:buChar char="•"/>
            </a:pPr>
            <a:r>
              <a:rPr lang="en-US" dirty="0"/>
              <a:t> </a:t>
            </a:r>
            <a:r>
              <a:rPr lang="en-US" dirty="0" smtClean="0"/>
              <a:t>Zeros along         for non y-directional motion </a:t>
            </a:r>
            <a:endParaRPr lang="en-US" dirty="0"/>
          </a:p>
        </p:txBody>
      </p:sp>
      <p:graphicFrame>
        <p:nvGraphicFramePr>
          <p:cNvPr id="16417" name="Object 3"/>
          <p:cNvGraphicFramePr>
            <a:graphicFrameLocks noChangeAspect="1"/>
          </p:cNvGraphicFramePr>
          <p:nvPr/>
        </p:nvGraphicFramePr>
        <p:xfrm>
          <a:off x="2887885" y="5765832"/>
          <a:ext cx="369647" cy="474669"/>
        </p:xfrm>
        <a:graphic>
          <a:graphicData uri="http://schemas.openxmlformats.org/presentationml/2006/ole">
            <p:oleObj spid="_x0000_s83971" name="Equation" r:id="rId5" imgW="190440" imgH="228600" progId="Equation.3">
              <p:embed/>
            </p:oleObj>
          </a:graphicData>
        </a:graphic>
      </p:graphicFrame>
      <p:sp>
        <p:nvSpPr>
          <p:cNvPr id="30" name="Oval 29"/>
          <p:cNvSpPr/>
          <p:nvPr/>
        </p:nvSpPr>
        <p:spPr bwMode="auto">
          <a:xfrm rot="16200000">
            <a:off x="6945345" y="4414851"/>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Oval 30"/>
          <p:cNvSpPr/>
          <p:nvPr/>
        </p:nvSpPr>
        <p:spPr bwMode="auto">
          <a:xfrm>
            <a:off x="6470676" y="4414851"/>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2" name="Oval 31"/>
          <p:cNvSpPr/>
          <p:nvPr/>
        </p:nvSpPr>
        <p:spPr bwMode="auto">
          <a:xfrm rot="16200000">
            <a:off x="7474784" y="4396594"/>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Oval 32"/>
          <p:cNvSpPr/>
          <p:nvPr/>
        </p:nvSpPr>
        <p:spPr bwMode="auto">
          <a:xfrm>
            <a:off x="5996007" y="4414851"/>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Oval 33"/>
          <p:cNvSpPr/>
          <p:nvPr/>
        </p:nvSpPr>
        <p:spPr bwMode="auto">
          <a:xfrm>
            <a:off x="5996007" y="3429000"/>
            <a:ext cx="401642" cy="401644"/>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Oval 34"/>
          <p:cNvSpPr/>
          <p:nvPr/>
        </p:nvSpPr>
        <p:spPr bwMode="auto">
          <a:xfrm rot="5400000">
            <a:off x="6507189" y="3319461"/>
            <a:ext cx="365130" cy="438157"/>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Oval 35"/>
          <p:cNvSpPr/>
          <p:nvPr/>
        </p:nvSpPr>
        <p:spPr bwMode="auto">
          <a:xfrm>
            <a:off x="4900617"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Oval 36"/>
          <p:cNvSpPr/>
          <p:nvPr/>
        </p:nvSpPr>
        <p:spPr bwMode="auto">
          <a:xfrm>
            <a:off x="4900617" y="3100383"/>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Oval 37"/>
          <p:cNvSpPr/>
          <p:nvPr/>
        </p:nvSpPr>
        <p:spPr bwMode="auto">
          <a:xfrm>
            <a:off x="4864104" y="2078019"/>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TextBox 38"/>
          <p:cNvSpPr txBox="1"/>
          <p:nvPr/>
        </p:nvSpPr>
        <p:spPr>
          <a:xfrm>
            <a:off x="7566066" y="2552688"/>
            <a:ext cx="1095390" cy="461665"/>
          </a:xfrm>
          <a:prstGeom prst="rect">
            <a:avLst/>
          </a:prstGeom>
          <a:noFill/>
        </p:spPr>
        <p:txBody>
          <a:bodyPr wrap="square" rtlCol="0">
            <a:spAutoFit/>
          </a:bodyPr>
          <a:lstStyle/>
          <a:p>
            <a:r>
              <a:rPr lang="en-US" dirty="0" smtClean="0">
                <a:solidFill>
                  <a:srgbClr val="FF0000"/>
                </a:solidFill>
              </a:rPr>
              <a:t>Zeros</a:t>
            </a:r>
            <a:endParaRPr lang="en-US" dirty="0">
              <a:solidFill>
                <a:srgbClr val="FF0000"/>
              </a:solidFill>
            </a:endParaRPr>
          </a:p>
        </p:txBody>
      </p:sp>
      <p:cxnSp>
        <p:nvCxnSpPr>
          <p:cNvPr id="40" name="Straight Arrow Connector 39"/>
          <p:cNvCxnSpPr>
            <a:endCxn id="32" idx="6"/>
          </p:cNvCxnSpPr>
          <p:nvPr/>
        </p:nvCxnSpPr>
        <p:spPr bwMode="auto">
          <a:xfrm rot="5400000">
            <a:off x="7155296" y="3638950"/>
            <a:ext cx="1277956" cy="127795"/>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1" name="Straight Arrow Connector 40"/>
          <p:cNvCxnSpPr>
            <a:endCxn id="31" idx="7"/>
          </p:cNvCxnSpPr>
          <p:nvPr/>
        </p:nvCxnSpPr>
        <p:spPr bwMode="auto">
          <a:xfrm rot="5400000">
            <a:off x="6599770" y="3209921"/>
            <a:ext cx="1440966" cy="1075838"/>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2" name="Straight Arrow Connector 41"/>
          <p:cNvCxnSpPr>
            <a:endCxn id="35" idx="1"/>
          </p:cNvCxnSpPr>
          <p:nvPr/>
        </p:nvCxnSpPr>
        <p:spPr bwMode="auto">
          <a:xfrm rot="10800000" flipV="1">
            <a:off x="6844666" y="2990843"/>
            <a:ext cx="1013504" cy="41860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3" name="TextBox 42"/>
          <p:cNvSpPr txBox="1"/>
          <p:nvPr/>
        </p:nvSpPr>
        <p:spPr>
          <a:xfrm>
            <a:off x="5849955" y="1420786"/>
            <a:ext cx="1825650" cy="461665"/>
          </a:xfrm>
          <a:prstGeom prst="rect">
            <a:avLst/>
          </a:prstGeom>
          <a:noFill/>
        </p:spPr>
        <p:txBody>
          <a:bodyPr wrap="square" rtlCol="0">
            <a:spAutoFit/>
          </a:bodyPr>
          <a:lstStyle/>
          <a:p>
            <a:r>
              <a:rPr lang="en-US" dirty="0" smtClean="0">
                <a:solidFill>
                  <a:srgbClr val="FF0000"/>
                </a:solidFill>
              </a:rPr>
              <a:t>High spectra</a:t>
            </a:r>
            <a:endParaRPr lang="en-US" dirty="0">
              <a:solidFill>
                <a:srgbClr val="FF0000"/>
              </a:solidFill>
            </a:endParaRPr>
          </a:p>
        </p:txBody>
      </p:sp>
      <p:cxnSp>
        <p:nvCxnSpPr>
          <p:cNvPr id="44" name="Straight Arrow Connector 43"/>
          <p:cNvCxnSpPr/>
          <p:nvPr/>
        </p:nvCxnSpPr>
        <p:spPr bwMode="auto">
          <a:xfrm rot="5400000">
            <a:off x="4845849" y="2863052"/>
            <a:ext cx="2409858" cy="54769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5" name="Straight Arrow Connector 44"/>
          <p:cNvCxnSpPr>
            <a:endCxn id="37" idx="7"/>
          </p:cNvCxnSpPr>
          <p:nvPr/>
        </p:nvCxnSpPr>
        <p:spPr bwMode="auto">
          <a:xfrm rot="5400000">
            <a:off x="5264752" y="2367450"/>
            <a:ext cx="1385814" cy="368801"/>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6" name="Straight Arrow Connector 45"/>
          <p:cNvCxnSpPr>
            <a:endCxn id="38" idx="7"/>
          </p:cNvCxnSpPr>
          <p:nvPr/>
        </p:nvCxnSpPr>
        <p:spPr bwMode="auto">
          <a:xfrm rot="5400000">
            <a:off x="5666395" y="1892779"/>
            <a:ext cx="399965" cy="25926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ransition spd="med" advTm="24133">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Z:\ICCP Slide Eps\sumParabSpectrum_ICCP.png"/>
          <p:cNvPicPr>
            <a:picLocks noChangeAspect="1" noChangeArrowheads="1"/>
          </p:cNvPicPr>
          <p:nvPr/>
        </p:nvPicPr>
        <p:blipFill>
          <a:blip r:embed="rId3" cstate="print"/>
          <a:srcRect/>
          <a:stretch>
            <a:fillRect/>
          </a:stretch>
        </p:blipFill>
        <p:spPr bwMode="auto">
          <a:xfrm>
            <a:off x="1316086" y="1274733"/>
            <a:ext cx="6761162" cy="4937125"/>
          </a:xfrm>
          <a:prstGeom prst="rect">
            <a:avLst/>
          </a:prstGeom>
          <a:noFill/>
        </p:spPr>
      </p:pic>
      <p:sp>
        <p:nvSpPr>
          <p:cNvPr id="28" name="Title 27"/>
          <p:cNvSpPr>
            <a:spLocks noGrp="1"/>
          </p:cNvSpPr>
          <p:nvPr>
            <p:ph type="title" idx="4294967295"/>
          </p:nvPr>
        </p:nvSpPr>
        <p:spPr/>
        <p:txBody>
          <a:bodyPr/>
          <a:lstStyle/>
          <a:p>
            <a:pPr>
              <a:defRPr/>
            </a:pPr>
            <a:r>
              <a:rPr lang="en-US" b="0" dirty="0" smtClean="0"/>
              <a:t>Orthogonal parabolic cameras</a:t>
            </a:r>
          </a:p>
        </p:txBody>
      </p:sp>
      <p:sp>
        <p:nvSpPr>
          <p:cNvPr id="6" name="TextBox 5"/>
          <p:cNvSpPr txBox="1"/>
          <p:nvPr/>
        </p:nvSpPr>
        <p:spPr>
          <a:xfrm>
            <a:off x="4718052" y="5473728"/>
            <a:ext cx="2539798" cy="461665"/>
          </a:xfrm>
          <a:prstGeom prst="rect">
            <a:avLst/>
          </a:prstGeom>
          <a:noFill/>
        </p:spPr>
        <p:txBody>
          <a:bodyPr wrap="none" rtlCol="0">
            <a:spAutoFit/>
          </a:bodyPr>
          <a:lstStyle/>
          <a:p>
            <a:r>
              <a:rPr lang="en-US" dirty="0" smtClean="0"/>
              <a:t>The joint spectrum</a:t>
            </a:r>
            <a:endParaRPr lang="en-US" dirty="0"/>
          </a:p>
        </p:txBody>
      </p:sp>
      <p:sp>
        <p:nvSpPr>
          <p:cNvPr id="7" name="TextBox 6"/>
          <p:cNvSpPr txBox="1"/>
          <p:nvPr/>
        </p:nvSpPr>
        <p:spPr>
          <a:xfrm>
            <a:off x="427774" y="6130962"/>
            <a:ext cx="3814762" cy="461665"/>
          </a:xfrm>
          <a:prstGeom prst="rect">
            <a:avLst/>
          </a:prstGeom>
          <a:noFill/>
        </p:spPr>
        <p:txBody>
          <a:bodyPr wrap="none" rtlCol="0">
            <a:spAutoFit/>
          </a:bodyPr>
          <a:lstStyle/>
          <a:p>
            <a:r>
              <a:rPr lang="en-US" dirty="0" smtClean="0"/>
              <a:t>y-parabolic camera spectrum</a:t>
            </a:r>
            <a:endParaRPr lang="en-US" dirty="0"/>
          </a:p>
        </p:txBody>
      </p:sp>
      <p:sp>
        <p:nvSpPr>
          <p:cNvPr id="8" name="TextBox 7"/>
          <p:cNvSpPr txBox="1"/>
          <p:nvPr/>
        </p:nvSpPr>
        <p:spPr>
          <a:xfrm>
            <a:off x="427774" y="836577"/>
            <a:ext cx="3814762" cy="461665"/>
          </a:xfrm>
          <a:prstGeom prst="rect">
            <a:avLst/>
          </a:prstGeom>
          <a:noFill/>
        </p:spPr>
        <p:txBody>
          <a:bodyPr wrap="none" rtlCol="0">
            <a:spAutoFit/>
          </a:bodyPr>
          <a:lstStyle/>
          <a:p>
            <a:r>
              <a:rPr lang="en-US" dirty="0" smtClean="0"/>
              <a:t>x-parabolic camera spectrum</a:t>
            </a:r>
            <a:endParaRPr lang="en-US" dirty="0"/>
          </a:p>
        </p:txBody>
      </p:sp>
    </p:spTree>
  </p:cSld>
  <p:clrMapOvr>
    <a:masterClrMapping/>
  </p:clrMapOvr>
  <p:transition spd="med" advTm="41216">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a:t>
            </a:r>
          </a:p>
        </p:txBody>
      </p:sp>
      <p:grpSp>
        <p:nvGrpSpPr>
          <p:cNvPr id="6" name="Group 5"/>
          <p:cNvGrpSpPr>
            <a:grpSpLocks noChangeAspect="1"/>
          </p:cNvGrpSpPr>
          <p:nvPr/>
        </p:nvGrpSpPr>
        <p:grpSpPr>
          <a:xfrm>
            <a:off x="585898" y="4232286"/>
            <a:ext cx="2884527" cy="2137450"/>
            <a:chOff x="5046669" y="3088530"/>
            <a:chExt cx="3760892" cy="2786841"/>
          </a:xfrm>
        </p:grpSpPr>
        <p:pic>
          <p:nvPicPr>
            <p:cNvPr id="7" name="Picture 3" descr="Z:\ySpectrum_ICCP.png"/>
            <p:cNvPicPr>
              <a:picLocks noChangeAspect="1" noChangeArrowheads="1"/>
            </p:cNvPicPr>
            <p:nvPr/>
          </p:nvPicPr>
          <p:blipFill>
            <a:blip r:embed="rId4" cstate="print"/>
            <a:srcRect/>
            <a:stretch>
              <a:fillRect/>
            </a:stretch>
          </p:blipFill>
          <p:spPr bwMode="auto">
            <a:xfrm>
              <a:off x="5046669" y="3088530"/>
              <a:ext cx="3630168" cy="2786841"/>
            </a:xfrm>
            <a:prstGeom prst="rect">
              <a:avLst/>
            </a:prstGeom>
            <a:noFill/>
          </p:spPr>
        </p:pic>
        <p:cxnSp>
          <p:nvCxnSpPr>
            <p:cNvPr id="8" name="Straight Arrow Connector 7"/>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1" name="Object 33"/>
            <p:cNvGraphicFramePr>
              <a:graphicFrameLocks noChangeAspect="1"/>
            </p:cNvGraphicFramePr>
            <p:nvPr/>
          </p:nvGraphicFramePr>
          <p:xfrm>
            <a:off x="8150274" y="4560903"/>
            <a:ext cx="471488" cy="598487"/>
          </p:xfrm>
          <a:graphic>
            <a:graphicData uri="http://schemas.openxmlformats.org/presentationml/2006/ole">
              <p:oleObj spid="_x0000_s32774" name="Equation" r:id="rId5" imgW="203040" imgH="241200" progId="Equation.3">
                <p:embed/>
              </p:oleObj>
            </a:graphicData>
          </a:graphic>
        </p:graphicFrame>
        <p:graphicFrame>
          <p:nvGraphicFramePr>
            <p:cNvPr id="12" name="Object 3"/>
            <p:cNvGraphicFramePr>
              <a:graphicFrameLocks noChangeAspect="1"/>
            </p:cNvGraphicFramePr>
            <p:nvPr/>
          </p:nvGraphicFramePr>
          <p:xfrm>
            <a:off x="5270450" y="5218137"/>
            <a:ext cx="441325" cy="566738"/>
          </p:xfrm>
          <a:graphic>
            <a:graphicData uri="http://schemas.openxmlformats.org/presentationml/2006/ole">
              <p:oleObj spid="_x0000_s32775" name="Equation" r:id="rId6" imgW="190440" imgH="228600" progId="Equation.3">
                <p:embed/>
              </p:oleObj>
            </a:graphicData>
          </a:graphic>
        </p:graphicFrame>
        <p:graphicFrame>
          <p:nvGraphicFramePr>
            <p:cNvPr id="13" name="Object 4"/>
            <p:cNvGraphicFramePr>
              <a:graphicFrameLocks noChangeAspect="1"/>
            </p:cNvGraphicFramePr>
            <p:nvPr/>
          </p:nvGraphicFramePr>
          <p:xfrm>
            <a:off x="6549989" y="3245641"/>
            <a:ext cx="412750" cy="568325"/>
          </p:xfrm>
          <a:graphic>
            <a:graphicData uri="http://schemas.openxmlformats.org/presentationml/2006/ole">
              <p:oleObj spid="_x0000_s32776" name="Equation" r:id="rId7" imgW="177480" imgH="228600" progId="Equation.3">
                <p:embed/>
              </p:oleObj>
            </a:graphicData>
          </a:graphic>
        </p:graphicFrame>
      </p:grpSp>
      <p:grpSp>
        <p:nvGrpSpPr>
          <p:cNvPr id="14" name="Group 13"/>
          <p:cNvGrpSpPr/>
          <p:nvPr/>
        </p:nvGrpSpPr>
        <p:grpSpPr>
          <a:xfrm>
            <a:off x="537314" y="1019142"/>
            <a:ext cx="2981695" cy="2262219"/>
            <a:chOff x="4840076" y="2955919"/>
            <a:chExt cx="4040458" cy="3065505"/>
          </a:xfrm>
        </p:grpSpPr>
        <p:pic>
          <p:nvPicPr>
            <p:cNvPr id="15" name="Picture 8" descr="C:\Users\taegsang\Desktop\xSpectrum_ICCP.png"/>
            <p:cNvPicPr>
              <a:picLocks noChangeAspect="1" noChangeArrowheads="1"/>
            </p:cNvPicPr>
            <p:nvPr/>
          </p:nvPicPr>
          <p:blipFill>
            <a:blip r:embed="rId8" cstate="print"/>
            <a:srcRect/>
            <a:stretch>
              <a:fillRect/>
            </a:stretch>
          </p:blipFill>
          <p:spPr bwMode="auto">
            <a:xfrm>
              <a:off x="4840076" y="3721104"/>
              <a:ext cx="3630940" cy="2082765"/>
            </a:xfrm>
            <a:prstGeom prst="rect">
              <a:avLst/>
            </a:prstGeom>
            <a:noFill/>
          </p:spPr>
        </p:pic>
        <p:cxnSp>
          <p:nvCxnSpPr>
            <p:cNvPr id="16" name="Straight Arrow Connector 15"/>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9" name="Object 33"/>
            <p:cNvGraphicFramePr>
              <a:graphicFrameLocks noChangeAspect="1"/>
            </p:cNvGraphicFramePr>
            <p:nvPr/>
          </p:nvGraphicFramePr>
          <p:xfrm>
            <a:off x="8223247" y="4687935"/>
            <a:ext cx="471488" cy="598487"/>
          </p:xfrm>
          <a:graphic>
            <a:graphicData uri="http://schemas.openxmlformats.org/presentationml/2006/ole">
              <p:oleObj spid="_x0000_s32777" name="Equation" r:id="rId9" imgW="203040" imgH="241200" progId="Equation.3">
                <p:embed/>
              </p:oleObj>
            </a:graphicData>
          </a:graphic>
        </p:graphicFrame>
        <p:graphicFrame>
          <p:nvGraphicFramePr>
            <p:cNvPr id="20" name="Object 3"/>
            <p:cNvGraphicFramePr>
              <a:graphicFrameLocks noChangeAspect="1"/>
            </p:cNvGraphicFramePr>
            <p:nvPr/>
          </p:nvGraphicFramePr>
          <p:xfrm>
            <a:off x="5080013" y="5327676"/>
            <a:ext cx="441325" cy="566738"/>
          </p:xfrm>
          <a:graphic>
            <a:graphicData uri="http://schemas.openxmlformats.org/presentationml/2006/ole">
              <p:oleObj spid="_x0000_s32778" name="Equation" r:id="rId10" imgW="190440" imgH="228600" progId="Equation.3">
                <p:embed/>
              </p:oleObj>
            </a:graphicData>
          </a:graphic>
        </p:graphicFrame>
        <p:graphicFrame>
          <p:nvGraphicFramePr>
            <p:cNvPr id="21" name="Object 4"/>
            <p:cNvGraphicFramePr>
              <a:graphicFrameLocks noChangeAspect="1"/>
            </p:cNvGraphicFramePr>
            <p:nvPr/>
          </p:nvGraphicFramePr>
          <p:xfrm>
            <a:off x="6178572" y="3100383"/>
            <a:ext cx="412750" cy="568325"/>
          </p:xfrm>
          <a:graphic>
            <a:graphicData uri="http://schemas.openxmlformats.org/presentationml/2006/ole">
              <p:oleObj spid="_x0000_s32779" name="Equation" r:id="rId11" imgW="177480" imgH="228600" progId="Equation.3">
                <p:embed/>
              </p:oleObj>
            </a:graphicData>
          </a:graphic>
        </p:graphicFrame>
      </p:grpSp>
      <p:sp>
        <p:nvSpPr>
          <p:cNvPr id="22" name="TextBox 21"/>
          <p:cNvSpPr txBox="1"/>
          <p:nvPr/>
        </p:nvSpPr>
        <p:spPr>
          <a:xfrm>
            <a:off x="1650960" y="3474315"/>
            <a:ext cx="490840" cy="830997"/>
          </a:xfrm>
          <a:prstGeom prst="rect">
            <a:avLst/>
          </a:prstGeom>
          <a:noFill/>
        </p:spPr>
        <p:txBody>
          <a:bodyPr wrap="none" rtlCol="0">
            <a:spAutoFit/>
          </a:bodyPr>
          <a:lstStyle/>
          <a:p>
            <a:r>
              <a:rPr lang="en-US" sz="4800" b="1" dirty="0" smtClean="0"/>
              <a:t>+</a:t>
            </a:r>
            <a:endParaRPr lang="en-US" sz="4800" b="1" dirty="0"/>
          </a:p>
        </p:txBody>
      </p:sp>
      <p:sp>
        <p:nvSpPr>
          <p:cNvPr id="23" name="TextBox 22"/>
          <p:cNvSpPr txBox="1"/>
          <p:nvPr/>
        </p:nvSpPr>
        <p:spPr>
          <a:xfrm>
            <a:off x="4117673" y="3429000"/>
            <a:ext cx="490840" cy="830997"/>
          </a:xfrm>
          <a:prstGeom prst="rect">
            <a:avLst/>
          </a:prstGeom>
          <a:noFill/>
        </p:spPr>
        <p:txBody>
          <a:bodyPr wrap="none" rtlCol="0">
            <a:spAutoFit/>
          </a:bodyPr>
          <a:lstStyle/>
          <a:p>
            <a:r>
              <a:rPr lang="en-US" sz="4800" b="1" dirty="0"/>
              <a:t>=</a:t>
            </a:r>
          </a:p>
        </p:txBody>
      </p:sp>
      <p:grpSp>
        <p:nvGrpSpPr>
          <p:cNvPr id="27" name="Group 26"/>
          <p:cNvGrpSpPr/>
          <p:nvPr/>
        </p:nvGrpSpPr>
        <p:grpSpPr>
          <a:xfrm>
            <a:off x="5119695" y="1238220"/>
            <a:ext cx="3499510" cy="5041236"/>
            <a:chOff x="5119695" y="1238220"/>
            <a:chExt cx="3499510" cy="5041236"/>
          </a:xfrm>
        </p:grpSpPr>
        <p:pic>
          <p:nvPicPr>
            <p:cNvPr id="32772" name="Picture 4" descr="Z:\wedgeSum_ICCP.png"/>
            <p:cNvPicPr>
              <a:picLocks noChangeAspect="1" noChangeArrowheads="1"/>
            </p:cNvPicPr>
            <p:nvPr/>
          </p:nvPicPr>
          <p:blipFill>
            <a:blip r:embed="rId12" cstate="print"/>
            <a:srcRect/>
            <a:stretch>
              <a:fillRect/>
            </a:stretch>
          </p:blipFill>
          <p:spPr bwMode="auto">
            <a:xfrm>
              <a:off x="5119695" y="1238220"/>
              <a:ext cx="3499510" cy="5041236"/>
            </a:xfrm>
            <a:prstGeom prst="rect">
              <a:avLst/>
            </a:prstGeom>
            <a:noFill/>
          </p:spPr>
        </p:pic>
        <p:graphicFrame>
          <p:nvGraphicFramePr>
            <p:cNvPr id="16417" name="Object 33"/>
            <p:cNvGraphicFramePr>
              <a:graphicFrameLocks noChangeAspect="1"/>
            </p:cNvGraphicFramePr>
            <p:nvPr/>
          </p:nvGraphicFramePr>
          <p:xfrm>
            <a:off x="7712118" y="3830643"/>
            <a:ext cx="471488" cy="598487"/>
          </p:xfrm>
          <a:graphic>
            <a:graphicData uri="http://schemas.openxmlformats.org/presentationml/2006/ole">
              <p:oleObj spid="_x0000_s32780" name="Equation" r:id="rId13" imgW="203040" imgH="241200" progId="Equation.3">
                <p:embed/>
              </p:oleObj>
            </a:graphicData>
          </a:graphic>
        </p:graphicFrame>
        <p:graphicFrame>
          <p:nvGraphicFramePr>
            <p:cNvPr id="2" name="Object 3"/>
            <p:cNvGraphicFramePr>
              <a:graphicFrameLocks noChangeAspect="1"/>
            </p:cNvGraphicFramePr>
            <p:nvPr/>
          </p:nvGraphicFramePr>
          <p:xfrm>
            <a:off x="5448312" y="3684591"/>
            <a:ext cx="441325" cy="566738"/>
          </p:xfrm>
          <a:graphic>
            <a:graphicData uri="http://schemas.openxmlformats.org/presentationml/2006/ole">
              <p:oleObj spid="_x0000_s32781" name="Equation" r:id="rId14" imgW="190440" imgH="228600" progId="Equation.3">
                <p:embed/>
              </p:oleObj>
            </a:graphicData>
          </a:graphic>
        </p:graphicFrame>
        <p:graphicFrame>
          <p:nvGraphicFramePr>
            <p:cNvPr id="3" name="Object 4"/>
            <p:cNvGraphicFramePr>
              <a:graphicFrameLocks noChangeAspect="1"/>
            </p:cNvGraphicFramePr>
            <p:nvPr/>
          </p:nvGraphicFramePr>
          <p:xfrm>
            <a:off x="6543702" y="1493811"/>
            <a:ext cx="412750" cy="568325"/>
          </p:xfrm>
          <a:graphic>
            <a:graphicData uri="http://schemas.openxmlformats.org/presentationml/2006/ole">
              <p:oleObj spid="_x0000_s32782" name="Equation" r:id="rId15" imgW="177480" imgH="228600" progId="Equation.3">
                <p:embed/>
              </p:oleObj>
            </a:graphicData>
          </a:graphic>
        </p:graphicFrame>
      </p:grpSp>
      <p:sp>
        <p:nvSpPr>
          <p:cNvPr id="26" name="TextBox 25"/>
          <p:cNvSpPr txBox="1"/>
          <p:nvPr/>
        </p:nvSpPr>
        <p:spPr>
          <a:xfrm>
            <a:off x="731228" y="6290018"/>
            <a:ext cx="2562817" cy="461665"/>
          </a:xfrm>
          <a:prstGeom prst="rect">
            <a:avLst/>
          </a:prstGeom>
          <a:noFill/>
        </p:spPr>
        <p:txBody>
          <a:bodyPr wrap="none" rtlCol="0">
            <a:spAutoFit/>
          </a:bodyPr>
          <a:lstStyle/>
          <a:p>
            <a:r>
              <a:rPr lang="en-US" dirty="0" smtClean="0"/>
              <a:t>y-parabolic camera</a:t>
            </a:r>
            <a:endParaRPr lang="en-US" dirty="0"/>
          </a:p>
        </p:txBody>
      </p:sp>
      <p:sp>
        <p:nvSpPr>
          <p:cNvPr id="29" name="TextBox 28"/>
          <p:cNvSpPr txBox="1"/>
          <p:nvPr/>
        </p:nvSpPr>
        <p:spPr>
          <a:xfrm>
            <a:off x="738135" y="3222926"/>
            <a:ext cx="2562817" cy="461665"/>
          </a:xfrm>
          <a:prstGeom prst="rect">
            <a:avLst/>
          </a:prstGeom>
          <a:noFill/>
        </p:spPr>
        <p:txBody>
          <a:bodyPr wrap="none" rtlCol="0">
            <a:spAutoFit/>
          </a:bodyPr>
          <a:lstStyle/>
          <a:p>
            <a:r>
              <a:rPr lang="en-US" dirty="0" smtClean="0"/>
              <a:t>x-parabolic camera</a:t>
            </a:r>
            <a:endParaRPr lang="en-US" dirty="0"/>
          </a:p>
        </p:txBody>
      </p:sp>
      <p:sp>
        <p:nvSpPr>
          <p:cNvPr id="30" name="TextBox 29"/>
          <p:cNvSpPr txBox="1"/>
          <p:nvPr/>
        </p:nvSpPr>
        <p:spPr>
          <a:xfrm>
            <a:off x="5448312" y="6290018"/>
            <a:ext cx="2997231" cy="461665"/>
          </a:xfrm>
          <a:prstGeom prst="rect">
            <a:avLst/>
          </a:prstGeom>
          <a:noFill/>
        </p:spPr>
        <p:txBody>
          <a:bodyPr wrap="none" rtlCol="0">
            <a:spAutoFit/>
          </a:bodyPr>
          <a:lstStyle/>
          <a:p>
            <a:r>
              <a:rPr lang="en-US" dirty="0" smtClean="0"/>
              <a:t>Joint </a:t>
            </a:r>
            <a:r>
              <a:rPr lang="en-US" smtClean="0"/>
              <a:t>Fourier spectrum</a:t>
            </a:r>
            <a:endParaRPr lang="en-US" dirty="0"/>
          </a:p>
        </p:txBody>
      </p:sp>
    </p:spTree>
  </p:cSld>
  <p:clrMapOvr>
    <a:masterClrMapping/>
  </p:clrMapOvr>
  <p:transition spd="med" advTm="39593">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 – optimality</a:t>
            </a:r>
          </a:p>
        </p:txBody>
      </p:sp>
      <p:sp>
        <p:nvSpPr>
          <p:cNvPr id="6" name="Rectangle 5"/>
          <p:cNvSpPr/>
          <p:nvPr/>
        </p:nvSpPr>
        <p:spPr>
          <a:xfrm>
            <a:off x="1431882" y="4464368"/>
            <a:ext cx="6426288" cy="461665"/>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Spectral power &gt; const x optimal bound</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38241" name="Picture 1"/>
          <p:cNvPicPr>
            <a:picLocks noChangeAspect="1" noChangeArrowheads="1"/>
          </p:cNvPicPr>
          <p:nvPr/>
        </p:nvPicPr>
        <p:blipFill>
          <a:blip r:embed="rId3" cstate="print"/>
          <a:srcRect/>
          <a:stretch>
            <a:fillRect/>
          </a:stretch>
        </p:blipFill>
        <p:spPr bwMode="auto">
          <a:xfrm>
            <a:off x="847674" y="1566837"/>
            <a:ext cx="7315200" cy="1438761"/>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8" name="Left Brace 7"/>
          <p:cNvSpPr/>
          <p:nvPr/>
        </p:nvSpPr>
        <p:spPr bwMode="auto">
          <a:xfrm rot="16200000">
            <a:off x="6823898" y="2336784"/>
            <a:ext cx="657234" cy="1862163"/>
          </a:xfrm>
          <a:prstGeom prst="leftBrac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16200000">
            <a:off x="2435991" y="1533497"/>
            <a:ext cx="657234" cy="3468737"/>
          </a:xfrm>
          <a:prstGeom prst="leftBrac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030239" y="3611565"/>
            <a:ext cx="3498907" cy="461665"/>
          </a:xfrm>
          <a:prstGeom prst="rect">
            <a:avLst/>
          </a:prstGeom>
          <a:noFill/>
        </p:spPr>
        <p:txBody>
          <a:bodyPr wrap="none" rtlCol="0">
            <a:spAutoFit/>
          </a:bodyPr>
          <a:lstStyle/>
          <a:p>
            <a:r>
              <a:rPr lang="en-US" dirty="0" smtClean="0"/>
              <a:t>Worst-case spectral power</a:t>
            </a:r>
            <a:endParaRPr lang="en-US" dirty="0"/>
          </a:p>
        </p:txBody>
      </p:sp>
      <p:sp>
        <p:nvSpPr>
          <p:cNvPr id="11" name="TextBox 10"/>
          <p:cNvSpPr txBox="1"/>
          <p:nvPr/>
        </p:nvSpPr>
        <p:spPr>
          <a:xfrm>
            <a:off x="6123145" y="3611565"/>
            <a:ext cx="2063642" cy="461665"/>
          </a:xfrm>
          <a:prstGeom prst="rect">
            <a:avLst/>
          </a:prstGeom>
          <a:noFill/>
        </p:spPr>
        <p:txBody>
          <a:bodyPr wrap="none" rtlCol="0">
            <a:spAutoFit/>
          </a:bodyPr>
          <a:lstStyle/>
          <a:p>
            <a:r>
              <a:rPr lang="en-US" smtClean="0"/>
              <a:t>Optimal bound</a:t>
            </a:r>
            <a:endParaRPr lang="en-US" dirty="0"/>
          </a:p>
        </p:txBody>
      </p:sp>
    </p:spTree>
  </p:cSld>
  <p:clrMapOvr>
    <a:masterClrMapping/>
  </p:clrMapOvr>
  <p:transition spd="med" advTm="24227">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34826" name="Picture 10" descr="Z:\static_synth_ICCP.png"/>
          <p:cNvPicPr>
            <a:picLocks noChangeAspect="1" noChangeArrowheads="1"/>
          </p:cNvPicPr>
          <p:nvPr/>
        </p:nvPicPr>
        <p:blipFill>
          <a:blip r:embed="rId3" cstate="print"/>
          <a:srcRect/>
          <a:stretch>
            <a:fillRect/>
          </a:stretch>
        </p:blipFill>
        <p:spPr bwMode="auto">
          <a:xfrm>
            <a:off x="555571" y="982629"/>
            <a:ext cx="7886808" cy="4601143"/>
          </a:xfrm>
          <a:prstGeom prst="rect">
            <a:avLst/>
          </a:prstGeom>
          <a:noFill/>
        </p:spPr>
      </p:pic>
      <p:sp>
        <p:nvSpPr>
          <p:cNvPr id="6" name="Rectangle 5"/>
          <p:cNvSpPr/>
          <p:nvPr/>
        </p:nvSpPr>
        <p:spPr bwMode="auto">
          <a:xfrm>
            <a:off x="3257532" y="1639862"/>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7" name="Rectangle 6"/>
          <p:cNvSpPr/>
          <p:nvPr/>
        </p:nvSpPr>
        <p:spPr bwMode="auto">
          <a:xfrm>
            <a:off x="4024305" y="3136896"/>
            <a:ext cx="1022364" cy="255591"/>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40.00dB</a:t>
            </a:r>
          </a:p>
        </p:txBody>
      </p:sp>
    </p:spTree>
  </p:cSld>
  <p:clrMapOvr>
    <a:masterClrMapping/>
  </p:clrMapOvr>
  <p:transition spd="med" advTm="56644">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7042" name="Picture 2" descr="Z:\med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
        <p:nvSpPr>
          <p:cNvPr id="5" name="Rectangle 4"/>
          <p:cNvSpPr/>
          <p:nvPr/>
        </p:nvSpPr>
        <p:spPr bwMode="auto">
          <a:xfrm>
            <a:off x="5922981" y="3355974"/>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6" name="Rectangle 5"/>
          <p:cNvSpPr/>
          <p:nvPr/>
        </p:nvSpPr>
        <p:spPr bwMode="auto">
          <a:xfrm>
            <a:off x="6689754" y="4853008"/>
            <a:ext cx="1022364" cy="219078"/>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27.66dB</a:t>
            </a:r>
          </a:p>
        </p:txBody>
      </p:sp>
    </p:spTree>
  </p:cSld>
  <p:clrMapOvr>
    <a:masterClrMapping/>
  </p:clrMapOvr>
  <p:transition spd="med" advTm="13041">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8066" name="Picture 2" descr="Z:\large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
        <p:nvSpPr>
          <p:cNvPr id="5" name="Rectangle 4"/>
          <p:cNvSpPr/>
          <p:nvPr/>
        </p:nvSpPr>
        <p:spPr bwMode="auto">
          <a:xfrm>
            <a:off x="5922981" y="3355974"/>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6" name="Rectangle 5"/>
          <p:cNvSpPr/>
          <p:nvPr/>
        </p:nvSpPr>
        <p:spPr bwMode="auto">
          <a:xfrm>
            <a:off x="6689754" y="4853008"/>
            <a:ext cx="1022364" cy="219078"/>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25.16dB</a:t>
            </a:r>
          </a:p>
        </p:txBody>
      </p:sp>
    </p:spTree>
  </p:cSld>
  <p:clrMapOvr>
    <a:masterClrMapping/>
  </p:clrMapOvr>
  <p:transition spd="med" advTm="10233">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4926733" cy="1938992"/>
          </a:xfrm>
          <a:prstGeom prst="rect">
            <a:avLst/>
          </a:prstGeom>
          <a:noFill/>
        </p:spPr>
        <p:txBody>
          <a:bodyPr wrap="none">
            <a:spAutoFit/>
          </a:bodyPr>
          <a:lstStyle/>
          <a:p>
            <a:pPr marL="457200" indent="-457200">
              <a:buFontTx/>
              <a:buAutoNum type="arabicPeriod"/>
              <a:defRPr/>
            </a:pPr>
            <a:r>
              <a:rPr lang="en-US" dirty="0" smtClean="0">
                <a:solidFill>
                  <a:schemeClr val="tx1">
                    <a:alpha val="32000"/>
                  </a:schemeClr>
                </a:solidFill>
              </a:rPr>
              <a:t>2D </a:t>
            </a:r>
            <a:r>
              <a:rPr lang="en-US" dirty="0">
                <a:solidFill>
                  <a:schemeClr val="tx1">
                    <a:alpha val="32000"/>
                  </a:schemeClr>
                </a:solidFill>
              </a:rPr>
              <a:t>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Camera design</a:t>
            </a:r>
          </a:p>
          <a:p>
            <a:pPr marL="457200" indent="-457200">
              <a:buFontTx/>
              <a:buAutoNum type="arabicPeriod"/>
              <a:defRPr/>
            </a:pPr>
            <a:endParaRPr lang="en-US" dirty="0" smtClean="0">
              <a:solidFill>
                <a:schemeClr val="tx1">
                  <a:alpha val="32000"/>
                </a:schemeClr>
              </a:solidFill>
            </a:endParaRPr>
          </a:p>
          <a:p>
            <a:pPr marL="457200" indent="-457200">
              <a:buFontTx/>
              <a:buAutoNum type="arabicPeriod"/>
              <a:defRPr/>
            </a:pPr>
            <a:r>
              <a:rPr lang="en-US" dirty="0" smtClean="0"/>
              <a:t>Experimental </a:t>
            </a:r>
            <a:r>
              <a:rPr lang="en-US" dirty="0"/>
              <a:t>results</a:t>
            </a:r>
          </a:p>
        </p:txBody>
      </p:sp>
    </p:spTree>
  </p:cSld>
  <p:clrMapOvr>
    <a:masterClrMapping/>
  </p:clrMapOvr>
  <p:transition spd="med" advTm="5538">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Camera setup</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06498" name="Picture 2" descr="Z:\public_html\cameraSetupS_ICCP.png"/>
          <p:cNvPicPr>
            <a:picLocks noChangeAspect="1" noChangeArrowheads="1"/>
          </p:cNvPicPr>
          <p:nvPr/>
        </p:nvPicPr>
        <p:blipFill>
          <a:blip r:embed="rId3" cstate="print"/>
          <a:srcRect/>
          <a:stretch>
            <a:fillRect/>
          </a:stretch>
        </p:blipFill>
        <p:spPr bwMode="auto">
          <a:xfrm>
            <a:off x="1066752" y="1165194"/>
            <a:ext cx="6927850" cy="4794250"/>
          </a:xfrm>
          <a:prstGeom prst="rect">
            <a:avLst/>
          </a:prstGeom>
          <a:noFill/>
        </p:spPr>
      </p:pic>
      <p:sp>
        <p:nvSpPr>
          <p:cNvPr id="7" name="Rectangle 6"/>
          <p:cNvSpPr/>
          <p:nvPr/>
        </p:nvSpPr>
        <p:spPr>
          <a:xfrm>
            <a:off x="2381220" y="6094449"/>
            <a:ext cx="1186928"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Diagram</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813442" y="6094449"/>
            <a:ext cx="1842556"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Camera setup</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36691">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A parabolic camera </a:t>
            </a:r>
          </a:p>
        </p:txBody>
      </p:sp>
      <p:sp>
        <p:nvSpPr>
          <p:cNvPr id="20" name="Line 25"/>
          <p:cNvSpPr>
            <a:spLocks noChangeShapeType="1"/>
          </p:cNvSpPr>
          <p:nvPr/>
        </p:nvSpPr>
        <p:spPr bwMode="auto">
          <a:xfrm>
            <a:off x="1503618" y="5225199"/>
            <a:ext cx="2713545" cy="0"/>
          </a:xfrm>
          <a:prstGeom prst="line">
            <a:avLst/>
          </a:prstGeom>
          <a:noFill/>
          <a:ln w="28575">
            <a:solidFill>
              <a:schemeClr val="tx1"/>
            </a:solidFill>
            <a:round/>
            <a:headEnd/>
            <a:tailEnd type="triangle" w="med" len="med"/>
          </a:ln>
          <a:effectLst/>
        </p:spPr>
        <p:txBody>
          <a:bodyPr/>
          <a:lstStyle/>
          <a:p>
            <a:endParaRPr lang="en-US"/>
          </a:p>
        </p:txBody>
      </p:sp>
      <p:sp>
        <p:nvSpPr>
          <p:cNvPr id="21" name="Line 26"/>
          <p:cNvSpPr>
            <a:spLocks noChangeShapeType="1"/>
          </p:cNvSpPr>
          <p:nvPr/>
        </p:nvSpPr>
        <p:spPr bwMode="auto">
          <a:xfrm flipH="1">
            <a:off x="1506987" y="1188576"/>
            <a:ext cx="0" cy="4046731"/>
          </a:xfrm>
          <a:prstGeom prst="line">
            <a:avLst/>
          </a:prstGeom>
          <a:noFill/>
          <a:ln w="28575">
            <a:solidFill>
              <a:schemeClr val="tx1"/>
            </a:solidFill>
            <a:round/>
            <a:headEnd type="triangle" w="med" len="med"/>
            <a:tailEnd/>
          </a:ln>
          <a:effectLst/>
        </p:spPr>
        <p:txBody>
          <a:bodyPr/>
          <a:lstStyle/>
          <a:p>
            <a:endParaRPr lang="en-US"/>
          </a:p>
        </p:txBody>
      </p:sp>
      <p:sp>
        <p:nvSpPr>
          <p:cNvPr id="22" name="Text Box 27"/>
          <p:cNvSpPr txBox="1">
            <a:spLocks noChangeArrowheads="1"/>
          </p:cNvSpPr>
          <p:nvPr/>
        </p:nvSpPr>
        <p:spPr bwMode="auto">
          <a:xfrm>
            <a:off x="1322343" y="5256183"/>
            <a:ext cx="2921040" cy="400110"/>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position x</a:t>
            </a:r>
          </a:p>
        </p:txBody>
      </p:sp>
      <p:sp>
        <p:nvSpPr>
          <p:cNvPr id="23" name="Text Box 28"/>
          <p:cNvSpPr txBox="1">
            <a:spLocks noChangeArrowheads="1"/>
          </p:cNvSpPr>
          <p:nvPr/>
        </p:nvSpPr>
        <p:spPr bwMode="auto">
          <a:xfrm>
            <a:off x="628596" y="1166727"/>
            <a:ext cx="912825"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sp>
        <p:nvSpPr>
          <p:cNvPr id="19" name="AutoShape 23"/>
          <p:cNvSpPr>
            <a:spLocks/>
          </p:cNvSpPr>
          <p:nvPr/>
        </p:nvSpPr>
        <p:spPr bwMode="auto">
          <a:xfrm>
            <a:off x="1675462" y="4459207"/>
            <a:ext cx="1260181" cy="554839"/>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14" name="AutoShape 18"/>
          <p:cNvSpPr>
            <a:spLocks/>
          </p:cNvSpPr>
          <p:nvPr/>
        </p:nvSpPr>
        <p:spPr bwMode="auto">
          <a:xfrm flipH="1">
            <a:off x="1715896" y="984162"/>
            <a:ext cx="1246703" cy="554839"/>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15" name="AutoShape 19"/>
          <p:cNvSpPr>
            <a:spLocks/>
          </p:cNvSpPr>
          <p:nvPr/>
        </p:nvSpPr>
        <p:spPr bwMode="auto">
          <a:xfrm flipH="1">
            <a:off x="3023250" y="1709721"/>
            <a:ext cx="710957" cy="554839"/>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16" name="AutoShape 21"/>
          <p:cNvSpPr>
            <a:spLocks/>
          </p:cNvSpPr>
          <p:nvPr/>
        </p:nvSpPr>
        <p:spPr bwMode="auto">
          <a:xfrm>
            <a:off x="2969338" y="3887520"/>
            <a:ext cx="764869" cy="553716"/>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17" name="AutoShape 20"/>
          <p:cNvSpPr>
            <a:spLocks/>
          </p:cNvSpPr>
          <p:nvPr/>
        </p:nvSpPr>
        <p:spPr bwMode="auto">
          <a:xfrm rot="10800000" flipH="1">
            <a:off x="3768714" y="3209922"/>
            <a:ext cx="348178" cy="554839"/>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sp>
        <p:nvSpPr>
          <p:cNvPr id="18" name="AutoShape 22"/>
          <p:cNvSpPr>
            <a:spLocks/>
          </p:cNvSpPr>
          <p:nvPr/>
        </p:nvSpPr>
        <p:spPr bwMode="auto">
          <a:xfrm rot="10800000">
            <a:off x="3768714" y="2333610"/>
            <a:ext cx="342563" cy="554839"/>
          </a:xfrm>
          <a:prstGeom prst="rightArrow">
            <a:avLst>
              <a:gd name="adj1" fmla="val 32000"/>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24" name="Freeform 30"/>
          <p:cNvSpPr>
            <a:spLocks/>
          </p:cNvSpPr>
          <p:nvPr/>
        </p:nvSpPr>
        <p:spPr bwMode="auto">
          <a:xfrm rot="10800000" flipH="1">
            <a:off x="1571008" y="1211039"/>
            <a:ext cx="2396815" cy="3589607"/>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38100" cmpd="sng">
            <a:solidFill>
              <a:schemeClr val="tx1"/>
            </a:solidFill>
            <a:round/>
            <a:headEnd/>
            <a:tailEnd/>
          </a:ln>
          <a:effectLst/>
        </p:spPr>
        <p:txBody>
          <a:bodyPr/>
          <a:lstStyle/>
          <a:p>
            <a:endParaRPr lang="en-US"/>
          </a:p>
        </p:txBody>
      </p:sp>
      <p:pic>
        <p:nvPicPr>
          <p:cNvPr id="244739" name="Picture 3"/>
          <p:cNvPicPr>
            <a:picLocks noChangeAspect="1" noChangeArrowheads="1"/>
          </p:cNvPicPr>
          <p:nvPr/>
        </p:nvPicPr>
        <p:blipFill>
          <a:blip r:embed="rId3" cstate="print"/>
          <a:srcRect/>
          <a:stretch>
            <a:fillRect/>
          </a:stretch>
        </p:blipFill>
        <p:spPr bwMode="auto">
          <a:xfrm>
            <a:off x="5448312" y="836577"/>
            <a:ext cx="3198169" cy="2560320"/>
          </a:xfrm>
          <a:prstGeom prst="rect">
            <a:avLst/>
          </a:prstGeom>
          <a:noFill/>
          <a:ln w="25400">
            <a:solidFill>
              <a:schemeClr val="tx1"/>
            </a:solidFill>
            <a:miter lim="800000"/>
            <a:headEnd/>
            <a:tailEnd/>
          </a:ln>
        </p:spPr>
      </p:pic>
      <p:pic>
        <p:nvPicPr>
          <p:cNvPr id="244740" name="Picture 4"/>
          <p:cNvPicPr>
            <a:picLocks noChangeAspect="1" noChangeArrowheads="1"/>
          </p:cNvPicPr>
          <p:nvPr/>
        </p:nvPicPr>
        <p:blipFill>
          <a:blip r:embed="rId4" cstate="print"/>
          <a:srcRect/>
          <a:stretch>
            <a:fillRect/>
          </a:stretch>
        </p:blipFill>
        <p:spPr bwMode="auto">
          <a:xfrm>
            <a:off x="5448312" y="3826233"/>
            <a:ext cx="3198169" cy="2560320"/>
          </a:xfrm>
          <a:prstGeom prst="rect">
            <a:avLst/>
          </a:prstGeom>
          <a:noFill/>
          <a:ln w="25400">
            <a:solidFill>
              <a:schemeClr val="tx1"/>
            </a:solidFill>
            <a:miter lim="800000"/>
            <a:headEnd/>
            <a:tailEnd/>
          </a:ln>
        </p:spPr>
      </p:pic>
      <p:sp>
        <p:nvSpPr>
          <p:cNvPr id="29" name="Rectangle 28"/>
          <p:cNvSpPr/>
          <p:nvPr/>
        </p:nvSpPr>
        <p:spPr>
          <a:xfrm>
            <a:off x="1617812" y="5765832"/>
            <a:ext cx="2406493" cy="830997"/>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Parabolic camera </a:t>
            </a:r>
          </a:p>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[Levin et al. 2008]</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6087293" y="3342119"/>
            <a:ext cx="1920206"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Captured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1" name="Rectangle 30"/>
          <p:cNvSpPr/>
          <p:nvPr/>
        </p:nvSpPr>
        <p:spPr>
          <a:xfrm>
            <a:off x="5804460" y="6326531"/>
            <a:ext cx="2485873"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Reconstructed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73196">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1179196" y="578408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578224" y="578408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7522" name="Picture 2" descr="Z:\public_html\illust_x_ICCP.png"/>
          <p:cNvPicPr>
            <a:picLocks noChangeAspect="1" noChangeArrowheads="1"/>
          </p:cNvPicPr>
          <p:nvPr/>
        </p:nvPicPr>
        <p:blipFill>
          <a:blip r:embed="rId3" cstate="print"/>
          <a:srcRect/>
          <a:stretch>
            <a:fillRect/>
          </a:stretch>
        </p:blipFill>
        <p:spPr bwMode="auto">
          <a:xfrm>
            <a:off x="519057" y="1201707"/>
            <a:ext cx="3909824" cy="4572000"/>
          </a:xfrm>
          <a:prstGeom prst="rect">
            <a:avLst/>
          </a:prstGeom>
          <a:noFill/>
          <a:ln w="25400">
            <a:solidFill>
              <a:schemeClr val="tx1"/>
            </a:solidFill>
          </a:ln>
        </p:spPr>
      </p:pic>
      <p:pic>
        <p:nvPicPr>
          <p:cNvPr id="107523" name="Picture 3" descr="Z:\public_html\illust_y_ICCP.png"/>
          <p:cNvPicPr>
            <a:picLocks noChangeAspect="1" noChangeArrowheads="1"/>
          </p:cNvPicPr>
          <p:nvPr/>
        </p:nvPicPr>
        <p:blipFill>
          <a:blip r:embed="rId4" cstate="print"/>
          <a:srcRect/>
          <a:stretch>
            <a:fillRect/>
          </a:stretch>
        </p:blipFill>
        <p:spPr bwMode="auto">
          <a:xfrm>
            <a:off x="4751632" y="1201707"/>
            <a:ext cx="3909824" cy="4572000"/>
          </a:xfrm>
          <a:prstGeom prst="rect">
            <a:avLst/>
          </a:prstGeom>
          <a:noFill/>
          <a:ln w="25400">
            <a:solidFill>
              <a:schemeClr val="tx1"/>
            </a:solidFill>
          </a:ln>
        </p:spPr>
      </p:pic>
    </p:spTree>
  </p:cSld>
  <p:clrMapOvr>
    <a:masterClrMapping/>
  </p:clrMapOvr>
  <p:transition spd="med" advTm="11513">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1140663" y="5784089"/>
            <a:ext cx="2670924" cy="446276"/>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Color map of motion</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9570" name="Picture 2" descr="Z:\public_html\illust_motionEst_ICCP.png"/>
          <p:cNvPicPr>
            <a:picLocks noChangeAspect="1" noChangeArrowheads="1"/>
          </p:cNvPicPr>
          <p:nvPr/>
        </p:nvPicPr>
        <p:blipFill>
          <a:blip r:embed="rId5" cstate="print"/>
          <a:srcRect/>
          <a:stretch>
            <a:fillRect/>
          </a:stretch>
        </p:blipFill>
        <p:spPr bwMode="auto">
          <a:xfrm>
            <a:off x="482544" y="1165194"/>
            <a:ext cx="3988934" cy="4663440"/>
          </a:xfrm>
          <a:prstGeom prst="rect">
            <a:avLst/>
          </a:prstGeom>
          <a:noFill/>
          <a:ln w="25400">
            <a:solidFill>
              <a:schemeClr val="tx1"/>
            </a:solidFill>
          </a:ln>
        </p:spPr>
      </p:pic>
    </p:spTree>
  </p:cSld>
  <p:clrMapOvr>
    <a:masterClrMapping/>
  </p:clrMapOvr>
  <p:transition spd="med" advTm="40872">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5552">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zoomed</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0595" name="Picture 3" descr="Z:\public_html\illust_x_crop_ICCP.png"/>
          <p:cNvPicPr>
            <a:picLocks noChangeAspect="1" noChangeArrowheads="1"/>
          </p:cNvPicPr>
          <p:nvPr/>
        </p:nvPicPr>
        <p:blipFill>
          <a:blip r:embed="rId3" cstate="print"/>
          <a:srcRect/>
          <a:stretch>
            <a:fillRect/>
          </a:stretch>
        </p:blipFill>
        <p:spPr bwMode="auto">
          <a:xfrm>
            <a:off x="373005" y="1804171"/>
            <a:ext cx="2632682" cy="2743200"/>
          </a:xfrm>
          <a:prstGeom prst="rect">
            <a:avLst/>
          </a:prstGeom>
          <a:noFill/>
          <a:ln w="38100">
            <a:solidFill>
              <a:schemeClr val="tx1"/>
            </a:solidFill>
          </a:ln>
        </p:spPr>
      </p:pic>
      <p:pic>
        <p:nvPicPr>
          <p:cNvPr id="110596" name="Picture 4" descr="Z:\public_html\illust_y_crop_ICCP.png"/>
          <p:cNvPicPr>
            <a:picLocks noChangeAspect="1" noChangeArrowheads="1"/>
          </p:cNvPicPr>
          <p:nvPr/>
        </p:nvPicPr>
        <p:blipFill>
          <a:blip r:embed="rId4" cstate="print"/>
          <a:srcRect/>
          <a:stretch>
            <a:fillRect/>
          </a:stretch>
        </p:blipFill>
        <p:spPr bwMode="auto">
          <a:xfrm>
            <a:off x="3260128" y="1804171"/>
            <a:ext cx="2550718" cy="2743200"/>
          </a:xfrm>
          <a:prstGeom prst="rect">
            <a:avLst/>
          </a:prstGeom>
          <a:noFill/>
          <a:ln w="38100">
            <a:solidFill>
              <a:schemeClr val="tx1"/>
            </a:solidFill>
          </a:ln>
        </p:spPr>
      </p:pic>
      <p:pic>
        <p:nvPicPr>
          <p:cNvPr id="110597" name="Picture 5" descr="Z:\public_html\illust_debIm_crop_ICCP.png"/>
          <p:cNvPicPr>
            <a:picLocks noChangeAspect="1" noChangeArrowheads="1"/>
          </p:cNvPicPr>
          <p:nvPr/>
        </p:nvPicPr>
        <p:blipFill>
          <a:blip r:embed="rId5" cstate="print"/>
          <a:srcRect/>
          <a:stretch>
            <a:fillRect/>
          </a:stretch>
        </p:blipFill>
        <p:spPr bwMode="auto">
          <a:xfrm>
            <a:off x="6065287" y="1804171"/>
            <a:ext cx="2632682" cy="2743200"/>
          </a:xfrm>
          <a:prstGeom prst="rect">
            <a:avLst/>
          </a:prstGeom>
          <a:noFill/>
          <a:ln w="38100">
            <a:solidFill>
              <a:schemeClr val="tx1"/>
            </a:solidFill>
          </a:ln>
        </p:spPr>
      </p:pic>
      <p:sp>
        <p:nvSpPr>
          <p:cNvPr id="12" name="Rectangle 11"/>
          <p:cNvSpPr/>
          <p:nvPr/>
        </p:nvSpPr>
        <p:spPr>
          <a:xfrm>
            <a:off x="394569" y="468869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3" name="Rectangle 12"/>
          <p:cNvSpPr/>
          <p:nvPr/>
        </p:nvSpPr>
        <p:spPr>
          <a:xfrm>
            <a:off x="3407166" y="468869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4" name="Rectangle 13"/>
          <p:cNvSpPr/>
          <p:nvPr/>
        </p:nvSpPr>
        <p:spPr>
          <a:xfrm>
            <a:off x="6282577" y="4865670"/>
            <a:ext cx="2198102"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8658">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1619" name="Picture 3" descr="Z:\public_html\result_1_static_ICCP.png"/>
          <p:cNvPicPr>
            <a:picLocks noChangeAspect="1" noChangeArrowheads="1"/>
          </p:cNvPicPr>
          <p:nvPr/>
        </p:nvPicPr>
        <p:blipFill>
          <a:blip r:embed="rId3" cstate="print"/>
          <a:srcRect/>
          <a:stretch>
            <a:fillRect/>
          </a:stretch>
        </p:blipFill>
        <p:spPr bwMode="auto">
          <a:xfrm>
            <a:off x="226953" y="1493811"/>
            <a:ext cx="4242269" cy="3931920"/>
          </a:xfrm>
          <a:prstGeom prst="rect">
            <a:avLst/>
          </a:prstGeom>
          <a:noFill/>
          <a:ln w="25400">
            <a:solidFill>
              <a:schemeClr val="tx1"/>
            </a:solidFill>
          </a:ln>
        </p:spPr>
      </p:pic>
      <p:pic>
        <p:nvPicPr>
          <p:cNvPr id="111620" name="Picture 4" descr="Z:\public_html\result_1_deb_ICCP.png"/>
          <p:cNvPicPr>
            <a:picLocks noChangeAspect="1" noChangeArrowheads="1"/>
          </p:cNvPicPr>
          <p:nvPr/>
        </p:nvPicPr>
        <p:blipFill>
          <a:blip r:embed="rId4" cstate="print"/>
          <a:srcRect/>
          <a:stretch>
            <a:fillRect/>
          </a:stretch>
        </p:blipFill>
        <p:spPr bwMode="auto">
          <a:xfrm>
            <a:off x="4674778" y="1493811"/>
            <a:ext cx="4242269" cy="3931920"/>
          </a:xfrm>
          <a:prstGeom prst="rect">
            <a:avLst/>
          </a:prstGeom>
          <a:noFill/>
          <a:ln w="25400">
            <a:solidFill>
              <a:schemeClr val="tx1"/>
            </a:solidFill>
          </a:ln>
        </p:spPr>
      </p:pic>
      <p:sp>
        <p:nvSpPr>
          <p:cNvPr id="15" name="Rectangle 14"/>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6" name="Rectangle 15"/>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2838">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2642" name="Picture 2" descr="Z:\public_html\result_2_deb_ICCP.png"/>
          <p:cNvPicPr>
            <a:picLocks noChangeAspect="1" noChangeArrowheads="1"/>
          </p:cNvPicPr>
          <p:nvPr/>
        </p:nvPicPr>
        <p:blipFill>
          <a:blip r:embed="rId3" cstate="print"/>
          <a:srcRect/>
          <a:stretch>
            <a:fillRect/>
          </a:stretch>
        </p:blipFill>
        <p:spPr bwMode="auto">
          <a:xfrm>
            <a:off x="993726" y="2187558"/>
            <a:ext cx="2398712" cy="2554288"/>
          </a:xfrm>
          <a:prstGeom prst="rect">
            <a:avLst/>
          </a:prstGeom>
          <a:noFill/>
        </p:spPr>
      </p:pic>
      <p:pic>
        <p:nvPicPr>
          <p:cNvPr id="112643" name="Picture 3" descr="Z:\public_html\result_2_static_ICCP.png"/>
          <p:cNvPicPr>
            <a:picLocks noChangeAspect="1" noChangeArrowheads="1"/>
          </p:cNvPicPr>
          <p:nvPr/>
        </p:nvPicPr>
        <p:blipFill>
          <a:blip r:embed="rId4" cstate="print"/>
          <a:srcRect/>
          <a:stretch>
            <a:fillRect/>
          </a:stretch>
        </p:blipFill>
        <p:spPr bwMode="auto">
          <a:xfrm>
            <a:off x="153927" y="1128681"/>
            <a:ext cx="4293530" cy="4572000"/>
          </a:xfrm>
          <a:prstGeom prst="rect">
            <a:avLst/>
          </a:prstGeom>
          <a:noFill/>
          <a:ln w="25400">
            <a:solidFill>
              <a:schemeClr val="tx1"/>
            </a:solidFill>
          </a:ln>
        </p:spPr>
      </p:pic>
      <p:pic>
        <p:nvPicPr>
          <p:cNvPr id="112644" name="Picture 4" descr="Z:\public_html\result_2_deb_ICCP.png"/>
          <p:cNvPicPr>
            <a:picLocks noChangeAspect="1" noChangeArrowheads="1"/>
          </p:cNvPicPr>
          <p:nvPr/>
        </p:nvPicPr>
        <p:blipFill>
          <a:blip r:embed="rId3" cstate="print"/>
          <a:srcRect/>
          <a:stretch>
            <a:fillRect/>
          </a:stretch>
        </p:blipFill>
        <p:spPr bwMode="auto">
          <a:xfrm>
            <a:off x="4660030" y="1128681"/>
            <a:ext cx="4293530" cy="4572000"/>
          </a:xfrm>
          <a:prstGeom prst="rect">
            <a:avLst/>
          </a:prstGeom>
          <a:noFill/>
          <a:ln w="25400">
            <a:solidFill>
              <a:schemeClr val="tx1"/>
            </a:solidFill>
          </a:ln>
        </p:spPr>
      </p:pic>
      <p:sp>
        <p:nvSpPr>
          <p:cNvPr id="9" name="Rectangle 8"/>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0" name="Rectangle 9"/>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2636">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sp>
        <p:nvSpPr>
          <p:cNvPr id="18" name="Rectangle 76"/>
          <p:cNvSpPr>
            <a:spLocks noChangeArrowheads="1"/>
          </p:cNvSpPr>
          <p:nvPr/>
        </p:nvSpPr>
        <p:spPr bwMode="auto">
          <a:xfrm>
            <a:off x="226953" y="1822428"/>
            <a:ext cx="4822825" cy="438156"/>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Optimal worst-case bound for 2D motions</a:t>
            </a:r>
            <a:endParaRPr lang="en-US" sz="2200" dirty="0">
              <a:solidFill>
                <a:srgbClr val="FFFF66"/>
              </a:solidFill>
              <a:effectLst>
                <a:outerShdw blurRad="38100" dist="38100" dir="2700000" algn="tl">
                  <a:srgbClr val="000000"/>
                </a:outerShdw>
              </a:effectLst>
            </a:endParaRPr>
          </a:p>
        </p:txBody>
      </p:sp>
      <p:grpSp>
        <p:nvGrpSpPr>
          <p:cNvPr id="10" name="Group 9"/>
          <p:cNvGrpSpPr/>
          <p:nvPr/>
        </p:nvGrpSpPr>
        <p:grpSpPr>
          <a:xfrm>
            <a:off x="1431882" y="2091603"/>
            <a:ext cx="2063345" cy="2250222"/>
            <a:chOff x="2454246" y="2479662"/>
            <a:chExt cx="2383336" cy="2599195"/>
          </a:xfrm>
        </p:grpSpPr>
        <p:pic>
          <p:nvPicPr>
            <p:cNvPr id="6" name="Picture 5" descr="Z:\ConeICCP_Energy.png"/>
            <p:cNvPicPr>
              <a:picLocks noChangeAspect="1" noChangeArrowheads="1"/>
            </p:cNvPicPr>
            <p:nvPr/>
          </p:nvPicPr>
          <p:blipFill>
            <a:blip r:embed="rId4" cstate="print"/>
            <a:srcRect/>
            <a:stretch>
              <a:fillRect/>
            </a:stretch>
          </p:blipFill>
          <p:spPr bwMode="auto">
            <a:xfrm>
              <a:off x="2454246" y="2589201"/>
              <a:ext cx="2383336" cy="2489656"/>
            </a:xfrm>
            <a:prstGeom prst="rect">
              <a:avLst/>
            </a:prstGeom>
            <a:noFill/>
          </p:spPr>
        </p:pic>
        <p:graphicFrame>
          <p:nvGraphicFramePr>
            <p:cNvPr id="7" name="Object 33"/>
            <p:cNvGraphicFramePr>
              <a:graphicFrameLocks noChangeAspect="1"/>
            </p:cNvGraphicFramePr>
            <p:nvPr/>
          </p:nvGraphicFramePr>
          <p:xfrm>
            <a:off x="4462461" y="3830643"/>
            <a:ext cx="250798" cy="318353"/>
          </p:xfrm>
          <a:graphic>
            <a:graphicData uri="http://schemas.openxmlformats.org/presentationml/2006/ole">
              <p:oleObj spid="_x0000_s113666" name="Equation" r:id="rId5" imgW="203040" imgH="241200" progId="Equation.3">
                <p:embed/>
              </p:oleObj>
            </a:graphicData>
          </a:graphic>
        </p:graphicFrame>
        <p:graphicFrame>
          <p:nvGraphicFramePr>
            <p:cNvPr id="8" name="Object 3"/>
            <p:cNvGraphicFramePr>
              <a:graphicFrameLocks noChangeAspect="1"/>
            </p:cNvGraphicFramePr>
            <p:nvPr/>
          </p:nvGraphicFramePr>
          <p:xfrm>
            <a:off x="2490759" y="4341825"/>
            <a:ext cx="234753" cy="301463"/>
          </p:xfrm>
          <a:graphic>
            <a:graphicData uri="http://schemas.openxmlformats.org/presentationml/2006/ole">
              <p:oleObj spid="_x0000_s113667" name="Equation" r:id="rId6" imgW="190440" imgH="228600" progId="Equation.3">
                <p:embed/>
              </p:oleObj>
            </a:graphicData>
          </a:graphic>
        </p:graphicFrame>
        <p:graphicFrame>
          <p:nvGraphicFramePr>
            <p:cNvPr id="9" name="Object 4"/>
            <p:cNvGraphicFramePr>
              <a:graphicFrameLocks noChangeAspect="1"/>
            </p:cNvGraphicFramePr>
            <p:nvPr/>
          </p:nvGraphicFramePr>
          <p:xfrm>
            <a:off x="3294045" y="2479662"/>
            <a:ext cx="219553" cy="302308"/>
          </p:xfrm>
          <a:graphic>
            <a:graphicData uri="http://schemas.openxmlformats.org/presentationml/2006/ole">
              <p:oleObj spid="_x0000_s113668" name="Equation" r:id="rId7" imgW="177480" imgH="228600" progId="Equation.3">
                <p:embed/>
              </p:oleObj>
            </a:graphicData>
          </a:graphic>
        </p:graphicFrame>
      </p:grpSp>
      <p:pic>
        <p:nvPicPr>
          <p:cNvPr id="40" name="Picture 3"/>
          <p:cNvPicPr>
            <a:picLocks noChangeAspect="1" noChangeArrowheads="1"/>
          </p:cNvPicPr>
          <p:nvPr/>
        </p:nvPicPr>
        <p:blipFill>
          <a:blip r:embed="rId8" cstate="print"/>
          <a:srcRect/>
          <a:stretch>
            <a:fillRect/>
          </a:stretch>
        </p:blipFill>
        <p:spPr bwMode="auto">
          <a:xfrm>
            <a:off x="5375286" y="2297097"/>
            <a:ext cx="3167502" cy="2534002"/>
          </a:xfrm>
          <a:prstGeom prst="rect">
            <a:avLst/>
          </a:prstGeom>
          <a:noFill/>
          <a:ln w="9525">
            <a:noFill/>
            <a:miter lim="800000"/>
            <a:headEnd/>
            <a:tailEnd/>
          </a:ln>
        </p:spPr>
      </p:pic>
      <p:sp>
        <p:nvSpPr>
          <p:cNvPr id="41" name="Rectangle 76"/>
          <p:cNvSpPr>
            <a:spLocks noChangeArrowheads="1"/>
          </p:cNvSpPr>
          <p:nvPr/>
        </p:nvSpPr>
        <p:spPr bwMode="auto">
          <a:xfrm>
            <a:off x="5740416" y="1822428"/>
            <a:ext cx="2181025" cy="438156"/>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Prototype camera</a:t>
            </a:r>
            <a:endParaRPr lang="en-US" sz="2200" dirty="0">
              <a:solidFill>
                <a:srgbClr val="FFFF66"/>
              </a:solidFill>
              <a:effectLst>
                <a:outerShdw blurRad="38100" dist="38100" dir="2700000" algn="tl">
                  <a:srgbClr val="000000"/>
                </a:outerShdw>
              </a:effectLst>
            </a:endParaRPr>
          </a:p>
        </p:txBody>
      </p:sp>
    </p:spTree>
  </p:cSld>
  <p:clrMapOvr>
    <a:masterClrMapping/>
  </p:clrMapOvr>
  <p:transition advTm="20187">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a:solidFill>
                  <a:srgbClr val="FFCC66"/>
                </a:solidFill>
                <a:effectLst>
                  <a:outerShdw blurRad="38100" dist="38100" dir="2700000" algn="tl">
                    <a:srgbClr val="000000"/>
                  </a:outerShdw>
                </a:effectLst>
              </a:rPr>
              <a:t>Motion blur removal with orthogonal parabolic exposures</a:t>
            </a:r>
          </a:p>
        </p:txBody>
      </p:sp>
      <p:sp>
        <p:nvSpPr>
          <p:cNvPr id="5" name="Subtitle 4"/>
          <p:cNvSpPr>
            <a:spLocks/>
          </p:cNvSpPr>
          <p:nvPr/>
        </p:nvSpPr>
        <p:spPr bwMode="auto">
          <a:xfrm>
            <a:off x="57150"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a:t>
            </a:r>
            <a:r>
              <a:rPr lang="en-US" sz="3600" dirty="0">
                <a:solidFill>
                  <a:srgbClr val="FFFFCC"/>
                </a:solidFill>
                <a:effectLst>
                  <a:outerShdw blurRad="38100" dist="38100" dir="2700000" algn="tl">
                    <a:srgbClr val="000000"/>
                  </a:outerShdw>
                </a:effectLst>
              </a:rPr>
              <a:t>Sang Cho</a:t>
            </a:r>
            <a:r>
              <a:rPr lang="en-US" sz="3200" baseline="30000" dirty="0">
                <a:solidFill>
                  <a:srgbClr val="FFFFCC"/>
                </a:solidFill>
                <a:effectLst>
                  <a:outerShdw blurRad="38100" dist="38100" dir="2700000" algn="tl">
                    <a:srgbClr val="000000"/>
                  </a:outerShdw>
                </a:effectLst>
              </a:rPr>
              <a:t>1              </a:t>
            </a:r>
            <a:r>
              <a:rPr lang="en-US" sz="3200" dirty="0">
                <a:solidFill>
                  <a:srgbClr val="FFFFCC"/>
                </a:solidFill>
                <a:effectLst>
                  <a:outerShdw blurRad="38100" dist="38100" dir="2700000" algn="tl">
                    <a:srgbClr val="000000"/>
                  </a:outerShdw>
                </a:effectLst>
              </a:rPr>
              <a:t>  </a:t>
            </a:r>
            <a:r>
              <a:rPr lang="en-US" sz="3200" dirty="0" err="1">
                <a:solidFill>
                  <a:srgbClr val="FFFFCC"/>
                </a:solidFill>
                <a:effectLst>
                  <a:outerShdw blurRad="38100" dist="38100" dir="2700000" algn="tl">
                    <a:srgbClr val="000000"/>
                  </a:outerShdw>
                </a:effectLst>
              </a:rPr>
              <a:t>Anat</a:t>
            </a:r>
            <a:r>
              <a:rPr lang="en-US" sz="3200" dirty="0">
                <a:solidFill>
                  <a:srgbClr val="FFFFCC"/>
                </a:solidFill>
                <a:effectLst>
                  <a:outerShdw blurRad="38100" dist="38100" dir="2700000" algn="tl">
                    <a:srgbClr val="000000"/>
                  </a:outerShdw>
                </a:effectLst>
              </a:rPr>
              <a:t> Levin</a:t>
            </a:r>
            <a:r>
              <a:rPr lang="en-US" sz="3200" baseline="30000" dirty="0">
                <a:solidFill>
                  <a:srgbClr val="FFFFCC"/>
                </a:solidFill>
                <a:effectLst>
                  <a:outerShdw blurRad="38100" dist="38100" dir="2700000" algn="tl">
                    <a:srgbClr val="000000"/>
                  </a:outerShdw>
                </a:effectLst>
              </a:rPr>
              <a:t>2                 </a:t>
            </a:r>
            <a:r>
              <a:rPr lang="en-US" sz="3200" baseline="30000" dirty="0" smtClean="0">
                <a:solidFill>
                  <a:srgbClr val="FFFFCC"/>
                </a:solidFill>
                <a:effectLst>
                  <a:outerShdw blurRad="38100" dist="38100" dir="2700000" algn="tl">
                    <a:srgbClr val="000000"/>
                  </a:outerShdw>
                </a:effectLst>
              </a:rPr>
              <a:t> </a:t>
            </a:r>
          </a:p>
          <a:p>
            <a:pPr marL="342900" indent="-342900" algn="ctr" eaLnBrk="0" hangingPunct="0">
              <a:defRPr/>
            </a:pPr>
            <a:r>
              <a:rPr lang="en-US" sz="3200" dirty="0" smtClean="0">
                <a:solidFill>
                  <a:srgbClr val="FFFFCC"/>
                </a:solidFill>
                <a:effectLst>
                  <a:outerShdw blurRad="38100" dist="38100" dir="2700000" algn="tl">
                    <a:srgbClr val="000000"/>
                  </a:outerShdw>
                </a:effectLst>
              </a:rPr>
              <a:t>    </a:t>
            </a:r>
            <a:r>
              <a:rPr lang="en-US" sz="3200" dirty="0" err="1" smtClean="0">
                <a:solidFill>
                  <a:srgbClr val="FFFFCC"/>
                </a:solidFill>
                <a:effectLst>
                  <a:outerShdw blurRad="38100" dist="38100" dir="2700000" algn="tl">
                    <a:srgbClr val="000000"/>
                  </a:outerShdw>
                </a:effectLst>
              </a:rPr>
              <a:t>Frédo</a:t>
            </a:r>
            <a:r>
              <a:rPr lang="en-US" sz="3200" dirty="0" smtClean="0">
                <a:solidFill>
                  <a:srgbClr val="FFFFCC"/>
                </a:solidFill>
                <a:effectLst>
                  <a:outerShdw blurRad="38100" dist="38100" dir="2700000" algn="tl">
                    <a:srgbClr val="000000"/>
                  </a:outerShdw>
                </a:effectLst>
              </a:rPr>
              <a:t> </a:t>
            </a:r>
            <a:r>
              <a:rPr lang="en-US" sz="3200" dirty="0">
                <a:solidFill>
                  <a:srgbClr val="FFFFCC"/>
                </a:solidFill>
                <a:effectLst>
                  <a:outerShdw blurRad="38100" dist="38100" dir="2700000" algn="tl">
                    <a:srgbClr val="000000"/>
                  </a:outerShdw>
                </a:effectLst>
              </a:rPr>
              <a:t>Durand</a:t>
            </a:r>
            <a:r>
              <a:rPr lang="en-US" sz="3200" baseline="30000" dirty="0">
                <a:solidFill>
                  <a:srgbClr val="FFFFCC"/>
                </a:solidFill>
                <a:effectLst>
                  <a:outerShdw blurRad="38100" dist="38100" dir="2700000" algn="tl">
                    <a:srgbClr val="000000"/>
                  </a:outerShdw>
                </a:effectLst>
              </a:rPr>
              <a:t>1</a:t>
            </a:r>
            <a:r>
              <a:rPr lang="en-US" sz="3200" dirty="0">
                <a:solidFill>
                  <a:srgbClr val="FFFFCC"/>
                </a:solidFill>
                <a:effectLst>
                  <a:outerShdw blurRad="38100" dist="38100" dir="2700000" algn="tl">
                    <a:srgbClr val="000000"/>
                  </a:outerShdw>
                </a:effectLst>
              </a:rPr>
              <a:t>             Bill Freeman</a:t>
            </a:r>
            <a:r>
              <a:rPr lang="en-US" sz="3200" baseline="30000" dirty="0">
                <a:solidFill>
                  <a:srgbClr val="FFFFCC"/>
                </a:solidFill>
                <a:effectLst>
                  <a:outerShdw blurRad="38100" dist="38100" dir="2700000" algn="tl">
                    <a:srgbClr val="000000"/>
                  </a:outerShdw>
                </a:effectLst>
              </a:rPr>
              <a:t>1</a:t>
            </a:r>
            <a:endParaRPr lang="en-US" sz="28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1</a:t>
            </a:r>
            <a:r>
              <a:rPr lang="en-US" sz="2800" dirty="0">
                <a:solidFill>
                  <a:srgbClr val="FFFFCC"/>
                </a:solidFill>
                <a:effectLst>
                  <a:outerShdw blurRad="38100" dist="38100" dir="2700000" algn="tl">
                    <a:srgbClr val="000000"/>
                  </a:outerShdw>
                </a:effectLst>
              </a:rPr>
              <a:t>Massachusetts Institute of Technology</a:t>
            </a:r>
            <a:endParaRPr lang="en-US" sz="1400" baseline="300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2</a:t>
            </a:r>
            <a:r>
              <a:rPr lang="en-US" sz="1800" baseline="30000" dirty="0">
                <a:solidFill>
                  <a:srgbClr val="FFFFCC"/>
                </a:solidFill>
                <a:effectLst>
                  <a:outerShdw blurRad="38100" dist="38100" dir="2700000" algn="tl">
                    <a:srgbClr val="000000"/>
                  </a:outerShdw>
                </a:effectLst>
              </a:rPr>
              <a:t> </a:t>
            </a:r>
            <a:r>
              <a:rPr lang="en-US" sz="2800" dirty="0">
                <a:solidFill>
                  <a:srgbClr val="FFFFCC"/>
                </a:solidFill>
                <a:effectLst>
                  <a:outerShdw blurRad="38100" dist="38100" dir="2700000" algn="tl">
                    <a:srgbClr val="000000"/>
                  </a:outerShdw>
                </a:effectLst>
              </a:rPr>
              <a:t>Weizmann Institute of Science</a:t>
            </a:r>
          </a:p>
          <a:p>
            <a:pPr marL="342900" indent="-342900" algn="ctr" eaLnBrk="0" hangingPunct="0">
              <a:defRPr/>
            </a:pPr>
            <a:endParaRPr lang="en-US" sz="2800" baseline="30000" dirty="0">
              <a:solidFill>
                <a:srgbClr val="FFFFCC"/>
              </a:solidFill>
              <a:effectLst>
                <a:outerShdw blurRad="38100" dist="38100" dir="2700000" algn="tl">
                  <a:srgbClr val="000000"/>
                </a:outerShdw>
              </a:effectLst>
            </a:endParaRPr>
          </a:p>
        </p:txBody>
      </p:sp>
      <p:sp>
        <p:nvSpPr>
          <p:cNvPr id="4" name="Rectangle 4"/>
          <p:cNvSpPr>
            <a:spLocks noChangeArrowheads="1"/>
          </p:cNvSpPr>
          <p:nvPr/>
        </p:nvSpPr>
        <p:spPr bwMode="auto">
          <a:xfrm>
            <a:off x="1249317" y="2593972"/>
            <a:ext cx="6551602" cy="584775"/>
          </a:xfrm>
          <a:prstGeom prst="rect">
            <a:avLst/>
          </a:prstGeom>
          <a:noFill/>
          <a:ln w="9525">
            <a:noFill/>
            <a:miter lim="800000"/>
            <a:headEnd/>
            <a:tailEnd/>
          </a:ln>
          <a:effectLst/>
        </p:spPr>
        <p:txBody>
          <a:bodyPr wrap="none">
            <a:spAutoFit/>
          </a:bodyPr>
          <a:lstStyle/>
          <a:p>
            <a:r>
              <a:rPr lang="en-US" sz="3200">
                <a:effectLst>
                  <a:outerShdw blurRad="38100" dist="38100" dir="2700000" algn="tl">
                    <a:srgbClr val="000000"/>
                  </a:outerShdw>
                </a:effectLst>
              </a:rPr>
              <a:t>http</a:t>
            </a:r>
            <a:r>
              <a:rPr lang="en-US" sz="3200" smtClean="0">
                <a:effectLst>
                  <a:outerShdw blurRad="38100" dist="38100" dir="2700000" algn="tl">
                    <a:srgbClr val="000000"/>
                  </a:outerShdw>
                </a:effectLst>
              </a:rPr>
              <a:t>://people.csail.mit.edu/~taegsang</a:t>
            </a:r>
            <a:endParaRPr lang="en-US" sz="3200" dirty="0">
              <a:effectLst>
                <a:outerShdw blurRad="38100" dist="38100" dir="2700000" algn="tl">
                  <a:srgbClr val="000000"/>
                </a:outerShdw>
              </a:effectLst>
            </a:endParaRPr>
          </a:p>
        </p:txBody>
      </p:sp>
    </p:spTree>
  </p:cSld>
  <p:clrMapOvr>
    <a:masterClrMapping/>
  </p:clrMapOvr>
  <p:transition advTm="1607">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smtClean="0">
                <a:solidFill>
                  <a:srgbClr val="FFCC66"/>
                </a:solidFill>
                <a:effectLst>
                  <a:outerShdw blurRad="38100" dist="38100" dir="2700000" algn="tl">
                    <a:srgbClr val="000000"/>
                  </a:outerShdw>
                </a:effectLst>
              </a:rPr>
              <a:t>Extra slides</a:t>
            </a:r>
            <a:endParaRPr lang="en-US" sz="4800" dirty="0">
              <a:solidFill>
                <a:srgbClr val="FFCC66"/>
              </a:solidFill>
              <a:effectLst>
                <a:outerShdw blurRad="38100" dist="38100" dir="2700000" algn="tl">
                  <a:srgbClr val="000000"/>
                </a:outerShdw>
              </a:effectLst>
            </a:endParaRPr>
          </a:p>
        </p:txBody>
      </p:sp>
    </p:spTree>
  </p:cSld>
  <p:clrMapOvr>
    <a:masterClrMapping/>
  </p:clrMapOvr>
  <p:transition advTm="1544">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153927" y="1010014"/>
            <a:ext cx="4343400" cy="4867275"/>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4646673" y="1010014"/>
            <a:ext cx="4343400" cy="4867275"/>
          </a:xfrm>
          <a:prstGeom prst="rect">
            <a:avLst/>
          </a:prstGeom>
          <a:noFill/>
          <a:ln w="25400">
            <a:solidFill>
              <a:schemeClr val="tx1"/>
            </a:solidFill>
          </a:ln>
        </p:spPr>
      </p:pic>
      <p:sp>
        <p:nvSpPr>
          <p:cNvPr id="7" name="Rectangle 6"/>
          <p:cNvSpPr/>
          <p:nvPr/>
        </p:nvSpPr>
        <p:spPr>
          <a:xfrm>
            <a:off x="979970" y="5948397"/>
            <a:ext cx="2691314"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645680" y="5984910"/>
            <a:ext cx="2345386"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4"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5"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6"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7"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8" cstate="print"/>
          <a:srcRect/>
          <a:stretch>
            <a:fillRect/>
          </a:stretch>
        </p:blipFill>
        <p:spPr bwMode="auto">
          <a:xfrm>
            <a:off x="4650276" y="3562029"/>
            <a:ext cx="2057400" cy="2305551"/>
          </a:xfrm>
          <a:prstGeom prst="rect">
            <a:avLst/>
          </a:prstGeom>
          <a:noFill/>
          <a:ln w="25400">
            <a:solidFill>
              <a:schemeClr val="tx1"/>
            </a:solidFill>
          </a:ln>
        </p:spPr>
      </p:pic>
      <p:pic>
        <p:nvPicPr>
          <p:cNvPr id="242696" name="Picture 8" descr="Z:\Research\twoParabDeblurring\MATLABCode\localKernelSelection\forSlides\verBlurDeb_parab.png"/>
          <p:cNvPicPr>
            <a:picLocks noChangeAspect="1" noChangeArrowheads="1"/>
          </p:cNvPicPr>
          <p:nvPr/>
        </p:nvPicPr>
        <p:blipFill>
          <a:blip r:embed="rId9" cstate="print"/>
          <a:srcRect/>
          <a:stretch>
            <a:fillRect/>
          </a:stretch>
        </p:blipFill>
        <p:spPr bwMode="auto">
          <a:xfrm>
            <a:off x="6788148" y="1092169"/>
            <a:ext cx="2057400" cy="2305551"/>
          </a:xfrm>
          <a:prstGeom prst="rect">
            <a:avLst/>
          </a:prstGeom>
          <a:noFill/>
          <a:ln w="25400">
            <a:solidFill>
              <a:schemeClr val="tx1"/>
            </a:solidFill>
          </a:ln>
        </p:spPr>
      </p:pic>
      <p:pic>
        <p:nvPicPr>
          <p:cNvPr id="242697" name="Picture 9" descr="Z:\Research\twoParabDeblurring\MATLABCode\localKernelSelection\forSlides\horBlurDeb_parab.png"/>
          <p:cNvPicPr>
            <a:picLocks noChangeAspect="1" noChangeArrowheads="1"/>
          </p:cNvPicPr>
          <p:nvPr/>
        </p:nvPicPr>
        <p:blipFill>
          <a:blip r:embed="rId10"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1"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2"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3"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4"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5"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6"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7" cstate="print"/>
          <a:srcRect/>
          <a:stretch>
            <a:fillRect/>
          </a:stretch>
        </p:blipFill>
        <p:spPr bwMode="auto">
          <a:xfrm>
            <a:off x="5778456" y="4962546"/>
            <a:ext cx="914400" cy="914400"/>
          </a:xfrm>
          <a:prstGeom prst="rect">
            <a:avLst/>
          </a:prstGeom>
          <a:noFill/>
          <a:ln w="25400">
            <a:solidFill>
              <a:schemeClr val="tx1"/>
            </a:solidFill>
          </a:ln>
        </p:spPr>
      </p:pic>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8" name="Rectangle 37"/>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Rectangle 38"/>
          <p:cNvSpPr/>
          <p:nvPr/>
        </p:nvSpPr>
        <p:spPr bwMode="auto">
          <a:xfrm>
            <a:off x="7894683"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1"/>
    </p:custDataLst>
  </p:cSld>
  <p:clrMapOvr>
    <a:masterClrMapping/>
  </p:clrMapOvr>
  <p:transition spd="med" advTm="418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Tree>
  </p:cSld>
  <p:clrMapOvr>
    <a:masterClrMapping/>
  </p:clrMapOvr>
  <p:transition spd="med" advTm="14703">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ransition spd="med" advTm="14703">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 name="Group 25"/>
          <p:cNvGrpSpPr/>
          <p:nvPr/>
        </p:nvGrpSpPr>
        <p:grpSpPr>
          <a:xfrm>
            <a:off x="1476002" y="2808279"/>
            <a:ext cx="620721" cy="1323439"/>
            <a:chOff x="555570" y="2808279"/>
            <a:chExt cx="620721" cy="1323439"/>
          </a:xfrm>
        </p:grpSpPr>
        <p:sp>
          <p:nvSpPr>
            <p:cNvPr id="24" name="Oval 23"/>
            <p:cNvSpPr/>
            <p:nvPr/>
          </p:nvSpPr>
          <p:spPr bwMode="auto">
            <a:xfrm>
              <a:off x="555570" y="3246435"/>
              <a:ext cx="620721" cy="620721"/>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628596" y="2808279"/>
              <a:ext cx="498855" cy="1323439"/>
            </a:xfrm>
            <a:prstGeom prst="rect">
              <a:avLst/>
            </a:prstGeom>
            <a:noFill/>
          </p:spPr>
          <p:txBody>
            <a:bodyPr wrap="none" rtlCol="0">
              <a:spAutoFit/>
            </a:bodyPr>
            <a:lstStyle/>
            <a:p>
              <a:r>
                <a:rPr lang="en-US" sz="8000" dirty="0" smtClean="0"/>
                <a:t>-</a:t>
              </a:r>
              <a:endParaRPr lang="en-US" sz="8000" dirty="0"/>
            </a:p>
          </p:txBody>
        </p:sp>
      </p:grpSp>
    </p:spTree>
  </p:cSld>
  <p:clrMapOvr>
    <a:masterClrMapping/>
  </p:clrMapOvr>
  <p:transition spd="med" advTm="14703">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a:t>
            </a:r>
          </a:p>
        </p:txBody>
      </p:sp>
      <p:pic>
        <p:nvPicPr>
          <p:cNvPr id="103429" name="Picture 5" descr="Z:\Research\twoParabDeblurring\MATLABCode\localKernelSelection\forSlides\diffHor_10_10.png"/>
          <p:cNvPicPr>
            <a:picLocks noChangeAspect="1" noChangeArrowheads="1"/>
          </p:cNvPicPr>
          <p:nvPr/>
        </p:nvPicPr>
        <p:blipFill>
          <a:blip r:embed="rId3" cstate="print"/>
          <a:srcRect/>
          <a:stretch>
            <a:fillRect/>
          </a:stretch>
        </p:blipFill>
        <p:spPr bwMode="auto">
          <a:xfrm>
            <a:off x="3822698" y="1128681"/>
            <a:ext cx="2447943" cy="2743200"/>
          </a:xfrm>
          <a:prstGeom prst="rect">
            <a:avLst/>
          </a:prstGeom>
          <a:noFill/>
          <a:ln w="25400">
            <a:solidFill>
              <a:schemeClr val="tx1"/>
            </a:solidFill>
          </a:ln>
        </p:spPr>
      </p:pic>
      <p:pic>
        <p:nvPicPr>
          <p:cNvPr id="103430" name="Picture 6" descr="Z:\Research\twoParabDeblurring\MATLABCode\localKernelSelection\forSlides\diffVer_10_10.png"/>
          <p:cNvPicPr>
            <a:picLocks noChangeAspect="1" noChangeArrowheads="1"/>
          </p:cNvPicPr>
          <p:nvPr/>
        </p:nvPicPr>
        <p:blipFill>
          <a:blip r:embed="rId4" cstate="print"/>
          <a:srcRect/>
          <a:stretch>
            <a:fillRect/>
          </a:stretch>
        </p:blipFill>
        <p:spPr bwMode="auto">
          <a:xfrm>
            <a:off x="6432591" y="1128681"/>
            <a:ext cx="2447943" cy="2743200"/>
          </a:xfrm>
          <a:prstGeom prst="rect">
            <a:avLst/>
          </a:prstGeom>
          <a:noFill/>
          <a:ln w="25400">
            <a:solidFill>
              <a:schemeClr val="tx1"/>
            </a:solidFill>
          </a:ln>
        </p:spPr>
      </p:pic>
      <p:pic>
        <p:nvPicPr>
          <p:cNvPr id="103431" name="Picture 7" descr="Z:\Research\twoParabDeblurring\MATLABCode\localKernelSelection\forSlides\diffVer_21_10.png"/>
          <p:cNvPicPr>
            <a:picLocks noChangeAspect="1" noChangeArrowheads="1"/>
          </p:cNvPicPr>
          <p:nvPr/>
        </p:nvPicPr>
        <p:blipFill>
          <a:blip r:embed="rId5" cstate="print"/>
          <a:srcRect/>
          <a:stretch>
            <a:fillRect/>
          </a:stretch>
        </p:blipFill>
        <p:spPr bwMode="auto">
          <a:xfrm>
            <a:off x="6432591" y="3990978"/>
            <a:ext cx="2447943" cy="2743200"/>
          </a:xfrm>
          <a:prstGeom prst="rect">
            <a:avLst/>
          </a:prstGeom>
          <a:noFill/>
          <a:ln w="25400">
            <a:solidFill>
              <a:schemeClr val="tx1"/>
            </a:solidFill>
          </a:ln>
        </p:spPr>
      </p:pic>
      <p:pic>
        <p:nvPicPr>
          <p:cNvPr id="103432" name="Picture 8" descr="Z:\Research\twoParabDeblurring\MATLABCode\localKernelSelection\forSlides\diffHor_21_10.png"/>
          <p:cNvPicPr>
            <a:picLocks noChangeAspect="1" noChangeArrowheads="1"/>
          </p:cNvPicPr>
          <p:nvPr/>
        </p:nvPicPr>
        <p:blipFill>
          <a:blip r:embed="rId6" cstate="print"/>
          <a:srcRect/>
          <a:stretch>
            <a:fillRect/>
          </a:stretch>
        </p:blipFill>
        <p:spPr bwMode="auto">
          <a:xfrm>
            <a:off x="3822698" y="3990978"/>
            <a:ext cx="2447943" cy="2743200"/>
          </a:xfrm>
          <a:prstGeom prst="rect">
            <a:avLst/>
          </a:prstGeom>
          <a:noFill/>
          <a:ln w="25400">
            <a:solidFill>
              <a:schemeClr val="tx1"/>
            </a:solidFill>
          </a:ln>
        </p:spPr>
      </p:pic>
      <p:pic>
        <p:nvPicPr>
          <p:cNvPr id="103433" name="Picture 9" descr="Z:\Research\twoParabDeblurring\MATLABCode\localKernelSelection\forSlides\deblur_10_10.png"/>
          <p:cNvPicPr>
            <a:picLocks noChangeAspect="1" noChangeArrowheads="1"/>
          </p:cNvPicPr>
          <p:nvPr/>
        </p:nvPicPr>
        <p:blipFill>
          <a:blip r:embed="rId7" cstate="print"/>
          <a:srcRect/>
          <a:stretch>
            <a:fillRect/>
          </a:stretch>
        </p:blipFill>
        <p:spPr bwMode="auto">
          <a:xfrm>
            <a:off x="1212804" y="1128681"/>
            <a:ext cx="2447944" cy="2743200"/>
          </a:xfrm>
          <a:prstGeom prst="rect">
            <a:avLst/>
          </a:prstGeom>
          <a:noFill/>
          <a:ln w="25400">
            <a:solidFill>
              <a:schemeClr val="tx1"/>
            </a:solidFill>
          </a:ln>
        </p:spPr>
      </p:pic>
      <p:pic>
        <p:nvPicPr>
          <p:cNvPr id="103434" name="Picture 10" descr="Z:\Research\twoParabDeblurring\MATLABCode\localKernelSelection\forSlides\deblur_21_10.png"/>
          <p:cNvPicPr>
            <a:picLocks noChangeAspect="1" noChangeArrowheads="1"/>
          </p:cNvPicPr>
          <p:nvPr/>
        </p:nvPicPr>
        <p:blipFill>
          <a:blip r:embed="rId8" cstate="print"/>
          <a:srcRect/>
          <a:stretch>
            <a:fillRect/>
          </a:stretch>
        </p:blipFill>
        <p:spPr bwMode="auto">
          <a:xfrm>
            <a:off x="1212804" y="3990978"/>
            <a:ext cx="2447944" cy="2743200"/>
          </a:xfrm>
          <a:prstGeom prst="rect">
            <a:avLst/>
          </a:prstGeom>
          <a:noFill/>
          <a:ln w="25400">
            <a:solidFill>
              <a:schemeClr val="tx1"/>
            </a:solidFill>
          </a:ln>
        </p:spPr>
      </p:pic>
      <p:sp>
        <p:nvSpPr>
          <p:cNvPr id="31" name="TextBox 30"/>
          <p:cNvSpPr txBox="1"/>
          <p:nvPr/>
        </p:nvSpPr>
        <p:spPr>
          <a:xfrm>
            <a:off x="63150" y="2115561"/>
            <a:ext cx="1094659" cy="769441"/>
          </a:xfrm>
          <a:prstGeom prst="rect">
            <a:avLst/>
          </a:prstGeom>
          <a:noFill/>
        </p:spPr>
        <p:txBody>
          <a:bodyPr wrap="none" rtlCol="0">
            <a:spAutoFit/>
          </a:bodyPr>
          <a:lstStyle/>
          <a:p>
            <a:pPr algn="ctr"/>
            <a:r>
              <a:rPr lang="en-US" sz="2200" dirty="0" smtClean="0"/>
              <a:t>Correct </a:t>
            </a:r>
          </a:p>
          <a:p>
            <a:pPr algn="ctr"/>
            <a:r>
              <a:rPr lang="en-US" sz="2200" dirty="0" smtClean="0"/>
              <a:t>motion</a:t>
            </a:r>
            <a:endParaRPr lang="en-US" sz="2200" dirty="0"/>
          </a:p>
        </p:txBody>
      </p:sp>
      <p:sp>
        <p:nvSpPr>
          <p:cNvPr id="33" name="TextBox 32"/>
          <p:cNvSpPr txBox="1"/>
          <p:nvPr/>
        </p:nvSpPr>
        <p:spPr>
          <a:xfrm>
            <a:off x="-28638" y="4977858"/>
            <a:ext cx="1278234" cy="769441"/>
          </a:xfrm>
          <a:prstGeom prst="rect">
            <a:avLst/>
          </a:prstGeom>
          <a:noFill/>
        </p:spPr>
        <p:txBody>
          <a:bodyPr wrap="none" rtlCol="0">
            <a:spAutoFit/>
          </a:bodyPr>
          <a:lstStyle/>
          <a:p>
            <a:pPr algn="ctr"/>
            <a:r>
              <a:rPr lang="en-US" sz="2200" dirty="0" smtClean="0"/>
              <a:t>Incorrect </a:t>
            </a:r>
          </a:p>
          <a:p>
            <a:pPr algn="ctr"/>
            <a:r>
              <a:rPr lang="en-US" sz="2200" dirty="0" smtClean="0"/>
              <a:t>motion</a:t>
            </a:r>
            <a:endParaRPr lang="en-US" sz="2200" dirty="0"/>
          </a:p>
        </p:txBody>
      </p:sp>
      <p:sp>
        <p:nvSpPr>
          <p:cNvPr id="34" name="TextBox 33"/>
          <p:cNvSpPr txBox="1"/>
          <p:nvPr/>
        </p:nvSpPr>
        <p:spPr>
          <a:xfrm>
            <a:off x="1298580" y="708782"/>
            <a:ext cx="2276392" cy="461665"/>
          </a:xfrm>
          <a:prstGeom prst="rect">
            <a:avLst/>
          </a:prstGeom>
          <a:noFill/>
        </p:spPr>
        <p:txBody>
          <a:bodyPr wrap="none" rtlCol="0">
            <a:spAutoFit/>
          </a:bodyPr>
          <a:lstStyle/>
          <a:p>
            <a:r>
              <a:rPr lang="en-US" err="1" smtClean="0"/>
              <a:t>Deblurred</a:t>
            </a:r>
            <a:r>
              <a:rPr lang="en-US" dirty="0" smtClean="0"/>
              <a:t> image</a:t>
            </a:r>
            <a:endParaRPr lang="en-US" dirty="0"/>
          </a:p>
        </p:txBody>
      </p:sp>
      <p:sp>
        <p:nvSpPr>
          <p:cNvPr id="35" name="TextBox 34"/>
          <p:cNvSpPr txBox="1"/>
          <p:nvPr/>
        </p:nvSpPr>
        <p:spPr>
          <a:xfrm>
            <a:off x="4098621" y="708782"/>
            <a:ext cx="1896096" cy="461665"/>
          </a:xfrm>
          <a:prstGeom prst="rect">
            <a:avLst/>
          </a:prstGeom>
          <a:noFill/>
        </p:spPr>
        <p:txBody>
          <a:bodyPr wrap="none" rtlCol="0">
            <a:spAutoFit/>
          </a:bodyPr>
          <a:lstStyle/>
          <a:p>
            <a:r>
              <a:rPr lang="en-US" dirty="0" smtClean="0"/>
              <a:t>Residual - </a:t>
            </a:r>
            <a:r>
              <a:rPr lang="en-US" dirty="0" err="1" smtClean="0"/>
              <a:t>hor</a:t>
            </a:r>
            <a:endParaRPr lang="en-US" dirty="0"/>
          </a:p>
        </p:txBody>
      </p:sp>
      <p:sp>
        <p:nvSpPr>
          <p:cNvPr id="36" name="TextBox 35"/>
          <p:cNvSpPr txBox="1"/>
          <p:nvPr/>
        </p:nvSpPr>
        <p:spPr>
          <a:xfrm>
            <a:off x="6725249" y="708782"/>
            <a:ext cx="1862626" cy="461665"/>
          </a:xfrm>
          <a:prstGeom prst="rect">
            <a:avLst/>
          </a:prstGeom>
          <a:noFill/>
        </p:spPr>
        <p:txBody>
          <a:bodyPr wrap="none" rtlCol="0">
            <a:spAutoFit/>
          </a:bodyPr>
          <a:lstStyle/>
          <a:p>
            <a:r>
              <a:rPr lang="en-US" dirty="0" smtClean="0"/>
              <a:t>Residual - </a:t>
            </a:r>
            <a:r>
              <a:rPr lang="en-US" dirty="0" err="1" smtClean="0"/>
              <a:t>ver</a:t>
            </a:r>
            <a:endParaRPr lang="en-US" dirty="0"/>
          </a:p>
        </p:txBody>
      </p:sp>
    </p:spTree>
  </p:cSld>
  <p:clrMapOvr>
    <a:masterClrMapping/>
  </p:clrMapOvr>
  <p:transition spd="med" advTm="14703">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rgbClr val="FF0000"/>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30" name="Rectangle 29"/>
          <p:cNvSpPr/>
          <p:nvPr/>
        </p:nvSpPr>
        <p:spPr bwMode="auto">
          <a:xfrm>
            <a:off x="5740416"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Tree>
  </p:cSld>
  <p:clrMapOvr>
    <a:masterClrMapping/>
  </p:clrMapOvr>
  <p:transition spd="med" advTm="6116">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7"/>
          <p:cNvSpPr txBox="1">
            <a:spLocks/>
          </p:cNvSpPr>
          <p:nvPr/>
        </p:nvSpPr>
        <p:spPr bwMode="auto">
          <a:xfrm>
            <a:off x="468313" y="-69850"/>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err="1" smtClean="0">
                <a:ln>
                  <a:noFill/>
                </a:ln>
                <a:solidFill>
                  <a:srgbClr val="FFCC66"/>
                </a:solidFill>
                <a:effectLst>
                  <a:outerShdw blurRad="38100" dist="38100" dir="2700000" algn="tl">
                    <a:srgbClr val="000000"/>
                  </a:outerShdw>
                </a:effectLst>
                <a:uLnTx/>
                <a:uFillTx/>
                <a:latin typeface="Calibri" pitchFamily="34" charset="0"/>
                <a:ea typeface="+mj-ea"/>
                <a:cs typeface="+mj-cs"/>
              </a:rPr>
              <a:t>Deblurring</a:t>
            </a: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 performance comparisons</a:t>
            </a:r>
          </a:p>
        </p:txBody>
      </p:sp>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rgbClr val="FF0000"/>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30" name="Rectangle 29"/>
          <p:cNvSpPr/>
          <p:nvPr/>
        </p:nvSpPr>
        <p:spPr bwMode="auto">
          <a:xfrm>
            <a:off x="5740416"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7" name="Rectangle 36"/>
          <p:cNvSpPr/>
          <p:nvPr/>
        </p:nvSpPr>
        <p:spPr bwMode="auto">
          <a:xfrm>
            <a:off x="0" y="33291"/>
            <a:ext cx="9144000" cy="6858000"/>
          </a:xfrm>
          <a:prstGeom prst="rect">
            <a:avLst/>
          </a:prstGeom>
          <a:solidFill>
            <a:schemeClr val="bg2">
              <a:lumMod val="50000"/>
              <a:lumOff val="50000"/>
              <a:alpha val="8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9" name="Rectangle 38"/>
          <p:cNvSpPr/>
          <p:nvPr/>
        </p:nvSpPr>
        <p:spPr>
          <a:xfrm>
            <a:off x="993726" y="2625714"/>
            <a:ext cx="7120035" cy="1323439"/>
          </a:xfrm>
          <a:prstGeom prst="rect">
            <a:avLst/>
          </a:prstGeom>
        </p:spPr>
        <p:txBody>
          <a:bodyPr wrap="square">
            <a:spAutoFit/>
          </a:bodyPr>
          <a:lstStyle/>
          <a:p>
            <a:pPr algn="ctr" defTabSz="461963">
              <a:defRPr/>
            </a:pPr>
            <a:r>
              <a:rPr lang="en-US" sz="4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What is the best image quality we can hope to achieve?</a:t>
            </a:r>
            <a:endParaRPr lang="en-US" sz="4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22402">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In this talk</a:t>
            </a:r>
          </a:p>
        </p:txBody>
      </p:sp>
      <p:sp>
        <p:nvSpPr>
          <p:cNvPr id="14339" name="TextBox 6"/>
          <p:cNvSpPr txBox="1">
            <a:spLocks noChangeArrowheads="1"/>
          </p:cNvSpPr>
          <p:nvPr/>
        </p:nvSpPr>
        <p:spPr bwMode="auto">
          <a:xfrm>
            <a:off x="1066800" y="1219200"/>
            <a:ext cx="6934200" cy="830997"/>
          </a:xfrm>
          <a:prstGeom prst="rect">
            <a:avLst/>
          </a:prstGeom>
          <a:noFill/>
          <a:ln w="9525">
            <a:noFill/>
            <a:miter lim="800000"/>
            <a:headEnd/>
            <a:tailEnd/>
          </a:ln>
        </p:spPr>
        <p:txBody>
          <a:bodyPr>
            <a:spAutoFit/>
          </a:bodyPr>
          <a:lstStyle/>
          <a:p>
            <a:pPr>
              <a:buFont typeface="Arial" charset="0"/>
              <a:buChar char="•"/>
            </a:pPr>
            <a:r>
              <a:rPr lang="en-US" dirty="0"/>
              <a:t> What is the</a:t>
            </a:r>
            <a:r>
              <a:rPr lang="en-US" dirty="0" smtClean="0"/>
              <a:t> best we can do for 2D motions?</a:t>
            </a:r>
          </a:p>
          <a:p>
            <a:pPr>
              <a:buFont typeface="Arial" charset="0"/>
              <a:buChar char="•"/>
            </a:pPr>
            <a:r>
              <a:rPr lang="en-US" dirty="0"/>
              <a:t> A new camera for near-optimal information capture</a:t>
            </a:r>
          </a:p>
        </p:txBody>
      </p:sp>
      <p:grpSp>
        <p:nvGrpSpPr>
          <p:cNvPr id="79" name="Group 78"/>
          <p:cNvGrpSpPr/>
          <p:nvPr/>
        </p:nvGrpSpPr>
        <p:grpSpPr>
          <a:xfrm>
            <a:off x="694019" y="2370123"/>
            <a:ext cx="3366799" cy="4407835"/>
            <a:chOff x="446031" y="2370123"/>
            <a:chExt cx="3366799" cy="4407835"/>
          </a:xfrm>
        </p:grpSpPr>
        <p:sp>
          <p:nvSpPr>
            <p:cNvPr id="69" name="Text Box 27"/>
            <p:cNvSpPr txBox="1">
              <a:spLocks noChangeArrowheads="1"/>
            </p:cNvSpPr>
            <p:nvPr/>
          </p:nvSpPr>
          <p:spPr bwMode="auto">
            <a:xfrm rot="18472817">
              <a:off x="1132138" y="5755348"/>
              <a:ext cx="1337334"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a:t>
              </a:r>
              <a:r>
                <a:rPr lang="en-US" sz="2000" b="1" i="1" dirty="0">
                  <a:latin typeface="Times New Roman" pitchFamily="18" charset="0"/>
                </a:rPr>
                <a:t>x</a:t>
              </a:r>
            </a:p>
          </p:txBody>
        </p:sp>
        <p:grpSp>
          <p:nvGrpSpPr>
            <p:cNvPr id="75" name="Group 74"/>
            <p:cNvGrpSpPr/>
            <p:nvPr/>
          </p:nvGrpSpPr>
          <p:grpSpPr>
            <a:xfrm>
              <a:off x="446031" y="2370123"/>
              <a:ext cx="3366799" cy="3945709"/>
              <a:chOff x="825741" y="2513870"/>
              <a:chExt cx="3366799" cy="3945709"/>
            </a:xfrm>
          </p:grpSpPr>
          <p:sp>
            <p:nvSpPr>
              <p:cNvPr id="57" name="AutoShape 18"/>
              <p:cNvSpPr>
                <a:spLocks/>
              </p:cNvSpPr>
              <p:nvPr/>
            </p:nvSpPr>
            <p:spPr bwMode="auto">
              <a:xfrm rot="18342341" flipH="1">
                <a:off x="1267280" y="4202068"/>
                <a:ext cx="938272" cy="417573"/>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58" name="AutoShape 19"/>
              <p:cNvSpPr>
                <a:spLocks/>
              </p:cNvSpPr>
              <p:nvPr/>
            </p:nvSpPr>
            <p:spPr bwMode="auto">
              <a:xfrm rot="18360085" flipH="1">
                <a:off x="1088871" y="5019896"/>
                <a:ext cx="535068" cy="417573"/>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59" name="AutoShape 21"/>
              <p:cNvSpPr>
                <a:spLocks/>
              </p:cNvSpPr>
              <p:nvPr/>
            </p:nvSpPr>
            <p:spPr bwMode="auto">
              <a:xfrm rot="19478630">
                <a:off x="1601273" y="5695393"/>
                <a:ext cx="324135" cy="416728"/>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60" name="AutoShape 20"/>
              <p:cNvSpPr>
                <a:spLocks/>
              </p:cNvSpPr>
              <p:nvPr/>
            </p:nvSpPr>
            <p:spPr bwMode="auto">
              <a:xfrm rot="18460980" flipH="1">
                <a:off x="879700" y="5708527"/>
                <a:ext cx="309656" cy="417573"/>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sp>
            <p:nvSpPr>
              <p:cNvPr id="61" name="AutoShape 22"/>
              <p:cNvSpPr>
                <a:spLocks/>
              </p:cNvSpPr>
              <p:nvPr/>
            </p:nvSpPr>
            <p:spPr bwMode="auto">
              <a:xfrm rot="19935500">
                <a:off x="1292938" y="5883918"/>
                <a:ext cx="296722" cy="417573"/>
              </a:xfrm>
              <a:prstGeom prst="rightArrow">
                <a:avLst>
                  <a:gd name="adj1" fmla="val 28445"/>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62" name="AutoShape 23"/>
              <p:cNvSpPr>
                <a:spLocks/>
              </p:cNvSpPr>
              <p:nvPr/>
            </p:nvSpPr>
            <p:spPr bwMode="auto">
              <a:xfrm rot="19443298">
                <a:off x="1877471" y="5417703"/>
                <a:ext cx="442189" cy="417573"/>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63" name="Line 25"/>
              <p:cNvSpPr>
                <a:spLocks noChangeShapeType="1"/>
              </p:cNvSpPr>
              <p:nvPr/>
            </p:nvSpPr>
            <p:spPr bwMode="auto">
              <a:xfrm>
                <a:off x="2140914" y="5568287"/>
                <a:ext cx="2042222" cy="0"/>
              </a:xfrm>
              <a:prstGeom prst="line">
                <a:avLst/>
              </a:prstGeom>
              <a:noFill/>
              <a:ln w="28575">
                <a:solidFill>
                  <a:schemeClr val="tx1"/>
                </a:solidFill>
                <a:round/>
                <a:headEnd/>
                <a:tailEnd type="triangle" w="med" len="med"/>
              </a:ln>
              <a:effectLst/>
            </p:spPr>
            <p:txBody>
              <a:bodyPr/>
              <a:lstStyle/>
              <a:p>
                <a:endParaRPr lang="en-US"/>
              </a:p>
            </p:txBody>
          </p:sp>
          <p:sp>
            <p:nvSpPr>
              <p:cNvPr id="64" name="Line 26"/>
              <p:cNvSpPr>
                <a:spLocks noChangeShapeType="1"/>
              </p:cNvSpPr>
              <p:nvPr/>
            </p:nvSpPr>
            <p:spPr bwMode="auto">
              <a:xfrm flipH="1">
                <a:off x="2143450" y="2530314"/>
                <a:ext cx="0" cy="3045581"/>
              </a:xfrm>
              <a:prstGeom prst="line">
                <a:avLst/>
              </a:prstGeom>
              <a:noFill/>
              <a:ln w="28575">
                <a:solidFill>
                  <a:schemeClr val="tx1"/>
                </a:solidFill>
                <a:round/>
                <a:headEnd type="triangle" w="med" len="med"/>
                <a:tailEnd/>
              </a:ln>
              <a:effectLst/>
            </p:spPr>
            <p:txBody>
              <a:bodyPr/>
              <a:lstStyle/>
              <a:p>
                <a:endParaRPr lang="en-US"/>
              </a:p>
            </p:txBody>
          </p:sp>
          <p:sp>
            <p:nvSpPr>
              <p:cNvPr id="65" name="Text Box 27"/>
              <p:cNvSpPr txBox="1">
                <a:spLocks noChangeArrowheads="1"/>
              </p:cNvSpPr>
              <p:nvPr/>
            </p:nvSpPr>
            <p:spPr bwMode="auto">
              <a:xfrm>
                <a:off x="1994157" y="5516589"/>
                <a:ext cx="2198383"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y</a:t>
                </a:r>
                <a:endParaRPr lang="en-US" sz="2000" b="1" i="1" dirty="0">
                  <a:latin typeface="Times New Roman" pitchFamily="18" charset="0"/>
                </a:endParaRPr>
              </a:p>
            </p:txBody>
          </p:sp>
          <p:sp>
            <p:nvSpPr>
              <p:cNvPr id="66" name="Text Box 28"/>
              <p:cNvSpPr txBox="1">
                <a:spLocks noChangeArrowheads="1"/>
              </p:cNvSpPr>
              <p:nvPr/>
            </p:nvSpPr>
            <p:spPr bwMode="auto">
              <a:xfrm>
                <a:off x="1299805" y="2513870"/>
                <a:ext cx="869560"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sp>
            <p:nvSpPr>
              <p:cNvPr id="68" name="Line 25"/>
              <p:cNvSpPr>
                <a:spLocks noChangeShapeType="1"/>
              </p:cNvSpPr>
              <p:nvPr/>
            </p:nvSpPr>
            <p:spPr bwMode="auto">
              <a:xfrm flipH="1">
                <a:off x="1358856" y="5546754"/>
                <a:ext cx="803286" cy="912825"/>
              </a:xfrm>
              <a:prstGeom prst="line">
                <a:avLst/>
              </a:prstGeom>
              <a:noFill/>
              <a:ln w="28575">
                <a:solidFill>
                  <a:schemeClr val="tx1"/>
                </a:solidFill>
                <a:round/>
                <a:headEnd/>
                <a:tailEnd type="triangle" w="med" len="med"/>
              </a:ln>
              <a:effectLst/>
            </p:spPr>
            <p:txBody>
              <a:bodyPr/>
              <a:lstStyle/>
              <a:p>
                <a:endParaRPr lang="en-US"/>
              </a:p>
            </p:txBody>
          </p:sp>
          <p:sp>
            <p:nvSpPr>
              <p:cNvPr id="73" name="Freeform 72"/>
              <p:cNvSpPr/>
              <p:nvPr/>
            </p:nvSpPr>
            <p:spPr bwMode="auto">
              <a:xfrm>
                <a:off x="1187752" y="4122057"/>
                <a:ext cx="945848" cy="2012648"/>
              </a:xfrm>
              <a:custGeom>
                <a:avLst/>
                <a:gdLst>
                  <a:gd name="connsiteX0" fmla="*/ 945848 w 945848"/>
                  <a:gd name="connsiteY0" fmla="*/ 0 h 2012648"/>
                  <a:gd name="connsiteX1" fmla="*/ 2419 w 945848"/>
                  <a:gd name="connsiteY1" fmla="*/ 1770743 h 2012648"/>
                  <a:gd name="connsiteX2" fmla="*/ 931334 w 945848"/>
                  <a:gd name="connsiteY2" fmla="*/ 1451429 h 2012648"/>
                </a:gdLst>
                <a:ahLst/>
                <a:cxnLst>
                  <a:cxn ang="0">
                    <a:pos x="connsiteX0" y="connsiteY0"/>
                  </a:cxn>
                  <a:cxn ang="0">
                    <a:pos x="connsiteX1" y="connsiteY1"/>
                  </a:cxn>
                  <a:cxn ang="0">
                    <a:pos x="connsiteX2" y="connsiteY2"/>
                  </a:cxn>
                </a:cxnLst>
                <a:rect l="l" t="t" r="r" b="b"/>
                <a:pathLst>
                  <a:path w="945848" h="2012648">
                    <a:moveTo>
                      <a:pt x="945848" y="0"/>
                    </a:moveTo>
                    <a:cubicBezTo>
                      <a:pt x="475343" y="764419"/>
                      <a:pt x="4838" y="1528838"/>
                      <a:pt x="2419" y="1770743"/>
                    </a:cubicBezTo>
                    <a:cubicBezTo>
                      <a:pt x="0" y="2012648"/>
                      <a:pt x="465667" y="1732038"/>
                      <a:pt x="931334" y="1451429"/>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80" name="Group 79"/>
          <p:cNvGrpSpPr/>
          <p:nvPr/>
        </p:nvGrpSpPr>
        <p:grpSpPr>
          <a:xfrm>
            <a:off x="5119695" y="2224071"/>
            <a:ext cx="2903064" cy="4597229"/>
            <a:chOff x="5170183" y="2224071"/>
            <a:chExt cx="2903064" cy="4597229"/>
          </a:xfrm>
        </p:grpSpPr>
        <p:sp>
          <p:nvSpPr>
            <p:cNvPr id="47" name="Line 25"/>
            <p:cNvSpPr>
              <a:spLocks noChangeShapeType="1"/>
            </p:cNvSpPr>
            <p:nvPr/>
          </p:nvSpPr>
          <p:spPr bwMode="auto">
            <a:xfrm>
              <a:off x="6011292" y="5415887"/>
              <a:ext cx="2042222" cy="0"/>
            </a:xfrm>
            <a:prstGeom prst="line">
              <a:avLst/>
            </a:prstGeom>
            <a:noFill/>
            <a:ln w="28575">
              <a:solidFill>
                <a:schemeClr val="tx1"/>
              </a:solidFill>
              <a:round/>
              <a:headEnd/>
              <a:tailEnd type="triangle" w="med" len="med"/>
            </a:ln>
            <a:effectLst/>
          </p:spPr>
          <p:txBody>
            <a:bodyPr/>
            <a:lstStyle/>
            <a:p>
              <a:endParaRPr lang="en-US"/>
            </a:p>
          </p:txBody>
        </p:sp>
        <p:sp>
          <p:nvSpPr>
            <p:cNvPr id="48" name="Line 26"/>
            <p:cNvSpPr>
              <a:spLocks noChangeShapeType="1"/>
            </p:cNvSpPr>
            <p:nvPr/>
          </p:nvSpPr>
          <p:spPr bwMode="auto">
            <a:xfrm flipH="1">
              <a:off x="6013828" y="2377914"/>
              <a:ext cx="0" cy="3045581"/>
            </a:xfrm>
            <a:prstGeom prst="line">
              <a:avLst/>
            </a:prstGeom>
            <a:noFill/>
            <a:ln w="28575">
              <a:solidFill>
                <a:schemeClr val="tx1"/>
              </a:solidFill>
              <a:round/>
              <a:headEnd type="triangle" w="med" len="med"/>
              <a:tailEnd/>
            </a:ln>
            <a:effectLst/>
          </p:spPr>
          <p:txBody>
            <a:bodyPr/>
            <a:lstStyle/>
            <a:p>
              <a:endParaRPr lang="en-US"/>
            </a:p>
          </p:txBody>
        </p:sp>
        <p:sp>
          <p:nvSpPr>
            <p:cNvPr id="49" name="Text Box 27"/>
            <p:cNvSpPr txBox="1">
              <a:spLocks noChangeArrowheads="1"/>
            </p:cNvSpPr>
            <p:nvPr/>
          </p:nvSpPr>
          <p:spPr bwMode="auto">
            <a:xfrm>
              <a:off x="5874864" y="5364189"/>
              <a:ext cx="2198383"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y</a:t>
              </a:r>
              <a:endParaRPr lang="en-US" sz="2000" b="1" i="1" dirty="0">
                <a:latin typeface="Times New Roman" pitchFamily="18" charset="0"/>
              </a:endParaRPr>
            </a:p>
          </p:txBody>
        </p:sp>
        <p:sp>
          <p:nvSpPr>
            <p:cNvPr id="50" name="Text Box 28"/>
            <p:cNvSpPr txBox="1">
              <a:spLocks noChangeArrowheads="1"/>
            </p:cNvSpPr>
            <p:nvPr/>
          </p:nvSpPr>
          <p:spPr bwMode="auto">
            <a:xfrm>
              <a:off x="5170183" y="2361470"/>
              <a:ext cx="869560"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grpSp>
          <p:nvGrpSpPr>
            <p:cNvPr id="77" name="Group 76"/>
            <p:cNvGrpSpPr/>
            <p:nvPr/>
          </p:nvGrpSpPr>
          <p:grpSpPr>
            <a:xfrm rot="10800000">
              <a:off x="6062010" y="2224071"/>
              <a:ext cx="1935715" cy="1659015"/>
              <a:chOff x="6062010" y="2224071"/>
              <a:chExt cx="1935715" cy="1659015"/>
            </a:xfrm>
          </p:grpSpPr>
          <p:sp>
            <p:nvSpPr>
              <p:cNvPr id="44" name="AutoShape 20"/>
              <p:cNvSpPr>
                <a:spLocks/>
              </p:cNvSpPr>
              <p:nvPr/>
            </p:nvSpPr>
            <p:spPr bwMode="auto">
              <a:xfrm flipH="1">
                <a:off x="6062010" y="3027357"/>
                <a:ext cx="262040" cy="417573"/>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grpSp>
            <p:nvGrpSpPr>
              <p:cNvPr id="76" name="Group 75"/>
              <p:cNvGrpSpPr/>
              <p:nvPr/>
            </p:nvGrpSpPr>
            <p:grpSpPr>
              <a:xfrm>
                <a:off x="6119521" y="2224071"/>
                <a:ext cx="1878204" cy="1659015"/>
                <a:chOff x="6119521" y="2224071"/>
                <a:chExt cx="1878204" cy="1659015"/>
              </a:xfrm>
            </p:grpSpPr>
            <p:sp>
              <p:nvSpPr>
                <p:cNvPr id="41" name="AutoShape 18"/>
                <p:cNvSpPr>
                  <a:spLocks/>
                </p:cNvSpPr>
                <p:nvPr/>
              </p:nvSpPr>
              <p:spPr bwMode="auto">
                <a:xfrm flipH="1">
                  <a:off x="6950409" y="3465513"/>
                  <a:ext cx="938272" cy="417573"/>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42" name="AutoShape 19"/>
                <p:cNvSpPr>
                  <a:spLocks/>
                </p:cNvSpPr>
                <p:nvPr/>
              </p:nvSpPr>
              <p:spPr bwMode="auto">
                <a:xfrm flipH="1">
                  <a:off x="6369695" y="3246435"/>
                  <a:ext cx="535068" cy="417573"/>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43" name="AutoShape 21"/>
                <p:cNvSpPr>
                  <a:spLocks/>
                </p:cNvSpPr>
                <p:nvPr/>
              </p:nvSpPr>
              <p:spPr bwMode="auto">
                <a:xfrm>
                  <a:off x="6375112" y="2406636"/>
                  <a:ext cx="575643" cy="416728"/>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45" name="AutoShape 22"/>
                <p:cNvSpPr>
                  <a:spLocks/>
                </p:cNvSpPr>
                <p:nvPr/>
              </p:nvSpPr>
              <p:spPr bwMode="auto">
                <a:xfrm>
                  <a:off x="6119521" y="2589201"/>
                  <a:ext cx="257814" cy="417573"/>
                </a:xfrm>
                <a:prstGeom prst="rightArrow">
                  <a:avLst>
                    <a:gd name="adj1" fmla="val 32000"/>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46" name="AutoShape 23"/>
                <p:cNvSpPr>
                  <a:spLocks/>
                </p:cNvSpPr>
                <p:nvPr/>
              </p:nvSpPr>
              <p:spPr bwMode="auto">
                <a:xfrm>
                  <a:off x="6970697" y="2224071"/>
                  <a:ext cx="948416" cy="417573"/>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51" name="Freeform 30"/>
                <p:cNvSpPr>
                  <a:spLocks/>
                </p:cNvSpPr>
                <p:nvPr/>
              </p:nvSpPr>
              <p:spPr bwMode="auto">
                <a:xfrm flipH="1">
                  <a:off x="6193875" y="2384676"/>
                  <a:ext cx="1803850" cy="1445967"/>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38100" cmpd="sng">
                  <a:solidFill>
                    <a:schemeClr val="tx1"/>
                  </a:solidFill>
                  <a:round/>
                  <a:headEnd/>
                  <a:tailEnd/>
                </a:ln>
                <a:effectLst/>
              </p:spPr>
              <p:txBody>
                <a:bodyPr/>
                <a:lstStyle/>
                <a:p>
                  <a:endParaRPr lang="en-US"/>
                </a:p>
              </p:txBody>
            </p:sp>
          </p:grpSp>
        </p:grpSp>
        <p:sp>
          <p:nvSpPr>
            <p:cNvPr id="53" name="Line 25"/>
            <p:cNvSpPr>
              <a:spLocks noChangeShapeType="1"/>
            </p:cNvSpPr>
            <p:nvPr/>
          </p:nvSpPr>
          <p:spPr bwMode="auto">
            <a:xfrm flipH="1">
              <a:off x="5229234" y="5400702"/>
              <a:ext cx="803286" cy="912825"/>
            </a:xfrm>
            <a:prstGeom prst="line">
              <a:avLst/>
            </a:prstGeom>
            <a:noFill/>
            <a:ln w="28575">
              <a:solidFill>
                <a:schemeClr val="tx1"/>
              </a:solidFill>
              <a:round/>
              <a:headEnd/>
              <a:tailEnd type="triangle" w="med" len="med"/>
            </a:ln>
            <a:effectLst/>
          </p:spPr>
          <p:txBody>
            <a:bodyPr/>
            <a:lstStyle/>
            <a:p>
              <a:endParaRPr lang="en-US"/>
            </a:p>
          </p:txBody>
        </p:sp>
        <p:sp>
          <p:nvSpPr>
            <p:cNvPr id="74" name="Text Box 27"/>
            <p:cNvSpPr txBox="1">
              <a:spLocks noChangeArrowheads="1"/>
            </p:cNvSpPr>
            <p:nvPr/>
          </p:nvSpPr>
          <p:spPr bwMode="auto">
            <a:xfrm rot="18472817">
              <a:off x="5213991" y="5798690"/>
              <a:ext cx="1337334"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a:t>
              </a:r>
              <a:r>
                <a:rPr lang="en-US" sz="2000" b="1" i="1" dirty="0">
                  <a:latin typeface="Times New Roman" pitchFamily="18" charset="0"/>
                </a:rPr>
                <a:t>x</a:t>
              </a:r>
            </a:p>
          </p:txBody>
        </p:sp>
      </p:grpSp>
      <p:sp>
        <p:nvSpPr>
          <p:cNvPr id="78" name="TextBox 77"/>
          <p:cNvSpPr txBox="1"/>
          <p:nvPr/>
        </p:nvSpPr>
        <p:spPr>
          <a:xfrm>
            <a:off x="4113755" y="3429000"/>
            <a:ext cx="567784" cy="1015663"/>
          </a:xfrm>
          <a:prstGeom prst="rect">
            <a:avLst/>
          </a:prstGeom>
          <a:noFill/>
        </p:spPr>
        <p:txBody>
          <a:bodyPr wrap="none" rtlCol="0">
            <a:spAutoFit/>
          </a:bodyPr>
          <a:lstStyle/>
          <a:p>
            <a:r>
              <a:rPr lang="en-US" sz="6000" dirty="0" smtClean="0"/>
              <a:t>+</a:t>
            </a:r>
            <a:endParaRPr lang="en-US" sz="6000" dirty="0"/>
          </a:p>
        </p:txBody>
      </p:sp>
    </p:spTree>
  </p:cSld>
  <p:clrMapOvr>
    <a:masterClrMapping/>
  </p:clrMapOvr>
  <p:transition spd="med" advTm="17269">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TIMING" val="|6|5.3"/>
</p:tagLst>
</file>

<file path=ppt/tags/tag3.xml><?xml version="1.0" encoding="utf-8"?>
<p:tagLst xmlns:a="http://schemas.openxmlformats.org/drawingml/2006/main" xmlns:r="http://schemas.openxmlformats.org/officeDocument/2006/relationships" xmlns:p="http://schemas.openxmlformats.org/presentationml/2006/main">
  <p:tag name="TIMING" val="|27.6|4.7"/>
</p:tagLst>
</file>

<file path=ppt/tags/tag4.xml><?xml version="1.0" encoding="utf-8"?>
<p:tagLst xmlns:a="http://schemas.openxmlformats.org/drawingml/2006/main" xmlns:r="http://schemas.openxmlformats.org/officeDocument/2006/relationships" xmlns:p="http://schemas.openxmlformats.org/presentationml/2006/main">
  <p:tag name="TIMING" val="|10.4"/>
</p:tagLst>
</file>

<file path=ppt/theme/theme1.xml><?xml version="1.0" encoding="utf-8"?>
<a:theme xmlns:a="http://schemas.openxmlformats.org/drawingml/2006/main" name="template">
  <a:themeElements>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969696"/>
    </a:dk2>
    <a:lt2>
      <a:srgbClr val="FFFF00"/>
    </a:lt2>
    <a:accent1>
      <a:srgbClr val="FF9900"/>
    </a:accent1>
    <a:accent2>
      <a:srgbClr val="00FFFF"/>
    </a:accent2>
    <a:accent3>
      <a:srgbClr val="C9C9C9"/>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C:\WINDOWS\Desktop\My Briefcase\Interview Talk 1997\template.pot</Template>
  <TotalTime>19181</TotalTime>
  <Words>3783</Words>
  <Application>Microsoft Office PowerPoint</Application>
  <PresentationFormat>On-screen Show (4:3)</PresentationFormat>
  <Paragraphs>773</Paragraphs>
  <Slides>63</Slides>
  <Notes>63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template</vt:lpstr>
      <vt:lpstr>Equation</vt:lpstr>
      <vt:lpstr>Slide 1</vt:lpstr>
      <vt:lpstr>Slide 2</vt:lpstr>
      <vt:lpstr>Slide 3</vt:lpstr>
      <vt:lpstr>Deblurring performance comparisons</vt:lpstr>
      <vt:lpstr>A parabolic camera </vt:lpstr>
      <vt:lpstr>Deblurring performance comparisons</vt:lpstr>
      <vt:lpstr>Deblurring performance comparisons</vt:lpstr>
      <vt:lpstr>Slide 8</vt:lpstr>
      <vt:lpstr>In this talk</vt:lpstr>
      <vt:lpstr>Our technique</vt:lpstr>
      <vt:lpstr>Our technique</vt:lpstr>
      <vt:lpstr>Our technique</vt:lpstr>
      <vt:lpstr>Our deblurring result</vt:lpstr>
      <vt:lpstr>Disclaimer</vt:lpstr>
      <vt:lpstr>Outline</vt:lpstr>
      <vt:lpstr>Imaging model</vt:lpstr>
      <vt:lpstr>Imaging model</vt:lpstr>
      <vt:lpstr>Imaging model</vt:lpstr>
      <vt:lpstr>Imaging model</vt:lpstr>
      <vt:lpstr>3-D space-time motion  Camera motion path</vt:lpstr>
      <vt:lpstr>3-D space-time motion  Camera motion path</vt:lpstr>
      <vt:lpstr>3-D space-time motion  static camera</vt:lpstr>
      <vt:lpstr>3-D space-time motion  flutter shutter camera</vt:lpstr>
      <vt:lpstr>3-D space-time motion parabolic camera</vt:lpstr>
      <vt:lpstr>3-D space-time motion parabolic camera</vt:lpstr>
      <vt:lpstr>Frequency analysis of 3-D space-time motion</vt:lpstr>
      <vt:lpstr>3-D space-time motion – Fourier domain</vt:lpstr>
      <vt:lpstr>3-D space-time motion – Fourier domain</vt:lpstr>
      <vt:lpstr>3-D space-time motion – Fourier domain</vt:lpstr>
      <vt:lpstr>3-D space-time motion – Fourier domain</vt:lpstr>
      <vt:lpstr>3-D Fourier Transform of 2D motions </vt:lpstr>
      <vt:lpstr>Optimal spectral bound</vt:lpstr>
      <vt:lpstr>Optimal spectral bound</vt:lpstr>
      <vt:lpstr>Optimal spectral bound</vt:lpstr>
      <vt:lpstr>Optimal spectral bound</vt:lpstr>
      <vt:lpstr>Goal:</vt:lpstr>
      <vt:lpstr>Outline</vt:lpstr>
      <vt:lpstr>x-parabolic camera</vt:lpstr>
      <vt:lpstr>x-parabolic camera</vt:lpstr>
      <vt:lpstr>y-parabolic camera</vt:lpstr>
      <vt:lpstr>y-parabolic camera</vt:lpstr>
      <vt:lpstr>Orthogonal parabolic cameras</vt:lpstr>
      <vt:lpstr>Orthogonal parabolic cameras</vt:lpstr>
      <vt:lpstr>Orthogonal parabolic cameras – optimality</vt:lpstr>
      <vt:lpstr>Comparisons with previous designs</vt:lpstr>
      <vt:lpstr>Comparisons with previous designs</vt:lpstr>
      <vt:lpstr>Comparisons with previous designs</vt:lpstr>
      <vt:lpstr>Outline</vt:lpstr>
      <vt:lpstr>Experiments – Camera setup</vt:lpstr>
      <vt:lpstr>Experiments</vt:lpstr>
      <vt:lpstr>Experiments</vt:lpstr>
      <vt:lpstr>Experiments</vt:lpstr>
      <vt:lpstr>Experiments - zoomed</vt:lpstr>
      <vt:lpstr>Experiments – more examples</vt:lpstr>
      <vt:lpstr>Experiments – more examples</vt:lpstr>
      <vt:lpstr>Contributions</vt:lpstr>
      <vt:lpstr>Slide 57</vt:lpstr>
      <vt:lpstr>Slide 58</vt:lpstr>
      <vt:lpstr>Blur kernel estimation</vt:lpstr>
      <vt:lpstr>Blur kernel estimation</vt:lpstr>
      <vt:lpstr>Blur kernel estimation</vt:lpstr>
      <vt:lpstr>Blur kernel estimation</vt:lpstr>
      <vt:lpstr>Blur kernel estimation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taegsang</cp:lastModifiedBy>
  <dcterms:created xsi:type="dcterms:W3CDTF">2010-03-24T18:30:23Z</dcterms:created>
  <dcterms:modified xsi:type="dcterms:W3CDTF">2010-03-28T15:42:06Z</dcterms:modified>
</cp:coreProperties>
</file>