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256" r:id="rId2"/>
    <p:sldId id="293" r:id="rId3"/>
    <p:sldId id="304" r:id="rId4"/>
    <p:sldId id="294" r:id="rId5"/>
    <p:sldId id="317" r:id="rId6"/>
    <p:sldId id="318" r:id="rId7"/>
    <p:sldId id="336" r:id="rId8"/>
    <p:sldId id="262" r:id="rId9"/>
    <p:sldId id="263" r:id="rId10"/>
    <p:sldId id="297" r:id="rId11"/>
    <p:sldId id="298" r:id="rId12"/>
    <p:sldId id="299" r:id="rId13"/>
    <p:sldId id="335" r:id="rId14"/>
    <p:sldId id="279" r:id="rId15"/>
    <p:sldId id="264" r:id="rId16"/>
    <p:sldId id="322" r:id="rId17"/>
    <p:sldId id="266" r:id="rId18"/>
    <p:sldId id="267" r:id="rId19"/>
    <p:sldId id="300" r:id="rId20"/>
    <p:sldId id="301" r:id="rId21"/>
    <p:sldId id="268" r:id="rId22"/>
    <p:sldId id="269" r:id="rId23"/>
    <p:sldId id="270" r:id="rId24"/>
    <p:sldId id="324" r:id="rId25"/>
    <p:sldId id="271" r:id="rId26"/>
    <p:sldId id="303" r:id="rId27"/>
    <p:sldId id="272" r:id="rId28"/>
    <p:sldId id="314" r:id="rId29"/>
    <p:sldId id="305" r:id="rId30"/>
    <p:sldId id="275" r:id="rId31"/>
    <p:sldId id="283" r:id="rId32"/>
    <p:sldId id="276" r:id="rId33"/>
    <p:sldId id="277" r:id="rId34"/>
    <p:sldId id="278" r:id="rId35"/>
    <p:sldId id="329" r:id="rId36"/>
    <p:sldId id="319" r:id="rId37"/>
    <p:sldId id="330" r:id="rId38"/>
    <p:sldId id="331" r:id="rId39"/>
    <p:sldId id="332" r:id="rId40"/>
    <p:sldId id="333" r:id="rId41"/>
    <p:sldId id="334" r:id="rId42"/>
    <p:sldId id="326" r:id="rId43"/>
    <p:sldId id="323" r:id="rId44"/>
    <p:sldId id="327" r:id="rId45"/>
    <p:sldId id="325" r:id="rId46"/>
    <p:sldId id="328" r:id="rId47"/>
    <p:sldId id="288" r:id="rId48"/>
    <p:sldId id="306" r:id="rId49"/>
    <p:sldId id="307" r:id="rId50"/>
    <p:sldId id="308" r:id="rId51"/>
    <p:sldId id="289" r:id="rId52"/>
    <p:sldId id="290" r:id="rId53"/>
    <p:sldId id="311" r:id="rId54"/>
    <p:sldId id="313" r:id="rId55"/>
    <p:sldId id="315" r:id="rId56"/>
    <p:sldId id="316" r:id="rId57"/>
    <p:sldId id="320" r:id="rId58"/>
    <p:sldId id="309" r:id="rId59"/>
    <p:sldId id="310"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BFF21"/>
    <a:srgbClr val="DDDDDD"/>
    <a:srgbClr val="F4F4F4"/>
    <a:srgbClr val="EAEAEA"/>
    <a:srgbClr val="F6F6F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1" autoAdjust="0"/>
    <p:restoredTop sz="88870" autoAdjust="0"/>
  </p:normalViewPr>
  <p:slideViewPr>
    <p:cSldViewPr>
      <p:cViewPr>
        <p:scale>
          <a:sx n="80" d="100"/>
          <a:sy n="80" d="100"/>
        </p:scale>
        <p:origin x="-163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8499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8499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8499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E4F3E382-BF0E-4FDA-A44E-1A7C3F3146C5}" type="slidenum">
              <a:rPr lang="en-US"/>
              <a:pPr/>
              <a:t>‹#›</a:t>
            </a:fld>
            <a:endParaRPr lang="en-US"/>
          </a:p>
        </p:txBody>
      </p:sp>
    </p:spTree>
    <p:extLst>
      <p:ext uri="{BB962C8B-B14F-4D97-AF65-F5344CB8AC3E}">
        <p14:creationId xmlns:p14="http://schemas.microsoft.com/office/powerpoint/2010/main" val="361022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1521F8CB-4F62-4C80-81CE-D46FB122C6E3}" type="slidenum">
              <a:rPr lang="en-US"/>
              <a:pPr/>
              <a:t>‹#›</a:t>
            </a:fld>
            <a:endParaRPr lang="en-US"/>
          </a:p>
        </p:txBody>
      </p:sp>
    </p:spTree>
    <p:extLst>
      <p:ext uri="{BB962C8B-B14F-4D97-AF65-F5344CB8AC3E}">
        <p14:creationId xmlns:p14="http://schemas.microsoft.com/office/powerpoint/2010/main" val="23564583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C9A98CE-80AC-4714-8B49-1033C54671B9}" type="slidenum">
              <a:rPr lang="en-US"/>
              <a:pPr/>
              <a:t>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1E594D2-EC4C-4664-B39A-148B64B0D7ED}" type="slidenum">
              <a:rPr lang="en-US"/>
              <a:pPr/>
              <a:t>12</a:t>
            </a:fld>
            <a:endParaRPr lang="en-US"/>
          </a:p>
        </p:txBody>
      </p:sp>
      <p:sp>
        <p:nvSpPr>
          <p:cNvPr id="21507"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1508" name="Text Box 2"/>
          <p:cNvSpPr>
            <a:spLocks noGrp="1" noChangeArrowheads="1"/>
          </p:cNvSpPr>
          <p:nvPr>
            <p:ph type="body" idx="1"/>
          </p:nvPr>
        </p:nvSpPr>
        <p:spPr>
          <a:xfrm>
            <a:off x="732118" y="4559662"/>
            <a:ext cx="5852459" cy="4320236"/>
          </a:xfrm>
          <a:noFill/>
          <a:ln/>
        </p:spPr>
        <p:txBody>
          <a:bodyPr wrap="none" anchor="ct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0000"/>
                </a:solidFill>
              </a:rPr>
              <a:t>Sometimes finding</a:t>
            </a:r>
            <a:r>
              <a:rPr lang="en-US" sz="1200" baseline="0" dirty="0" smtClean="0">
                <a:solidFill>
                  <a:srgbClr val="FF0000"/>
                </a:solidFill>
              </a:rPr>
              <a:t> just </a:t>
            </a:r>
            <a:r>
              <a:rPr lang="en-US" sz="1200" b="1" u="sng" baseline="0" dirty="0" smtClean="0">
                <a:solidFill>
                  <a:srgbClr val="FF0000"/>
                </a:solidFill>
              </a:rPr>
              <a:t>a</a:t>
            </a:r>
            <a:r>
              <a:rPr lang="en-US" sz="1200" baseline="0" dirty="0" smtClean="0">
                <a:solidFill>
                  <a:srgbClr val="FF0000"/>
                </a:solidFill>
              </a:rPr>
              <a:t> motion is not enough. The motion also has to look natural, instead of, for instance, a </a:t>
            </a:r>
            <a:r>
              <a:rPr lang="en-US" sz="1200" baseline="0" dirty="0" err="1" smtClean="0">
                <a:solidFill>
                  <a:srgbClr val="FF0000"/>
                </a:solidFill>
              </a:rPr>
              <a:t>zig-zag</a:t>
            </a:r>
            <a:r>
              <a:rPr lang="en-US" sz="1200" baseline="0" dirty="0" smtClean="0">
                <a:solidFill>
                  <a:srgbClr val="FF0000"/>
                </a:solidFill>
              </a:rPr>
              <a:t> path that would make the people around the robot not trust robot. Also, the path should look somewhat smart. Should do the task like a human would do it. </a:t>
            </a:r>
            <a:endParaRPr lang="en-US" sz="1200" dirty="0" smtClean="0">
              <a:solidFill>
                <a:srgbClr val="FF0000"/>
              </a:solidFill>
            </a:endParaRPr>
          </a:p>
          <a:p>
            <a:endParaRPr lang="en-US" dirty="0" smtClean="0">
              <a:latin typeface="Times New Roman"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1E594D2-EC4C-4664-B39A-148B64B0D7ED}" type="slidenum">
              <a:rPr lang="en-US"/>
              <a:pPr/>
              <a:t>13</a:t>
            </a:fld>
            <a:endParaRPr lang="en-US"/>
          </a:p>
        </p:txBody>
      </p:sp>
      <p:sp>
        <p:nvSpPr>
          <p:cNvPr id="21507"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1508" name="Text Box 2"/>
          <p:cNvSpPr>
            <a:spLocks noGrp="1" noChangeArrowheads="1"/>
          </p:cNvSpPr>
          <p:nvPr>
            <p:ph type="body" idx="1"/>
          </p:nvPr>
        </p:nvSpPr>
        <p:spPr>
          <a:xfrm>
            <a:off x="732118" y="4559662"/>
            <a:ext cx="5852459" cy="4320236"/>
          </a:xfrm>
          <a:noFill/>
          <a:ln/>
        </p:spPr>
        <p:txBody>
          <a:bodyPr wrap="none" anchor="ct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0000"/>
                </a:solidFill>
              </a:rPr>
              <a:t>Sometimes finding</a:t>
            </a:r>
            <a:r>
              <a:rPr lang="en-US" sz="1200" baseline="0" dirty="0" smtClean="0">
                <a:solidFill>
                  <a:srgbClr val="FF0000"/>
                </a:solidFill>
              </a:rPr>
              <a:t> just </a:t>
            </a:r>
            <a:r>
              <a:rPr lang="en-US" sz="1200" b="1" u="sng" baseline="0" dirty="0" smtClean="0">
                <a:solidFill>
                  <a:srgbClr val="FF0000"/>
                </a:solidFill>
              </a:rPr>
              <a:t>a</a:t>
            </a:r>
            <a:r>
              <a:rPr lang="en-US" sz="1200" baseline="0" dirty="0" smtClean="0">
                <a:solidFill>
                  <a:srgbClr val="FF0000"/>
                </a:solidFill>
              </a:rPr>
              <a:t> motion is not enough. The motion also has to look natural, instead of, for instance, a </a:t>
            </a:r>
            <a:r>
              <a:rPr lang="en-US" sz="1200" baseline="0" dirty="0" err="1" smtClean="0">
                <a:solidFill>
                  <a:srgbClr val="FF0000"/>
                </a:solidFill>
              </a:rPr>
              <a:t>zig-zag</a:t>
            </a:r>
            <a:r>
              <a:rPr lang="en-US" sz="1200" baseline="0" dirty="0" smtClean="0">
                <a:solidFill>
                  <a:srgbClr val="FF0000"/>
                </a:solidFill>
              </a:rPr>
              <a:t> path that would make the people around the robot not trust robot. Also, the path should look somewhat smart. Should do the task like a human would do it. </a:t>
            </a:r>
            <a:endParaRPr lang="en-US" sz="1200" dirty="0" smtClean="0">
              <a:solidFill>
                <a:srgbClr val="FF0000"/>
              </a:solidFill>
            </a:endParaRPr>
          </a:p>
          <a:p>
            <a:endParaRPr lang="en-US" dirty="0" smtClean="0">
              <a:latin typeface="Times New Roman"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different</a:t>
            </a:r>
            <a:r>
              <a:rPr lang="en-US" baseline="0" dirty="0" smtClean="0"/>
              <a:t> motion planning algorithms and discuss how they fit into this revised motion planning problem. </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its hardness, the motion planning</a:t>
            </a:r>
            <a:r>
              <a:rPr lang="en-US" baseline="0" dirty="0" smtClean="0"/>
              <a:t> problem can be solved exactly using (advanced) algebra.</a:t>
            </a:r>
          </a:p>
          <a:p>
            <a:r>
              <a:rPr lang="en-US" baseline="0" dirty="0" smtClean="0"/>
              <a:t> </a:t>
            </a:r>
          </a:p>
          <a:p>
            <a:r>
              <a:rPr lang="en-US" baseline="0" dirty="0" smtClean="0"/>
              <a:t>First, the obstacles are represented as polynomial inequalities (how?)</a:t>
            </a:r>
          </a:p>
          <a:p>
            <a:r>
              <a:rPr lang="en-US" baseline="0" dirty="0" smtClean="0"/>
              <a:t>Second, the robot is also represented as a polynomial inequality</a:t>
            </a:r>
          </a:p>
          <a:p>
            <a:r>
              <a:rPr lang="en-US" baseline="0" dirty="0" smtClean="0"/>
              <a:t>Third, all these are mapped to the configuration space using algebraic projections.</a:t>
            </a:r>
          </a:p>
          <a:p>
            <a:r>
              <a:rPr lang="en-US" baseline="0" dirty="0" smtClean="0"/>
              <a:t>Fourth, the inequalities are solved to find a solution to the problem.</a:t>
            </a:r>
          </a:p>
          <a:p>
            <a:endParaRPr lang="en-US" baseline="0" dirty="0" smtClean="0"/>
          </a:p>
          <a:p>
            <a:r>
              <a:rPr lang="en-US" baseline="0" dirty="0" smtClean="0"/>
              <a:t>This method is computationally very expense, although it finds the solution if one exists. Due to its running time, it is impractical even for a few obstacles and a two link manipulator. This will definitely not fit our real-time constraints. Besides online planning is very hard too; each time the environment changes slightly, we will need to re plan from the beginning.</a:t>
            </a:r>
          </a:p>
        </p:txBody>
      </p:sp>
      <p:sp>
        <p:nvSpPr>
          <p:cNvPr id="4" name="Slide Number Placeholder 3"/>
          <p:cNvSpPr>
            <a:spLocks noGrp="1"/>
          </p:cNvSpPr>
          <p:nvPr>
            <p:ph type="sldNum" sz="quarter" idx="10"/>
          </p:nvPr>
        </p:nvSpPr>
        <p:spPr/>
        <p:txBody>
          <a:bodyPr/>
          <a:lstStyle/>
          <a:p>
            <a:fld id="{1521F8CB-4F62-4C80-81CE-D46FB122C6E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0054D-A3C6-4BFB-B5E2-9249E3F5B2BB}" type="slidenum">
              <a:rPr lang="en-US"/>
              <a:pPr/>
              <a:t>16</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r>
              <a:rPr lang="en-US" dirty="0" smtClean="0"/>
              <a:t>Cell decomposition methods that are complete as</a:t>
            </a:r>
            <a:r>
              <a:rPr lang="en-US" baseline="0" dirty="0" smtClean="0"/>
              <a:t> well as gridding methods suffer from computational complexity as well. What would be the number of grid points in a 2 dim </a:t>
            </a:r>
            <a:r>
              <a:rPr lang="en-US" baseline="0" dirty="0" err="1" smtClean="0"/>
              <a:t>c</a:t>
            </a:r>
            <a:r>
              <a:rPr lang="en-US" baseline="0" dirty="0" smtClean="0"/>
              <a:t>-space, if each axis has 10 grid points? What if the dimension was 10? How about 10 cooperating robots each with 10 DOF: 10^100 grid points – more than the atoms in the universe (an estimate is 10^80). </a:t>
            </a:r>
          </a:p>
          <a:p>
            <a:endParaRPr lang="en-US" baseline="0" dirty="0" smtClean="0"/>
          </a:p>
          <a:p>
            <a:r>
              <a:rPr lang="en-US" baseline="0" dirty="0" smtClean="0"/>
              <a:t>Moreover, notice that gridding is not even complete. If there is a narrow passage, and there is not enough grid points around it, the gridding will tell us that the problem is infeasible, when it clearly is.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studied motion planning methods. These are</a:t>
            </a:r>
            <a:r>
              <a:rPr lang="en-US" baseline="0" dirty="0" smtClean="0"/>
              <a:t> definitely more efficient than gridding or exact/approximate cell decomposition.</a:t>
            </a:r>
          </a:p>
          <a:p>
            <a:endParaRPr lang="en-US" baseline="0" dirty="0" smtClean="0"/>
          </a:p>
          <a:p>
            <a:r>
              <a:rPr lang="en-US" b="1" baseline="0" dirty="0" smtClean="0"/>
              <a:t>But, there are two major drawbacks:</a:t>
            </a:r>
          </a:p>
          <a:p>
            <a:r>
              <a:rPr lang="en-US" baseline="0" dirty="0" smtClean="0"/>
              <a:t>1.They are </a:t>
            </a:r>
            <a:r>
              <a:rPr lang="en-US" b="1" baseline="0" dirty="0" smtClean="0"/>
              <a:t>not complete</a:t>
            </a:r>
            <a:r>
              <a:rPr lang="en-US" baseline="0" dirty="0" smtClean="0"/>
              <a:t> (they can get stuck in a local minima)</a:t>
            </a:r>
          </a:p>
          <a:p>
            <a:r>
              <a:rPr lang="en-US" baseline="0" dirty="0" smtClean="0"/>
              <a:t>2. Moreover there is </a:t>
            </a:r>
            <a:r>
              <a:rPr lang="en-US" b="1" baseline="0" dirty="0" smtClean="0"/>
              <a:t>no safety guarantee</a:t>
            </a:r>
            <a:endParaRPr lang="en-US" b="1"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Sampling</a:t>
            </a:r>
            <a:r>
              <a:rPr lang="en-US" baseline="0" dirty="0" smtClean="0"/>
              <a:t>-based motion planning algorithms we have seen so far are somewhat more effective that other computationally. </a:t>
            </a:r>
          </a:p>
          <a:p>
            <a:endParaRPr lang="en-US" baseline="0" dirty="0" smtClean="0"/>
          </a:p>
          <a:p>
            <a:r>
              <a:rPr lang="en-US" baseline="0" dirty="0" smtClean="0"/>
              <a:t>They provide probabilistic completeness: it is very likely to find a solution if run long enough. If there is no solution, it will run forever without giving any answer. </a:t>
            </a:r>
          </a:p>
          <a:p>
            <a:endParaRPr lang="en-US" baseline="0" dirty="0" smtClean="0"/>
          </a:p>
          <a:p>
            <a:r>
              <a:rPr lang="en-US" baseline="0" dirty="0" smtClean="0"/>
              <a:t>These methods avoid constructing obstacles in the </a:t>
            </a:r>
            <a:r>
              <a:rPr lang="en-US" baseline="0" dirty="0" err="1" smtClean="0"/>
              <a:t>c</a:t>
            </a:r>
            <a:r>
              <a:rPr lang="en-US" baseline="0" dirty="0" smtClean="0"/>
              <a:t>-space, which eliminates the computational problems of, for instance, the algebraic methods. Instead, they use more simple </a:t>
            </a:r>
            <a:r>
              <a:rPr lang="en-US" b="1" baseline="0" dirty="0" smtClean="0"/>
              <a:t>probes: </a:t>
            </a:r>
            <a:r>
              <a:rPr lang="en-US" b="0" baseline="0" dirty="0" smtClean="0"/>
              <a:t>such as check whether a sample is feasible, or whether a trajectory is feasible (these can be done efficiently).</a:t>
            </a:r>
            <a:endParaRPr lang="en-US" b="1"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example of two uniform sets of samples. Observe two things:</a:t>
            </a:r>
          </a:p>
          <a:p>
            <a:pPr marL="285750" indent="-285750">
              <a:buAutoNum type="romanLcParenR"/>
            </a:pPr>
            <a:r>
              <a:rPr lang="en-US" baseline="0" dirty="0" smtClean="0"/>
              <a:t>Locally each set is very different. Look at, for instance, a sparse part of the first sample set (left side), observe that it is very dense in the other sample set. </a:t>
            </a:r>
          </a:p>
          <a:p>
            <a:pPr marL="285750" indent="-285750">
              <a:buAutoNum type="romanLcParenR"/>
            </a:pPr>
            <a:r>
              <a:rPr lang="en-US" baseline="0" dirty="0" smtClean="0"/>
              <a:t>Observe, however, that looking at these from a distance the global properties are similar, e.g., the size of the largest and smallest regions, the distance between the closest points, average distance between the neighboring points etc. </a:t>
            </a:r>
          </a:p>
          <a:p>
            <a:pPr marL="285750" indent="-285750">
              <a:buNone/>
            </a:pPr>
            <a:r>
              <a:rPr lang="en-US" baseline="0" dirty="0" smtClean="0"/>
              <a:t>These type of phenomenon is observed in any random continuous sampling scheme. </a:t>
            </a:r>
          </a:p>
          <a:p>
            <a:pPr marL="285750" indent="-285750">
              <a:buNone/>
            </a:pPr>
            <a:endParaRPr lang="en-US" baseline="0" dirty="0" smtClean="0"/>
          </a:p>
          <a:p>
            <a:pPr marL="285750" indent="-285750">
              <a:buNone/>
            </a:pPr>
            <a:r>
              <a:rPr lang="en-US" baseline="0" dirty="0" smtClean="0"/>
              <a:t>These two properties will come very handy later. Why? For instance, in </a:t>
            </a:r>
            <a:r>
              <a:rPr lang="en-US" baseline="0" dirty="0" err="1" smtClean="0"/>
              <a:t>PRMs</a:t>
            </a:r>
            <a:r>
              <a:rPr lang="en-US" baseline="0" dirty="0" smtClean="0"/>
              <a:t> it will allow us to have consistent properties across many runs. </a:t>
            </a:r>
          </a:p>
        </p:txBody>
      </p:sp>
      <p:sp>
        <p:nvSpPr>
          <p:cNvPr id="4" name="Slide Number Placeholder 3"/>
          <p:cNvSpPr>
            <a:spLocks noGrp="1"/>
          </p:cNvSpPr>
          <p:nvPr>
            <p:ph type="sldNum" sz="quarter" idx="10"/>
          </p:nvPr>
        </p:nvSpPr>
        <p:spPr/>
        <p:txBody>
          <a:bodyPr/>
          <a:lstStyle/>
          <a:p>
            <a:fld id="{1521F8CB-4F62-4C80-81CE-D46FB122C6E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recall the PRM method. </a:t>
            </a:r>
            <a:r>
              <a:rPr lang="en-US" baseline="0" dirty="0" smtClean="0"/>
              <a:t> Recall that we used two primitives.  </a:t>
            </a:r>
          </a:p>
          <a:p>
            <a:endParaRPr lang="en-US" baseline="0" dirty="0" smtClean="0"/>
          </a:p>
          <a:p>
            <a:r>
              <a:rPr lang="en-US" baseline="0" dirty="0" smtClean="0"/>
              <a:t>Observe that it is multiple query.</a:t>
            </a:r>
          </a:p>
          <a:p>
            <a:endParaRPr lang="en-US" baseline="0" dirty="0" smtClean="0"/>
          </a:p>
          <a:p>
            <a:r>
              <a:rPr lang="en-US" baseline="0" dirty="0" smtClean="0"/>
              <a:t>PRM is the most basic sampling-based method.</a:t>
            </a:r>
          </a:p>
          <a:p>
            <a:endParaRPr lang="en-US" baseline="0" dirty="0" smtClean="0"/>
          </a:p>
          <a:p>
            <a:r>
              <a:rPr lang="en-US" baseline="0" dirty="0" smtClean="0"/>
              <a:t>Let’s extend this to deal with online real-time planning in a realistic setting.</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Dynamics:</a:t>
            </a:r>
            <a:r>
              <a:rPr lang="en-US" baseline="0" dirty="0" smtClean="0"/>
              <a:t> </a:t>
            </a:r>
          </a:p>
          <a:p>
            <a:pPr>
              <a:buFontTx/>
              <a:buChar char="-"/>
            </a:pPr>
            <a:r>
              <a:rPr lang="en-US" baseline="0" dirty="0" smtClean="0"/>
              <a:t>Think about a car, which can not move sideways. In the earlier methods, we either connected edges with straight lines, or we had assumed a local planner. But some systems, such as cars or airplanes, can not go straight lines, or it is hard to find such precise local planners that exactly connect two points in </a:t>
            </a:r>
            <a:r>
              <a:rPr lang="en-US" baseline="0" dirty="0" err="1" smtClean="0"/>
              <a:t>c</a:t>
            </a:r>
            <a:r>
              <a:rPr lang="en-US" baseline="0" dirty="0" smtClean="0"/>
              <a:t>-space. </a:t>
            </a:r>
          </a:p>
          <a:p>
            <a:pPr>
              <a:buFontTx/>
              <a:buChar char="-"/>
            </a:pPr>
            <a:r>
              <a:rPr lang="en-US" baseline="0" dirty="0" smtClean="0"/>
              <a:t> When the system is unstable, that is a bigger challenge, since we can not let go off the controls; we have to plan frequently.</a:t>
            </a:r>
          </a:p>
          <a:p>
            <a:pPr>
              <a:buFontTx/>
              <a:buChar char="-"/>
            </a:pP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1521F8CB-4F62-4C80-81CE-D46FB122C6E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sometimes we just can not build a roadmap </a:t>
            </a:r>
            <a:r>
              <a:rPr lang="en-US" i="1" baseline="0" dirty="0" smtClean="0"/>
              <a:t>a priori </a:t>
            </a:r>
            <a:r>
              <a:rPr lang="en-US" i="0" baseline="0" dirty="0" smtClean="0"/>
              <a:t>because, e.g.</a:t>
            </a:r>
          </a:p>
          <a:p>
            <a:pPr marL="285750" indent="-285750">
              <a:buAutoNum type="romanLcParenR"/>
            </a:pPr>
            <a:r>
              <a:rPr lang="en-US" i="0" baseline="0" dirty="0" smtClean="0"/>
              <a:t>We just do not know the environment (think about a robotic car – Urban Challenge)</a:t>
            </a:r>
            <a:endParaRPr lang="en-US" i="1" dirty="0" smtClean="0"/>
          </a:p>
          <a:p>
            <a:endParaRPr lang="en-US" dirty="0" smtClean="0"/>
          </a:p>
          <a:p>
            <a:r>
              <a:rPr lang="en-US" dirty="0" smtClean="0"/>
              <a:t>Incremental methods</a:t>
            </a:r>
            <a:r>
              <a:rPr lang="en-US" baseline="0" dirty="0" smtClean="0"/>
              <a:t> are those that build the roadmap incrementally. That is, instead of batch sampling (sampling the nodes all at once and then connecting them), let us do incremental sampling: sample a node and connect it to the roadmap.</a:t>
            </a:r>
          </a:p>
          <a:p>
            <a:endParaRPr lang="en-US" baseline="0" dirty="0" smtClean="0"/>
          </a:p>
          <a:p>
            <a:r>
              <a:rPr lang="en-US" baseline="0" dirty="0" smtClean="0"/>
              <a:t>This will allow us to</a:t>
            </a:r>
          </a:p>
          <a:p>
            <a:pPr marL="285750" indent="-285750">
              <a:buAutoNum type="romanLcParenR"/>
            </a:pPr>
            <a:r>
              <a:rPr lang="en-US" baseline="0" dirty="0" smtClean="0"/>
              <a:t>Have the algorithm terminate as soon as a motion plan is found (why is this useful? – recall the real-time requirements)</a:t>
            </a:r>
          </a:p>
          <a:p>
            <a:pPr marL="285750" indent="-285750">
              <a:buAutoNum type="romanLcParenR"/>
            </a:pPr>
            <a:r>
              <a:rPr lang="en-US" baseline="0" dirty="0" smtClean="0"/>
              <a:t>Given more CPU time we can search other parts of the state space to find a better solution.</a:t>
            </a:r>
          </a:p>
          <a:p>
            <a:pPr marL="285750" indent="-285750">
              <a:buAutoNum type="romanLcParenR"/>
            </a:pPr>
            <a:r>
              <a:rPr lang="en-US" baseline="0" dirty="0" smtClean="0"/>
              <a:t>Deal better with online requirements (e.g., if the obstacles move around we will still have trajectories)</a:t>
            </a:r>
          </a:p>
          <a:p>
            <a:pPr marL="285750" indent="-285750">
              <a:buAutoNum type="romanLcParenR"/>
            </a:pPr>
            <a:endParaRPr lang="en-US" baseline="0" dirty="0" smtClean="0"/>
          </a:p>
          <a:p>
            <a:pPr marL="285750" indent="-285750">
              <a:buNone/>
            </a:pPr>
            <a:r>
              <a:rPr lang="en-US" baseline="0" dirty="0" smtClean="0"/>
              <a:t>Let us introduce a new sampling-based method called the RRT.</a:t>
            </a:r>
          </a:p>
        </p:txBody>
      </p:sp>
      <p:sp>
        <p:nvSpPr>
          <p:cNvPr id="4" name="Slide Number Placeholder 3"/>
          <p:cNvSpPr>
            <a:spLocks noGrp="1"/>
          </p:cNvSpPr>
          <p:nvPr>
            <p:ph type="sldNum" sz="quarter" idx="10"/>
          </p:nvPr>
        </p:nvSpPr>
        <p:spPr/>
        <p:txBody>
          <a:bodyPr/>
          <a:lstStyle/>
          <a:p>
            <a:fld id="{1521F8CB-4F62-4C80-81CE-D46FB122C6E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how the algorithm</a:t>
            </a:r>
            <a:r>
              <a:rPr lang="en-US" baseline="0" dirty="0" smtClean="0"/>
              <a:t> works.</a:t>
            </a:r>
          </a:p>
          <a:p>
            <a:endParaRPr lang="en-US" baseline="0" dirty="0" smtClean="0"/>
          </a:p>
          <a:p>
            <a:r>
              <a:rPr lang="en-US" baseline="0" dirty="0" smtClean="0"/>
              <a:t>Notice that incremental sampling idea (instead of batch sampling).</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discuss why it works nicely, let us study </a:t>
            </a:r>
            <a:r>
              <a:rPr lang="en-US" baseline="0" dirty="0" err="1" smtClean="0"/>
              <a:t>voronoi</a:t>
            </a:r>
            <a:r>
              <a:rPr lang="en-US" baseline="0" dirty="0" smtClean="0"/>
              <a:t> diagrams for a minute. </a:t>
            </a:r>
          </a:p>
          <a:p>
            <a:endParaRPr lang="en-US" baseline="0" dirty="0" smtClean="0"/>
          </a:p>
          <a:p>
            <a:r>
              <a:rPr lang="en-US" baseline="0" dirty="0" smtClean="0"/>
              <a:t>This is a </a:t>
            </a:r>
            <a:r>
              <a:rPr lang="en-US" baseline="0" dirty="0" err="1" smtClean="0"/>
              <a:t>voronoi</a:t>
            </a:r>
            <a:r>
              <a:rPr lang="en-US" baseline="0" dirty="0" smtClean="0"/>
              <a:t> diagram of many points sampled independently uniformly at random from the plane. </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a:t>
            </a:r>
            <a:r>
              <a:rPr lang="en-US" baseline="0" dirty="0" smtClean="0"/>
              <a:t> about the sites as the nodes of an RRT in some given iteration.</a:t>
            </a:r>
          </a:p>
          <a:p>
            <a:endParaRPr lang="en-US" baseline="0" dirty="0" smtClean="0"/>
          </a:p>
          <a:p>
            <a:r>
              <a:rPr lang="en-US" baseline="0" dirty="0" smtClean="0"/>
              <a:t>Notice that some of the nodes have bigger </a:t>
            </a:r>
            <a:r>
              <a:rPr lang="en-US" baseline="0" dirty="0" err="1" smtClean="0"/>
              <a:t>voronoi</a:t>
            </a:r>
            <a:r>
              <a:rPr lang="en-US" baseline="0" dirty="0" smtClean="0"/>
              <a:t> regions, some have small.</a:t>
            </a:r>
          </a:p>
          <a:p>
            <a:endParaRPr lang="en-US" baseline="0" dirty="0" smtClean="0"/>
          </a:p>
          <a:p>
            <a:r>
              <a:rPr lang="en-US" baseline="0" dirty="0" smtClean="0"/>
              <a:t>Where is the next sample most likely to fall? – into a big </a:t>
            </a:r>
            <a:r>
              <a:rPr lang="en-US" baseline="0" dirty="0" err="1" smtClean="0"/>
              <a:t>voronoi</a:t>
            </a:r>
            <a:r>
              <a:rPr lang="en-US" baseline="0" dirty="0" smtClean="0"/>
              <a:t> region.</a:t>
            </a:r>
          </a:p>
          <a:p>
            <a:r>
              <a:rPr lang="en-US" baseline="0" dirty="0" smtClean="0"/>
              <a:t>Then, what is the nearest neighbor? – the site that lies in this region.</a:t>
            </a:r>
          </a:p>
          <a:p>
            <a:r>
              <a:rPr lang="en-US" dirty="0" smtClean="0"/>
              <a:t>Well,</a:t>
            </a:r>
            <a:r>
              <a:rPr lang="en-US" baseline="0" dirty="0" smtClean="0"/>
              <a:t> then we will extend the node towards a big </a:t>
            </a:r>
            <a:r>
              <a:rPr lang="en-US" baseline="0" dirty="0" err="1" smtClean="0"/>
              <a:t>Voronoi</a:t>
            </a:r>
            <a:r>
              <a:rPr lang="en-US" baseline="0" dirty="0" smtClean="0"/>
              <a:t> region, which was unexplored. Hence, the tree is “grown’’ into unexplored regions. </a:t>
            </a:r>
          </a:p>
          <a:p>
            <a:endParaRPr lang="en-US" baseline="0" dirty="0" smtClean="0"/>
          </a:p>
          <a:p>
            <a:r>
              <a:rPr lang="en-US" baseline="0" dirty="0" smtClean="0"/>
              <a:t>This is called </a:t>
            </a:r>
            <a:r>
              <a:rPr lang="en-US" b="1" baseline="0" dirty="0" smtClean="0"/>
              <a:t>the </a:t>
            </a:r>
            <a:r>
              <a:rPr lang="en-US" b="1" baseline="0" dirty="0" err="1" smtClean="0"/>
              <a:t>Voronoi</a:t>
            </a:r>
            <a:r>
              <a:rPr lang="en-US" b="1" baseline="0" dirty="0" smtClean="0"/>
              <a:t> bias.</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simulation examples. </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the RRT first</a:t>
            </a:r>
            <a:r>
              <a:rPr lang="en-US" baseline="0" dirty="0" smtClean="0"/>
              <a:t> explores the environment, i.e., reaches to the sides. Then, it fill in the empty gaps. As the iterations go by, the tree gets finer and finer.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some obstacles,</a:t>
            </a:r>
            <a:r>
              <a:rPr lang="en-US" baseline="0" dirty="0" smtClean="0"/>
              <a:t> small passages may block the RRT growth for sometime. We will study this in the next slide.</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how does the RRT solve the motion planning problem so magically, when all the other methods can not. What is the reason?</a:t>
            </a:r>
          </a:p>
          <a:p>
            <a:endParaRPr lang="en-US" baseline="0" dirty="0" smtClean="0"/>
          </a:p>
          <a:p>
            <a:r>
              <a:rPr lang="en-US" baseline="0" dirty="0" smtClean="0"/>
              <a:t>We said that the RRT is probabilistically complete and it turns out the rate of convergence really depends more on the visibility properties of the environment other than, for instance, number of dimensions in the state space.</a:t>
            </a:r>
          </a:p>
          <a:p>
            <a:endParaRPr lang="en-US" baseline="0" dirty="0" smtClean="0"/>
          </a:p>
          <a:p>
            <a:r>
              <a:rPr lang="en-US" baseline="0" dirty="0" smtClean="0"/>
              <a:t>A measure of good visibility is this notion of epsilon goodness. </a:t>
            </a:r>
          </a:p>
          <a:p>
            <a:endParaRPr lang="en-US" baseline="0" dirty="0" smtClean="0"/>
          </a:p>
          <a:p>
            <a:r>
              <a:rPr lang="en-US" baseline="0" dirty="0" smtClean="0"/>
              <a:t>Recall the small passage in the previous example now. Note that the visibility of one region was not very good and the algorithm had a relatively hard time getting through that passage. But once it passes through it, it was easy to explore inside it, since the visibility inside that small region is actually quite good when the region is isolated.</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30</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31</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High-dimensional configuration space</a:t>
            </a:r>
            <a:r>
              <a:rPr lang="en-US" dirty="0" smtClean="0"/>
              <a:t>: </a:t>
            </a:r>
          </a:p>
          <a:p>
            <a:pPr>
              <a:buFontTx/>
              <a:buChar char="-"/>
            </a:pPr>
            <a:r>
              <a:rPr lang="en-US" dirty="0" smtClean="0"/>
              <a:t>Think about a point</a:t>
            </a:r>
            <a:r>
              <a:rPr lang="en-US" baseline="0" dirty="0" smtClean="0"/>
              <a:t> that can move in </a:t>
            </a:r>
            <a:r>
              <a:rPr lang="en-US" baseline="0" dirty="0" err="1" smtClean="0"/>
              <a:t>x-y</a:t>
            </a:r>
            <a:r>
              <a:rPr lang="en-US" baseline="0" dirty="0" smtClean="0"/>
              <a:t> directions. It has a 2 dimensional </a:t>
            </a:r>
            <a:r>
              <a:rPr lang="en-US" baseline="0" dirty="0" err="1" smtClean="0"/>
              <a:t>c</a:t>
            </a:r>
            <a:r>
              <a:rPr lang="en-US" baseline="0" dirty="0" smtClean="0"/>
              <a:t>-space. How about a robot arm? Many robotic arms have up to 6-12 </a:t>
            </a:r>
            <a:r>
              <a:rPr lang="en-US" baseline="0" dirty="0" err="1" smtClean="0"/>
              <a:t>DOFs</a:t>
            </a:r>
            <a:r>
              <a:rPr lang="en-US" baseline="0" dirty="0" smtClean="0"/>
              <a:t>, which amounts to 6-12 dimensional </a:t>
            </a:r>
            <a:r>
              <a:rPr lang="en-US" baseline="0" dirty="0" err="1" smtClean="0"/>
              <a:t>c</a:t>
            </a:r>
            <a:r>
              <a:rPr lang="en-US" baseline="0" dirty="0" smtClean="0"/>
              <a:t>-spaces. What if we had a few of these manipulators managing a cooperative task (e.g., simultaneous welding in a factory)? What would be the dimension of the </a:t>
            </a:r>
            <a:r>
              <a:rPr lang="en-US" baseline="0" dirty="0" err="1" smtClean="0"/>
              <a:t>c</a:t>
            </a:r>
            <a:r>
              <a:rPr lang="en-US" baseline="0" dirty="0" smtClean="0"/>
              <a:t>-space?</a:t>
            </a:r>
          </a:p>
          <a:p>
            <a:pPr>
              <a:buFontTx/>
              <a:buChar char="-"/>
            </a:pPr>
            <a:r>
              <a:rPr lang="en-US" baseline="0" dirty="0" smtClean="0"/>
              <a:t> </a:t>
            </a:r>
            <a:r>
              <a:rPr lang="en-US" b="1" baseline="0" dirty="0" smtClean="0"/>
              <a:t>Why is this a challenge?</a:t>
            </a:r>
            <a:r>
              <a:rPr lang="en-US" baseline="0" dirty="0" smtClean="0"/>
              <a:t> </a:t>
            </a:r>
          </a:p>
          <a:p>
            <a:pPr>
              <a:buFontTx/>
              <a:buNone/>
            </a:pPr>
            <a:r>
              <a:rPr lang="en-US" baseline="0" dirty="0" smtClean="0"/>
              <a:t>	- Computational requirements grow rapidly with the number of dimensions (why?)</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p>
            <a:fld id="{979F7DA3-64FD-4908-AE3D-2F22FFB0BDC4}" type="slidenum">
              <a:rPr lang="en-US"/>
              <a:pPr/>
              <a:t>32</a:t>
            </a:fld>
            <a:endParaRPr lang="en-US"/>
          </a:p>
        </p:txBody>
      </p:sp>
      <p:sp>
        <p:nvSpPr>
          <p:cNvPr id="23555"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3556" name="Text Box 2"/>
          <p:cNvSpPr>
            <a:spLocks noGrp="1" noChangeArrowheads="1"/>
          </p:cNvSpPr>
          <p:nvPr>
            <p:ph type="body" idx="1"/>
          </p:nvPr>
        </p:nvSpPr>
        <p:spPr>
          <a:xfrm>
            <a:off x="732118" y="4559662"/>
            <a:ext cx="5852459" cy="4233863"/>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p>
            <a:fld id="{607BD616-5B05-4058-9AB4-D352DC060D4B}" type="slidenum">
              <a:rPr lang="en-US"/>
              <a:pPr/>
              <a:t>33</a:t>
            </a:fld>
            <a:endParaRPr lang="en-US"/>
          </a:p>
        </p:txBody>
      </p:sp>
      <p:sp>
        <p:nvSpPr>
          <p:cNvPr id="24579"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4580" name="Text Box 2"/>
          <p:cNvSpPr>
            <a:spLocks noGrp="1" noChangeArrowheads="1"/>
          </p:cNvSpPr>
          <p:nvPr>
            <p:ph type="body" idx="1"/>
          </p:nvPr>
        </p:nvSpPr>
        <p:spPr>
          <a:xfrm>
            <a:off x="732118" y="4559662"/>
            <a:ext cx="5852459" cy="4233863"/>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different</a:t>
            </a:r>
            <a:r>
              <a:rPr lang="en-US" baseline="0" dirty="0" smtClean="0"/>
              <a:t> motion planning algorithms and discuss how they fit into this revised motion planning problem. </a:t>
            </a:r>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38</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39</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40</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41</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47</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48</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1" dirty="0" smtClean="0"/>
              <a:t>Real-time and online trajectory generation</a:t>
            </a:r>
            <a:r>
              <a:rPr lang="en-US" b="1" baseline="0" dirty="0" smtClean="0"/>
              <a:t> and execution</a:t>
            </a:r>
          </a:p>
          <a:p>
            <a:pPr>
              <a:buFontTx/>
              <a:buChar char="-"/>
            </a:pPr>
            <a:r>
              <a:rPr lang="en-US" b="1" dirty="0" smtClean="0"/>
              <a:t>Real-time: </a:t>
            </a:r>
            <a:r>
              <a:rPr lang="en-US" b="0" dirty="0" smtClean="0"/>
              <a:t>motion </a:t>
            </a:r>
            <a:r>
              <a:rPr lang="en-US" b="0" baseline="0" dirty="0" smtClean="0"/>
              <a:t>have to get planned quickly, since the robot has to execute the motion immediately. Minimal offline processing (What are some examples?)</a:t>
            </a:r>
          </a:p>
          <a:p>
            <a:pPr>
              <a:buFontTx/>
              <a:buChar char="-"/>
            </a:pPr>
            <a:r>
              <a:rPr lang="en-US" b="1" baseline="0" dirty="0" smtClean="0"/>
              <a:t>Online:</a:t>
            </a:r>
            <a:r>
              <a:rPr lang="en-US" b="0" baseline="0" dirty="0" smtClean="0"/>
              <a:t> The map of the environment is discovered as the motion is implemented. Some obstacles are not known </a:t>
            </a:r>
            <a:r>
              <a:rPr lang="en-US" b="0" i="1" baseline="0" dirty="0" smtClean="0"/>
              <a:t>a priori </a:t>
            </a:r>
            <a:r>
              <a:rPr lang="en-US" b="0" i="0" baseline="0" dirty="0" smtClean="0"/>
              <a:t>(What are some examples?)</a:t>
            </a:r>
            <a:endParaRPr lang="en-US" b="0" i="1"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49</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50</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51</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52</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58</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96696377-98B1-4BBE-B5BB-FBA873A5385D}" type="slidenum">
              <a:rPr lang="en-US"/>
              <a:pPr/>
              <a:t>59</a:t>
            </a:fld>
            <a:endParaRPr lang="en-US"/>
          </a:p>
        </p:txBody>
      </p:sp>
      <p:sp>
        <p:nvSpPr>
          <p:cNvPr id="22531" name="Text Box 1"/>
          <p:cNvSpPr txBox="1">
            <a:spLocks noChangeArrowheads="1"/>
          </p:cNvSpPr>
          <p:nvPr/>
        </p:nvSpPr>
        <p:spPr bwMode="auto">
          <a:xfrm>
            <a:off x="1075765" y="654627"/>
            <a:ext cx="4303059" cy="3273136"/>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ea typeface="DejaVu Sans" charset="0"/>
              <a:cs typeface="DejaVu Sans" charset="0"/>
            </a:endParaRPr>
          </a:p>
        </p:txBody>
      </p:sp>
      <p:sp>
        <p:nvSpPr>
          <p:cNvPr id="22532" name="Text Box 2"/>
          <p:cNvSpPr>
            <a:spLocks noGrp="1" noChangeArrowheads="1"/>
          </p:cNvSpPr>
          <p:nvPr>
            <p:ph type="body"/>
          </p:nvPr>
        </p:nvSpPr>
        <p:spPr>
          <a:xfrm>
            <a:off x="645459" y="4145973"/>
            <a:ext cx="5163671" cy="3927764"/>
          </a:xfrm>
          <a:noFill/>
          <a:ln/>
        </p:spPr>
        <p:txBody>
          <a:bodyPr wrap="none" anchor="ctr"/>
          <a:lstStyle/>
          <a:p>
            <a:endParaRPr lang="en-US" smtClean="0">
              <a:latin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1" dirty="0" smtClean="0"/>
              <a:t>Real-time and online trajectory generation</a:t>
            </a:r>
            <a:r>
              <a:rPr lang="en-US" b="1" baseline="0" dirty="0" smtClean="0"/>
              <a:t> and execution</a:t>
            </a:r>
          </a:p>
          <a:p>
            <a:pPr>
              <a:buFontTx/>
              <a:buChar char="-"/>
            </a:pPr>
            <a:r>
              <a:rPr lang="en-US" b="1" dirty="0" smtClean="0"/>
              <a:t>Real-time: </a:t>
            </a:r>
            <a:r>
              <a:rPr lang="en-US" b="0" dirty="0" smtClean="0"/>
              <a:t>motion </a:t>
            </a:r>
            <a:r>
              <a:rPr lang="en-US" b="0" baseline="0" dirty="0" smtClean="0"/>
              <a:t>have to get planned quickly, since the robot has to execute the motion immediately. Minimal offline processing (What are some examples?)</a:t>
            </a:r>
          </a:p>
          <a:p>
            <a:pPr>
              <a:buFontTx/>
              <a:buChar char="-"/>
            </a:pPr>
            <a:r>
              <a:rPr lang="en-US" b="1" baseline="0" dirty="0" smtClean="0"/>
              <a:t>Online:</a:t>
            </a:r>
            <a:r>
              <a:rPr lang="en-US" b="0" baseline="0" dirty="0" smtClean="0"/>
              <a:t> The map of the environment is discovered as the motion is implemented. Some obstacles are not known </a:t>
            </a:r>
            <a:r>
              <a:rPr lang="en-US" b="0" i="1" baseline="0" dirty="0" smtClean="0"/>
              <a:t>a priori </a:t>
            </a:r>
            <a:r>
              <a:rPr lang="en-US" b="0" i="0" baseline="0" dirty="0" smtClean="0"/>
              <a:t>(What are some examples?)</a:t>
            </a:r>
            <a:endParaRPr lang="en-US" b="0" i="1" dirty="0"/>
          </a:p>
        </p:txBody>
      </p:sp>
      <p:sp>
        <p:nvSpPr>
          <p:cNvPr id="4" name="Slide Number Placeholder 3"/>
          <p:cNvSpPr>
            <a:spLocks noGrp="1"/>
          </p:cNvSpPr>
          <p:nvPr>
            <p:ph type="sldNum" sz="quarter" idx="10"/>
          </p:nvPr>
        </p:nvSpPr>
        <p:spPr/>
        <p:txBody>
          <a:bodyPr/>
          <a:lstStyle/>
          <a:p>
            <a:fld id="{1521F8CB-4F62-4C80-81CE-D46FB122C6E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p:spPr>
        <p:txBody>
          <a:bodyPr/>
          <a:lstStyle/>
          <a:p>
            <a:fld id="{9F226CEB-1315-4C33-B67E-7B72D3F4EDB5}" type="slidenum">
              <a:rPr lang="en-US"/>
              <a:pPr/>
              <a:t>8</a:t>
            </a:fld>
            <a:endParaRPr lang="en-US"/>
          </a:p>
        </p:txBody>
      </p:sp>
      <p:sp>
        <p:nvSpPr>
          <p:cNvPr id="20483"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0484" name="Text Box 2"/>
          <p:cNvSpPr>
            <a:spLocks noGrp="1" noChangeArrowheads="1"/>
          </p:cNvSpPr>
          <p:nvPr>
            <p:ph type="body" idx="1"/>
          </p:nvPr>
        </p:nvSpPr>
        <p:spPr>
          <a:xfrm>
            <a:off x="732118" y="4559662"/>
            <a:ext cx="5852459" cy="4320236"/>
          </a:xfrm>
          <a:noFill/>
          <a:ln/>
        </p:spPr>
        <p:txBody>
          <a:bodyPr wrap="none" anchor="ctr"/>
          <a:lstStyle/>
          <a:p>
            <a:r>
              <a:rPr lang="en-US" dirty="0" smtClean="0">
                <a:latin typeface="Times New Roman" pitchFamily="32" charset="0"/>
              </a:rPr>
              <a:t>Let’s revise the motion planning problem we defined before:</a:t>
            </a:r>
          </a:p>
          <a:p>
            <a:r>
              <a:rPr lang="en-US" dirty="0" smtClean="0">
                <a:latin typeface="Times New Roman" pitchFamily="32" charset="0"/>
              </a:rPr>
              <a:t>We</a:t>
            </a:r>
            <a:r>
              <a:rPr lang="en-US" baseline="0" dirty="0" smtClean="0">
                <a:latin typeface="Times New Roman" pitchFamily="32" charset="0"/>
              </a:rPr>
              <a:t> now have:</a:t>
            </a:r>
          </a:p>
          <a:p>
            <a:pPr>
              <a:buFontTx/>
              <a:buChar char="-"/>
            </a:pPr>
            <a:r>
              <a:rPr lang="en-US" b="1" baseline="0" dirty="0" smtClean="0">
                <a:latin typeface="Times New Roman" pitchFamily="32" charset="0"/>
              </a:rPr>
              <a:t>Dynamics</a:t>
            </a:r>
          </a:p>
          <a:p>
            <a:pPr>
              <a:buFontTx/>
              <a:buChar char="-"/>
            </a:pPr>
            <a:r>
              <a:rPr lang="en-US" baseline="0" dirty="0" smtClean="0">
                <a:latin typeface="Times New Roman" pitchFamily="32" charset="0"/>
              </a:rPr>
              <a:t>A map that is discovered </a:t>
            </a:r>
            <a:r>
              <a:rPr lang="en-US" b="1" baseline="0" dirty="0" smtClean="0">
                <a:latin typeface="Times New Roman" pitchFamily="32" charset="0"/>
              </a:rPr>
              <a:t>online</a:t>
            </a:r>
          </a:p>
          <a:p>
            <a:pPr>
              <a:buFontTx/>
              <a:buNone/>
            </a:pPr>
            <a:r>
              <a:rPr lang="en-US" baseline="0" dirty="0" smtClean="0">
                <a:latin typeface="Times New Roman" pitchFamily="32" charset="0"/>
              </a:rPr>
              <a:t>We would like to come up with</a:t>
            </a:r>
          </a:p>
          <a:p>
            <a:pPr>
              <a:buFontTx/>
              <a:buChar char="-"/>
            </a:pPr>
            <a:r>
              <a:rPr lang="en-US" baseline="0" dirty="0" smtClean="0">
                <a:latin typeface="Times New Roman" pitchFamily="32" charset="0"/>
              </a:rPr>
              <a:t>A sequence of </a:t>
            </a:r>
            <a:r>
              <a:rPr lang="en-US" b="1" baseline="0" dirty="0" smtClean="0">
                <a:latin typeface="Times New Roman" pitchFamily="32" charset="0"/>
              </a:rPr>
              <a:t>inputs to the dynamical system </a:t>
            </a:r>
            <a:r>
              <a:rPr lang="en-US" baseline="0" dirty="0" smtClean="0">
                <a:latin typeface="Times New Roman" pitchFamily="32" charset="0"/>
              </a:rPr>
              <a:t>or the control systems</a:t>
            </a:r>
          </a:p>
          <a:p>
            <a:pPr>
              <a:buFontTx/>
              <a:buChar char="-"/>
            </a:pPr>
            <a:r>
              <a:rPr lang="en-US" baseline="0" dirty="0" smtClean="0">
                <a:latin typeface="Times New Roman" pitchFamily="32" charset="0"/>
              </a:rPr>
              <a:t>And we would like to do this in </a:t>
            </a:r>
            <a:r>
              <a:rPr lang="en-US" b="1" baseline="0" dirty="0" smtClean="0">
                <a:latin typeface="Times New Roman" pitchFamily="32" charset="0"/>
              </a:rPr>
              <a:t>real-time</a:t>
            </a:r>
            <a:r>
              <a:rPr lang="en-US" baseline="0" dirty="0" smtClean="0">
                <a:latin typeface="Times New Roman" pitchFamily="32" charset="0"/>
              </a:rPr>
              <a:t>.</a:t>
            </a:r>
          </a:p>
          <a:p>
            <a:pPr>
              <a:buFontTx/>
              <a:buNone/>
            </a:pPr>
            <a:endParaRPr lang="en-US" baseline="0" dirty="0" smtClean="0">
              <a:latin typeface="Times New Roman" pitchFamily="32" charset="0"/>
            </a:endParaRPr>
          </a:p>
          <a:p>
            <a:pPr>
              <a:buFontTx/>
              <a:buNone/>
            </a:pPr>
            <a:r>
              <a:rPr lang="en-US" baseline="0" dirty="0" smtClean="0">
                <a:latin typeface="Times New Roman" pitchFamily="32" charset="0"/>
              </a:rPr>
              <a:t>The motion planning problem is very important and essential in robotics, independently from what kind of a robot you are looking at. In almost any robotics application, the robot has to figure its way out to a goal pose. </a:t>
            </a:r>
          </a:p>
          <a:p>
            <a:pPr>
              <a:buFontTx/>
              <a:buNone/>
            </a:pPr>
            <a:r>
              <a:rPr lang="en-US" baseline="0" dirty="0" smtClean="0">
                <a:latin typeface="Times New Roman" pitchFamily="32" charset="0"/>
              </a:rPr>
              <a:t>Today, we will study this problem in a more realistic setting, look through its challenges, and study a state-of-the-art algorithm called the Rapidly-exploring Random Trees.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1E594D2-EC4C-4664-B39A-148B64B0D7ED}" type="slidenum">
              <a:rPr lang="en-US"/>
              <a:pPr/>
              <a:t>9</a:t>
            </a:fld>
            <a:endParaRPr lang="en-US"/>
          </a:p>
        </p:txBody>
      </p:sp>
      <p:sp>
        <p:nvSpPr>
          <p:cNvPr id="21507"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1508" name="Text Box 2"/>
          <p:cNvSpPr>
            <a:spLocks noGrp="1" noChangeArrowheads="1"/>
          </p:cNvSpPr>
          <p:nvPr>
            <p:ph type="body" idx="1"/>
          </p:nvPr>
        </p:nvSpPr>
        <p:spPr>
          <a:xfrm>
            <a:off x="732118" y="4559662"/>
            <a:ext cx="5852459" cy="4320236"/>
          </a:xfrm>
          <a:noFill/>
          <a:ln/>
        </p:spPr>
        <p:txBody>
          <a:bodyPr wrap="none" anchor="ctr"/>
          <a:lstStyle/>
          <a:p>
            <a:r>
              <a:rPr lang="en-US" dirty="0" smtClean="0">
                <a:latin typeface="Times New Roman" pitchFamily="32" charset="0"/>
              </a:rPr>
              <a:t>Arguably,</a:t>
            </a:r>
            <a:r>
              <a:rPr lang="en-US" baseline="0" dirty="0" smtClean="0">
                <a:latin typeface="Times New Roman" pitchFamily="32" charset="0"/>
              </a:rPr>
              <a:t> t</a:t>
            </a:r>
            <a:r>
              <a:rPr lang="en-US" dirty="0" smtClean="0">
                <a:latin typeface="Times New Roman" pitchFamily="32" charset="0"/>
              </a:rPr>
              <a:t>he biggest challenge</a:t>
            </a:r>
            <a:r>
              <a:rPr lang="en-US" baseline="0" dirty="0" smtClean="0">
                <a:latin typeface="Times New Roman" pitchFamily="32" charset="0"/>
              </a:rPr>
              <a:t> in almost all real-world challenges is the </a:t>
            </a:r>
            <a:r>
              <a:rPr lang="en-US" b="1" baseline="0" dirty="0" smtClean="0">
                <a:latin typeface="Times New Roman" pitchFamily="32" charset="0"/>
              </a:rPr>
              <a:t>safety</a:t>
            </a:r>
            <a:r>
              <a:rPr lang="en-US" baseline="0" dirty="0" smtClean="0">
                <a:latin typeface="Times New Roman" pitchFamily="32" charset="0"/>
              </a:rPr>
              <a:t>. No matter what the application is, safety has to come first. It is even more important when the robots work in human-occupied environments. And even more, when the system dynamics are unstable such as this robot, which actually us about to fall down while trying this ``turn around’’ maneuver. </a:t>
            </a:r>
            <a:endParaRPr lang="en-US" dirty="0" smtClean="0">
              <a:latin typeface="Times New Roman"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1E594D2-EC4C-4664-B39A-148B64B0D7ED}" type="slidenum">
              <a:rPr lang="en-US"/>
              <a:pPr/>
              <a:t>10</a:t>
            </a:fld>
            <a:endParaRPr lang="en-US"/>
          </a:p>
        </p:txBody>
      </p:sp>
      <p:sp>
        <p:nvSpPr>
          <p:cNvPr id="21507"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1508" name="Text Box 2"/>
          <p:cNvSpPr>
            <a:spLocks noGrp="1" noChangeArrowheads="1"/>
          </p:cNvSpPr>
          <p:nvPr>
            <p:ph type="body" idx="1"/>
          </p:nvPr>
        </p:nvSpPr>
        <p:spPr>
          <a:xfrm>
            <a:off x="732118" y="4559662"/>
            <a:ext cx="5852459" cy="4320236"/>
          </a:xfrm>
          <a:noFill/>
          <a:ln/>
        </p:spPr>
        <p:txBody>
          <a:bodyPr wrap="none" anchor="ctr"/>
          <a:lstStyle/>
          <a:p>
            <a:r>
              <a:rPr lang="en-US" dirty="0" smtClean="0">
                <a:latin typeface="Times New Roman" pitchFamily="32" charset="0"/>
              </a:rPr>
              <a:t>An</a:t>
            </a:r>
            <a:r>
              <a:rPr lang="en-US" baseline="0" dirty="0" smtClean="0">
                <a:latin typeface="Times New Roman" pitchFamily="32" charset="0"/>
              </a:rPr>
              <a:t> other challenge is computational effectiveness of the algorithms. Even the most basic version of the motion planning problem (just finding a solution, no optimizations) is a hard problem. You can prove this! You can prove that there is no efficient algorithm that will fully solve the problem.</a:t>
            </a:r>
          </a:p>
          <a:p>
            <a:endParaRPr lang="en-US" baseline="0" dirty="0" smtClean="0">
              <a:latin typeface="Times New Roman" pitchFamily="32" charset="0"/>
            </a:endParaRPr>
          </a:p>
          <a:p>
            <a:r>
              <a:rPr lang="en-US" baseline="0" dirty="0" smtClean="0">
                <a:latin typeface="Times New Roman" pitchFamily="32" charset="0"/>
              </a:rPr>
              <a:t>However, clearly, in a setting where the algorithm has to work in real-time, the motion plans have to be generated quickly enough so that the system implements these as soon as it is available. If the dynamics are unstable this is a bigger issue. The picture is a supercomputer (40 </a:t>
            </a:r>
            <a:r>
              <a:rPr lang="en-US" baseline="0" dirty="0" err="1" smtClean="0">
                <a:latin typeface="Times New Roman" pitchFamily="32" charset="0"/>
              </a:rPr>
              <a:t>cpu</a:t>
            </a:r>
            <a:r>
              <a:rPr lang="en-US" baseline="0" dirty="0" smtClean="0">
                <a:latin typeface="Times New Roman" pitchFamily="32" charset="0"/>
              </a:rPr>
              <a:t> cores, 40 GB of RAM) running </a:t>
            </a:r>
            <a:r>
              <a:rPr lang="en-US" baseline="0" dirty="0" err="1" smtClean="0">
                <a:latin typeface="Times New Roman" pitchFamily="32" charset="0"/>
              </a:rPr>
              <a:t>Talos</a:t>
            </a:r>
            <a:r>
              <a:rPr lang="en-US" baseline="0" dirty="0" smtClean="0">
                <a:latin typeface="Times New Roman" pitchFamily="32" charset="0"/>
              </a:rPr>
              <a:t>, our robotic car in the Urban Challenge. One of the cores was completely devoted to motion planning but nothing else. The motion planning algorithm we will talk about today was one of the few processes that would occupy one core itself.</a:t>
            </a:r>
            <a:endParaRPr lang="en-US" dirty="0" smtClean="0">
              <a:latin typeface="Times New Roman"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fld id="{A1E594D2-EC4C-4664-B39A-148B64B0D7ED}" type="slidenum">
              <a:rPr lang="en-US"/>
              <a:pPr/>
              <a:t>11</a:t>
            </a:fld>
            <a:endParaRPr lang="en-US"/>
          </a:p>
        </p:txBody>
      </p:sp>
      <p:sp>
        <p:nvSpPr>
          <p:cNvPr id="21507" name="Text Box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21508" name="Text Box 2"/>
          <p:cNvSpPr>
            <a:spLocks noGrp="1" noChangeArrowheads="1"/>
          </p:cNvSpPr>
          <p:nvPr>
            <p:ph type="body" idx="1"/>
          </p:nvPr>
        </p:nvSpPr>
        <p:spPr>
          <a:xfrm>
            <a:off x="732118" y="4559662"/>
            <a:ext cx="5852459" cy="4320236"/>
          </a:xfrm>
          <a:noFill/>
          <a:ln/>
        </p:spPr>
        <p:txBody>
          <a:bodyPr wrap="none" anchor="ctr"/>
          <a:lstStyle/>
          <a:p>
            <a:r>
              <a:rPr lang="en-US" dirty="0" smtClean="0">
                <a:latin typeface="Times New Roman" pitchFamily="32" charset="0"/>
              </a:rPr>
              <a:t>Despite all these computational </a:t>
            </a:r>
            <a:r>
              <a:rPr lang="en-US" baseline="0" dirty="0" smtClean="0">
                <a:latin typeface="Times New Roman" pitchFamily="32" charset="0"/>
              </a:rPr>
              <a:t>issues, not only we would like to find </a:t>
            </a:r>
            <a:r>
              <a:rPr lang="en-US" b="1" u="sng" baseline="0" dirty="0" smtClean="0">
                <a:latin typeface="Times New Roman" pitchFamily="32" charset="0"/>
              </a:rPr>
              <a:t>a</a:t>
            </a:r>
            <a:r>
              <a:rPr lang="en-US" baseline="0" dirty="0" smtClean="0">
                <a:latin typeface="Times New Roman" pitchFamily="32" charset="0"/>
              </a:rPr>
              <a:t> plan, but also we would like to optimize several performance measures. </a:t>
            </a:r>
          </a:p>
          <a:p>
            <a:endParaRPr lang="en-US" baseline="0" dirty="0" smtClean="0">
              <a:latin typeface="Times New Roman" pitchFamily="32" charset="0"/>
            </a:endParaRPr>
          </a:p>
          <a:p>
            <a:r>
              <a:rPr lang="en-US" b="1" baseline="0" dirty="0" smtClean="0">
                <a:latin typeface="Times New Roman" pitchFamily="32" charset="0"/>
              </a:rPr>
              <a:t>What are some measures we would like to optimize?</a:t>
            </a:r>
          </a:p>
          <a:p>
            <a:pPr>
              <a:buFontTx/>
              <a:buChar char="-"/>
            </a:pPr>
            <a:r>
              <a:rPr lang="en-US" b="0" baseline="0" dirty="0" smtClean="0">
                <a:latin typeface="Times New Roman" pitchFamily="32" charset="0"/>
              </a:rPr>
              <a:t>Power (why? - look at the picture on the slide)</a:t>
            </a:r>
          </a:p>
          <a:p>
            <a:pPr>
              <a:buFontTx/>
              <a:buChar char="-"/>
            </a:pPr>
            <a:r>
              <a:rPr lang="en-US" b="0" baseline="0" dirty="0" smtClean="0">
                <a:latin typeface="Times New Roman" pitchFamily="32" charset="0"/>
              </a:rPr>
              <a:t>Shortest paths (why?)</a:t>
            </a:r>
          </a:p>
          <a:p>
            <a:pPr>
              <a:buFontTx/>
              <a:buChar char="-"/>
            </a:pPr>
            <a:r>
              <a:rPr lang="en-US" b="0" baseline="0" dirty="0" smtClean="0">
                <a:latin typeface="Times New Roman" pitchFamily="32" charset="0"/>
              </a:rPr>
              <a:t>Time of operation…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RSS I (6.141 / 16.415) S09</a:t>
            </a:r>
            <a:endParaRPr lang="en-US" dirty="0">
              <a:solidFill>
                <a:schemeClr val="accent2"/>
              </a:solidFill>
              <a:latin typeface="+mn-lt"/>
            </a:endParaRPr>
          </a:p>
        </p:txBody>
      </p:sp>
      <p:sp>
        <p:nvSpPr>
          <p:cNvPr id="6" name="Slide Number Placeholder 5"/>
          <p:cNvSpPr>
            <a:spLocks noGrp="1"/>
          </p:cNvSpPr>
          <p:nvPr>
            <p:ph type="sldNum" sz="quarter" idx="12"/>
          </p:nvPr>
        </p:nvSpPr>
        <p:spPr/>
        <p:txBody>
          <a:bodyPr/>
          <a:lstStyle>
            <a:lvl1pPr>
              <a:defRPr/>
            </a:lvl1pPr>
          </a:lstStyle>
          <a:p>
            <a:fld id="{F13873F5-DB81-4900-B1AC-763485BF6719}" type="slidenum">
              <a:rPr lang="en-US"/>
              <a:pPr/>
              <a:t>‹#›</a:t>
            </a:fld>
            <a:fld id="{BF7A5BA2-00E1-4BC6-A01C-003DF0081A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smtClean="0"/>
              <a:t>RSS I (6.141 / 16.415) S09</a:t>
            </a:r>
            <a:endParaRPr lang="en-US" dirty="0">
              <a:solidFill>
                <a:schemeClr val="accent2"/>
              </a:solidFill>
              <a:latin typeface="+mn-lt"/>
            </a:endParaRPr>
          </a:p>
        </p:txBody>
      </p:sp>
      <p:sp>
        <p:nvSpPr>
          <p:cNvPr id="6" name="Slide Number Placeholder 5"/>
          <p:cNvSpPr>
            <a:spLocks noGrp="1"/>
          </p:cNvSpPr>
          <p:nvPr>
            <p:ph type="sldNum" sz="quarter" idx="12"/>
          </p:nvPr>
        </p:nvSpPr>
        <p:spPr/>
        <p:txBody>
          <a:bodyPr/>
          <a:lstStyle>
            <a:lvl1pPr>
              <a:defRPr/>
            </a:lvl1pPr>
          </a:lstStyle>
          <a:p>
            <a:fld id="{14BF649E-C516-4368-9846-909D6002E775}" type="slidenum">
              <a:rPr lang="en-US"/>
              <a:pPr/>
              <a:t>‹#›</a:t>
            </a:fld>
            <a:fld id="{DD709966-0971-48E3-AE36-0CC04F1EF5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smtClean="0"/>
              <a:t>RSS I (6.141 / 16.415) S09</a:t>
            </a:r>
            <a:endParaRPr lang="en-US" dirty="0">
              <a:solidFill>
                <a:schemeClr val="accent2"/>
              </a:solidFill>
              <a:latin typeface="+mn-lt"/>
            </a:endParaRPr>
          </a:p>
        </p:txBody>
      </p:sp>
      <p:sp>
        <p:nvSpPr>
          <p:cNvPr id="7" name="Slide Number Placeholder 6"/>
          <p:cNvSpPr>
            <a:spLocks noGrp="1"/>
          </p:cNvSpPr>
          <p:nvPr>
            <p:ph type="sldNum" sz="quarter" idx="12"/>
          </p:nvPr>
        </p:nvSpPr>
        <p:spPr/>
        <p:txBody>
          <a:bodyPr/>
          <a:lstStyle>
            <a:lvl1pPr>
              <a:defRPr/>
            </a:lvl1pPr>
          </a:lstStyle>
          <a:p>
            <a:fld id="{74C70EDE-5E2F-4090-8FC8-D0A07631CB53}" type="slidenum">
              <a:rPr lang="en-US"/>
              <a:pPr/>
              <a:t>‹#›</a:t>
            </a:fld>
            <a:fld id="{A1CEC261-543B-430D-ACAC-01942D775A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dirty="0" smtClean="0"/>
              <a:t>RSS I (6.141 / 16.415) S09</a:t>
            </a:r>
            <a:endParaRPr lang="en-US" dirty="0">
              <a:solidFill>
                <a:schemeClr val="accent2"/>
              </a:solidFill>
              <a:latin typeface="+mn-lt"/>
            </a:endParaRPr>
          </a:p>
        </p:txBody>
      </p:sp>
      <p:sp>
        <p:nvSpPr>
          <p:cNvPr id="5" name="Slide Number Placeholder 4"/>
          <p:cNvSpPr>
            <a:spLocks noGrp="1"/>
          </p:cNvSpPr>
          <p:nvPr>
            <p:ph type="sldNum" sz="quarter" idx="12"/>
          </p:nvPr>
        </p:nvSpPr>
        <p:spPr/>
        <p:txBody>
          <a:bodyPr/>
          <a:lstStyle>
            <a:lvl1pPr>
              <a:defRPr/>
            </a:lvl1pPr>
          </a:lstStyle>
          <a:p>
            <a:fld id="{97236145-453E-4FD9-997E-7D557A93A409}" type="slidenum">
              <a:rPr lang="en-US"/>
              <a:pPr/>
              <a:t>‹#›</a:t>
            </a:fld>
            <a:fld id="{AFB7F03B-C7A9-4AE9-BBAE-0A753231EF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dirty="0" smtClean="0"/>
              <a:t>RSS I (6.141 / 16.415) S09</a:t>
            </a:r>
            <a:endParaRPr lang="en-US" dirty="0">
              <a:solidFill>
                <a:schemeClr val="accent2"/>
              </a:solidFill>
              <a:latin typeface="+mn-lt"/>
            </a:endParaRPr>
          </a:p>
        </p:txBody>
      </p:sp>
      <p:sp>
        <p:nvSpPr>
          <p:cNvPr id="4" name="Slide Number Placeholder 3"/>
          <p:cNvSpPr>
            <a:spLocks noGrp="1"/>
          </p:cNvSpPr>
          <p:nvPr>
            <p:ph type="sldNum" sz="quarter" idx="12"/>
          </p:nvPr>
        </p:nvSpPr>
        <p:spPr/>
        <p:txBody>
          <a:bodyPr/>
          <a:lstStyle>
            <a:lvl1pPr>
              <a:defRPr/>
            </a:lvl1pPr>
          </a:lstStyle>
          <a:p>
            <a:fld id="{7DFB9577-2BD7-48A3-B9BF-FC627E82D101}" type="slidenum">
              <a:rPr lang="en-US"/>
              <a:pPr/>
              <a:t>‹#›</a:t>
            </a:fld>
            <a:fld id="{64938992-8EBE-42A9-B7C3-BEF84397787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ヒラギノ角ゴ Pro W3" charset="-128"/>
              </a:defRPr>
            </a:lvl1pPr>
          </a:lstStyle>
          <a:p>
            <a:r>
              <a:rPr lang="en-US" dirty="0" smtClean="0"/>
              <a:t>RSS I (6.141J / 16.405J) S09</a:t>
            </a:r>
            <a:endParaRPr lang="en-US" dirty="0">
              <a:solidFill>
                <a:schemeClr val="accent2"/>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fld id="{5BBFFD56-7336-4952-99BC-20346D85E8CB}" type="slidenum">
              <a:rPr lang="en-US"/>
              <a:pPr/>
              <a:t>‹#›</a:t>
            </a:fld>
            <a:fld id="{AD7F05D6-1EB4-4B06-9AA4-E2EDBB5A08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sldNum="0"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ea typeface="ＭＳ Ｐゴシック" charset="-128"/>
        </a:defRPr>
      </a:lvl2pPr>
      <a:lvl3pPr algn="ctr" rtl="0" fontAlgn="base">
        <a:spcBef>
          <a:spcPct val="0"/>
        </a:spcBef>
        <a:spcAft>
          <a:spcPct val="0"/>
        </a:spcAft>
        <a:defRPr sz="3600">
          <a:solidFill>
            <a:schemeClr val="tx2"/>
          </a:solidFill>
          <a:latin typeface="Arial" charset="0"/>
          <a:ea typeface="ＭＳ Ｐゴシック" charset="-128"/>
        </a:defRPr>
      </a:lvl3pPr>
      <a:lvl4pPr algn="ctr" rtl="0" fontAlgn="base">
        <a:spcBef>
          <a:spcPct val="0"/>
        </a:spcBef>
        <a:spcAft>
          <a:spcPct val="0"/>
        </a:spcAft>
        <a:defRPr sz="3600">
          <a:solidFill>
            <a:schemeClr val="tx2"/>
          </a:solidFill>
          <a:latin typeface="Arial" charset="0"/>
          <a:ea typeface="ＭＳ Ｐゴシック" charset="-128"/>
        </a:defRPr>
      </a:lvl4pPr>
      <a:lvl5pPr algn="ctr" rtl="0" fontAlgn="base">
        <a:spcBef>
          <a:spcPct val="0"/>
        </a:spcBef>
        <a:spcAft>
          <a:spcPct val="0"/>
        </a:spcAft>
        <a:defRPr sz="3600">
          <a:solidFill>
            <a:schemeClr val="tx2"/>
          </a:solidFill>
          <a:latin typeface="Arial" charset="0"/>
          <a:ea typeface="ＭＳ Ｐゴシック" charset="-128"/>
        </a:defRPr>
      </a:lvl5pPr>
      <a:lvl6pPr marL="457200" algn="ctr" rtl="0" fontAlgn="base">
        <a:spcBef>
          <a:spcPct val="0"/>
        </a:spcBef>
        <a:spcAft>
          <a:spcPct val="0"/>
        </a:spcAft>
        <a:defRPr sz="3600">
          <a:solidFill>
            <a:schemeClr val="tx2"/>
          </a:solidFill>
          <a:latin typeface="Arial" charset="0"/>
          <a:ea typeface="ＭＳ Ｐゴシック" charset="-128"/>
        </a:defRPr>
      </a:lvl6pPr>
      <a:lvl7pPr marL="914400" algn="ctr" rtl="0" fontAlgn="base">
        <a:spcBef>
          <a:spcPct val="0"/>
        </a:spcBef>
        <a:spcAft>
          <a:spcPct val="0"/>
        </a:spcAft>
        <a:defRPr sz="3600">
          <a:solidFill>
            <a:schemeClr val="tx2"/>
          </a:solidFill>
          <a:latin typeface="Arial" charset="0"/>
          <a:ea typeface="ＭＳ Ｐゴシック" charset="-128"/>
        </a:defRPr>
      </a:lvl7pPr>
      <a:lvl8pPr marL="1371600" algn="ctr" rtl="0" fontAlgn="base">
        <a:spcBef>
          <a:spcPct val="0"/>
        </a:spcBef>
        <a:spcAft>
          <a:spcPct val="0"/>
        </a:spcAft>
        <a:defRPr sz="3600">
          <a:solidFill>
            <a:schemeClr val="tx2"/>
          </a:solidFill>
          <a:latin typeface="Arial" charset="0"/>
          <a:ea typeface="ＭＳ Ｐゴシック" charset="-128"/>
        </a:defRPr>
      </a:lvl8pPr>
      <a:lvl9pPr marL="1828800" algn="ctr" rtl="0" fontAlgn="base">
        <a:spcBef>
          <a:spcPct val="0"/>
        </a:spcBef>
        <a:spcAft>
          <a:spcPct val="0"/>
        </a:spcAft>
        <a:defRPr sz="36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C:\Users\seth\Desktop\Teaching\Robotics\RRT_Lecture\rrt_explore_empty_space_slow.avi"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C:\Users\seth\Desktop\Teaching\Robotics\RRT_Lecture\rrt_with_obs_beginning.avi"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file:///C:\Users\seth\Desktop\Teaching\Robotics\RRT_Lecture\start-costmap2.avi"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file:///C:\Users\seth\Desktop\Teaching\Robotics\RRT_Lecture\NQE_Area_B_1st_parking.avi"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seth\Desktop\Teaching\Robotics\RRT_Lecture\drive_merged.av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C:\Documents%20and%20Settings\Seth%20Teller\Desktop\Teaching\Robotics\RRT_Lecture\rrt_with_linear_dynamics.mp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C:\Documents%20and%20Settings\Seth%20Teller\Desktop\Teaching\Robotics\RRT_Lecture\rrt_explore_empty_space.mp4"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Seth%20Teller\Desktop\Teaching\Robotics\RRT_Lecture\sim_rrtstar_no_obs.mp4" TargetMode="External"/><Relationship Id="rId1" Type="http://schemas.openxmlformats.org/officeDocument/2006/relationships/video" Target="file:///C:\Documents%20and%20Settings\Seth%20Teller\Desktop\Teaching\Robotics\RRT_Lecture\rrt_explore_empty_space.mp4" TargetMode="External"/><Relationship Id="rId5" Type="http://schemas.openxmlformats.org/officeDocument/2006/relationships/image" Target="../media/image51.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Seth%20Teller\Desktop\Teaching\Robotics\RRT_Lecture\rrtstar_with_obs.mp4" TargetMode="External"/><Relationship Id="rId1" Type="http://schemas.openxmlformats.org/officeDocument/2006/relationships/video" Target="file:///C:\Documents%20and%20Settings\Seth%20Teller\Desktop\Teaching\Robotics\RRT_Lecture\rrt_with_obs.mp4"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ideo" Target="file:///C:\Documents%20and%20Settings\Seth%20Teller\Desktop\Teaching\Robotics\RRT_Lecture\sim_rrtstar_color.mp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file:///C:\Documents%20and%20Settings\Seth%20Teller\Desktop\Teaching\Robotics\RRT_Lecture\sim_rrtstar_cost_function.mp4"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371600"/>
            <a:ext cx="8686800" cy="1600200"/>
          </a:xfrm>
        </p:spPr>
        <p:txBody>
          <a:bodyPr/>
          <a:lstStyle/>
          <a:p>
            <a:r>
              <a:rPr lang="en-US" sz="4000" b="1" dirty="0" smtClean="0"/>
              <a:t>R</a:t>
            </a:r>
            <a:r>
              <a:rPr lang="en-US" sz="4000" dirty="0" smtClean="0"/>
              <a:t>apidly-exploring </a:t>
            </a:r>
            <a:r>
              <a:rPr lang="en-US" sz="4000" b="1" dirty="0" smtClean="0"/>
              <a:t>R</a:t>
            </a:r>
            <a:r>
              <a:rPr lang="en-US" sz="4000" dirty="0" smtClean="0"/>
              <a:t>andom </a:t>
            </a:r>
            <a:r>
              <a:rPr lang="en-US" sz="4000" b="1" dirty="0" smtClean="0"/>
              <a:t>T</a:t>
            </a:r>
            <a:r>
              <a:rPr lang="en-US" sz="4000" dirty="0" smtClean="0"/>
              <a:t>rees </a:t>
            </a:r>
            <a:br>
              <a:rPr lang="en-US" sz="4000" dirty="0" smtClean="0"/>
            </a:br>
            <a:r>
              <a:rPr lang="en-US" sz="4000" b="1" dirty="0" smtClean="0"/>
              <a:t>(RRTs)</a:t>
            </a:r>
            <a:br>
              <a:rPr lang="en-US" sz="4000" b="1" dirty="0" smtClean="0"/>
            </a:br>
            <a:r>
              <a:rPr lang="en-US" sz="4000" dirty="0" smtClean="0"/>
              <a:t>for Efficient Motion Planning</a:t>
            </a:r>
            <a:endParaRPr lang="en-US" sz="4000" dirty="0"/>
          </a:p>
        </p:txBody>
      </p:sp>
      <p:sp>
        <p:nvSpPr>
          <p:cNvPr id="2051" name="Rectangle 3"/>
          <p:cNvSpPr>
            <a:spLocks noGrp="1" noChangeArrowheads="1"/>
          </p:cNvSpPr>
          <p:nvPr>
            <p:ph type="subTitle" idx="1"/>
          </p:nvPr>
        </p:nvSpPr>
        <p:spPr>
          <a:xfrm>
            <a:off x="685800" y="3886200"/>
            <a:ext cx="7772400" cy="2362200"/>
          </a:xfrm>
        </p:spPr>
        <p:txBody>
          <a:bodyPr/>
          <a:lstStyle/>
          <a:p>
            <a:r>
              <a:rPr lang="en-US" sz="3200" dirty="0"/>
              <a:t>RSS Lecture </a:t>
            </a:r>
            <a:r>
              <a:rPr lang="en-US" sz="3200" dirty="0" smtClean="0"/>
              <a:t>10</a:t>
            </a:r>
            <a:endParaRPr lang="en-US" sz="3200" dirty="0" smtClean="0"/>
          </a:p>
          <a:p>
            <a:r>
              <a:rPr lang="en-US" sz="3200" dirty="0" smtClean="0"/>
              <a:t>Mon</a:t>
            </a:r>
            <a:r>
              <a:rPr lang="en-US" sz="3200" dirty="0" smtClean="0"/>
              <a:t>day</a:t>
            </a:r>
            <a:r>
              <a:rPr lang="en-US" sz="3200" dirty="0" smtClean="0"/>
              <a:t>, </a:t>
            </a:r>
            <a:r>
              <a:rPr lang="en-US" sz="3200" dirty="0" smtClean="0"/>
              <a:t>10 </a:t>
            </a:r>
            <a:r>
              <a:rPr lang="en-US" sz="3200" dirty="0" smtClean="0"/>
              <a:t>March </a:t>
            </a:r>
            <a:r>
              <a:rPr lang="en-US" sz="3200" dirty="0" smtClean="0"/>
              <a:t>2014</a:t>
            </a:r>
            <a:endParaRPr lang="en-US" sz="3200" dirty="0" smtClean="0"/>
          </a:p>
          <a:p>
            <a:r>
              <a:rPr lang="en-US" sz="3200" dirty="0" smtClean="0"/>
              <a:t>Prof. Seth Teller</a:t>
            </a:r>
          </a:p>
          <a:p>
            <a:r>
              <a:rPr lang="en-US" dirty="0" smtClean="0"/>
              <a:t>(Thanks to </a:t>
            </a:r>
            <a:r>
              <a:rPr lang="en-US" dirty="0" err="1" smtClean="0"/>
              <a:t>Sertac</a:t>
            </a:r>
            <a:r>
              <a:rPr lang="en-US" dirty="0" smtClean="0"/>
              <a:t> </a:t>
            </a:r>
            <a:r>
              <a:rPr lang="en-US" dirty="0" err="1" smtClean="0"/>
              <a:t>Karaman</a:t>
            </a:r>
            <a:r>
              <a:rPr lang="en-US" dirty="0" smtClean="0"/>
              <a:t> for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3"/>
          <p:cNvSpPr txBox="1">
            <a:spLocks noChangeArrowheads="1"/>
          </p:cNvSpPr>
          <p:nvPr/>
        </p:nvSpPr>
        <p:spPr bwMode="auto">
          <a:xfrm>
            <a:off x="0" y="1066800"/>
            <a:ext cx="6705600" cy="5715000"/>
          </a:xfrm>
          <a:prstGeom prst="rect">
            <a:avLst/>
          </a:prstGeom>
          <a:noFill/>
          <a:ln w="9525">
            <a:noFill/>
            <a:round/>
            <a:headEnd/>
            <a:tailEnd/>
          </a:ln>
        </p:spPr>
        <p:txBody>
          <a:bodyPr lIns="0" tIns="0" rIns="0" bIns="0"/>
          <a:lstStyle/>
          <a:p>
            <a:pPr marL="783372" lvl="1" indent="-293764">
              <a:spcAft>
                <a:spcPts val="300"/>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Safety</a:t>
            </a:r>
            <a:r>
              <a:rPr lang="en-US" sz="2000" b="1" dirty="0">
                <a:solidFill>
                  <a:schemeClr val="bg2"/>
                </a:solidFill>
              </a:rPr>
              <a:t>: </a:t>
            </a:r>
            <a:r>
              <a:rPr lang="en-US" sz="2000" dirty="0" smtClean="0">
                <a:solidFill>
                  <a:schemeClr val="bg2"/>
                </a:solidFill>
              </a:rPr>
              <a:t>do not collide with anything; </a:t>
            </a:r>
          </a:p>
          <a:p>
            <a:pPr marL="783372" lvl="1" indent="-293764">
              <a:spcAft>
                <a:spcPts val="300"/>
              </a:spcAft>
              <a:buSzPct val="45000"/>
              <a:tabLst>
                <a:tab pos="656650" algn="l"/>
                <a:tab pos="1313299" algn="l"/>
                <a:tab pos="1969949" algn="l"/>
                <a:tab pos="2626599" algn="l"/>
                <a:tab pos="3283248" algn="l"/>
                <a:tab pos="3939898" algn="l"/>
                <a:tab pos="4596548" algn="l"/>
              </a:tabLst>
            </a:pPr>
            <a:r>
              <a:rPr lang="en-US" sz="2000" dirty="0" smtClean="0">
                <a:solidFill>
                  <a:schemeClr val="bg2"/>
                </a:solidFill>
              </a:rPr>
              <a:t>        ensure that system is stable; etc.</a:t>
            </a:r>
          </a:p>
          <a:p>
            <a:pPr marL="783372" lvl="1" indent="-293764">
              <a:spcAft>
                <a:spcPts val="1032"/>
              </a:spcAft>
              <a:buSzPct val="45000"/>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rgbClr val="000000"/>
                </a:solidFill>
              </a:rPr>
              <a:t>Computational effectiveness: </a:t>
            </a:r>
            <a:r>
              <a:rPr lang="en-US" sz="2000" b="1" dirty="0" smtClean="0">
                <a:solidFill>
                  <a:srgbClr val="000000"/>
                </a:solidFill>
              </a:rPr>
              <a:t/>
            </a:r>
            <a:br>
              <a:rPr lang="en-US" sz="2000" b="1" dirty="0" smtClean="0">
                <a:solidFill>
                  <a:srgbClr val="000000"/>
                </a:solidFill>
              </a:rPr>
            </a:br>
            <a:r>
              <a:rPr lang="en-US" sz="2000" dirty="0" smtClean="0">
                <a:solidFill>
                  <a:srgbClr val="000000"/>
                </a:solidFill>
              </a:rPr>
              <a:t>problem </a:t>
            </a:r>
            <a:r>
              <a:rPr lang="en-US" sz="2000" dirty="0">
                <a:solidFill>
                  <a:srgbClr val="000000"/>
                </a:solidFill>
              </a:rPr>
              <a:t>is (provably) </a:t>
            </a:r>
            <a:r>
              <a:rPr lang="en-US" sz="2000" dirty="0" err="1" smtClean="0">
                <a:solidFill>
                  <a:srgbClr val="000000"/>
                </a:solidFill>
              </a:rPr>
              <a:t>computa</a:t>
            </a:r>
            <a:r>
              <a:rPr lang="en-US" sz="2000" dirty="0" smtClean="0">
                <a:solidFill>
                  <a:srgbClr val="000000"/>
                </a:solidFill>
              </a:rPr>
              <a:t>-</a:t>
            </a:r>
            <a:br>
              <a:rPr lang="en-US" sz="2000" dirty="0" smtClean="0">
                <a:solidFill>
                  <a:srgbClr val="000000"/>
                </a:solidFill>
              </a:rPr>
            </a:br>
            <a:r>
              <a:rPr lang="en-US" sz="2000" dirty="0" err="1" smtClean="0">
                <a:solidFill>
                  <a:srgbClr val="000000"/>
                </a:solidFill>
              </a:rPr>
              <a:t>tionally</a:t>
            </a:r>
            <a:r>
              <a:rPr lang="en-US" sz="2000" dirty="0" smtClean="0">
                <a:solidFill>
                  <a:srgbClr val="000000"/>
                </a:solidFill>
              </a:rPr>
              <a:t> </a:t>
            </a:r>
            <a:r>
              <a:rPr lang="en-US" sz="2000" dirty="0">
                <a:solidFill>
                  <a:srgbClr val="000000"/>
                </a:solidFill>
              </a:rPr>
              <a:t>very </a:t>
            </a:r>
            <a:r>
              <a:rPr lang="en-US" sz="2000" dirty="0" smtClean="0">
                <a:solidFill>
                  <a:srgbClr val="000000"/>
                </a:solidFill>
              </a:rPr>
              <a:t>challenging</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7F7F7F"/>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Optimize: </a:t>
            </a:r>
            <a:r>
              <a:rPr lang="en-US" sz="2000" dirty="0" smtClean="0">
                <a:solidFill>
                  <a:schemeClr val="bg2"/>
                </a:solidFill>
              </a:rPr>
              <a:t>fuel, efficiency </a:t>
            </a:r>
            <a:r>
              <a:rPr lang="en-US" sz="2000" dirty="0">
                <a:solidFill>
                  <a:schemeClr val="bg2"/>
                </a:solidFill>
              </a:rPr>
              <a:t>etc</a:t>
            </a:r>
            <a:r>
              <a:rPr lang="en-US" sz="2000" dirty="0" smtClean="0">
                <a:solidFill>
                  <a:schemeClr val="bg2"/>
                </a:solidFill>
              </a:rPr>
              <a:t>.</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Social challenges (in human-occupied environments):</a:t>
            </a:r>
            <a:r>
              <a:rPr lang="en-US" sz="2000" dirty="0">
                <a:solidFill>
                  <a:schemeClr val="bg2"/>
                </a:solidFill>
              </a:rPr>
              <a:t> motion should </a:t>
            </a:r>
            <a:r>
              <a:rPr lang="en-US" sz="2000" dirty="0" smtClean="0">
                <a:solidFill>
                  <a:schemeClr val="bg2"/>
                </a:solidFill>
              </a:rPr>
              <a:t>seem natural;</a:t>
            </a:r>
            <a:br>
              <a:rPr lang="en-US" sz="2000" dirty="0" smtClean="0">
                <a:solidFill>
                  <a:schemeClr val="bg2"/>
                </a:solidFill>
              </a:rPr>
            </a:br>
            <a:r>
              <a:rPr lang="en-US" sz="2000" dirty="0" smtClean="0">
                <a:solidFill>
                  <a:schemeClr val="bg2"/>
                </a:solidFill>
              </a:rPr>
              <a:t>robot should be </a:t>
            </a:r>
            <a:r>
              <a:rPr lang="en-US" sz="2000" dirty="0">
                <a:solidFill>
                  <a:schemeClr val="bg2"/>
                </a:solidFill>
              </a:rPr>
              <a:t>accepted by humans</a:t>
            </a:r>
          </a:p>
        </p:txBody>
      </p:sp>
      <p:pic>
        <p:nvPicPr>
          <p:cNvPr id="7" name="Picture 6"/>
          <p:cNvPicPr>
            <a:picLocks noChangeAspect="1"/>
          </p:cNvPicPr>
          <p:nvPr/>
        </p:nvPicPr>
        <p:blipFill>
          <a:blip r:embed="rId3" cstate="print"/>
          <a:stretch>
            <a:fillRect/>
          </a:stretch>
        </p:blipFill>
        <p:spPr>
          <a:xfrm>
            <a:off x="4419600" y="2362200"/>
            <a:ext cx="4495400" cy="2743200"/>
          </a:xfrm>
          <a:prstGeom prst="rect">
            <a:avLst/>
          </a:prstGeom>
        </p:spPr>
      </p:pic>
      <p:sp>
        <p:nvSpPr>
          <p:cNvPr id="6" name="Rectangle 1"/>
          <p:cNvSpPr txBox="1">
            <a:spLocks noChangeArrowheads="1"/>
          </p:cNvSpPr>
          <p:nvPr/>
        </p:nvSpPr>
        <p:spPr bwMode="auto">
          <a:xfrm>
            <a:off x="228600" y="152400"/>
            <a:ext cx="8228160" cy="9455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Practical</a:t>
            </a:r>
            <a:r>
              <a:rPr kumimoji="0" lang="en-US" sz="4400" b="1" i="0" u="none" strike="noStrike" kern="0" cap="none" spc="0" normalizeH="0" noProof="0" dirty="0" smtClean="0">
                <a:ln>
                  <a:noFill/>
                </a:ln>
                <a:solidFill>
                  <a:schemeClr val="tx2"/>
                </a:solidFill>
                <a:effectLst/>
                <a:uLnTx/>
                <a:uFillTx/>
                <a:latin typeface="+mj-lt"/>
                <a:ea typeface="+mj-ea"/>
                <a:cs typeface="+mj-cs"/>
              </a:rPr>
              <a:t> Challenges</a:t>
            </a:r>
            <a:endParaRPr kumimoji="0" lang="en-US" sz="44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52400" y="152401"/>
            <a:ext cx="8228160" cy="914399"/>
          </a:xfrm>
        </p:spPr>
        <p:txBody>
          <a:bodyPr/>
          <a:lstStyle/>
          <a:p>
            <a:pPr lvl="0"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4400" b="1" dirty="0" smtClean="0"/>
              <a:t>Practical Challenges</a:t>
            </a:r>
            <a:endParaRPr lang="en-US" sz="4400" b="1" dirty="0" smtClean="0"/>
          </a:p>
        </p:txBody>
      </p:sp>
      <p:sp>
        <p:nvSpPr>
          <p:cNvPr id="3076" name="Text Box 3"/>
          <p:cNvSpPr txBox="1">
            <a:spLocks noChangeArrowheads="1"/>
          </p:cNvSpPr>
          <p:nvPr/>
        </p:nvSpPr>
        <p:spPr bwMode="auto">
          <a:xfrm>
            <a:off x="152400" y="1066800"/>
            <a:ext cx="6705600" cy="5715000"/>
          </a:xfrm>
          <a:prstGeom prst="rect">
            <a:avLst/>
          </a:prstGeom>
          <a:noFill/>
          <a:ln w="9525">
            <a:noFill/>
            <a:round/>
            <a:headEnd/>
            <a:tailEnd/>
          </a:ln>
        </p:spPr>
        <p:txBody>
          <a:bodyPr lIns="0" tIns="0" rIns="0" bIns="0"/>
          <a:lstStyle/>
          <a:p>
            <a:pPr marL="783372" lvl="1" indent="-293764">
              <a:spcAft>
                <a:spcPts val="300"/>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Safety</a:t>
            </a:r>
            <a:r>
              <a:rPr lang="en-US" sz="2000" b="1" dirty="0">
                <a:solidFill>
                  <a:schemeClr val="bg2"/>
                </a:solidFill>
              </a:rPr>
              <a:t>: </a:t>
            </a:r>
            <a:r>
              <a:rPr lang="en-US" sz="2000" dirty="0" smtClean="0">
                <a:solidFill>
                  <a:schemeClr val="bg2"/>
                </a:solidFill>
              </a:rPr>
              <a:t>do not collide with anything; </a:t>
            </a:r>
          </a:p>
          <a:p>
            <a:pPr marL="783372" lvl="1" indent="-293764">
              <a:spcAft>
                <a:spcPts val="300"/>
              </a:spcAft>
              <a:buSzPct val="45000"/>
              <a:tabLst>
                <a:tab pos="656650" algn="l"/>
                <a:tab pos="1313299" algn="l"/>
                <a:tab pos="1969949" algn="l"/>
                <a:tab pos="2626599" algn="l"/>
                <a:tab pos="3283248" algn="l"/>
                <a:tab pos="3939898" algn="l"/>
                <a:tab pos="4596548" algn="l"/>
              </a:tabLst>
            </a:pPr>
            <a:r>
              <a:rPr lang="en-US" sz="2000" dirty="0" smtClean="0">
                <a:solidFill>
                  <a:schemeClr val="bg2"/>
                </a:solidFill>
              </a:rPr>
              <a:t>        ensure that system is stable; etc.</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Computational </a:t>
            </a:r>
            <a:r>
              <a:rPr lang="en-US" sz="2000" b="1" dirty="0" smtClean="0">
                <a:solidFill>
                  <a:schemeClr val="bg2"/>
                </a:solidFill>
              </a:rPr>
              <a:t>effectiveness:</a:t>
            </a:r>
            <a:br>
              <a:rPr lang="en-US" sz="2000" b="1" dirty="0" smtClean="0">
                <a:solidFill>
                  <a:schemeClr val="bg2"/>
                </a:solidFill>
              </a:rPr>
            </a:br>
            <a:r>
              <a:rPr lang="en-US" sz="2000" dirty="0" smtClean="0">
                <a:solidFill>
                  <a:schemeClr val="bg2"/>
                </a:solidFill>
              </a:rPr>
              <a:t>problem </a:t>
            </a:r>
            <a:r>
              <a:rPr lang="en-US" sz="2000" dirty="0">
                <a:solidFill>
                  <a:schemeClr val="bg2"/>
                </a:solidFill>
              </a:rPr>
              <a:t>is (provably) </a:t>
            </a:r>
            <a:r>
              <a:rPr lang="en-US" sz="2000" dirty="0" err="1" smtClean="0">
                <a:solidFill>
                  <a:schemeClr val="bg2"/>
                </a:solidFill>
              </a:rPr>
              <a:t>computa</a:t>
            </a:r>
            <a:r>
              <a:rPr lang="en-US" sz="2000" dirty="0" smtClean="0">
                <a:solidFill>
                  <a:schemeClr val="bg2"/>
                </a:solidFill>
              </a:rPr>
              <a:t>-</a:t>
            </a:r>
            <a:br>
              <a:rPr lang="en-US" sz="2000" dirty="0" smtClean="0">
                <a:solidFill>
                  <a:schemeClr val="bg2"/>
                </a:solidFill>
              </a:rPr>
            </a:br>
            <a:r>
              <a:rPr lang="en-US" sz="2000" dirty="0" err="1" smtClean="0">
                <a:solidFill>
                  <a:schemeClr val="bg2"/>
                </a:solidFill>
              </a:rPr>
              <a:t>tionally</a:t>
            </a:r>
            <a:r>
              <a:rPr lang="en-US" sz="2000" dirty="0" smtClean="0">
                <a:solidFill>
                  <a:schemeClr val="bg2"/>
                </a:solidFill>
              </a:rPr>
              <a:t> </a:t>
            </a:r>
            <a:r>
              <a:rPr lang="en-US" sz="2000" dirty="0">
                <a:solidFill>
                  <a:schemeClr val="bg2"/>
                </a:solidFill>
              </a:rPr>
              <a:t>very </a:t>
            </a:r>
            <a:r>
              <a:rPr lang="en-US" sz="2000" dirty="0" smtClean="0">
                <a:solidFill>
                  <a:schemeClr val="bg2"/>
                </a:solidFill>
              </a:rPr>
              <a:t>challenging</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rgbClr val="000000"/>
                </a:solidFill>
              </a:rPr>
              <a:t>Optimality: </a:t>
            </a:r>
            <a:r>
              <a:rPr lang="en-US" sz="2000" dirty="0" smtClean="0">
                <a:solidFill>
                  <a:srgbClr val="000000"/>
                </a:solidFill>
              </a:rPr>
              <a:t>fuel, efficiency </a:t>
            </a:r>
            <a:r>
              <a:rPr lang="en-US" sz="2000" dirty="0">
                <a:solidFill>
                  <a:srgbClr val="000000"/>
                </a:solidFill>
              </a:rPr>
              <a:t>etc</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(alternative framing: not a </a:t>
            </a:r>
            <a:br>
              <a:rPr lang="en-US" sz="2000" dirty="0" smtClean="0">
                <a:solidFill>
                  <a:srgbClr val="000000"/>
                </a:solidFill>
              </a:rPr>
            </a:br>
            <a:r>
              <a:rPr lang="en-US" sz="2000" dirty="0" smtClean="0">
                <a:solidFill>
                  <a:srgbClr val="000000"/>
                </a:solidFill>
              </a:rPr>
              <a:t>gross waste of resources)</a:t>
            </a:r>
            <a:endParaRPr lang="en-US" sz="2000" dirty="0" smtClean="0">
              <a:solidFill>
                <a:srgbClr val="7F7F7F"/>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7F7F7F"/>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Social </a:t>
            </a:r>
            <a:r>
              <a:rPr lang="en-US" sz="2000" b="1" dirty="0" smtClean="0">
                <a:solidFill>
                  <a:schemeClr val="bg2"/>
                </a:solidFill>
              </a:rPr>
              <a:t>acceptability (in </a:t>
            </a:r>
            <a:r>
              <a:rPr lang="en-US" sz="2000" b="1" dirty="0">
                <a:solidFill>
                  <a:schemeClr val="bg2"/>
                </a:solidFill>
              </a:rPr>
              <a:t>human-occupied </a:t>
            </a:r>
            <a:r>
              <a:rPr lang="en-US" sz="2000" b="1" dirty="0" smtClean="0">
                <a:solidFill>
                  <a:schemeClr val="bg2"/>
                </a:solidFill>
              </a:rPr>
              <a:t>environments):</a:t>
            </a:r>
            <a:r>
              <a:rPr lang="en-US" sz="2000" dirty="0" smtClean="0">
                <a:solidFill>
                  <a:schemeClr val="bg2"/>
                </a:solidFill>
              </a:rPr>
              <a:t> </a:t>
            </a:r>
            <a:r>
              <a:rPr lang="en-US" sz="2000" dirty="0">
                <a:solidFill>
                  <a:schemeClr val="bg2"/>
                </a:solidFill>
              </a:rPr>
              <a:t>motion should </a:t>
            </a:r>
            <a:r>
              <a:rPr lang="en-US" sz="2000" dirty="0" smtClean="0">
                <a:solidFill>
                  <a:schemeClr val="bg2"/>
                </a:solidFill>
              </a:rPr>
              <a:t>seem natural;</a:t>
            </a:r>
            <a:br>
              <a:rPr lang="en-US" sz="2000" dirty="0" smtClean="0">
                <a:solidFill>
                  <a:schemeClr val="bg2"/>
                </a:solidFill>
              </a:rPr>
            </a:br>
            <a:r>
              <a:rPr lang="en-US" sz="2000" dirty="0" smtClean="0">
                <a:solidFill>
                  <a:schemeClr val="bg2"/>
                </a:solidFill>
              </a:rPr>
              <a:t>robot’s presence </a:t>
            </a:r>
            <a:r>
              <a:rPr lang="en-US" sz="2000" dirty="0" smtClean="0">
                <a:solidFill>
                  <a:schemeClr val="bg2"/>
                </a:solidFill>
              </a:rPr>
              <a:t>should </a:t>
            </a:r>
            <a:r>
              <a:rPr lang="en-US" sz="2000" dirty="0" smtClean="0">
                <a:solidFill>
                  <a:schemeClr val="bg2"/>
                </a:solidFill>
              </a:rPr>
              <a:t>not be rejected </a:t>
            </a:r>
            <a:r>
              <a:rPr lang="en-US" sz="2000" dirty="0">
                <a:solidFill>
                  <a:schemeClr val="bg2"/>
                </a:solidFill>
              </a:rPr>
              <a:t>by humans</a:t>
            </a:r>
          </a:p>
        </p:txBody>
      </p:sp>
      <p:pic>
        <p:nvPicPr>
          <p:cNvPr id="5" name="Picture 4" descr="mars_rover.jpg"/>
          <p:cNvPicPr>
            <a:picLocks noChangeAspect="1"/>
          </p:cNvPicPr>
          <p:nvPr/>
        </p:nvPicPr>
        <p:blipFill>
          <a:blip r:embed="rId3" cstate="print"/>
          <a:stretch>
            <a:fillRect/>
          </a:stretch>
        </p:blipFill>
        <p:spPr>
          <a:xfrm>
            <a:off x="4664842" y="2438400"/>
            <a:ext cx="4326758" cy="28956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4800" y="228600"/>
            <a:ext cx="8228160" cy="869371"/>
          </a:xfrm>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Practical Challenges</a:t>
            </a:r>
            <a:endParaRPr lang="en-US" sz="4400" b="1" dirty="0" smtClean="0"/>
          </a:p>
        </p:txBody>
      </p:sp>
      <p:sp>
        <p:nvSpPr>
          <p:cNvPr id="3076" name="Text Box 3"/>
          <p:cNvSpPr txBox="1">
            <a:spLocks noChangeArrowheads="1"/>
          </p:cNvSpPr>
          <p:nvPr/>
        </p:nvSpPr>
        <p:spPr bwMode="auto">
          <a:xfrm>
            <a:off x="0" y="1143000"/>
            <a:ext cx="6705600" cy="5715000"/>
          </a:xfrm>
          <a:prstGeom prst="rect">
            <a:avLst/>
          </a:prstGeom>
          <a:noFill/>
          <a:ln w="9525">
            <a:noFill/>
            <a:round/>
            <a:headEnd/>
            <a:tailEnd/>
          </a:ln>
        </p:spPr>
        <p:txBody>
          <a:bodyPr lIns="0" tIns="0" rIns="0" bIns="0"/>
          <a:lstStyle/>
          <a:p>
            <a:pPr marL="783372" lvl="1" indent="-293764">
              <a:spcAft>
                <a:spcPts val="300"/>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Safety</a:t>
            </a:r>
            <a:r>
              <a:rPr lang="en-US" sz="2000" b="1" dirty="0">
                <a:solidFill>
                  <a:schemeClr val="bg2"/>
                </a:solidFill>
              </a:rPr>
              <a:t>: </a:t>
            </a:r>
            <a:r>
              <a:rPr lang="en-US" sz="2000" dirty="0" smtClean="0">
                <a:solidFill>
                  <a:schemeClr val="bg2"/>
                </a:solidFill>
              </a:rPr>
              <a:t>do not collide with anything; </a:t>
            </a:r>
          </a:p>
          <a:p>
            <a:pPr marL="783372" lvl="1" indent="-293764">
              <a:spcAft>
                <a:spcPts val="300"/>
              </a:spcAft>
              <a:buSzPct val="45000"/>
              <a:tabLst>
                <a:tab pos="656650" algn="l"/>
                <a:tab pos="1313299" algn="l"/>
                <a:tab pos="1969949" algn="l"/>
                <a:tab pos="2626599" algn="l"/>
                <a:tab pos="3283248" algn="l"/>
                <a:tab pos="3939898" algn="l"/>
                <a:tab pos="4596548" algn="l"/>
              </a:tabLst>
            </a:pPr>
            <a:r>
              <a:rPr lang="en-US" sz="2000" dirty="0" smtClean="0">
                <a:solidFill>
                  <a:schemeClr val="bg2"/>
                </a:solidFill>
              </a:rPr>
              <a:t>        ensure that system is stable; etc.</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Computational effectiveness</a:t>
            </a:r>
            <a:r>
              <a:rPr lang="en-US" sz="2000" b="1" dirty="0" smtClean="0">
                <a:solidFill>
                  <a:schemeClr val="bg2"/>
                </a:solidFill>
              </a:rPr>
              <a:t>:</a:t>
            </a:r>
            <a:br>
              <a:rPr lang="en-US" sz="2000" b="1" dirty="0" smtClean="0">
                <a:solidFill>
                  <a:schemeClr val="bg2"/>
                </a:solidFill>
              </a:rPr>
            </a:br>
            <a:r>
              <a:rPr lang="en-US" sz="2000" dirty="0" smtClean="0">
                <a:solidFill>
                  <a:schemeClr val="bg2"/>
                </a:solidFill>
              </a:rPr>
              <a:t>problem </a:t>
            </a:r>
            <a:r>
              <a:rPr lang="en-US" sz="2000" dirty="0">
                <a:solidFill>
                  <a:schemeClr val="bg2"/>
                </a:solidFill>
              </a:rPr>
              <a:t>is (provably) </a:t>
            </a:r>
            <a:r>
              <a:rPr lang="en-US" sz="2000" dirty="0" err="1" smtClean="0">
                <a:solidFill>
                  <a:schemeClr val="bg2"/>
                </a:solidFill>
              </a:rPr>
              <a:t>computa</a:t>
            </a:r>
            <a:r>
              <a:rPr lang="en-US" sz="2000" dirty="0" smtClean="0">
                <a:solidFill>
                  <a:schemeClr val="bg2"/>
                </a:solidFill>
              </a:rPr>
              <a:t>-</a:t>
            </a:r>
            <a:br>
              <a:rPr lang="en-US" sz="2000" dirty="0" smtClean="0">
                <a:solidFill>
                  <a:schemeClr val="bg2"/>
                </a:solidFill>
              </a:rPr>
            </a:br>
            <a:r>
              <a:rPr lang="en-US" sz="2000" dirty="0" err="1" smtClean="0">
                <a:solidFill>
                  <a:schemeClr val="bg2"/>
                </a:solidFill>
              </a:rPr>
              <a:t>tionally</a:t>
            </a:r>
            <a:r>
              <a:rPr lang="en-US" sz="2000" dirty="0" smtClean="0">
                <a:solidFill>
                  <a:schemeClr val="bg2"/>
                </a:solidFill>
              </a:rPr>
              <a:t> </a:t>
            </a:r>
            <a:r>
              <a:rPr lang="en-US" sz="2000" dirty="0">
                <a:solidFill>
                  <a:schemeClr val="bg2"/>
                </a:solidFill>
              </a:rPr>
              <a:t>very </a:t>
            </a:r>
            <a:r>
              <a:rPr lang="en-US" sz="2000" dirty="0" smtClean="0">
                <a:solidFill>
                  <a:schemeClr val="bg2"/>
                </a:solidFill>
              </a:rPr>
              <a:t>challenging</a:t>
            </a:r>
          </a:p>
          <a:p>
            <a:pPr marL="783372" lvl="1" indent="-293764">
              <a:spcAft>
                <a:spcPts val="1032"/>
              </a:spcAft>
              <a:buSzPct val="45000"/>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Optimize: </a:t>
            </a:r>
            <a:r>
              <a:rPr lang="en-US" sz="2000" dirty="0">
                <a:solidFill>
                  <a:srgbClr val="000000"/>
                </a:solidFill>
              </a:rPr>
              <a:t>fuel, efficiency etc.</a:t>
            </a:r>
            <a:br>
              <a:rPr lang="en-US" sz="2000" dirty="0">
                <a:solidFill>
                  <a:srgbClr val="000000"/>
                </a:solidFill>
              </a:rPr>
            </a:br>
            <a:r>
              <a:rPr lang="en-US" sz="2000" dirty="0">
                <a:solidFill>
                  <a:srgbClr val="000000"/>
                </a:solidFill>
              </a:rPr>
              <a:t>(alternative framing: not a </a:t>
            </a:r>
            <a:br>
              <a:rPr lang="en-US" sz="2000" dirty="0">
                <a:solidFill>
                  <a:srgbClr val="000000"/>
                </a:solidFill>
              </a:rPr>
            </a:br>
            <a:r>
              <a:rPr lang="en-US" sz="2000" dirty="0">
                <a:solidFill>
                  <a:srgbClr val="000000"/>
                </a:solidFill>
              </a:rPr>
              <a:t>gross waste of resources</a:t>
            </a:r>
            <a:r>
              <a:rPr lang="en-US" sz="2000" dirty="0" smtClean="0">
                <a:solidFill>
                  <a:srgbClr val="000000"/>
                </a:solidFill>
              </a:rPr>
              <a:t>)</a:t>
            </a: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rgbClr val="000000"/>
                </a:solidFill>
              </a:rPr>
              <a:t>Social </a:t>
            </a:r>
            <a:r>
              <a:rPr lang="en-US" sz="2000" b="1" dirty="0"/>
              <a:t>acceptability (in human-occupied environments):</a:t>
            </a:r>
            <a:r>
              <a:rPr lang="en-US" sz="2000" dirty="0"/>
              <a:t> motion should seem natural;</a:t>
            </a:r>
            <a:br>
              <a:rPr lang="en-US" sz="2000" dirty="0"/>
            </a:br>
            <a:r>
              <a:rPr lang="en-US" sz="2000" dirty="0"/>
              <a:t>robot’s presence should not be rejected by humans</a:t>
            </a:r>
            <a:endParaRPr lang="en-US" sz="2000" dirty="0"/>
          </a:p>
        </p:txBody>
      </p:sp>
      <p:pic>
        <p:nvPicPr>
          <p:cNvPr id="7" name="Picture 6"/>
          <p:cNvPicPr>
            <a:picLocks noChangeAspect="1"/>
          </p:cNvPicPr>
          <p:nvPr/>
        </p:nvPicPr>
        <p:blipFill>
          <a:blip r:embed="rId3" cstate="print"/>
          <a:stretch>
            <a:fillRect/>
          </a:stretch>
        </p:blipFill>
        <p:spPr>
          <a:xfrm>
            <a:off x="5181600" y="1752600"/>
            <a:ext cx="3505200" cy="3579673"/>
          </a:xfrm>
          <a:prstGeom prst="rect">
            <a:avLst/>
          </a:prstGeom>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4800" y="228600"/>
            <a:ext cx="8228160" cy="869371"/>
          </a:xfrm>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Practical Challenges</a:t>
            </a:r>
            <a:endParaRPr lang="en-US" sz="4400" b="1" dirty="0" smtClean="0"/>
          </a:p>
        </p:txBody>
      </p:sp>
      <p:sp>
        <p:nvSpPr>
          <p:cNvPr id="3076" name="Text Box 3"/>
          <p:cNvSpPr txBox="1">
            <a:spLocks noChangeArrowheads="1"/>
          </p:cNvSpPr>
          <p:nvPr/>
        </p:nvSpPr>
        <p:spPr bwMode="auto">
          <a:xfrm>
            <a:off x="0" y="1143000"/>
            <a:ext cx="6705600" cy="5715000"/>
          </a:xfrm>
          <a:prstGeom prst="rect">
            <a:avLst/>
          </a:prstGeom>
          <a:noFill/>
          <a:ln w="9525">
            <a:noFill/>
            <a:round/>
            <a:headEnd/>
            <a:tailEnd/>
          </a:ln>
        </p:spPr>
        <p:txBody>
          <a:bodyPr lIns="0" tIns="0" rIns="0" bIns="0"/>
          <a:lstStyle/>
          <a:p>
            <a:pPr marL="783372" lvl="1" indent="-293764">
              <a:spcAft>
                <a:spcPts val="300"/>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t>Safety</a:t>
            </a:r>
            <a:r>
              <a:rPr lang="en-US" sz="2000" b="1" dirty="0"/>
              <a:t>: </a:t>
            </a:r>
            <a:r>
              <a:rPr lang="en-US" sz="2000" dirty="0" smtClean="0"/>
              <a:t>do not collide with anything; </a:t>
            </a:r>
          </a:p>
          <a:p>
            <a:pPr marL="783372" lvl="1" indent="-293764">
              <a:spcAft>
                <a:spcPts val="300"/>
              </a:spcAft>
              <a:buSzPct val="45000"/>
              <a:tabLst>
                <a:tab pos="656650" algn="l"/>
                <a:tab pos="1313299" algn="l"/>
                <a:tab pos="1969949" algn="l"/>
                <a:tab pos="2626599" algn="l"/>
                <a:tab pos="3283248" algn="l"/>
                <a:tab pos="3939898" algn="l"/>
                <a:tab pos="4596548" algn="l"/>
              </a:tabLst>
            </a:pPr>
            <a:r>
              <a:rPr lang="en-US" sz="2000" dirty="0" smtClean="0"/>
              <a:t>        ensure that system is stable; etc.</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t>Computational effectiveness</a:t>
            </a:r>
            <a:r>
              <a:rPr lang="en-US" sz="2000" b="1" dirty="0" smtClean="0"/>
              <a:t>:</a:t>
            </a:r>
            <a:br>
              <a:rPr lang="en-US" sz="2000" b="1" dirty="0" smtClean="0"/>
            </a:br>
            <a:r>
              <a:rPr lang="en-US" sz="2000" dirty="0" smtClean="0"/>
              <a:t>problem </a:t>
            </a:r>
            <a:r>
              <a:rPr lang="en-US" sz="2000" dirty="0"/>
              <a:t>is (provably) </a:t>
            </a:r>
            <a:r>
              <a:rPr lang="en-US" sz="2000" dirty="0" err="1" smtClean="0"/>
              <a:t>computa</a:t>
            </a:r>
            <a:r>
              <a:rPr lang="en-US" sz="2000" dirty="0" smtClean="0"/>
              <a:t>-</a:t>
            </a:r>
            <a:br>
              <a:rPr lang="en-US" sz="2000" dirty="0" smtClean="0"/>
            </a:br>
            <a:r>
              <a:rPr lang="en-US" sz="2000" dirty="0" err="1" smtClean="0"/>
              <a:t>tionally</a:t>
            </a:r>
            <a:r>
              <a:rPr lang="en-US" sz="2000" dirty="0" smtClean="0"/>
              <a:t> </a:t>
            </a:r>
            <a:r>
              <a:rPr lang="en-US" sz="2000" dirty="0"/>
              <a:t>very </a:t>
            </a:r>
            <a:r>
              <a:rPr lang="en-US" sz="2000" dirty="0" smtClean="0"/>
              <a:t>challenging</a:t>
            </a:r>
          </a:p>
          <a:p>
            <a:pPr marL="783372" lvl="1" indent="-293764">
              <a:spcAft>
                <a:spcPts val="1032"/>
              </a:spcAft>
              <a:buSzPct val="45000"/>
              <a:tabLst>
                <a:tab pos="656650" algn="l"/>
                <a:tab pos="1313299" algn="l"/>
                <a:tab pos="1969949" algn="l"/>
                <a:tab pos="2626599" algn="l"/>
                <a:tab pos="3283248" algn="l"/>
                <a:tab pos="3939898" algn="l"/>
                <a:tab pos="4596548" algn="l"/>
              </a:tabLst>
            </a:pPr>
            <a:endParaRPr lang="en-US" sz="2000" dirty="0" smtClean="0"/>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t>Optimize: </a:t>
            </a:r>
            <a:r>
              <a:rPr lang="en-US" sz="2000" dirty="0"/>
              <a:t>fuel, efficiency etc.</a:t>
            </a:r>
            <a:br>
              <a:rPr lang="en-US" sz="2000" dirty="0"/>
            </a:br>
            <a:r>
              <a:rPr lang="en-US" sz="2000" dirty="0"/>
              <a:t>(alternative framing: not a </a:t>
            </a:r>
            <a:br>
              <a:rPr lang="en-US" sz="2000" dirty="0"/>
            </a:br>
            <a:r>
              <a:rPr lang="en-US" sz="2000" dirty="0"/>
              <a:t>gross waste of resources</a:t>
            </a:r>
            <a:r>
              <a:rPr lang="en-US" sz="2000" dirty="0" smtClean="0"/>
              <a:t>)</a:t>
            </a:r>
            <a:endParaRPr lang="en-US" sz="2000" dirty="0" smtClean="0"/>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rgbClr val="000000"/>
                </a:solidFill>
              </a:rPr>
              <a:t>Social </a:t>
            </a:r>
            <a:r>
              <a:rPr lang="en-US" sz="2000" b="1" dirty="0"/>
              <a:t>acceptability (in human-occupied environments):</a:t>
            </a:r>
            <a:r>
              <a:rPr lang="en-US" sz="2000" dirty="0"/>
              <a:t> motion should seem natural;</a:t>
            </a:r>
            <a:br>
              <a:rPr lang="en-US" sz="2000" dirty="0"/>
            </a:br>
            <a:r>
              <a:rPr lang="en-US" sz="2000" dirty="0"/>
              <a:t>robot’s presence should not be rejected by humans</a:t>
            </a:r>
            <a:endParaRPr lang="en-US" sz="2000" dirty="0"/>
          </a:p>
        </p:txBody>
      </p:sp>
    </p:spTree>
    <p:extLst>
      <p:ext uri="{BB962C8B-B14F-4D97-AF65-F5344CB8AC3E}">
        <p14:creationId xmlns:p14="http://schemas.microsoft.com/office/powerpoint/2010/main" val="3949784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7772400" cy="1143000"/>
          </a:xfrm>
        </p:spPr>
        <p:txBody>
          <a:bodyPr/>
          <a:lstStyle/>
          <a:p>
            <a:pPr algn="l" eaLnBrk="1"/>
            <a:r>
              <a:rPr lang="en-US" sz="4400" dirty="0" smtClean="0"/>
              <a:t>Different Approaches</a:t>
            </a:r>
          </a:p>
        </p:txBody>
      </p:sp>
      <p:sp>
        <p:nvSpPr>
          <p:cNvPr id="4099" name="Content Placeholder 2"/>
          <p:cNvSpPr>
            <a:spLocks noGrp="1"/>
          </p:cNvSpPr>
          <p:nvPr>
            <p:ph idx="1"/>
          </p:nvPr>
        </p:nvSpPr>
        <p:spPr>
          <a:xfrm>
            <a:off x="381000" y="1066801"/>
            <a:ext cx="7162800" cy="5181600"/>
          </a:xfrm>
        </p:spPr>
        <p:txBody>
          <a:bodyPr/>
          <a:lstStyle/>
          <a:p>
            <a:pPr>
              <a:spcAft>
                <a:spcPts val="272"/>
              </a:spcAft>
            </a:pPr>
            <a:r>
              <a:rPr lang="en-US" sz="3200" dirty="0" smtClean="0"/>
              <a:t>Algebraic Planners </a:t>
            </a:r>
          </a:p>
          <a:p>
            <a:pPr>
              <a:spcAft>
                <a:spcPts val="272"/>
              </a:spcAft>
            </a:pPr>
            <a:r>
              <a:rPr lang="en-US" sz="3200" dirty="0" smtClean="0"/>
              <a:t>Cell Decomposition</a:t>
            </a:r>
          </a:p>
          <a:p>
            <a:pPr>
              <a:spcAft>
                <a:spcPts val="272"/>
              </a:spcAft>
            </a:pPr>
            <a:r>
              <a:rPr lang="en-US" sz="3200" dirty="0" smtClean="0"/>
              <a:t>Potential Fields</a:t>
            </a:r>
            <a:endParaRPr lang="en-US" dirty="0" smtClean="0"/>
          </a:p>
          <a:p>
            <a:pPr>
              <a:spcAft>
                <a:spcPts val="272"/>
              </a:spcAft>
            </a:pPr>
            <a:r>
              <a:rPr lang="en-US" sz="3200" dirty="0" smtClean="0"/>
              <a:t>Sampling-Based Methods</a:t>
            </a:r>
            <a:endParaRPr lang="en-US" dirty="0" smtClean="0"/>
          </a:p>
          <a:p>
            <a:pPr lvl="1">
              <a:spcAft>
                <a:spcPts val="272"/>
              </a:spcAft>
              <a:buFontTx/>
              <a:buChar char="•"/>
            </a:pPr>
            <a:endParaRPr lang="en-US" sz="2800" dirty="0" smtClean="0"/>
          </a:p>
          <a:p>
            <a:pPr>
              <a:spcAft>
                <a:spcPts val="272"/>
              </a:spcAft>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0"/>
            <a:ext cx="8534400" cy="1143000"/>
          </a:xfrm>
        </p:spPr>
        <p:txBody>
          <a:bodyPr/>
          <a:lstStyle/>
          <a:p>
            <a:pPr algn="l" eaLnBrk="1"/>
            <a:r>
              <a:rPr lang="en-US" sz="4400" b="1" dirty="0" smtClean="0"/>
              <a:t>Motion Planning Approaches</a:t>
            </a:r>
          </a:p>
        </p:txBody>
      </p:sp>
      <p:sp>
        <p:nvSpPr>
          <p:cNvPr id="4099" name="Content Placeholder 2"/>
          <p:cNvSpPr>
            <a:spLocks noGrp="1"/>
          </p:cNvSpPr>
          <p:nvPr>
            <p:ph idx="1"/>
          </p:nvPr>
        </p:nvSpPr>
        <p:spPr>
          <a:xfrm>
            <a:off x="228600" y="914400"/>
            <a:ext cx="7162800" cy="5571945"/>
          </a:xfrm>
        </p:spPr>
        <p:txBody>
          <a:bodyPr/>
          <a:lstStyle/>
          <a:p>
            <a:pPr>
              <a:spcAft>
                <a:spcPts val="272"/>
              </a:spcAft>
            </a:pPr>
            <a:r>
              <a:rPr lang="en-US" b="1" dirty="0" smtClean="0"/>
              <a:t>Algebraic Planners</a:t>
            </a:r>
            <a:endParaRPr lang="en-US" b="1" dirty="0" smtClean="0">
              <a:solidFill>
                <a:srgbClr val="FF0000"/>
              </a:solidFill>
            </a:endParaRPr>
          </a:p>
          <a:p>
            <a:pPr lvl="1">
              <a:spcAft>
                <a:spcPts val="272"/>
              </a:spcAft>
              <a:buFontTx/>
              <a:buChar char="•"/>
            </a:pPr>
            <a:r>
              <a:rPr lang="en-US" sz="2000" dirty="0" smtClean="0"/>
              <a:t>Explicit (algebraic) representation of obstacles </a:t>
            </a:r>
          </a:p>
          <a:p>
            <a:pPr lvl="1">
              <a:spcAft>
                <a:spcPts val="272"/>
              </a:spcAft>
              <a:buFontTx/>
              <a:buChar char="•"/>
            </a:pPr>
            <a:r>
              <a:rPr lang="en-US" sz="2000" dirty="0" smtClean="0"/>
              <a:t>Use algebraic expressions (of visibility comp-</a:t>
            </a:r>
            <a:br>
              <a:rPr lang="en-US" sz="2000" dirty="0" smtClean="0"/>
            </a:br>
            <a:r>
              <a:rPr lang="en-US" sz="2000" dirty="0" err="1" smtClean="0"/>
              <a:t>utations</a:t>
            </a:r>
            <a:r>
              <a:rPr lang="en-US" sz="2000" dirty="0" smtClean="0"/>
              <a:t>, projections etc.) to find the path</a:t>
            </a:r>
          </a:p>
          <a:p>
            <a:pPr lvl="1">
              <a:spcAft>
                <a:spcPts val="272"/>
              </a:spcAft>
              <a:buFontTx/>
              <a:buChar char="•"/>
            </a:pPr>
            <a:r>
              <a:rPr lang="en-US" sz="2000" dirty="0" smtClean="0"/>
              <a:t>Complete (finds a solution if one exists, </a:t>
            </a:r>
            <a:br>
              <a:rPr lang="en-US" sz="2000" dirty="0" smtClean="0"/>
            </a:br>
            <a:r>
              <a:rPr lang="en-US" sz="2000" dirty="0" smtClean="0"/>
              <a:t>otherwise reports failure)</a:t>
            </a:r>
          </a:p>
          <a:p>
            <a:pPr lvl="1">
              <a:spcAft>
                <a:spcPts val="272"/>
              </a:spcAft>
              <a:buFontTx/>
              <a:buChar char="•"/>
            </a:pPr>
            <a:r>
              <a:rPr lang="en-US" sz="2000" dirty="0" smtClean="0"/>
              <a:t>Computationally very intensive – impractical</a:t>
            </a:r>
          </a:p>
          <a:p>
            <a:pPr>
              <a:spcAft>
                <a:spcPts val="272"/>
              </a:spcAft>
            </a:pPr>
            <a:endParaRPr lang="en-US" sz="2400" b="1" dirty="0" smtClean="0">
              <a:solidFill>
                <a:srgbClr val="B3B3B3"/>
              </a:solidFill>
            </a:endParaRPr>
          </a:p>
          <a:p>
            <a:pPr>
              <a:spcAft>
                <a:spcPts val="272"/>
              </a:spcAft>
            </a:pPr>
            <a:r>
              <a:rPr lang="en-US" b="1" dirty="0" smtClean="0">
                <a:solidFill>
                  <a:srgbClr val="B3B3B3"/>
                </a:solidFill>
              </a:rPr>
              <a:t>Cell Decomposition</a:t>
            </a:r>
          </a:p>
          <a:p>
            <a:pPr>
              <a:spcAft>
                <a:spcPts val="272"/>
              </a:spcAft>
            </a:pPr>
            <a:endParaRPr lang="en-US" sz="2400" b="1" dirty="0" smtClean="0">
              <a:solidFill>
                <a:srgbClr val="B3B3B3"/>
              </a:solidFill>
            </a:endParaRPr>
          </a:p>
          <a:p>
            <a:pPr>
              <a:spcAft>
                <a:spcPts val="272"/>
              </a:spcAft>
            </a:pPr>
            <a:r>
              <a:rPr lang="en-US" b="1" dirty="0" smtClean="0">
                <a:solidFill>
                  <a:srgbClr val="B3B3B3"/>
                </a:solidFill>
              </a:rPr>
              <a:t>Potential Fields</a:t>
            </a:r>
            <a:r>
              <a:rPr lang="en-US" sz="2400" dirty="0" smtClean="0">
                <a:solidFill>
                  <a:srgbClr val="B3B3B3"/>
                </a:solidFill>
              </a:rPr>
              <a:t>.</a:t>
            </a:r>
          </a:p>
          <a:p>
            <a:pPr lvl="1">
              <a:spcAft>
                <a:spcPts val="272"/>
              </a:spcAft>
              <a:buFontTx/>
              <a:buChar char="•"/>
            </a:pPr>
            <a:endParaRPr lang="en-US" sz="2000" dirty="0" smtClean="0">
              <a:solidFill>
                <a:srgbClr val="B3B3B3"/>
              </a:solidFill>
            </a:endParaRPr>
          </a:p>
          <a:p>
            <a:pPr>
              <a:spcAft>
                <a:spcPts val="272"/>
              </a:spcAft>
            </a:pPr>
            <a:r>
              <a:rPr lang="en-US" b="1" dirty="0" smtClean="0">
                <a:solidFill>
                  <a:srgbClr val="B3B3B3"/>
                </a:solidFill>
              </a:rPr>
              <a:t>Sampling-Based Methods</a:t>
            </a:r>
            <a:endParaRPr lang="en-US" sz="2400" b="1" dirty="0" smtClean="0">
              <a:solidFill>
                <a:srgbClr val="B3B3B3"/>
              </a:solidFill>
            </a:endParaRPr>
          </a:p>
          <a:p>
            <a:pPr lvl="1">
              <a:spcAft>
                <a:spcPts val="272"/>
              </a:spcAft>
              <a:buFontTx/>
              <a:buChar char="•"/>
            </a:pPr>
            <a:endParaRPr lang="en-US" sz="2000" dirty="0" smtClean="0"/>
          </a:p>
          <a:p>
            <a:pPr>
              <a:spcAft>
                <a:spcPts val="272"/>
              </a:spcAft>
            </a:pPr>
            <a:endParaRPr lang="en-US" sz="2000" dirty="0" smtClean="0"/>
          </a:p>
        </p:txBody>
      </p:sp>
      <p:pic>
        <p:nvPicPr>
          <p:cNvPr id="4" name="Picture 3" descr="proof_pos_illustration_1.pdf"/>
          <p:cNvPicPr>
            <a:picLocks noChangeAspect="1"/>
          </p:cNvPicPr>
          <p:nvPr/>
        </p:nvPicPr>
        <p:blipFill>
          <a:blip r:embed="rId3" cstate="print"/>
          <a:stretch>
            <a:fillRect/>
          </a:stretch>
        </p:blipFill>
        <p:spPr>
          <a:xfrm>
            <a:off x="6400800" y="2133600"/>
            <a:ext cx="2202962" cy="2082800"/>
          </a:xfrm>
          <a:prstGeom prst="rect">
            <a:avLst/>
          </a:prstGeom>
        </p:spPr>
      </p:pic>
      <p:cxnSp>
        <p:nvCxnSpPr>
          <p:cNvPr id="6" name="Straight Connector 5"/>
          <p:cNvCxnSpPr/>
          <p:nvPr/>
        </p:nvCxnSpPr>
        <p:spPr bwMode="auto">
          <a:xfrm rot="16200000" flipV="1">
            <a:off x="6819900" y="4000500"/>
            <a:ext cx="914400" cy="3810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 name="Straight Connector 8"/>
          <p:cNvCxnSpPr/>
          <p:nvPr/>
        </p:nvCxnSpPr>
        <p:spPr bwMode="auto">
          <a:xfrm rot="16200000" flipV="1">
            <a:off x="6743700" y="3771900"/>
            <a:ext cx="1676400" cy="762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rot="5400000" flipH="1" flipV="1">
            <a:off x="7505700" y="4076700"/>
            <a:ext cx="914400" cy="2286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5105400" y="4724400"/>
            <a:ext cx="3897221" cy="338554"/>
          </a:xfrm>
          <a:prstGeom prst="rect">
            <a:avLst/>
          </a:prstGeom>
          <a:noFill/>
        </p:spPr>
        <p:txBody>
          <a:bodyPr wrap="none" rtlCol="0">
            <a:spAutoFit/>
          </a:bodyPr>
          <a:lstStyle/>
          <a:p>
            <a:r>
              <a:rPr lang="en-US" sz="1600" dirty="0" smtClean="0"/>
              <a:t>1. Represent with polynomial inequalities</a:t>
            </a:r>
            <a:endParaRPr lang="en-US" sz="1600" dirty="0"/>
          </a:p>
        </p:txBody>
      </p:sp>
      <p:sp>
        <p:nvSpPr>
          <p:cNvPr id="13" name="TextBox 12"/>
          <p:cNvSpPr txBox="1"/>
          <p:nvPr/>
        </p:nvSpPr>
        <p:spPr>
          <a:xfrm>
            <a:off x="5105400" y="5029200"/>
            <a:ext cx="3424207" cy="338554"/>
          </a:xfrm>
          <a:prstGeom prst="rect">
            <a:avLst/>
          </a:prstGeom>
          <a:noFill/>
        </p:spPr>
        <p:txBody>
          <a:bodyPr wrap="none" rtlCol="0">
            <a:spAutoFit/>
          </a:bodyPr>
          <a:lstStyle/>
          <a:p>
            <a:r>
              <a:rPr lang="en-US" sz="1600" dirty="0" smtClean="0"/>
              <a:t>2. Transform inequalities to </a:t>
            </a:r>
            <a:r>
              <a:rPr lang="en-US" sz="1600" dirty="0" err="1" smtClean="0"/>
              <a:t>c</a:t>
            </a:r>
            <a:r>
              <a:rPr lang="en-US" sz="1600" dirty="0" smtClean="0"/>
              <a:t>-space</a:t>
            </a:r>
            <a:endParaRPr lang="en-US" sz="1600" dirty="0"/>
          </a:p>
        </p:txBody>
      </p:sp>
      <p:sp>
        <p:nvSpPr>
          <p:cNvPr id="14" name="TextBox 13"/>
          <p:cNvSpPr txBox="1"/>
          <p:nvPr/>
        </p:nvSpPr>
        <p:spPr>
          <a:xfrm>
            <a:off x="5105400" y="5331023"/>
            <a:ext cx="3828292" cy="584775"/>
          </a:xfrm>
          <a:prstGeom prst="rect">
            <a:avLst/>
          </a:prstGeom>
          <a:noFill/>
        </p:spPr>
        <p:txBody>
          <a:bodyPr wrap="none" rtlCol="0">
            <a:spAutoFit/>
          </a:bodyPr>
          <a:lstStyle/>
          <a:p>
            <a:r>
              <a:rPr lang="en-US" sz="1600" dirty="0" smtClean="0"/>
              <a:t>3. Solve inequalities in </a:t>
            </a:r>
            <a:r>
              <a:rPr lang="en-US" sz="1600" dirty="0" err="1" smtClean="0"/>
              <a:t>c</a:t>
            </a:r>
            <a:r>
              <a:rPr lang="en-US" sz="1600" dirty="0" smtClean="0"/>
              <a:t>-space </a:t>
            </a:r>
          </a:p>
          <a:p>
            <a:r>
              <a:rPr lang="en-US" sz="1600" dirty="0" smtClean="0"/>
              <a:t>        to check feasibility and find a plan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867400" y="3733800"/>
            <a:ext cx="2855629" cy="2514600"/>
            <a:chOff x="5270500" y="2859087"/>
            <a:chExt cx="3416300" cy="3008313"/>
          </a:xfrm>
        </p:grpSpPr>
        <p:sp>
          <p:nvSpPr>
            <p:cNvPr id="1338370" name="Rectangle 2"/>
            <p:cNvSpPr>
              <a:spLocks noChangeArrowheads="1"/>
            </p:cNvSpPr>
            <p:nvPr/>
          </p:nvSpPr>
          <p:spPr bwMode="auto">
            <a:xfrm>
              <a:off x="5270500" y="2871787"/>
              <a:ext cx="3405187" cy="2974975"/>
            </a:xfrm>
            <a:prstGeom prst="rect">
              <a:avLst/>
            </a:prstGeom>
            <a:solidFill>
              <a:schemeClr val="folHlink"/>
            </a:solidFill>
            <a:ln w="9525">
              <a:solidFill>
                <a:schemeClr val="tx1"/>
              </a:solidFill>
              <a:miter lim="800000"/>
              <a:headEnd/>
              <a:tailEnd/>
            </a:ln>
            <a:effectLst/>
          </p:spPr>
          <p:txBody>
            <a:bodyPr wrap="none" anchor="ctr"/>
            <a:lstStyle/>
            <a:p>
              <a:endParaRPr lang="en-US"/>
            </a:p>
          </p:txBody>
        </p:sp>
        <p:grpSp>
          <p:nvGrpSpPr>
            <p:cNvPr id="2" name="Group 5"/>
            <p:cNvGrpSpPr>
              <a:grpSpLocks/>
            </p:cNvGrpSpPr>
            <p:nvPr/>
          </p:nvGrpSpPr>
          <p:grpSpPr bwMode="auto">
            <a:xfrm>
              <a:off x="5278437" y="2879725"/>
              <a:ext cx="3400425" cy="2968625"/>
              <a:chOff x="567" y="1746"/>
              <a:chExt cx="3084" cy="2773"/>
            </a:xfrm>
          </p:grpSpPr>
          <p:sp>
            <p:nvSpPr>
              <p:cNvPr id="1338374" name="Rectangle 6"/>
              <p:cNvSpPr>
                <a:spLocks noChangeArrowheads="1"/>
              </p:cNvSpPr>
              <p:nvPr/>
            </p:nvSpPr>
            <p:spPr bwMode="auto">
              <a:xfrm>
                <a:off x="567" y="1746"/>
                <a:ext cx="3084" cy="2773"/>
              </a:xfrm>
              <a:prstGeom prst="rect">
                <a:avLst/>
              </a:prstGeom>
              <a:noFill/>
              <a:ln w="57150">
                <a:solidFill>
                  <a:schemeClr val="tx1"/>
                </a:solidFill>
                <a:miter lim="800000"/>
                <a:headEnd/>
                <a:tailEnd/>
              </a:ln>
              <a:effectLst/>
            </p:spPr>
            <p:txBody>
              <a:bodyPr wrap="none" anchor="ctr"/>
              <a:lstStyle/>
              <a:p>
                <a:endParaRPr lang="en-US"/>
              </a:p>
            </p:txBody>
          </p:sp>
          <p:sp>
            <p:nvSpPr>
              <p:cNvPr id="1338375" name="AutoShape 7"/>
              <p:cNvSpPr>
                <a:spLocks noChangeArrowheads="1"/>
              </p:cNvSpPr>
              <p:nvPr/>
            </p:nvSpPr>
            <p:spPr bwMode="auto">
              <a:xfrm>
                <a:off x="886" y="2277"/>
                <a:ext cx="824" cy="718"/>
              </a:xfrm>
              <a:prstGeom prst="triangle">
                <a:avLst>
                  <a:gd name="adj" fmla="val 50000"/>
                </a:avLst>
              </a:prstGeom>
              <a:noFill/>
              <a:ln w="57150">
                <a:solidFill>
                  <a:schemeClr val="tx1"/>
                </a:solidFill>
                <a:miter lim="800000"/>
                <a:headEnd/>
                <a:tailEnd/>
              </a:ln>
              <a:effectLst/>
            </p:spPr>
            <p:txBody>
              <a:bodyPr wrap="none" anchor="ctr"/>
              <a:lstStyle/>
              <a:p>
                <a:endParaRPr lang="en-US"/>
              </a:p>
            </p:txBody>
          </p:sp>
          <p:sp>
            <p:nvSpPr>
              <p:cNvPr id="1338376" name="AutoShape 8"/>
              <p:cNvSpPr>
                <a:spLocks noChangeArrowheads="1"/>
              </p:cNvSpPr>
              <p:nvPr/>
            </p:nvSpPr>
            <p:spPr bwMode="auto">
              <a:xfrm>
                <a:off x="1602" y="3409"/>
                <a:ext cx="824" cy="718"/>
              </a:xfrm>
              <a:prstGeom prst="triangle">
                <a:avLst>
                  <a:gd name="adj" fmla="val 50000"/>
                </a:avLst>
              </a:prstGeom>
              <a:noFill/>
              <a:ln w="57150">
                <a:solidFill>
                  <a:schemeClr val="tx1"/>
                </a:solidFill>
                <a:miter lim="800000"/>
                <a:headEnd/>
                <a:tailEnd/>
              </a:ln>
              <a:effectLst/>
            </p:spPr>
            <p:txBody>
              <a:bodyPr wrap="none" anchor="ctr"/>
              <a:lstStyle/>
              <a:p>
                <a:endParaRPr lang="en-US"/>
              </a:p>
            </p:txBody>
          </p:sp>
          <p:sp>
            <p:nvSpPr>
              <p:cNvPr id="1338377" name="Rectangle 9"/>
              <p:cNvSpPr>
                <a:spLocks noChangeArrowheads="1"/>
              </p:cNvSpPr>
              <p:nvPr/>
            </p:nvSpPr>
            <p:spPr bwMode="auto">
              <a:xfrm>
                <a:off x="2038" y="2153"/>
                <a:ext cx="1613" cy="709"/>
              </a:xfrm>
              <a:prstGeom prst="rect">
                <a:avLst/>
              </a:prstGeom>
              <a:noFill/>
              <a:ln w="57150">
                <a:solidFill>
                  <a:schemeClr val="tx1"/>
                </a:solidFill>
                <a:miter lim="800000"/>
                <a:headEnd/>
                <a:tailEnd/>
              </a:ln>
              <a:effectLst/>
            </p:spPr>
            <p:txBody>
              <a:bodyPr wrap="none" anchor="ctr"/>
              <a:lstStyle/>
              <a:p>
                <a:endParaRPr lang="en-US"/>
              </a:p>
            </p:txBody>
          </p:sp>
        </p:grpSp>
        <p:grpSp>
          <p:nvGrpSpPr>
            <p:cNvPr id="3" name="Group 10"/>
            <p:cNvGrpSpPr>
              <a:grpSpLocks/>
            </p:cNvGrpSpPr>
            <p:nvPr/>
          </p:nvGrpSpPr>
          <p:grpSpPr bwMode="auto">
            <a:xfrm>
              <a:off x="5403850" y="2859087"/>
              <a:ext cx="3125787" cy="3008313"/>
              <a:chOff x="4380" y="776"/>
              <a:chExt cx="1728" cy="1704"/>
            </a:xfrm>
          </p:grpSpPr>
          <p:sp>
            <p:nvSpPr>
              <p:cNvPr id="1338379" name="Line 11"/>
              <p:cNvSpPr>
                <a:spLocks noChangeShapeType="1"/>
              </p:cNvSpPr>
              <p:nvPr/>
            </p:nvSpPr>
            <p:spPr bwMode="auto">
              <a:xfrm>
                <a:off x="4380" y="776"/>
                <a:ext cx="0" cy="1704"/>
              </a:xfrm>
              <a:prstGeom prst="line">
                <a:avLst/>
              </a:prstGeom>
              <a:noFill/>
              <a:ln w="9525">
                <a:solidFill>
                  <a:schemeClr val="tx1"/>
                </a:solidFill>
                <a:round/>
                <a:headEnd/>
                <a:tailEnd/>
              </a:ln>
              <a:effectLst/>
            </p:spPr>
            <p:txBody>
              <a:bodyPr/>
              <a:lstStyle/>
              <a:p>
                <a:endParaRPr lang="en-US"/>
              </a:p>
            </p:txBody>
          </p:sp>
          <p:sp>
            <p:nvSpPr>
              <p:cNvPr id="1338380" name="Line 12"/>
              <p:cNvSpPr>
                <a:spLocks noChangeShapeType="1"/>
              </p:cNvSpPr>
              <p:nvPr/>
            </p:nvSpPr>
            <p:spPr bwMode="auto">
              <a:xfrm>
                <a:off x="4476" y="776"/>
                <a:ext cx="0" cy="1704"/>
              </a:xfrm>
              <a:prstGeom prst="line">
                <a:avLst/>
              </a:prstGeom>
              <a:noFill/>
              <a:ln w="9525">
                <a:solidFill>
                  <a:schemeClr val="tx1"/>
                </a:solidFill>
                <a:round/>
                <a:headEnd/>
                <a:tailEnd/>
              </a:ln>
              <a:effectLst/>
            </p:spPr>
            <p:txBody>
              <a:bodyPr/>
              <a:lstStyle/>
              <a:p>
                <a:endParaRPr lang="en-US"/>
              </a:p>
            </p:txBody>
          </p:sp>
          <p:sp>
            <p:nvSpPr>
              <p:cNvPr id="1338381" name="Line 13"/>
              <p:cNvSpPr>
                <a:spLocks noChangeShapeType="1"/>
              </p:cNvSpPr>
              <p:nvPr/>
            </p:nvSpPr>
            <p:spPr bwMode="auto">
              <a:xfrm>
                <a:off x="4572" y="776"/>
                <a:ext cx="0" cy="1704"/>
              </a:xfrm>
              <a:prstGeom prst="line">
                <a:avLst/>
              </a:prstGeom>
              <a:noFill/>
              <a:ln w="9525">
                <a:solidFill>
                  <a:schemeClr val="tx1"/>
                </a:solidFill>
                <a:round/>
                <a:headEnd/>
                <a:tailEnd/>
              </a:ln>
              <a:effectLst/>
            </p:spPr>
            <p:txBody>
              <a:bodyPr/>
              <a:lstStyle/>
              <a:p>
                <a:endParaRPr lang="en-US"/>
              </a:p>
            </p:txBody>
          </p:sp>
          <p:sp>
            <p:nvSpPr>
              <p:cNvPr id="1338382" name="Line 14"/>
              <p:cNvSpPr>
                <a:spLocks noChangeShapeType="1"/>
              </p:cNvSpPr>
              <p:nvPr/>
            </p:nvSpPr>
            <p:spPr bwMode="auto">
              <a:xfrm>
                <a:off x="4668" y="776"/>
                <a:ext cx="0" cy="1704"/>
              </a:xfrm>
              <a:prstGeom prst="line">
                <a:avLst/>
              </a:prstGeom>
              <a:noFill/>
              <a:ln w="9525">
                <a:solidFill>
                  <a:schemeClr val="tx1"/>
                </a:solidFill>
                <a:round/>
                <a:headEnd/>
                <a:tailEnd/>
              </a:ln>
              <a:effectLst/>
            </p:spPr>
            <p:txBody>
              <a:bodyPr/>
              <a:lstStyle/>
              <a:p>
                <a:endParaRPr lang="en-US"/>
              </a:p>
            </p:txBody>
          </p:sp>
          <p:sp>
            <p:nvSpPr>
              <p:cNvPr id="1338383" name="Line 15"/>
              <p:cNvSpPr>
                <a:spLocks noChangeShapeType="1"/>
              </p:cNvSpPr>
              <p:nvPr/>
            </p:nvSpPr>
            <p:spPr bwMode="auto">
              <a:xfrm>
                <a:off x="4764" y="776"/>
                <a:ext cx="0" cy="1704"/>
              </a:xfrm>
              <a:prstGeom prst="line">
                <a:avLst/>
              </a:prstGeom>
              <a:noFill/>
              <a:ln w="9525">
                <a:solidFill>
                  <a:schemeClr val="tx1"/>
                </a:solidFill>
                <a:round/>
                <a:headEnd/>
                <a:tailEnd/>
              </a:ln>
              <a:effectLst/>
            </p:spPr>
            <p:txBody>
              <a:bodyPr/>
              <a:lstStyle/>
              <a:p>
                <a:endParaRPr lang="en-US"/>
              </a:p>
            </p:txBody>
          </p:sp>
          <p:sp>
            <p:nvSpPr>
              <p:cNvPr id="1338384" name="Line 16"/>
              <p:cNvSpPr>
                <a:spLocks noChangeShapeType="1"/>
              </p:cNvSpPr>
              <p:nvPr/>
            </p:nvSpPr>
            <p:spPr bwMode="auto">
              <a:xfrm>
                <a:off x="4860" y="776"/>
                <a:ext cx="0" cy="1704"/>
              </a:xfrm>
              <a:prstGeom prst="line">
                <a:avLst/>
              </a:prstGeom>
              <a:noFill/>
              <a:ln w="9525">
                <a:solidFill>
                  <a:schemeClr val="tx1"/>
                </a:solidFill>
                <a:round/>
                <a:headEnd/>
                <a:tailEnd/>
              </a:ln>
              <a:effectLst/>
            </p:spPr>
            <p:txBody>
              <a:bodyPr/>
              <a:lstStyle/>
              <a:p>
                <a:endParaRPr lang="en-US"/>
              </a:p>
            </p:txBody>
          </p:sp>
          <p:sp>
            <p:nvSpPr>
              <p:cNvPr id="1338385" name="Line 17"/>
              <p:cNvSpPr>
                <a:spLocks noChangeShapeType="1"/>
              </p:cNvSpPr>
              <p:nvPr/>
            </p:nvSpPr>
            <p:spPr bwMode="auto">
              <a:xfrm>
                <a:off x="4956" y="776"/>
                <a:ext cx="0" cy="1704"/>
              </a:xfrm>
              <a:prstGeom prst="line">
                <a:avLst/>
              </a:prstGeom>
              <a:noFill/>
              <a:ln w="9525">
                <a:solidFill>
                  <a:schemeClr val="tx1"/>
                </a:solidFill>
                <a:round/>
                <a:headEnd/>
                <a:tailEnd/>
              </a:ln>
              <a:effectLst/>
            </p:spPr>
            <p:txBody>
              <a:bodyPr/>
              <a:lstStyle/>
              <a:p>
                <a:endParaRPr lang="en-US"/>
              </a:p>
            </p:txBody>
          </p:sp>
          <p:sp>
            <p:nvSpPr>
              <p:cNvPr id="1338386" name="Line 18"/>
              <p:cNvSpPr>
                <a:spLocks noChangeShapeType="1"/>
              </p:cNvSpPr>
              <p:nvPr/>
            </p:nvSpPr>
            <p:spPr bwMode="auto">
              <a:xfrm>
                <a:off x="5052" y="776"/>
                <a:ext cx="0" cy="1704"/>
              </a:xfrm>
              <a:prstGeom prst="line">
                <a:avLst/>
              </a:prstGeom>
              <a:noFill/>
              <a:ln w="9525">
                <a:solidFill>
                  <a:schemeClr val="tx1"/>
                </a:solidFill>
                <a:round/>
                <a:headEnd/>
                <a:tailEnd/>
              </a:ln>
              <a:effectLst/>
            </p:spPr>
            <p:txBody>
              <a:bodyPr/>
              <a:lstStyle/>
              <a:p>
                <a:endParaRPr lang="en-US"/>
              </a:p>
            </p:txBody>
          </p:sp>
          <p:sp>
            <p:nvSpPr>
              <p:cNvPr id="1338387" name="Line 19"/>
              <p:cNvSpPr>
                <a:spLocks noChangeShapeType="1"/>
              </p:cNvSpPr>
              <p:nvPr/>
            </p:nvSpPr>
            <p:spPr bwMode="auto">
              <a:xfrm>
                <a:off x="5148" y="776"/>
                <a:ext cx="0" cy="1704"/>
              </a:xfrm>
              <a:prstGeom prst="line">
                <a:avLst/>
              </a:prstGeom>
              <a:noFill/>
              <a:ln w="9525">
                <a:solidFill>
                  <a:schemeClr val="tx1"/>
                </a:solidFill>
                <a:round/>
                <a:headEnd/>
                <a:tailEnd/>
              </a:ln>
              <a:effectLst/>
            </p:spPr>
            <p:txBody>
              <a:bodyPr/>
              <a:lstStyle/>
              <a:p>
                <a:endParaRPr lang="en-US"/>
              </a:p>
            </p:txBody>
          </p:sp>
          <p:sp>
            <p:nvSpPr>
              <p:cNvPr id="1338388" name="Line 20"/>
              <p:cNvSpPr>
                <a:spLocks noChangeShapeType="1"/>
              </p:cNvSpPr>
              <p:nvPr/>
            </p:nvSpPr>
            <p:spPr bwMode="auto">
              <a:xfrm>
                <a:off x="5244" y="776"/>
                <a:ext cx="0" cy="1704"/>
              </a:xfrm>
              <a:prstGeom prst="line">
                <a:avLst/>
              </a:prstGeom>
              <a:noFill/>
              <a:ln w="9525">
                <a:solidFill>
                  <a:schemeClr val="tx1"/>
                </a:solidFill>
                <a:round/>
                <a:headEnd/>
                <a:tailEnd/>
              </a:ln>
              <a:effectLst/>
            </p:spPr>
            <p:txBody>
              <a:bodyPr/>
              <a:lstStyle/>
              <a:p>
                <a:endParaRPr lang="en-US"/>
              </a:p>
            </p:txBody>
          </p:sp>
          <p:sp>
            <p:nvSpPr>
              <p:cNvPr id="1338389" name="Line 21"/>
              <p:cNvSpPr>
                <a:spLocks noChangeShapeType="1"/>
              </p:cNvSpPr>
              <p:nvPr/>
            </p:nvSpPr>
            <p:spPr bwMode="auto">
              <a:xfrm>
                <a:off x="5340" y="776"/>
                <a:ext cx="0" cy="1704"/>
              </a:xfrm>
              <a:prstGeom prst="line">
                <a:avLst/>
              </a:prstGeom>
              <a:noFill/>
              <a:ln w="9525">
                <a:solidFill>
                  <a:schemeClr val="tx1"/>
                </a:solidFill>
                <a:round/>
                <a:headEnd/>
                <a:tailEnd/>
              </a:ln>
              <a:effectLst/>
            </p:spPr>
            <p:txBody>
              <a:bodyPr/>
              <a:lstStyle/>
              <a:p>
                <a:endParaRPr lang="en-US"/>
              </a:p>
            </p:txBody>
          </p:sp>
          <p:sp>
            <p:nvSpPr>
              <p:cNvPr id="1338390" name="Line 22"/>
              <p:cNvSpPr>
                <a:spLocks noChangeShapeType="1"/>
              </p:cNvSpPr>
              <p:nvPr/>
            </p:nvSpPr>
            <p:spPr bwMode="auto">
              <a:xfrm>
                <a:off x="5436" y="776"/>
                <a:ext cx="0" cy="1704"/>
              </a:xfrm>
              <a:prstGeom prst="line">
                <a:avLst/>
              </a:prstGeom>
              <a:noFill/>
              <a:ln w="9525">
                <a:solidFill>
                  <a:schemeClr val="tx1"/>
                </a:solidFill>
                <a:round/>
                <a:headEnd/>
                <a:tailEnd/>
              </a:ln>
              <a:effectLst/>
            </p:spPr>
            <p:txBody>
              <a:bodyPr/>
              <a:lstStyle/>
              <a:p>
                <a:endParaRPr lang="en-US"/>
              </a:p>
            </p:txBody>
          </p:sp>
          <p:sp>
            <p:nvSpPr>
              <p:cNvPr id="1338391" name="Line 23"/>
              <p:cNvSpPr>
                <a:spLocks noChangeShapeType="1"/>
              </p:cNvSpPr>
              <p:nvPr/>
            </p:nvSpPr>
            <p:spPr bwMode="auto">
              <a:xfrm>
                <a:off x="5532" y="776"/>
                <a:ext cx="0" cy="1704"/>
              </a:xfrm>
              <a:prstGeom prst="line">
                <a:avLst/>
              </a:prstGeom>
              <a:noFill/>
              <a:ln w="9525">
                <a:solidFill>
                  <a:schemeClr val="tx1"/>
                </a:solidFill>
                <a:round/>
                <a:headEnd/>
                <a:tailEnd/>
              </a:ln>
              <a:effectLst/>
            </p:spPr>
            <p:txBody>
              <a:bodyPr/>
              <a:lstStyle/>
              <a:p>
                <a:endParaRPr lang="en-US"/>
              </a:p>
            </p:txBody>
          </p:sp>
          <p:sp>
            <p:nvSpPr>
              <p:cNvPr id="1338392" name="Line 24"/>
              <p:cNvSpPr>
                <a:spLocks noChangeShapeType="1"/>
              </p:cNvSpPr>
              <p:nvPr/>
            </p:nvSpPr>
            <p:spPr bwMode="auto">
              <a:xfrm>
                <a:off x="5628" y="776"/>
                <a:ext cx="0" cy="1704"/>
              </a:xfrm>
              <a:prstGeom prst="line">
                <a:avLst/>
              </a:prstGeom>
              <a:noFill/>
              <a:ln w="9525">
                <a:solidFill>
                  <a:schemeClr val="tx1"/>
                </a:solidFill>
                <a:round/>
                <a:headEnd/>
                <a:tailEnd/>
              </a:ln>
              <a:effectLst/>
            </p:spPr>
            <p:txBody>
              <a:bodyPr/>
              <a:lstStyle/>
              <a:p>
                <a:endParaRPr lang="en-US"/>
              </a:p>
            </p:txBody>
          </p:sp>
          <p:sp>
            <p:nvSpPr>
              <p:cNvPr id="1338393" name="Line 25"/>
              <p:cNvSpPr>
                <a:spLocks noChangeShapeType="1"/>
              </p:cNvSpPr>
              <p:nvPr/>
            </p:nvSpPr>
            <p:spPr bwMode="auto">
              <a:xfrm>
                <a:off x="5724" y="776"/>
                <a:ext cx="0" cy="1704"/>
              </a:xfrm>
              <a:prstGeom prst="line">
                <a:avLst/>
              </a:prstGeom>
              <a:noFill/>
              <a:ln w="9525">
                <a:solidFill>
                  <a:schemeClr val="tx1"/>
                </a:solidFill>
                <a:round/>
                <a:headEnd/>
                <a:tailEnd/>
              </a:ln>
              <a:effectLst/>
            </p:spPr>
            <p:txBody>
              <a:bodyPr/>
              <a:lstStyle/>
              <a:p>
                <a:endParaRPr lang="en-US"/>
              </a:p>
            </p:txBody>
          </p:sp>
          <p:sp>
            <p:nvSpPr>
              <p:cNvPr id="1338394" name="Line 26"/>
              <p:cNvSpPr>
                <a:spLocks noChangeShapeType="1"/>
              </p:cNvSpPr>
              <p:nvPr/>
            </p:nvSpPr>
            <p:spPr bwMode="auto">
              <a:xfrm>
                <a:off x="5820" y="776"/>
                <a:ext cx="0" cy="1704"/>
              </a:xfrm>
              <a:prstGeom prst="line">
                <a:avLst/>
              </a:prstGeom>
              <a:noFill/>
              <a:ln w="9525">
                <a:solidFill>
                  <a:schemeClr val="tx1"/>
                </a:solidFill>
                <a:round/>
                <a:headEnd/>
                <a:tailEnd/>
              </a:ln>
              <a:effectLst/>
            </p:spPr>
            <p:txBody>
              <a:bodyPr/>
              <a:lstStyle/>
              <a:p>
                <a:endParaRPr lang="en-US"/>
              </a:p>
            </p:txBody>
          </p:sp>
          <p:sp>
            <p:nvSpPr>
              <p:cNvPr id="1338395" name="Line 27"/>
              <p:cNvSpPr>
                <a:spLocks noChangeShapeType="1"/>
              </p:cNvSpPr>
              <p:nvPr/>
            </p:nvSpPr>
            <p:spPr bwMode="auto">
              <a:xfrm>
                <a:off x="5916" y="776"/>
                <a:ext cx="0" cy="1704"/>
              </a:xfrm>
              <a:prstGeom prst="line">
                <a:avLst/>
              </a:prstGeom>
              <a:noFill/>
              <a:ln w="9525">
                <a:solidFill>
                  <a:schemeClr val="tx1"/>
                </a:solidFill>
                <a:round/>
                <a:headEnd/>
                <a:tailEnd/>
              </a:ln>
              <a:effectLst/>
            </p:spPr>
            <p:txBody>
              <a:bodyPr/>
              <a:lstStyle/>
              <a:p>
                <a:endParaRPr lang="en-US"/>
              </a:p>
            </p:txBody>
          </p:sp>
          <p:sp>
            <p:nvSpPr>
              <p:cNvPr id="1338396" name="Line 28"/>
              <p:cNvSpPr>
                <a:spLocks noChangeShapeType="1"/>
              </p:cNvSpPr>
              <p:nvPr/>
            </p:nvSpPr>
            <p:spPr bwMode="auto">
              <a:xfrm>
                <a:off x="6012" y="776"/>
                <a:ext cx="0" cy="1704"/>
              </a:xfrm>
              <a:prstGeom prst="line">
                <a:avLst/>
              </a:prstGeom>
              <a:noFill/>
              <a:ln w="9525">
                <a:solidFill>
                  <a:schemeClr val="tx1"/>
                </a:solidFill>
                <a:round/>
                <a:headEnd/>
                <a:tailEnd/>
              </a:ln>
              <a:effectLst/>
            </p:spPr>
            <p:txBody>
              <a:bodyPr/>
              <a:lstStyle/>
              <a:p>
                <a:endParaRPr lang="en-US"/>
              </a:p>
            </p:txBody>
          </p:sp>
          <p:sp>
            <p:nvSpPr>
              <p:cNvPr id="1338397" name="Line 29"/>
              <p:cNvSpPr>
                <a:spLocks noChangeShapeType="1"/>
              </p:cNvSpPr>
              <p:nvPr/>
            </p:nvSpPr>
            <p:spPr bwMode="auto">
              <a:xfrm>
                <a:off x="6108" y="776"/>
                <a:ext cx="0" cy="1704"/>
              </a:xfrm>
              <a:prstGeom prst="line">
                <a:avLst/>
              </a:prstGeom>
              <a:noFill/>
              <a:ln w="9525">
                <a:solidFill>
                  <a:schemeClr val="tx1"/>
                </a:solidFill>
                <a:round/>
                <a:headEnd/>
                <a:tailEnd/>
              </a:ln>
              <a:effectLst/>
            </p:spPr>
            <p:txBody>
              <a:bodyPr/>
              <a:lstStyle/>
              <a:p>
                <a:endParaRPr lang="en-US"/>
              </a:p>
            </p:txBody>
          </p:sp>
        </p:grpSp>
        <p:grpSp>
          <p:nvGrpSpPr>
            <p:cNvPr id="4" name="Group 30"/>
            <p:cNvGrpSpPr>
              <a:grpSpLocks/>
            </p:cNvGrpSpPr>
            <p:nvPr/>
          </p:nvGrpSpPr>
          <p:grpSpPr bwMode="auto">
            <a:xfrm>
              <a:off x="5272087" y="3068637"/>
              <a:ext cx="3414713" cy="2776538"/>
              <a:chOff x="4204" y="892"/>
              <a:chExt cx="1704" cy="1536"/>
            </a:xfrm>
          </p:grpSpPr>
          <p:sp>
            <p:nvSpPr>
              <p:cNvPr id="1338399" name="Line 31"/>
              <p:cNvSpPr>
                <a:spLocks noChangeShapeType="1"/>
              </p:cNvSpPr>
              <p:nvPr/>
            </p:nvSpPr>
            <p:spPr bwMode="auto">
              <a:xfrm rot="-5400000">
                <a:off x="5056" y="1576"/>
                <a:ext cx="0" cy="1704"/>
              </a:xfrm>
              <a:prstGeom prst="line">
                <a:avLst/>
              </a:prstGeom>
              <a:noFill/>
              <a:ln w="9525">
                <a:solidFill>
                  <a:schemeClr val="tx1"/>
                </a:solidFill>
                <a:round/>
                <a:headEnd/>
                <a:tailEnd/>
              </a:ln>
              <a:effectLst/>
            </p:spPr>
            <p:txBody>
              <a:bodyPr/>
              <a:lstStyle/>
              <a:p>
                <a:endParaRPr lang="en-US"/>
              </a:p>
            </p:txBody>
          </p:sp>
          <p:sp>
            <p:nvSpPr>
              <p:cNvPr id="1338400" name="Line 32"/>
              <p:cNvSpPr>
                <a:spLocks noChangeShapeType="1"/>
              </p:cNvSpPr>
              <p:nvPr/>
            </p:nvSpPr>
            <p:spPr bwMode="auto">
              <a:xfrm rot="-5400000">
                <a:off x="5056" y="1480"/>
                <a:ext cx="0" cy="1704"/>
              </a:xfrm>
              <a:prstGeom prst="line">
                <a:avLst/>
              </a:prstGeom>
              <a:noFill/>
              <a:ln w="9525">
                <a:solidFill>
                  <a:schemeClr val="tx1"/>
                </a:solidFill>
                <a:round/>
                <a:headEnd/>
                <a:tailEnd/>
              </a:ln>
              <a:effectLst/>
            </p:spPr>
            <p:txBody>
              <a:bodyPr/>
              <a:lstStyle/>
              <a:p>
                <a:endParaRPr lang="en-US"/>
              </a:p>
            </p:txBody>
          </p:sp>
          <p:sp>
            <p:nvSpPr>
              <p:cNvPr id="1338401" name="Line 33"/>
              <p:cNvSpPr>
                <a:spLocks noChangeShapeType="1"/>
              </p:cNvSpPr>
              <p:nvPr/>
            </p:nvSpPr>
            <p:spPr bwMode="auto">
              <a:xfrm rot="-5400000">
                <a:off x="5056" y="1384"/>
                <a:ext cx="0" cy="1704"/>
              </a:xfrm>
              <a:prstGeom prst="line">
                <a:avLst/>
              </a:prstGeom>
              <a:noFill/>
              <a:ln w="9525">
                <a:solidFill>
                  <a:schemeClr val="tx1"/>
                </a:solidFill>
                <a:round/>
                <a:headEnd/>
                <a:tailEnd/>
              </a:ln>
              <a:effectLst/>
            </p:spPr>
            <p:txBody>
              <a:bodyPr/>
              <a:lstStyle/>
              <a:p>
                <a:endParaRPr lang="en-US"/>
              </a:p>
            </p:txBody>
          </p:sp>
          <p:sp>
            <p:nvSpPr>
              <p:cNvPr id="1338402" name="Line 34"/>
              <p:cNvSpPr>
                <a:spLocks noChangeShapeType="1"/>
              </p:cNvSpPr>
              <p:nvPr/>
            </p:nvSpPr>
            <p:spPr bwMode="auto">
              <a:xfrm rot="-5400000">
                <a:off x="5056" y="1288"/>
                <a:ext cx="0" cy="1704"/>
              </a:xfrm>
              <a:prstGeom prst="line">
                <a:avLst/>
              </a:prstGeom>
              <a:noFill/>
              <a:ln w="9525">
                <a:solidFill>
                  <a:schemeClr val="tx1"/>
                </a:solidFill>
                <a:round/>
                <a:headEnd/>
                <a:tailEnd/>
              </a:ln>
              <a:effectLst/>
            </p:spPr>
            <p:txBody>
              <a:bodyPr/>
              <a:lstStyle/>
              <a:p>
                <a:endParaRPr lang="en-US"/>
              </a:p>
            </p:txBody>
          </p:sp>
          <p:sp>
            <p:nvSpPr>
              <p:cNvPr id="1338403" name="Line 35"/>
              <p:cNvSpPr>
                <a:spLocks noChangeShapeType="1"/>
              </p:cNvSpPr>
              <p:nvPr/>
            </p:nvSpPr>
            <p:spPr bwMode="auto">
              <a:xfrm rot="-5400000">
                <a:off x="5056" y="1192"/>
                <a:ext cx="0" cy="1704"/>
              </a:xfrm>
              <a:prstGeom prst="line">
                <a:avLst/>
              </a:prstGeom>
              <a:noFill/>
              <a:ln w="9525">
                <a:solidFill>
                  <a:schemeClr val="tx1"/>
                </a:solidFill>
                <a:round/>
                <a:headEnd/>
                <a:tailEnd/>
              </a:ln>
              <a:effectLst/>
            </p:spPr>
            <p:txBody>
              <a:bodyPr/>
              <a:lstStyle/>
              <a:p>
                <a:endParaRPr lang="en-US"/>
              </a:p>
            </p:txBody>
          </p:sp>
          <p:sp>
            <p:nvSpPr>
              <p:cNvPr id="1338404" name="Line 36"/>
              <p:cNvSpPr>
                <a:spLocks noChangeShapeType="1"/>
              </p:cNvSpPr>
              <p:nvPr/>
            </p:nvSpPr>
            <p:spPr bwMode="auto">
              <a:xfrm rot="-5400000">
                <a:off x="5056" y="1096"/>
                <a:ext cx="0" cy="1704"/>
              </a:xfrm>
              <a:prstGeom prst="line">
                <a:avLst/>
              </a:prstGeom>
              <a:noFill/>
              <a:ln w="9525">
                <a:solidFill>
                  <a:schemeClr val="tx1"/>
                </a:solidFill>
                <a:round/>
                <a:headEnd/>
                <a:tailEnd/>
              </a:ln>
              <a:effectLst/>
            </p:spPr>
            <p:txBody>
              <a:bodyPr/>
              <a:lstStyle/>
              <a:p>
                <a:endParaRPr lang="en-US"/>
              </a:p>
            </p:txBody>
          </p:sp>
          <p:sp>
            <p:nvSpPr>
              <p:cNvPr id="1338405" name="Line 37"/>
              <p:cNvSpPr>
                <a:spLocks noChangeShapeType="1"/>
              </p:cNvSpPr>
              <p:nvPr/>
            </p:nvSpPr>
            <p:spPr bwMode="auto">
              <a:xfrm rot="-5400000">
                <a:off x="5056" y="1000"/>
                <a:ext cx="0" cy="1704"/>
              </a:xfrm>
              <a:prstGeom prst="line">
                <a:avLst/>
              </a:prstGeom>
              <a:noFill/>
              <a:ln w="9525">
                <a:solidFill>
                  <a:schemeClr val="tx1"/>
                </a:solidFill>
                <a:round/>
                <a:headEnd/>
                <a:tailEnd/>
              </a:ln>
              <a:effectLst/>
            </p:spPr>
            <p:txBody>
              <a:bodyPr/>
              <a:lstStyle/>
              <a:p>
                <a:endParaRPr lang="en-US"/>
              </a:p>
            </p:txBody>
          </p:sp>
          <p:sp>
            <p:nvSpPr>
              <p:cNvPr id="1338406" name="Line 38"/>
              <p:cNvSpPr>
                <a:spLocks noChangeShapeType="1"/>
              </p:cNvSpPr>
              <p:nvPr/>
            </p:nvSpPr>
            <p:spPr bwMode="auto">
              <a:xfrm rot="-5400000">
                <a:off x="5056" y="904"/>
                <a:ext cx="0" cy="1704"/>
              </a:xfrm>
              <a:prstGeom prst="line">
                <a:avLst/>
              </a:prstGeom>
              <a:noFill/>
              <a:ln w="9525">
                <a:solidFill>
                  <a:schemeClr val="tx1"/>
                </a:solidFill>
                <a:round/>
                <a:headEnd/>
                <a:tailEnd/>
              </a:ln>
              <a:effectLst/>
            </p:spPr>
            <p:txBody>
              <a:bodyPr/>
              <a:lstStyle/>
              <a:p>
                <a:endParaRPr lang="en-US"/>
              </a:p>
            </p:txBody>
          </p:sp>
          <p:sp>
            <p:nvSpPr>
              <p:cNvPr id="1338407" name="Line 39"/>
              <p:cNvSpPr>
                <a:spLocks noChangeShapeType="1"/>
              </p:cNvSpPr>
              <p:nvPr/>
            </p:nvSpPr>
            <p:spPr bwMode="auto">
              <a:xfrm rot="-5400000">
                <a:off x="5056" y="808"/>
                <a:ext cx="0" cy="1704"/>
              </a:xfrm>
              <a:prstGeom prst="line">
                <a:avLst/>
              </a:prstGeom>
              <a:noFill/>
              <a:ln w="9525">
                <a:solidFill>
                  <a:schemeClr val="tx1"/>
                </a:solidFill>
                <a:round/>
                <a:headEnd/>
                <a:tailEnd/>
              </a:ln>
              <a:effectLst/>
            </p:spPr>
            <p:txBody>
              <a:bodyPr/>
              <a:lstStyle/>
              <a:p>
                <a:endParaRPr lang="en-US"/>
              </a:p>
            </p:txBody>
          </p:sp>
          <p:sp>
            <p:nvSpPr>
              <p:cNvPr id="1338408" name="Line 40"/>
              <p:cNvSpPr>
                <a:spLocks noChangeShapeType="1"/>
              </p:cNvSpPr>
              <p:nvPr/>
            </p:nvSpPr>
            <p:spPr bwMode="auto">
              <a:xfrm rot="-5400000">
                <a:off x="5056" y="712"/>
                <a:ext cx="0" cy="1704"/>
              </a:xfrm>
              <a:prstGeom prst="line">
                <a:avLst/>
              </a:prstGeom>
              <a:noFill/>
              <a:ln w="9525">
                <a:solidFill>
                  <a:schemeClr val="tx1"/>
                </a:solidFill>
                <a:round/>
                <a:headEnd/>
                <a:tailEnd/>
              </a:ln>
              <a:effectLst/>
            </p:spPr>
            <p:txBody>
              <a:bodyPr/>
              <a:lstStyle/>
              <a:p>
                <a:endParaRPr lang="en-US"/>
              </a:p>
            </p:txBody>
          </p:sp>
          <p:sp>
            <p:nvSpPr>
              <p:cNvPr id="1338409" name="Line 41"/>
              <p:cNvSpPr>
                <a:spLocks noChangeShapeType="1"/>
              </p:cNvSpPr>
              <p:nvPr/>
            </p:nvSpPr>
            <p:spPr bwMode="auto">
              <a:xfrm rot="-5400000">
                <a:off x="5056" y="616"/>
                <a:ext cx="0" cy="1704"/>
              </a:xfrm>
              <a:prstGeom prst="line">
                <a:avLst/>
              </a:prstGeom>
              <a:noFill/>
              <a:ln w="9525">
                <a:solidFill>
                  <a:schemeClr val="tx1"/>
                </a:solidFill>
                <a:round/>
                <a:headEnd/>
                <a:tailEnd/>
              </a:ln>
              <a:effectLst/>
            </p:spPr>
            <p:txBody>
              <a:bodyPr/>
              <a:lstStyle/>
              <a:p>
                <a:endParaRPr lang="en-US"/>
              </a:p>
            </p:txBody>
          </p:sp>
          <p:sp>
            <p:nvSpPr>
              <p:cNvPr id="1338410" name="Line 42"/>
              <p:cNvSpPr>
                <a:spLocks noChangeShapeType="1"/>
              </p:cNvSpPr>
              <p:nvPr/>
            </p:nvSpPr>
            <p:spPr bwMode="auto">
              <a:xfrm rot="-5400000">
                <a:off x="5056" y="520"/>
                <a:ext cx="0" cy="1704"/>
              </a:xfrm>
              <a:prstGeom prst="line">
                <a:avLst/>
              </a:prstGeom>
              <a:noFill/>
              <a:ln w="9525">
                <a:solidFill>
                  <a:schemeClr val="tx1"/>
                </a:solidFill>
                <a:round/>
                <a:headEnd/>
                <a:tailEnd/>
              </a:ln>
              <a:effectLst/>
            </p:spPr>
            <p:txBody>
              <a:bodyPr/>
              <a:lstStyle/>
              <a:p>
                <a:endParaRPr lang="en-US"/>
              </a:p>
            </p:txBody>
          </p:sp>
          <p:sp>
            <p:nvSpPr>
              <p:cNvPr id="1338411" name="Line 43"/>
              <p:cNvSpPr>
                <a:spLocks noChangeShapeType="1"/>
              </p:cNvSpPr>
              <p:nvPr/>
            </p:nvSpPr>
            <p:spPr bwMode="auto">
              <a:xfrm rot="-5400000">
                <a:off x="5056" y="424"/>
                <a:ext cx="0" cy="1704"/>
              </a:xfrm>
              <a:prstGeom prst="line">
                <a:avLst/>
              </a:prstGeom>
              <a:noFill/>
              <a:ln w="9525">
                <a:solidFill>
                  <a:schemeClr val="tx1"/>
                </a:solidFill>
                <a:round/>
                <a:headEnd/>
                <a:tailEnd/>
              </a:ln>
              <a:effectLst/>
            </p:spPr>
            <p:txBody>
              <a:bodyPr/>
              <a:lstStyle/>
              <a:p>
                <a:endParaRPr lang="en-US"/>
              </a:p>
            </p:txBody>
          </p:sp>
          <p:sp>
            <p:nvSpPr>
              <p:cNvPr id="1338412" name="Line 44"/>
              <p:cNvSpPr>
                <a:spLocks noChangeShapeType="1"/>
              </p:cNvSpPr>
              <p:nvPr/>
            </p:nvSpPr>
            <p:spPr bwMode="auto">
              <a:xfrm rot="-5400000">
                <a:off x="5056" y="328"/>
                <a:ext cx="0" cy="1704"/>
              </a:xfrm>
              <a:prstGeom prst="line">
                <a:avLst/>
              </a:prstGeom>
              <a:noFill/>
              <a:ln w="9525">
                <a:solidFill>
                  <a:schemeClr val="tx1"/>
                </a:solidFill>
                <a:round/>
                <a:headEnd/>
                <a:tailEnd/>
              </a:ln>
              <a:effectLst/>
            </p:spPr>
            <p:txBody>
              <a:bodyPr/>
              <a:lstStyle/>
              <a:p>
                <a:endParaRPr lang="en-US"/>
              </a:p>
            </p:txBody>
          </p:sp>
          <p:sp>
            <p:nvSpPr>
              <p:cNvPr id="1338413" name="Line 45"/>
              <p:cNvSpPr>
                <a:spLocks noChangeShapeType="1"/>
              </p:cNvSpPr>
              <p:nvPr/>
            </p:nvSpPr>
            <p:spPr bwMode="auto">
              <a:xfrm rot="-5400000">
                <a:off x="5056" y="232"/>
                <a:ext cx="0" cy="1704"/>
              </a:xfrm>
              <a:prstGeom prst="line">
                <a:avLst/>
              </a:prstGeom>
              <a:noFill/>
              <a:ln w="9525">
                <a:solidFill>
                  <a:schemeClr val="tx1"/>
                </a:solidFill>
                <a:round/>
                <a:headEnd/>
                <a:tailEnd/>
              </a:ln>
              <a:effectLst/>
            </p:spPr>
            <p:txBody>
              <a:bodyPr/>
              <a:lstStyle/>
              <a:p>
                <a:endParaRPr lang="en-US"/>
              </a:p>
            </p:txBody>
          </p:sp>
          <p:sp>
            <p:nvSpPr>
              <p:cNvPr id="1338414" name="Line 46"/>
              <p:cNvSpPr>
                <a:spLocks noChangeShapeType="1"/>
              </p:cNvSpPr>
              <p:nvPr/>
            </p:nvSpPr>
            <p:spPr bwMode="auto">
              <a:xfrm rot="-5400000">
                <a:off x="5056" y="136"/>
                <a:ext cx="0" cy="1704"/>
              </a:xfrm>
              <a:prstGeom prst="line">
                <a:avLst/>
              </a:prstGeom>
              <a:noFill/>
              <a:ln w="9525">
                <a:solidFill>
                  <a:schemeClr val="tx1"/>
                </a:solidFill>
                <a:round/>
                <a:headEnd/>
                <a:tailEnd/>
              </a:ln>
              <a:effectLst/>
            </p:spPr>
            <p:txBody>
              <a:bodyPr/>
              <a:lstStyle/>
              <a:p>
                <a:endParaRPr lang="en-US"/>
              </a:p>
            </p:txBody>
          </p:sp>
          <p:sp>
            <p:nvSpPr>
              <p:cNvPr id="1338415" name="Line 47"/>
              <p:cNvSpPr>
                <a:spLocks noChangeShapeType="1"/>
              </p:cNvSpPr>
              <p:nvPr/>
            </p:nvSpPr>
            <p:spPr bwMode="auto">
              <a:xfrm rot="-5400000">
                <a:off x="5056" y="40"/>
                <a:ext cx="0" cy="1704"/>
              </a:xfrm>
              <a:prstGeom prst="line">
                <a:avLst/>
              </a:prstGeom>
              <a:noFill/>
              <a:ln w="9525">
                <a:solidFill>
                  <a:schemeClr val="tx1"/>
                </a:solidFill>
                <a:round/>
                <a:headEnd/>
                <a:tailEnd/>
              </a:ln>
              <a:effectLst/>
            </p:spPr>
            <p:txBody>
              <a:bodyPr/>
              <a:lstStyle/>
              <a:p>
                <a:endParaRPr lang="en-US"/>
              </a:p>
            </p:txBody>
          </p:sp>
        </p:grpSp>
        <p:sp>
          <p:nvSpPr>
            <p:cNvPr id="1338416" name="Rectangle 48"/>
            <p:cNvSpPr>
              <a:spLocks noChangeArrowheads="1"/>
            </p:cNvSpPr>
            <p:nvPr/>
          </p:nvSpPr>
          <p:spPr bwMode="auto">
            <a:xfrm>
              <a:off x="7145337" y="4462462"/>
              <a:ext cx="169863" cy="17145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5" name="Group 49"/>
            <p:cNvGrpSpPr>
              <a:grpSpLocks/>
            </p:cNvGrpSpPr>
            <p:nvPr/>
          </p:nvGrpSpPr>
          <p:grpSpPr bwMode="auto">
            <a:xfrm>
              <a:off x="6967537" y="4284662"/>
              <a:ext cx="519113" cy="522288"/>
              <a:chOff x="5095" y="3063"/>
              <a:chExt cx="361" cy="363"/>
            </a:xfrm>
          </p:grpSpPr>
          <p:sp>
            <p:nvSpPr>
              <p:cNvPr id="1338418" name="Rectangle 50"/>
              <p:cNvSpPr>
                <a:spLocks noChangeArrowheads="1"/>
              </p:cNvSpPr>
              <p:nvPr/>
            </p:nvSpPr>
            <p:spPr bwMode="auto">
              <a:xfrm>
                <a:off x="5095" y="3063"/>
                <a:ext cx="121"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19" name="Rectangle 51"/>
              <p:cNvSpPr>
                <a:spLocks noChangeArrowheads="1"/>
              </p:cNvSpPr>
              <p:nvPr/>
            </p:nvSpPr>
            <p:spPr bwMode="auto">
              <a:xfrm>
                <a:off x="5219" y="3063"/>
                <a:ext cx="121"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0" name="Rectangle 52"/>
              <p:cNvSpPr>
                <a:spLocks noChangeArrowheads="1"/>
              </p:cNvSpPr>
              <p:nvPr/>
            </p:nvSpPr>
            <p:spPr bwMode="auto">
              <a:xfrm>
                <a:off x="5339" y="3063"/>
                <a:ext cx="117"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1" name="Rectangle 53"/>
              <p:cNvSpPr>
                <a:spLocks noChangeArrowheads="1"/>
              </p:cNvSpPr>
              <p:nvPr/>
            </p:nvSpPr>
            <p:spPr bwMode="auto">
              <a:xfrm>
                <a:off x="5339" y="3187"/>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2" name="Rectangle 54"/>
              <p:cNvSpPr>
                <a:spLocks noChangeArrowheads="1"/>
              </p:cNvSpPr>
              <p:nvPr/>
            </p:nvSpPr>
            <p:spPr bwMode="auto">
              <a:xfrm>
                <a:off x="5335" y="3307"/>
                <a:ext cx="121"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3" name="Rectangle 55"/>
              <p:cNvSpPr>
                <a:spLocks noChangeArrowheads="1"/>
              </p:cNvSpPr>
              <p:nvPr/>
            </p:nvSpPr>
            <p:spPr bwMode="auto">
              <a:xfrm>
                <a:off x="5215" y="3307"/>
                <a:ext cx="121"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4" name="Rectangle 56"/>
              <p:cNvSpPr>
                <a:spLocks noChangeArrowheads="1"/>
              </p:cNvSpPr>
              <p:nvPr/>
            </p:nvSpPr>
            <p:spPr bwMode="auto">
              <a:xfrm>
                <a:off x="5095" y="3307"/>
                <a:ext cx="121" cy="119"/>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8425" name="Rectangle 57"/>
              <p:cNvSpPr>
                <a:spLocks noChangeArrowheads="1"/>
              </p:cNvSpPr>
              <p:nvPr/>
            </p:nvSpPr>
            <p:spPr bwMode="auto">
              <a:xfrm>
                <a:off x="5095" y="3187"/>
                <a:ext cx="121"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6" name="Group 58"/>
            <p:cNvGrpSpPr>
              <a:grpSpLocks/>
            </p:cNvGrpSpPr>
            <p:nvPr/>
          </p:nvGrpSpPr>
          <p:grpSpPr bwMode="auto">
            <a:xfrm>
              <a:off x="6794500" y="4111625"/>
              <a:ext cx="865187" cy="868362"/>
              <a:chOff x="4975" y="2943"/>
              <a:chExt cx="601" cy="603"/>
            </a:xfrm>
          </p:grpSpPr>
          <p:sp>
            <p:nvSpPr>
              <p:cNvPr id="1338427" name="Rectangle 59"/>
              <p:cNvSpPr>
                <a:spLocks noChangeArrowheads="1"/>
              </p:cNvSpPr>
              <p:nvPr/>
            </p:nvSpPr>
            <p:spPr bwMode="auto">
              <a:xfrm>
                <a:off x="4975" y="2943"/>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8" name="Rectangle 60"/>
              <p:cNvSpPr>
                <a:spLocks noChangeArrowheads="1"/>
              </p:cNvSpPr>
              <p:nvPr/>
            </p:nvSpPr>
            <p:spPr bwMode="auto">
              <a:xfrm>
                <a:off x="5095" y="2943"/>
                <a:ext cx="121"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29" name="Rectangle 61"/>
              <p:cNvSpPr>
                <a:spLocks noChangeArrowheads="1"/>
              </p:cNvSpPr>
              <p:nvPr/>
            </p:nvSpPr>
            <p:spPr bwMode="auto">
              <a:xfrm>
                <a:off x="5219" y="2943"/>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0" name="Rectangle 62"/>
              <p:cNvSpPr>
                <a:spLocks noChangeArrowheads="1"/>
              </p:cNvSpPr>
              <p:nvPr/>
            </p:nvSpPr>
            <p:spPr bwMode="auto">
              <a:xfrm>
                <a:off x="5339" y="2943"/>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1" name="Rectangle 63"/>
              <p:cNvSpPr>
                <a:spLocks noChangeArrowheads="1"/>
              </p:cNvSpPr>
              <p:nvPr/>
            </p:nvSpPr>
            <p:spPr bwMode="auto">
              <a:xfrm>
                <a:off x="5091" y="3423"/>
                <a:ext cx="121" cy="12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8432" name="Rectangle 64"/>
              <p:cNvSpPr>
                <a:spLocks noChangeArrowheads="1"/>
              </p:cNvSpPr>
              <p:nvPr/>
            </p:nvSpPr>
            <p:spPr bwMode="auto">
              <a:xfrm>
                <a:off x="5219" y="3423"/>
                <a:ext cx="121"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3" name="Rectangle 65"/>
              <p:cNvSpPr>
                <a:spLocks noChangeArrowheads="1"/>
              </p:cNvSpPr>
              <p:nvPr/>
            </p:nvSpPr>
            <p:spPr bwMode="auto">
              <a:xfrm>
                <a:off x="5339" y="3423"/>
                <a:ext cx="117"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4" name="Rectangle 66"/>
              <p:cNvSpPr>
                <a:spLocks noChangeArrowheads="1"/>
              </p:cNvSpPr>
              <p:nvPr/>
            </p:nvSpPr>
            <p:spPr bwMode="auto">
              <a:xfrm>
                <a:off x="5459" y="3423"/>
                <a:ext cx="117"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5" name="Rectangle 67"/>
              <p:cNvSpPr>
                <a:spLocks noChangeArrowheads="1"/>
              </p:cNvSpPr>
              <p:nvPr/>
            </p:nvSpPr>
            <p:spPr bwMode="auto">
              <a:xfrm>
                <a:off x="5459" y="3063"/>
                <a:ext cx="117"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6" name="Rectangle 68"/>
              <p:cNvSpPr>
                <a:spLocks noChangeArrowheads="1"/>
              </p:cNvSpPr>
              <p:nvPr/>
            </p:nvSpPr>
            <p:spPr bwMode="auto">
              <a:xfrm>
                <a:off x="5459" y="3187"/>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7" name="Rectangle 69"/>
              <p:cNvSpPr>
                <a:spLocks noChangeArrowheads="1"/>
              </p:cNvSpPr>
              <p:nvPr/>
            </p:nvSpPr>
            <p:spPr bwMode="auto">
              <a:xfrm>
                <a:off x="5459" y="3307"/>
                <a:ext cx="117" cy="11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8" name="Rectangle 70"/>
              <p:cNvSpPr>
                <a:spLocks noChangeArrowheads="1"/>
              </p:cNvSpPr>
              <p:nvPr/>
            </p:nvSpPr>
            <p:spPr bwMode="auto">
              <a:xfrm>
                <a:off x="5459" y="2943"/>
                <a:ext cx="117" cy="119"/>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8439" name="Rectangle 71"/>
              <p:cNvSpPr>
                <a:spLocks noChangeArrowheads="1"/>
              </p:cNvSpPr>
              <p:nvPr/>
            </p:nvSpPr>
            <p:spPr bwMode="auto">
              <a:xfrm>
                <a:off x="4975" y="3187"/>
                <a:ext cx="117" cy="12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8440" name="Rectangle 72"/>
              <p:cNvSpPr>
                <a:spLocks noChangeArrowheads="1"/>
              </p:cNvSpPr>
              <p:nvPr/>
            </p:nvSpPr>
            <p:spPr bwMode="auto">
              <a:xfrm>
                <a:off x="4975" y="3307"/>
                <a:ext cx="117" cy="119"/>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8441" name="Rectangle 73"/>
              <p:cNvSpPr>
                <a:spLocks noChangeArrowheads="1"/>
              </p:cNvSpPr>
              <p:nvPr/>
            </p:nvSpPr>
            <p:spPr bwMode="auto">
              <a:xfrm>
                <a:off x="4975" y="3427"/>
                <a:ext cx="117" cy="119"/>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8442" name="Rectangle 74"/>
              <p:cNvSpPr>
                <a:spLocks noChangeArrowheads="1"/>
              </p:cNvSpPr>
              <p:nvPr/>
            </p:nvSpPr>
            <p:spPr bwMode="auto">
              <a:xfrm>
                <a:off x="4975" y="3063"/>
                <a:ext cx="117" cy="123"/>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sp>
        <p:nvSpPr>
          <p:cNvPr id="92" name="Title 1"/>
          <p:cNvSpPr>
            <a:spLocks noGrp="1"/>
          </p:cNvSpPr>
          <p:nvPr>
            <p:ph type="title"/>
          </p:nvPr>
        </p:nvSpPr>
        <p:spPr>
          <a:xfrm>
            <a:off x="228600" y="0"/>
            <a:ext cx="8534400" cy="1143000"/>
          </a:xfrm>
        </p:spPr>
        <p:txBody>
          <a:bodyPr/>
          <a:lstStyle/>
          <a:p>
            <a:pPr algn="l" eaLnBrk="1"/>
            <a:r>
              <a:rPr lang="en-US" sz="4400" b="1" dirty="0" smtClean="0">
                <a:solidFill>
                  <a:srgbClr val="000000"/>
                </a:solidFill>
              </a:rPr>
              <a:t>Motion Planning Approaches</a:t>
            </a:r>
            <a:endParaRPr lang="en-US" b="1" dirty="0" smtClean="0"/>
          </a:p>
        </p:txBody>
      </p:sp>
      <p:sp>
        <p:nvSpPr>
          <p:cNvPr id="93" name="Content Placeholder 2"/>
          <p:cNvSpPr>
            <a:spLocks noGrp="1"/>
          </p:cNvSpPr>
          <p:nvPr>
            <p:ph idx="1"/>
          </p:nvPr>
        </p:nvSpPr>
        <p:spPr>
          <a:xfrm>
            <a:off x="152400" y="1066800"/>
            <a:ext cx="5410200" cy="5571945"/>
          </a:xfrm>
        </p:spPr>
        <p:txBody>
          <a:bodyPr/>
          <a:lstStyle/>
          <a:p>
            <a:pPr>
              <a:spcAft>
                <a:spcPts val="272"/>
              </a:spcAft>
            </a:pPr>
            <a:r>
              <a:rPr lang="en-US" b="1" dirty="0" smtClean="0">
                <a:solidFill>
                  <a:schemeClr val="accent3">
                    <a:lumMod val="65000"/>
                  </a:schemeClr>
                </a:solidFill>
              </a:rPr>
              <a:t>Algebraic Planners</a:t>
            </a:r>
          </a:p>
          <a:p>
            <a:pPr>
              <a:spcAft>
                <a:spcPts val="272"/>
              </a:spcAft>
              <a:buNone/>
            </a:pPr>
            <a:endParaRPr lang="en-US" sz="2400" b="1" dirty="0" smtClean="0"/>
          </a:p>
          <a:p>
            <a:pPr>
              <a:spcAft>
                <a:spcPts val="272"/>
              </a:spcAft>
            </a:pPr>
            <a:r>
              <a:rPr lang="en-US" b="1" dirty="0" smtClean="0"/>
              <a:t>Cell Decomposition</a:t>
            </a:r>
          </a:p>
          <a:p>
            <a:pPr lvl="1">
              <a:spcAft>
                <a:spcPts val="272"/>
              </a:spcAft>
              <a:buFontTx/>
              <a:buChar char="•"/>
            </a:pPr>
            <a:r>
              <a:rPr lang="en-US" sz="2000" dirty="0" smtClean="0"/>
              <a:t>Analytic methods don’t scale well with</a:t>
            </a:r>
            <a:br>
              <a:rPr lang="en-US" sz="2000" dirty="0" smtClean="0"/>
            </a:br>
            <a:r>
              <a:rPr lang="en-US" sz="2000" dirty="0" smtClean="0"/>
              <a:t>dimension (too many cells in high </a:t>
            </a:r>
            <a:r>
              <a:rPr lang="en-US" sz="2000" i="1" dirty="0" smtClean="0"/>
              <a:t>d</a:t>
            </a:r>
            <a:r>
              <a:rPr lang="en-US" sz="2000" dirty="0" smtClean="0"/>
              <a:t>)</a:t>
            </a:r>
          </a:p>
          <a:p>
            <a:pPr lvl="1">
              <a:spcAft>
                <a:spcPts val="272"/>
              </a:spcAft>
              <a:buFontTx/>
              <a:buChar char="•"/>
            </a:pPr>
            <a:r>
              <a:rPr lang="en-US" sz="2000" dirty="0" smtClean="0"/>
              <a:t>Gridding methods are only “resolution </a:t>
            </a:r>
            <a:br>
              <a:rPr lang="en-US" sz="2000" dirty="0" smtClean="0"/>
            </a:br>
            <a:r>
              <a:rPr lang="en-US" sz="2000" dirty="0" smtClean="0"/>
              <a:t>complete” (i.e., will find a solution only</a:t>
            </a:r>
            <a:br>
              <a:rPr lang="en-US" sz="2000" dirty="0" smtClean="0"/>
            </a:br>
            <a:r>
              <a:rPr lang="en-US" sz="2000" dirty="0" smtClean="0"/>
              <a:t>if the grid resolution is fine enough, </a:t>
            </a:r>
            <a:br>
              <a:rPr lang="en-US" sz="2000" dirty="0" smtClean="0"/>
            </a:br>
            <a:r>
              <a:rPr lang="en-US" sz="2000" dirty="0" smtClean="0"/>
              <a:t>and if enough grid cells are inspected)</a:t>
            </a:r>
          </a:p>
          <a:p>
            <a:pPr>
              <a:spcAft>
                <a:spcPts val="272"/>
              </a:spcAft>
            </a:pPr>
            <a:r>
              <a:rPr lang="en-US" b="1" dirty="0" smtClean="0">
                <a:solidFill>
                  <a:srgbClr val="B3B3B3"/>
                </a:solidFill>
              </a:rPr>
              <a:t>Potential Fields</a:t>
            </a:r>
            <a:r>
              <a:rPr lang="en-US" sz="2000" dirty="0" smtClean="0">
                <a:solidFill>
                  <a:srgbClr val="B3B3B3"/>
                </a:solidFill>
              </a:rPr>
              <a:t>.</a:t>
            </a:r>
          </a:p>
          <a:p>
            <a:pPr lvl="1">
              <a:spcAft>
                <a:spcPts val="272"/>
              </a:spcAft>
              <a:buFontTx/>
              <a:buChar char="•"/>
            </a:pPr>
            <a:endParaRPr lang="en-US" sz="2000" dirty="0" smtClean="0">
              <a:solidFill>
                <a:srgbClr val="B3B3B3"/>
              </a:solidFill>
            </a:endParaRPr>
          </a:p>
          <a:p>
            <a:pPr>
              <a:spcAft>
                <a:spcPts val="272"/>
              </a:spcAft>
            </a:pPr>
            <a:r>
              <a:rPr lang="en-US" b="1" dirty="0" smtClean="0">
                <a:solidFill>
                  <a:srgbClr val="B3B3B3"/>
                </a:solidFill>
              </a:rPr>
              <a:t>Sampling-Based Methods</a:t>
            </a:r>
          </a:p>
          <a:p>
            <a:pPr lvl="1">
              <a:spcAft>
                <a:spcPts val="272"/>
              </a:spcAft>
              <a:buNone/>
            </a:pPr>
            <a:endParaRPr lang="en-US" sz="2000" dirty="0" smtClean="0"/>
          </a:p>
          <a:p>
            <a:pPr>
              <a:spcAft>
                <a:spcPts val="272"/>
              </a:spcAft>
            </a:pPr>
            <a:endParaRPr lang="en-US" sz="2000" dirty="0" smtClean="0"/>
          </a:p>
        </p:txBody>
      </p:sp>
      <p:pic>
        <p:nvPicPr>
          <p:cNvPr id="94" name="Picture 8"/>
          <p:cNvPicPr>
            <a:picLocks noChangeAspect="1"/>
          </p:cNvPicPr>
          <p:nvPr/>
        </p:nvPicPr>
        <p:blipFill>
          <a:blip r:embed="rId3" cstate="print"/>
          <a:srcRect/>
          <a:stretch>
            <a:fillRect/>
          </a:stretch>
        </p:blipFill>
        <p:spPr bwMode="auto">
          <a:xfrm>
            <a:off x="5715000" y="1066800"/>
            <a:ext cx="3168000" cy="2056536"/>
          </a:xfrm>
          <a:prstGeom prst="rect">
            <a:avLst/>
          </a:prstGeom>
          <a:noFill/>
          <a:ln w="9525">
            <a:noFill/>
            <a:miter lim="800000"/>
            <a:headEnd/>
            <a:tailEnd/>
          </a:ln>
        </p:spPr>
      </p:pic>
      <p:sp>
        <p:nvSpPr>
          <p:cNvPr id="95" name="Rectangle 94"/>
          <p:cNvSpPr/>
          <p:nvPr/>
        </p:nvSpPr>
        <p:spPr>
          <a:xfrm>
            <a:off x="6172200" y="3048000"/>
            <a:ext cx="2198038" cy="369332"/>
          </a:xfrm>
          <a:prstGeom prst="rect">
            <a:avLst/>
          </a:prstGeom>
        </p:spPr>
        <p:txBody>
          <a:bodyPr wrap="none">
            <a:spAutoFit/>
          </a:bodyPr>
          <a:lstStyle/>
          <a:p>
            <a:r>
              <a:rPr lang="en-US" sz="1800" dirty="0" smtClean="0"/>
              <a:t>Analytic subdivision</a:t>
            </a:r>
            <a:endParaRPr lang="en-US" sz="1800" dirty="0"/>
          </a:p>
        </p:txBody>
      </p:sp>
      <p:sp>
        <p:nvSpPr>
          <p:cNvPr id="96" name="Rectangle 95"/>
          <p:cNvSpPr/>
          <p:nvPr/>
        </p:nvSpPr>
        <p:spPr>
          <a:xfrm>
            <a:off x="6172200" y="6260068"/>
            <a:ext cx="2210862" cy="369332"/>
          </a:xfrm>
          <a:prstGeom prst="rect">
            <a:avLst/>
          </a:prstGeom>
        </p:spPr>
        <p:txBody>
          <a:bodyPr wrap="none">
            <a:spAutoFit/>
          </a:bodyPr>
          <a:lstStyle/>
          <a:p>
            <a:r>
              <a:rPr lang="en-US" sz="1800" dirty="0" smtClean="0"/>
              <a:t>Gridded subdivision</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0"/>
            <a:ext cx="8305800" cy="1143000"/>
          </a:xfrm>
        </p:spPr>
        <p:txBody>
          <a:bodyPr/>
          <a:lstStyle/>
          <a:p>
            <a:pPr algn="l" eaLnBrk="1"/>
            <a:r>
              <a:rPr lang="en-US" sz="4400" b="1" dirty="0" smtClean="0">
                <a:solidFill>
                  <a:srgbClr val="000000"/>
                </a:solidFill>
              </a:rPr>
              <a:t>Motion Planning Approaches</a:t>
            </a:r>
            <a:endParaRPr lang="en-US" b="1" dirty="0" smtClean="0"/>
          </a:p>
        </p:txBody>
      </p:sp>
      <p:sp>
        <p:nvSpPr>
          <p:cNvPr id="6147" name="Content Placeholder 2"/>
          <p:cNvSpPr>
            <a:spLocks noGrp="1"/>
          </p:cNvSpPr>
          <p:nvPr>
            <p:ph idx="1"/>
          </p:nvPr>
        </p:nvSpPr>
        <p:spPr>
          <a:xfrm>
            <a:off x="152400" y="914400"/>
            <a:ext cx="7010400" cy="5571945"/>
          </a:xfrm>
        </p:spPr>
        <p:txBody>
          <a:bodyPr/>
          <a:lstStyle/>
          <a:p>
            <a:pPr>
              <a:spcAft>
                <a:spcPts val="272"/>
              </a:spcAft>
            </a:pPr>
            <a:r>
              <a:rPr lang="en-US" b="1" dirty="0" smtClean="0">
                <a:solidFill>
                  <a:schemeClr val="bg1">
                    <a:lumMod val="65000"/>
                  </a:schemeClr>
                </a:solidFill>
              </a:rPr>
              <a:t>Algebraic Planners </a:t>
            </a:r>
          </a:p>
          <a:p>
            <a:pPr>
              <a:spcAft>
                <a:spcPts val="272"/>
              </a:spcAft>
            </a:pPr>
            <a:endParaRPr lang="en-US" sz="2400" b="1" dirty="0" smtClean="0">
              <a:solidFill>
                <a:schemeClr val="accent3">
                  <a:lumMod val="65000"/>
                </a:schemeClr>
              </a:solidFill>
            </a:endParaRPr>
          </a:p>
          <a:p>
            <a:pPr>
              <a:spcAft>
                <a:spcPts val="272"/>
              </a:spcAft>
            </a:pPr>
            <a:r>
              <a:rPr lang="en-US" b="1" dirty="0" smtClean="0">
                <a:solidFill>
                  <a:schemeClr val="accent3">
                    <a:lumMod val="65000"/>
                  </a:schemeClr>
                </a:solidFill>
              </a:rPr>
              <a:t>Cell Decomposition</a:t>
            </a:r>
          </a:p>
          <a:p>
            <a:pPr lvl="1">
              <a:spcAft>
                <a:spcPts val="272"/>
              </a:spcAft>
            </a:pPr>
            <a:endParaRPr lang="en-US" sz="2000" dirty="0" smtClean="0"/>
          </a:p>
          <a:p>
            <a:pPr>
              <a:spcAft>
                <a:spcPts val="272"/>
              </a:spcAft>
            </a:pPr>
            <a:r>
              <a:rPr lang="en-US" b="1" dirty="0" smtClean="0"/>
              <a:t>Potential Fields</a:t>
            </a:r>
          </a:p>
          <a:p>
            <a:pPr lvl="1">
              <a:spcAft>
                <a:spcPts val="272"/>
              </a:spcAft>
              <a:buFontTx/>
              <a:buChar char="•"/>
            </a:pPr>
            <a:r>
              <a:rPr lang="en-US" sz="2000" dirty="0" smtClean="0"/>
              <a:t>No completeness guarantee </a:t>
            </a:r>
            <a:br>
              <a:rPr lang="en-US" sz="2000" dirty="0" smtClean="0"/>
            </a:br>
            <a:r>
              <a:rPr lang="en-US" sz="2000" dirty="0" smtClean="0"/>
              <a:t>(can get stuck in local minima)</a:t>
            </a:r>
          </a:p>
          <a:p>
            <a:pPr lvl="1">
              <a:spcAft>
                <a:spcPts val="272"/>
              </a:spcAft>
              <a:buFontTx/>
              <a:buChar char="•"/>
            </a:pPr>
            <a:r>
              <a:rPr lang="en-US" sz="2000" dirty="0" smtClean="0"/>
              <a:t>Of intermediate efficiency; don’t </a:t>
            </a:r>
            <a:br>
              <a:rPr lang="en-US" sz="2000" dirty="0" smtClean="0"/>
            </a:br>
            <a:r>
              <a:rPr lang="en-US" sz="2000" dirty="0" smtClean="0"/>
              <a:t>handle dynamic environments well</a:t>
            </a:r>
          </a:p>
          <a:p>
            <a:pPr lvl="1">
              <a:spcAft>
                <a:spcPts val="272"/>
              </a:spcAft>
              <a:buFontTx/>
              <a:buChar char="•"/>
            </a:pPr>
            <a:endParaRPr lang="en-US" sz="2000" dirty="0" smtClean="0"/>
          </a:p>
          <a:p>
            <a:pPr>
              <a:spcAft>
                <a:spcPts val="272"/>
              </a:spcAft>
            </a:pPr>
            <a:r>
              <a:rPr lang="en-US" b="1" dirty="0" smtClean="0">
                <a:solidFill>
                  <a:srgbClr val="B3B3B3"/>
                </a:solidFill>
              </a:rPr>
              <a:t>Sampling-Based Methods</a:t>
            </a:r>
          </a:p>
          <a:p>
            <a:pPr lvl="1">
              <a:spcAft>
                <a:spcPts val="272"/>
              </a:spcAft>
              <a:buNone/>
            </a:pPr>
            <a:endParaRPr lang="en-US" sz="2000" b="1" dirty="0" smtClean="0"/>
          </a:p>
          <a:p>
            <a:pPr lvl="1">
              <a:spcAft>
                <a:spcPts val="272"/>
              </a:spcAft>
              <a:buFontTx/>
              <a:buChar char="•"/>
            </a:pPr>
            <a:endParaRPr lang="en-US" sz="2000" dirty="0" smtClean="0"/>
          </a:p>
          <a:p>
            <a:pPr>
              <a:spcAft>
                <a:spcPts val="272"/>
              </a:spcAft>
            </a:pPr>
            <a:endParaRPr lang="en-US" sz="2000" dirty="0" smtClean="0"/>
          </a:p>
        </p:txBody>
      </p:sp>
      <p:pic>
        <p:nvPicPr>
          <p:cNvPr id="6148" name="Picture 3"/>
          <p:cNvPicPr>
            <a:picLocks noChangeAspect="1" noChangeArrowheads="1"/>
          </p:cNvPicPr>
          <p:nvPr/>
        </p:nvPicPr>
        <p:blipFill>
          <a:blip r:embed="rId3" cstate="print"/>
          <a:srcRect/>
          <a:stretch>
            <a:fillRect/>
          </a:stretch>
        </p:blipFill>
        <p:spPr bwMode="auto">
          <a:xfrm>
            <a:off x="6223680" y="1216928"/>
            <a:ext cx="2702880" cy="2695963"/>
          </a:xfrm>
          <a:prstGeom prst="rect">
            <a:avLst/>
          </a:prstGeom>
          <a:noFill/>
          <a:ln w="9525">
            <a:noFill/>
            <a:miter lim="800000"/>
            <a:headEnd/>
            <a:tailEnd/>
          </a:ln>
        </p:spPr>
      </p:pic>
      <p:pic>
        <p:nvPicPr>
          <p:cNvPr id="6149" name="Picture 3"/>
          <p:cNvPicPr>
            <a:picLocks noChangeAspect="1" noChangeArrowheads="1"/>
          </p:cNvPicPr>
          <p:nvPr/>
        </p:nvPicPr>
        <p:blipFill>
          <a:blip r:embed="rId4" cstate="print"/>
          <a:srcRect/>
          <a:stretch>
            <a:fillRect/>
          </a:stretch>
        </p:blipFill>
        <p:spPr bwMode="auto">
          <a:xfrm>
            <a:off x="6230880" y="3982019"/>
            <a:ext cx="2724480" cy="2645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382000" cy="1143000"/>
          </a:xfrm>
        </p:spPr>
        <p:txBody>
          <a:bodyPr/>
          <a:lstStyle/>
          <a:p>
            <a:pPr algn="l" eaLnBrk="1"/>
            <a:r>
              <a:rPr lang="en-US" sz="4400" b="1" dirty="0" smtClean="0">
                <a:solidFill>
                  <a:srgbClr val="000000"/>
                </a:solidFill>
              </a:rPr>
              <a:t>Motion Planning Approaches</a:t>
            </a:r>
            <a:endParaRPr lang="en-US" b="1" dirty="0" smtClean="0"/>
          </a:p>
        </p:txBody>
      </p:sp>
      <p:sp>
        <p:nvSpPr>
          <p:cNvPr id="7171" name="Content Placeholder 2"/>
          <p:cNvSpPr>
            <a:spLocks noGrp="1"/>
          </p:cNvSpPr>
          <p:nvPr>
            <p:ph idx="1"/>
          </p:nvPr>
        </p:nvSpPr>
        <p:spPr>
          <a:xfrm>
            <a:off x="228600" y="990600"/>
            <a:ext cx="5391360" cy="5571945"/>
          </a:xfrm>
        </p:spPr>
        <p:txBody>
          <a:bodyPr/>
          <a:lstStyle/>
          <a:p>
            <a:pPr>
              <a:spcAft>
                <a:spcPts val="272"/>
              </a:spcAft>
            </a:pPr>
            <a:r>
              <a:rPr lang="en-US" b="1" dirty="0" smtClean="0">
                <a:solidFill>
                  <a:schemeClr val="bg1">
                    <a:lumMod val="65000"/>
                  </a:schemeClr>
                </a:solidFill>
              </a:rPr>
              <a:t>Algebraic Planners </a:t>
            </a:r>
          </a:p>
          <a:p>
            <a:pPr lvl="1">
              <a:spcAft>
                <a:spcPts val="272"/>
              </a:spcAft>
              <a:buNone/>
            </a:pPr>
            <a:endParaRPr lang="en-US" sz="2000" dirty="0" smtClean="0">
              <a:solidFill>
                <a:schemeClr val="bg1">
                  <a:lumMod val="65000"/>
                </a:schemeClr>
              </a:solidFill>
            </a:endParaRPr>
          </a:p>
          <a:p>
            <a:pPr>
              <a:spcAft>
                <a:spcPts val="272"/>
              </a:spcAft>
            </a:pPr>
            <a:r>
              <a:rPr lang="en-US" b="1" dirty="0" smtClean="0">
                <a:solidFill>
                  <a:schemeClr val="bg1">
                    <a:lumMod val="65000"/>
                  </a:schemeClr>
                </a:solidFill>
              </a:rPr>
              <a:t>Cell Decomposition</a:t>
            </a:r>
          </a:p>
          <a:p>
            <a:pPr>
              <a:spcAft>
                <a:spcPts val="272"/>
              </a:spcAft>
            </a:pPr>
            <a:endParaRPr lang="en-US" sz="2400" b="1" dirty="0" smtClean="0">
              <a:solidFill>
                <a:schemeClr val="bg1">
                  <a:lumMod val="65000"/>
                </a:schemeClr>
              </a:solidFill>
            </a:endParaRPr>
          </a:p>
          <a:p>
            <a:pPr>
              <a:spcAft>
                <a:spcPts val="272"/>
              </a:spcAft>
            </a:pPr>
            <a:r>
              <a:rPr lang="en-US" b="1" dirty="0" smtClean="0">
                <a:solidFill>
                  <a:schemeClr val="bg1">
                    <a:lumMod val="65000"/>
                  </a:schemeClr>
                </a:solidFill>
              </a:rPr>
              <a:t>Potential Fields</a:t>
            </a:r>
          </a:p>
          <a:p>
            <a:pPr>
              <a:spcAft>
                <a:spcPts val="272"/>
              </a:spcAft>
            </a:pPr>
            <a:endParaRPr lang="en-US" sz="2400" b="1" dirty="0" smtClean="0"/>
          </a:p>
          <a:p>
            <a:pPr>
              <a:spcAft>
                <a:spcPts val="272"/>
              </a:spcAft>
            </a:pPr>
            <a:r>
              <a:rPr lang="en-US" b="1" dirty="0" smtClean="0"/>
              <a:t>Sampling-Based Methods</a:t>
            </a:r>
            <a:endParaRPr lang="en-US" sz="2400" b="1" dirty="0" smtClean="0">
              <a:solidFill>
                <a:srgbClr val="FF0000"/>
              </a:solidFill>
            </a:endParaRPr>
          </a:p>
          <a:p>
            <a:pPr lvl="1">
              <a:spcAft>
                <a:spcPts val="272"/>
              </a:spcAft>
              <a:buFontTx/>
              <a:buChar char="•"/>
            </a:pPr>
            <a:r>
              <a:rPr lang="en-US" sz="2000" dirty="0" smtClean="0"/>
              <a:t>(Randomly) construct a set of feasible (that is, collision-free) trajectories</a:t>
            </a:r>
          </a:p>
          <a:p>
            <a:pPr lvl="1">
              <a:spcAft>
                <a:spcPts val="272"/>
              </a:spcAft>
              <a:buFontTx/>
              <a:buChar char="•"/>
            </a:pPr>
            <a:r>
              <a:rPr lang="en-US" sz="2000" dirty="0" smtClean="0"/>
              <a:t>“Probabilistically complete” (if run long</a:t>
            </a:r>
            <a:br>
              <a:rPr lang="en-US" sz="2000" dirty="0" smtClean="0"/>
            </a:br>
            <a:r>
              <a:rPr lang="en-US" sz="2000" dirty="0" smtClean="0"/>
              <a:t>enough, very likely to find a solution)</a:t>
            </a:r>
          </a:p>
          <a:p>
            <a:pPr lvl="1">
              <a:spcAft>
                <a:spcPts val="272"/>
              </a:spcAft>
              <a:buFontTx/>
              <a:buChar char="•"/>
            </a:pPr>
            <a:r>
              <a:rPr lang="en-US" sz="2000" dirty="0" smtClean="0"/>
              <a:t>Quite efficient; methods scale well with increasing dimension, # of obstacles</a:t>
            </a:r>
          </a:p>
          <a:p>
            <a:pPr lvl="1">
              <a:spcAft>
                <a:spcPts val="272"/>
              </a:spcAft>
              <a:buFontTx/>
              <a:buChar char="•"/>
            </a:pPr>
            <a:endParaRPr lang="en-US" sz="2000" b="1" dirty="0" smtClean="0"/>
          </a:p>
          <a:p>
            <a:pPr lvl="1">
              <a:spcAft>
                <a:spcPts val="272"/>
              </a:spcAft>
              <a:buFontTx/>
              <a:buChar char="•"/>
            </a:pPr>
            <a:endParaRPr lang="en-US" sz="2000" dirty="0" smtClean="0"/>
          </a:p>
          <a:p>
            <a:pPr>
              <a:spcAft>
                <a:spcPts val="272"/>
              </a:spcAft>
            </a:pPr>
            <a:endParaRPr lang="en-US" sz="2000" dirty="0" smtClean="0"/>
          </a:p>
        </p:txBody>
      </p:sp>
      <p:pic>
        <p:nvPicPr>
          <p:cNvPr id="4" name="Picture 5"/>
          <p:cNvPicPr>
            <a:picLocks noChangeAspect="1"/>
          </p:cNvPicPr>
          <p:nvPr/>
        </p:nvPicPr>
        <p:blipFill>
          <a:blip r:embed="rId3" cstate="print"/>
          <a:srcRect/>
          <a:stretch>
            <a:fillRect/>
          </a:stretch>
        </p:blipFill>
        <p:spPr bwMode="auto">
          <a:xfrm>
            <a:off x="5791200" y="3962400"/>
            <a:ext cx="2895600" cy="2472907"/>
          </a:xfrm>
          <a:prstGeom prst="rect">
            <a:avLst/>
          </a:prstGeom>
          <a:noFill/>
          <a:ln w="9525">
            <a:noFill/>
            <a:miter lim="800000"/>
            <a:headEnd/>
            <a:tailEnd/>
          </a:ln>
        </p:spPr>
      </p:pic>
      <p:sp>
        <p:nvSpPr>
          <p:cNvPr id="33" name="AutoShape 14"/>
          <p:cNvSpPr>
            <a:spLocks noChangeArrowheads="1"/>
          </p:cNvSpPr>
          <p:nvPr/>
        </p:nvSpPr>
        <p:spPr bwMode="auto">
          <a:xfrm>
            <a:off x="7543800" y="23622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grpSp>
        <p:nvGrpSpPr>
          <p:cNvPr id="34" name="Group 27"/>
          <p:cNvGrpSpPr>
            <a:grpSpLocks/>
          </p:cNvGrpSpPr>
          <p:nvPr/>
        </p:nvGrpSpPr>
        <p:grpSpPr bwMode="auto">
          <a:xfrm>
            <a:off x="7130799" y="1497264"/>
            <a:ext cx="990600" cy="1600200"/>
            <a:chOff x="1453" y="1622"/>
            <a:chExt cx="624" cy="1008"/>
          </a:xfrm>
        </p:grpSpPr>
        <p:grpSp>
          <p:nvGrpSpPr>
            <p:cNvPr id="35" name="Group 28"/>
            <p:cNvGrpSpPr>
              <a:grpSpLocks/>
            </p:cNvGrpSpPr>
            <p:nvPr/>
          </p:nvGrpSpPr>
          <p:grpSpPr bwMode="auto">
            <a:xfrm>
              <a:off x="1453" y="1622"/>
              <a:ext cx="624" cy="528"/>
              <a:chOff x="1776" y="1344"/>
              <a:chExt cx="624" cy="528"/>
            </a:xfrm>
          </p:grpSpPr>
          <p:sp>
            <p:nvSpPr>
              <p:cNvPr id="37" name="Line 29"/>
              <p:cNvSpPr>
                <a:spLocks noChangeShapeType="1"/>
              </p:cNvSpPr>
              <p:nvPr/>
            </p:nvSpPr>
            <p:spPr bwMode="auto">
              <a:xfrm>
                <a:off x="2256" y="1344"/>
                <a:ext cx="144" cy="336"/>
              </a:xfrm>
              <a:prstGeom prst="line">
                <a:avLst/>
              </a:prstGeom>
              <a:noFill/>
              <a:ln w="28575">
                <a:solidFill>
                  <a:srgbClr val="6699FF"/>
                </a:solidFill>
                <a:round/>
                <a:headEnd/>
                <a:tailEnd/>
              </a:ln>
            </p:spPr>
            <p:txBody>
              <a:bodyPr wrap="none" anchor="ctr"/>
              <a:lstStyle/>
              <a:p>
                <a:endParaRPr lang="en-US"/>
              </a:p>
            </p:txBody>
          </p:sp>
          <p:sp>
            <p:nvSpPr>
              <p:cNvPr id="38" name="Line 30"/>
              <p:cNvSpPr>
                <a:spLocks noChangeShapeType="1"/>
              </p:cNvSpPr>
              <p:nvPr/>
            </p:nvSpPr>
            <p:spPr bwMode="auto">
              <a:xfrm flipV="1">
                <a:off x="1920" y="1680"/>
                <a:ext cx="480" cy="192"/>
              </a:xfrm>
              <a:prstGeom prst="line">
                <a:avLst/>
              </a:prstGeom>
              <a:noFill/>
              <a:ln w="28575">
                <a:solidFill>
                  <a:srgbClr val="6699FF"/>
                </a:solidFill>
                <a:round/>
                <a:headEnd/>
                <a:tailEnd/>
              </a:ln>
            </p:spPr>
            <p:txBody>
              <a:bodyPr wrap="none" anchor="ctr"/>
              <a:lstStyle/>
              <a:p>
                <a:endParaRPr lang="en-US"/>
              </a:p>
            </p:txBody>
          </p:sp>
          <p:sp>
            <p:nvSpPr>
              <p:cNvPr id="39" name="Line 31"/>
              <p:cNvSpPr>
                <a:spLocks noChangeShapeType="1"/>
              </p:cNvSpPr>
              <p:nvPr/>
            </p:nvSpPr>
            <p:spPr bwMode="auto">
              <a:xfrm>
                <a:off x="1776" y="1440"/>
                <a:ext cx="624" cy="240"/>
              </a:xfrm>
              <a:prstGeom prst="line">
                <a:avLst/>
              </a:prstGeom>
              <a:noFill/>
              <a:ln w="28575">
                <a:solidFill>
                  <a:srgbClr val="6699FF"/>
                </a:solidFill>
                <a:round/>
                <a:headEnd/>
                <a:tailEnd/>
              </a:ln>
            </p:spPr>
            <p:txBody>
              <a:bodyPr wrap="none" anchor="ctr"/>
              <a:lstStyle/>
              <a:p>
                <a:endParaRPr lang="en-US"/>
              </a:p>
            </p:txBody>
          </p:sp>
        </p:grpSp>
        <p:sp>
          <p:nvSpPr>
            <p:cNvPr id="36" name="Line 32"/>
            <p:cNvSpPr>
              <a:spLocks noChangeShapeType="1"/>
            </p:cNvSpPr>
            <p:nvPr/>
          </p:nvSpPr>
          <p:spPr bwMode="auto">
            <a:xfrm flipV="1">
              <a:off x="1933" y="1958"/>
              <a:ext cx="144" cy="672"/>
            </a:xfrm>
            <a:prstGeom prst="line">
              <a:avLst/>
            </a:prstGeom>
            <a:noFill/>
            <a:ln w="19050">
              <a:solidFill>
                <a:schemeClr val="hlink"/>
              </a:solidFill>
              <a:prstDash val="dash"/>
              <a:round/>
              <a:headEnd/>
              <a:tailEnd/>
            </a:ln>
          </p:spPr>
          <p:txBody>
            <a:bodyPr wrap="none" anchor="ctr"/>
            <a:lstStyle/>
            <a:p>
              <a:endParaRPr lang="en-US"/>
            </a:p>
          </p:txBody>
        </p:sp>
      </p:grpSp>
      <p:sp>
        <p:nvSpPr>
          <p:cNvPr id="40" name="Oval 9"/>
          <p:cNvSpPr>
            <a:spLocks noChangeArrowheads="1"/>
          </p:cNvSpPr>
          <p:nvPr/>
        </p:nvSpPr>
        <p:spPr bwMode="auto">
          <a:xfrm flipH="1">
            <a:off x="6913562" y="1371600"/>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1" name="Oval 10"/>
          <p:cNvSpPr>
            <a:spLocks noChangeArrowheads="1"/>
          </p:cNvSpPr>
          <p:nvPr/>
        </p:nvSpPr>
        <p:spPr bwMode="auto">
          <a:xfrm>
            <a:off x="5586413" y="3452813"/>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42" name="Text Box 11"/>
          <p:cNvSpPr txBox="1">
            <a:spLocks noChangeArrowheads="1"/>
          </p:cNvSpPr>
          <p:nvPr/>
        </p:nvSpPr>
        <p:spPr bwMode="auto">
          <a:xfrm>
            <a:off x="5046663" y="3352800"/>
            <a:ext cx="590550" cy="336550"/>
          </a:xfrm>
          <a:prstGeom prst="rect">
            <a:avLst/>
          </a:prstGeom>
          <a:noFill/>
          <a:ln w="9525">
            <a:noFill/>
            <a:miter lim="800000"/>
            <a:headEnd/>
            <a:tailEnd/>
          </a:ln>
        </p:spPr>
        <p:txBody>
          <a:bodyPr wrap="none" anchor="ctr">
            <a:spAutoFit/>
          </a:bodyPr>
          <a:lstStyle/>
          <a:p>
            <a:pPr algn="ctr" eaLnBrk="0" hangingPunct="0"/>
            <a:r>
              <a:rPr lang="en-US" sz="1600" b="1">
                <a:solidFill>
                  <a:schemeClr val="folHlink"/>
                </a:solidFill>
                <a:latin typeface="Times New Roman" charset="0"/>
              </a:rPr>
              <a:t>start</a:t>
            </a:r>
          </a:p>
        </p:txBody>
      </p:sp>
      <p:sp>
        <p:nvSpPr>
          <p:cNvPr id="43" name="Text Box 12"/>
          <p:cNvSpPr txBox="1">
            <a:spLocks noChangeArrowheads="1"/>
          </p:cNvSpPr>
          <p:nvPr/>
        </p:nvSpPr>
        <p:spPr bwMode="auto">
          <a:xfrm>
            <a:off x="6962774" y="1143000"/>
            <a:ext cx="546100" cy="336550"/>
          </a:xfrm>
          <a:prstGeom prst="rect">
            <a:avLst/>
          </a:prstGeom>
          <a:noFill/>
          <a:ln w="9525">
            <a:noFill/>
            <a:miter lim="800000"/>
            <a:headEnd/>
            <a:tailEnd/>
          </a:ln>
        </p:spPr>
        <p:txBody>
          <a:bodyPr wrap="none" anchor="ctr">
            <a:spAutoFit/>
          </a:bodyPr>
          <a:lstStyle/>
          <a:p>
            <a:pPr algn="ctr" eaLnBrk="0" hangingPunct="0"/>
            <a:r>
              <a:rPr lang="en-US" sz="1600" b="1" dirty="0">
                <a:solidFill>
                  <a:schemeClr val="folHlink"/>
                </a:solidFill>
                <a:latin typeface="Times New Roman" charset="0"/>
              </a:rPr>
              <a:t>goal</a:t>
            </a:r>
          </a:p>
        </p:txBody>
      </p:sp>
      <p:sp>
        <p:nvSpPr>
          <p:cNvPr id="44" name="AutoShape 13"/>
          <p:cNvSpPr>
            <a:spLocks noChangeArrowheads="1"/>
          </p:cNvSpPr>
          <p:nvPr/>
        </p:nvSpPr>
        <p:spPr bwMode="auto">
          <a:xfrm>
            <a:off x="5715000" y="2895600"/>
            <a:ext cx="990600" cy="685800"/>
          </a:xfrm>
          <a:prstGeom prst="hexagon">
            <a:avLst>
              <a:gd name="adj" fmla="val 36111"/>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45" name="AutoShape 15"/>
          <p:cNvSpPr>
            <a:spLocks noChangeArrowheads="1"/>
          </p:cNvSpPr>
          <p:nvPr/>
        </p:nvSpPr>
        <p:spPr bwMode="auto">
          <a:xfrm>
            <a:off x="6400800" y="18288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46" name="AutoShape 16"/>
          <p:cNvSpPr>
            <a:spLocks noChangeArrowheads="1"/>
          </p:cNvSpPr>
          <p:nvPr/>
        </p:nvSpPr>
        <p:spPr bwMode="auto">
          <a:xfrm>
            <a:off x="5867400" y="13716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47" name="AutoShape 17"/>
          <p:cNvSpPr>
            <a:spLocks noChangeArrowheads="1"/>
          </p:cNvSpPr>
          <p:nvPr/>
        </p:nvSpPr>
        <p:spPr bwMode="auto">
          <a:xfrm>
            <a:off x="5562600" y="18288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48" name="Rectangle 19"/>
          <p:cNvSpPr>
            <a:spLocks noChangeArrowheads="1"/>
          </p:cNvSpPr>
          <p:nvPr/>
        </p:nvSpPr>
        <p:spPr bwMode="auto">
          <a:xfrm>
            <a:off x="5105400" y="1219200"/>
            <a:ext cx="3657600" cy="2514600"/>
          </a:xfrm>
          <a:prstGeom prst="rect">
            <a:avLst/>
          </a:prstGeom>
          <a:noFill/>
          <a:ln w="38100">
            <a:solidFill>
              <a:schemeClr val="tx1"/>
            </a:solidFill>
            <a:miter lim="800000"/>
            <a:headEnd/>
            <a:tailEnd/>
          </a:ln>
        </p:spPr>
        <p:txBody>
          <a:bodyPr wrap="none" anchor="ctr"/>
          <a:lstStyle/>
          <a:p>
            <a:endParaRPr lang="en-US"/>
          </a:p>
        </p:txBody>
      </p:sp>
      <p:sp>
        <p:nvSpPr>
          <p:cNvPr id="49" name="Text Box 20"/>
          <p:cNvSpPr txBox="1">
            <a:spLocks noChangeArrowheads="1"/>
          </p:cNvSpPr>
          <p:nvPr/>
        </p:nvSpPr>
        <p:spPr bwMode="auto">
          <a:xfrm>
            <a:off x="5976938" y="15240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50" name="Text Box 21"/>
          <p:cNvSpPr txBox="1">
            <a:spLocks noChangeArrowheads="1"/>
          </p:cNvSpPr>
          <p:nvPr/>
        </p:nvSpPr>
        <p:spPr bwMode="auto">
          <a:xfrm>
            <a:off x="6510338" y="20574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51" name="Text Box 22"/>
          <p:cNvSpPr txBox="1">
            <a:spLocks noChangeArrowheads="1"/>
          </p:cNvSpPr>
          <p:nvPr/>
        </p:nvSpPr>
        <p:spPr bwMode="auto">
          <a:xfrm>
            <a:off x="5824538" y="30480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52" name="Text Box 23"/>
          <p:cNvSpPr txBox="1">
            <a:spLocks noChangeArrowheads="1"/>
          </p:cNvSpPr>
          <p:nvPr/>
        </p:nvSpPr>
        <p:spPr bwMode="auto">
          <a:xfrm>
            <a:off x="7653338" y="25146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grpSp>
        <p:nvGrpSpPr>
          <p:cNvPr id="53" name="Group 33"/>
          <p:cNvGrpSpPr>
            <a:grpSpLocks/>
          </p:cNvGrpSpPr>
          <p:nvPr/>
        </p:nvGrpSpPr>
        <p:grpSpPr bwMode="auto">
          <a:xfrm>
            <a:off x="5354638" y="1355725"/>
            <a:ext cx="3200400" cy="1981200"/>
            <a:chOff x="349" y="1526"/>
            <a:chExt cx="2016" cy="1248"/>
          </a:xfrm>
        </p:grpSpPr>
        <p:grpSp>
          <p:nvGrpSpPr>
            <p:cNvPr id="54" name="Group 34"/>
            <p:cNvGrpSpPr>
              <a:grpSpLocks/>
            </p:cNvGrpSpPr>
            <p:nvPr/>
          </p:nvGrpSpPr>
          <p:grpSpPr bwMode="auto">
            <a:xfrm>
              <a:off x="349" y="1526"/>
              <a:ext cx="2016" cy="1248"/>
              <a:chOff x="672" y="1248"/>
              <a:chExt cx="2016" cy="1248"/>
            </a:xfrm>
          </p:grpSpPr>
          <p:sp>
            <p:nvSpPr>
              <p:cNvPr id="57" name="Line 35"/>
              <p:cNvSpPr>
                <a:spLocks noChangeShapeType="1"/>
              </p:cNvSpPr>
              <p:nvPr/>
            </p:nvSpPr>
            <p:spPr bwMode="auto">
              <a:xfrm flipV="1">
                <a:off x="672" y="1920"/>
                <a:ext cx="144" cy="432"/>
              </a:xfrm>
              <a:prstGeom prst="line">
                <a:avLst/>
              </a:prstGeom>
              <a:noFill/>
              <a:ln w="28575">
                <a:solidFill>
                  <a:srgbClr val="6699FF"/>
                </a:solidFill>
                <a:round/>
                <a:headEnd/>
                <a:tailEnd/>
              </a:ln>
            </p:spPr>
            <p:txBody>
              <a:bodyPr wrap="none" anchor="ctr"/>
              <a:lstStyle/>
              <a:p>
                <a:endParaRPr lang="en-US"/>
              </a:p>
            </p:txBody>
          </p:sp>
          <p:sp>
            <p:nvSpPr>
              <p:cNvPr id="58" name="Line 36"/>
              <p:cNvSpPr>
                <a:spLocks noChangeShapeType="1"/>
              </p:cNvSpPr>
              <p:nvPr/>
            </p:nvSpPr>
            <p:spPr bwMode="auto">
              <a:xfrm flipH="1" flipV="1">
                <a:off x="768" y="1392"/>
                <a:ext cx="48" cy="528"/>
              </a:xfrm>
              <a:prstGeom prst="line">
                <a:avLst/>
              </a:prstGeom>
              <a:noFill/>
              <a:ln w="28575">
                <a:solidFill>
                  <a:srgbClr val="6699FF"/>
                </a:solidFill>
                <a:round/>
                <a:headEnd/>
                <a:tailEnd/>
              </a:ln>
            </p:spPr>
            <p:txBody>
              <a:bodyPr wrap="none" anchor="ctr"/>
              <a:lstStyle/>
              <a:p>
                <a:endParaRPr lang="en-US"/>
              </a:p>
            </p:txBody>
          </p:sp>
          <p:sp>
            <p:nvSpPr>
              <p:cNvPr id="59" name="Line 37"/>
              <p:cNvSpPr>
                <a:spLocks noChangeShapeType="1"/>
              </p:cNvSpPr>
              <p:nvPr/>
            </p:nvSpPr>
            <p:spPr bwMode="auto">
              <a:xfrm>
                <a:off x="816" y="1920"/>
                <a:ext cx="288" cy="82"/>
              </a:xfrm>
              <a:prstGeom prst="line">
                <a:avLst/>
              </a:prstGeom>
              <a:noFill/>
              <a:ln w="28575">
                <a:solidFill>
                  <a:srgbClr val="6699FF"/>
                </a:solidFill>
                <a:round/>
                <a:headEnd/>
                <a:tailEnd/>
              </a:ln>
            </p:spPr>
            <p:txBody>
              <a:bodyPr wrap="none" anchor="ctr"/>
              <a:lstStyle/>
              <a:p>
                <a:endParaRPr lang="en-US"/>
              </a:p>
            </p:txBody>
          </p:sp>
          <p:sp>
            <p:nvSpPr>
              <p:cNvPr id="60" name="Line 38"/>
              <p:cNvSpPr>
                <a:spLocks noChangeShapeType="1"/>
              </p:cNvSpPr>
              <p:nvPr/>
            </p:nvSpPr>
            <p:spPr bwMode="auto">
              <a:xfrm>
                <a:off x="1152" y="2016"/>
                <a:ext cx="432" cy="144"/>
              </a:xfrm>
              <a:prstGeom prst="line">
                <a:avLst/>
              </a:prstGeom>
              <a:noFill/>
              <a:ln w="28575">
                <a:solidFill>
                  <a:srgbClr val="6699FF"/>
                </a:solidFill>
                <a:round/>
                <a:headEnd/>
                <a:tailEnd/>
              </a:ln>
            </p:spPr>
            <p:txBody>
              <a:bodyPr wrap="none" anchor="ctr"/>
              <a:lstStyle/>
              <a:p>
                <a:endParaRPr lang="en-US"/>
              </a:p>
            </p:txBody>
          </p:sp>
          <p:sp>
            <p:nvSpPr>
              <p:cNvPr id="61" name="Line 39"/>
              <p:cNvSpPr>
                <a:spLocks noChangeShapeType="1"/>
              </p:cNvSpPr>
              <p:nvPr/>
            </p:nvSpPr>
            <p:spPr bwMode="auto">
              <a:xfrm>
                <a:off x="1584" y="2160"/>
                <a:ext cx="192" cy="336"/>
              </a:xfrm>
              <a:prstGeom prst="line">
                <a:avLst/>
              </a:prstGeom>
              <a:noFill/>
              <a:ln w="28575">
                <a:solidFill>
                  <a:srgbClr val="6699FF"/>
                </a:solidFill>
                <a:round/>
                <a:headEnd/>
                <a:tailEnd/>
              </a:ln>
            </p:spPr>
            <p:txBody>
              <a:bodyPr wrap="none" anchor="ctr"/>
              <a:lstStyle/>
              <a:p>
                <a:endParaRPr lang="en-US"/>
              </a:p>
            </p:txBody>
          </p:sp>
          <p:sp>
            <p:nvSpPr>
              <p:cNvPr id="62" name="Line 40"/>
              <p:cNvSpPr>
                <a:spLocks noChangeShapeType="1"/>
              </p:cNvSpPr>
              <p:nvPr/>
            </p:nvSpPr>
            <p:spPr bwMode="auto">
              <a:xfrm flipV="1">
                <a:off x="1824" y="1344"/>
                <a:ext cx="432" cy="86"/>
              </a:xfrm>
              <a:prstGeom prst="line">
                <a:avLst/>
              </a:prstGeom>
              <a:noFill/>
              <a:ln w="28575">
                <a:solidFill>
                  <a:srgbClr val="6699FF"/>
                </a:solidFill>
                <a:round/>
                <a:headEnd/>
                <a:tailEnd/>
              </a:ln>
            </p:spPr>
            <p:txBody>
              <a:bodyPr wrap="none" anchor="ctr"/>
              <a:lstStyle/>
              <a:p>
                <a:endParaRPr lang="en-US"/>
              </a:p>
            </p:txBody>
          </p:sp>
          <p:sp>
            <p:nvSpPr>
              <p:cNvPr id="63" name="Line 41"/>
              <p:cNvSpPr>
                <a:spLocks noChangeShapeType="1"/>
              </p:cNvSpPr>
              <p:nvPr/>
            </p:nvSpPr>
            <p:spPr bwMode="auto">
              <a:xfrm flipV="1">
                <a:off x="2304" y="1248"/>
                <a:ext cx="384" cy="85"/>
              </a:xfrm>
              <a:prstGeom prst="line">
                <a:avLst/>
              </a:prstGeom>
              <a:noFill/>
              <a:ln w="28575">
                <a:solidFill>
                  <a:srgbClr val="6699FF"/>
                </a:solidFill>
                <a:round/>
                <a:headEnd/>
                <a:tailEnd/>
              </a:ln>
            </p:spPr>
            <p:txBody>
              <a:bodyPr wrap="none" anchor="ctr"/>
              <a:lstStyle/>
              <a:p>
                <a:endParaRPr lang="en-US"/>
              </a:p>
            </p:txBody>
          </p:sp>
          <p:sp>
            <p:nvSpPr>
              <p:cNvPr id="64" name="Line 42"/>
              <p:cNvSpPr>
                <a:spLocks noChangeShapeType="1"/>
              </p:cNvSpPr>
              <p:nvPr/>
            </p:nvSpPr>
            <p:spPr bwMode="auto">
              <a:xfrm flipV="1">
                <a:off x="1584" y="1872"/>
                <a:ext cx="336" cy="288"/>
              </a:xfrm>
              <a:prstGeom prst="line">
                <a:avLst/>
              </a:prstGeom>
              <a:noFill/>
              <a:ln w="28575">
                <a:solidFill>
                  <a:srgbClr val="6699FF"/>
                </a:solidFill>
                <a:round/>
                <a:headEnd/>
                <a:tailEnd/>
              </a:ln>
            </p:spPr>
            <p:txBody>
              <a:bodyPr wrap="none" anchor="ctr"/>
              <a:lstStyle/>
              <a:p>
                <a:endParaRPr lang="en-US"/>
              </a:p>
            </p:txBody>
          </p:sp>
          <p:sp>
            <p:nvSpPr>
              <p:cNvPr id="65" name="Line 43"/>
              <p:cNvSpPr>
                <a:spLocks noChangeShapeType="1"/>
              </p:cNvSpPr>
              <p:nvPr/>
            </p:nvSpPr>
            <p:spPr bwMode="auto">
              <a:xfrm flipV="1">
                <a:off x="1776" y="2352"/>
                <a:ext cx="480" cy="144"/>
              </a:xfrm>
              <a:prstGeom prst="line">
                <a:avLst/>
              </a:prstGeom>
              <a:noFill/>
              <a:ln w="28575">
                <a:solidFill>
                  <a:srgbClr val="6699FF"/>
                </a:solidFill>
                <a:round/>
                <a:headEnd/>
                <a:tailEnd/>
              </a:ln>
            </p:spPr>
            <p:txBody>
              <a:bodyPr wrap="none" anchor="ctr"/>
              <a:lstStyle/>
              <a:p>
                <a:endParaRPr lang="en-US"/>
              </a:p>
            </p:txBody>
          </p:sp>
          <p:sp>
            <p:nvSpPr>
              <p:cNvPr id="66" name="Line 44"/>
              <p:cNvSpPr>
                <a:spLocks noChangeShapeType="1"/>
              </p:cNvSpPr>
              <p:nvPr/>
            </p:nvSpPr>
            <p:spPr bwMode="auto">
              <a:xfrm>
                <a:off x="2256" y="2352"/>
                <a:ext cx="192" cy="144"/>
              </a:xfrm>
              <a:prstGeom prst="line">
                <a:avLst/>
              </a:prstGeom>
              <a:noFill/>
              <a:ln w="28575">
                <a:solidFill>
                  <a:srgbClr val="6699FF"/>
                </a:solidFill>
                <a:round/>
                <a:headEnd/>
                <a:tailEnd/>
              </a:ln>
            </p:spPr>
            <p:txBody>
              <a:bodyPr wrap="none" anchor="ctr"/>
              <a:lstStyle/>
              <a:p>
                <a:endParaRPr lang="en-US"/>
              </a:p>
            </p:txBody>
          </p:sp>
          <p:sp>
            <p:nvSpPr>
              <p:cNvPr id="67" name="Line 45"/>
              <p:cNvSpPr>
                <a:spLocks noChangeShapeType="1"/>
              </p:cNvSpPr>
              <p:nvPr/>
            </p:nvSpPr>
            <p:spPr bwMode="auto">
              <a:xfrm>
                <a:off x="1776" y="2496"/>
                <a:ext cx="672" cy="0"/>
              </a:xfrm>
              <a:prstGeom prst="line">
                <a:avLst/>
              </a:prstGeom>
              <a:noFill/>
              <a:ln w="28575">
                <a:solidFill>
                  <a:srgbClr val="6699FF"/>
                </a:solidFill>
                <a:round/>
                <a:headEnd/>
                <a:tailEnd/>
              </a:ln>
            </p:spPr>
            <p:txBody>
              <a:bodyPr wrap="none" anchor="ctr"/>
              <a:lstStyle/>
              <a:p>
                <a:endParaRPr lang="en-US"/>
              </a:p>
            </p:txBody>
          </p:sp>
          <p:sp>
            <p:nvSpPr>
              <p:cNvPr id="68" name="Line 46"/>
              <p:cNvSpPr>
                <a:spLocks noChangeShapeType="1"/>
              </p:cNvSpPr>
              <p:nvPr/>
            </p:nvSpPr>
            <p:spPr bwMode="auto">
              <a:xfrm flipV="1">
                <a:off x="672" y="2016"/>
                <a:ext cx="480" cy="336"/>
              </a:xfrm>
              <a:prstGeom prst="line">
                <a:avLst/>
              </a:prstGeom>
              <a:noFill/>
              <a:ln w="28575">
                <a:solidFill>
                  <a:srgbClr val="6699FF"/>
                </a:solidFill>
                <a:round/>
                <a:headEnd/>
                <a:tailEnd/>
              </a:ln>
            </p:spPr>
            <p:txBody>
              <a:bodyPr wrap="none" anchor="ctr"/>
              <a:lstStyle/>
              <a:p>
                <a:endParaRPr lang="en-US"/>
              </a:p>
            </p:txBody>
          </p:sp>
          <p:sp>
            <p:nvSpPr>
              <p:cNvPr id="69" name="Line 47"/>
              <p:cNvSpPr>
                <a:spLocks noChangeShapeType="1"/>
              </p:cNvSpPr>
              <p:nvPr/>
            </p:nvSpPr>
            <p:spPr bwMode="auto">
              <a:xfrm flipV="1">
                <a:off x="1776" y="1872"/>
                <a:ext cx="144" cy="624"/>
              </a:xfrm>
              <a:prstGeom prst="line">
                <a:avLst/>
              </a:prstGeom>
              <a:noFill/>
              <a:ln w="28575">
                <a:solidFill>
                  <a:srgbClr val="6699FF"/>
                </a:solidFill>
                <a:round/>
                <a:headEnd/>
                <a:tailEnd/>
              </a:ln>
            </p:spPr>
            <p:txBody>
              <a:bodyPr wrap="none" anchor="ctr"/>
              <a:lstStyle/>
              <a:p>
                <a:endParaRPr lang="en-US"/>
              </a:p>
            </p:txBody>
          </p:sp>
        </p:grpSp>
        <p:sp>
          <p:nvSpPr>
            <p:cNvPr id="55" name="Line 48"/>
            <p:cNvSpPr>
              <a:spLocks noChangeShapeType="1"/>
            </p:cNvSpPr>
            <p:nvPr/>
          </p:nvSpPr>
          <p:spPr bwMode="auto">
            <a:xfrm>
              <a:off x="1476" y="1718"/>
              <a:ext cx="121" cy="432"/>
            </a:xfrm>
            <a:prstGeom prst="line">
              <a:avLst/>
            </a:prstGeom>
            <a:noFill/>
            <a:ln w="19050">
              <a:solidFill>
                <a:schemeClr val="hlink"/>
              </a:solidFill>
              <a:prstDash val="dash"/>
              <a:round/>
              <a:headEnd/>
              <a:tailEnd/>
            </a:ln>
          </p:spPr>
          <p:txBody>
            <a:bodyPr wrap="none" anchor="ctr"/>
            <a:lstStyle/>
            <a:p>
              <a:endParaRPr lang="en-US"/>
            </a:p>
          </p:txBody>
        </p:sp>
        <p:sp>
          <p:nvSpPr>
            <p:cNvPr id="56" name="Line 49"/>
            <p:cNvSpPr>
              <a:spLocks noChangeShapeType="1"/>
            </p:cNvSpPr>
            <p:nvPr/>
          </p:nvSpPr>
          <p:spPr bwMode="auto">
            <a:xfrm>
              <a:off x="445" y="1670"/>
              <a:ext cx="364" cy="624"/>
            </a:xfrm>
            <a:prstGeom prst="line">
              <a:avLst/>
            </a:prstGeom>
            <a:noFill/>
            <a:ln w="19050">
              <a:solidFill>
                <a:schemeClr val="hlink"/>
              </a:solidFill>
              <a:prstDash val="dash"/>
              <a:round/>
              <a:headEnd/>
              <a:tailEnd/>
            </a:ln>
          </p:spPr>
          <p:txBody>
            <a:bodyPr wrap="none" anchor="ctr"/>
            <a:lstStyle/>
            <a:p>
              <a:endParaRPr lang="en-US"/>
            </a:p>
          </p:txBody>
        </p:sp>
      </p:grpSp>
      <p:sp>
        <p:nvSpPr>
          <p:cNvPr id="70" name="Text Box 73"/>
          <p:cNvSpPr txBox="1">
            <a:spLocks noChangeArrowheads="1"/>
          </p:cNvSpPr>
          <p:nvPr/>
        </p:nvSpPr>
        <p:spPr bwMode="auto">
          <a:xfrm>
            <a:off x="5672138" y="19812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grpSp>
        <p:nvGrpSpPr>
          <p:cNvPr id="71" name="Group 51"/>
          <p:cNvGrpSpPr>
            <a:grpSpLocks/>
          </p:cNvGrpSpPr>
          <p:nvPr/>
        </p:nvGrpSpPr>
        <p:grpSpPr bwMode="auto">
          <a:xfrm>
            <a:off x="5324727" y="1295400"/>
            <a:ext cx="3292475" cy="2193925"/>
            <a:chOff x="336" y="1488"/>
            <a:chExt cx="2074" cy="1382"/>
          </a:xfrm>
        </p:grpSpPr>
        <p:grpSp>
          <p:nvGrpSpPr>
            <p:cNvPr id="72" name="Group 52"/>
            <p:cNvGrpSpPr>
              <a:grpSpLocks/>
            </p:cNvGrpSpPr>
            <p:nvPr/>
          </p:nvGrpSpPr>
          <p:grpSpPr bwMode="auto">
            <a:xfrm>
              <a:off x="836" y="1574"/>
              <a:ext cx="1344" cy="1296"/>
              <a:chOff x="1152" y="1296"/>
              <a:chExt cx="1344" cy="1296"/>
            </a:xfrm>
          </p:grpSpPr>
          <p:sp>
            <p:nvSpPr>
              <p:cNvPr id="87" name="AutoShape 53"/>
              <p:cNvSpPr>
                <a:spLocks noChangeArrowheads="1"/>
              </p:cNvSpPr>
              <p:nvPr/>
            </p:nvSpPr>
            <p:spPr bwMode="auto">
              <a:xfrm>
                <a:off x="1152" y="225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88" name="AutoShape 54"/>
              <p:cNvSpPr>
                <a:spLocks noChangeArrowheads="1"/>
              </p:cNvSpPr>
              <p:nvPr/>
            </p:nvSpPr>
            <p:spPr bwMode="auto">
              <a:xfrm>
                <a:off x="1488" y="158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89" name="AutoShape 55"/>
              <p:cNvSpPr>
                <a:spLocks noChangeArrowheads="1"/>
              </p:cNvSpPr>
              <p:nvPr/>
            </p:nvSpPr>
            <p:spPr bwMode="auto">
              <a:xfrm>
                <a:off x="1296" y="254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90" name="AutoShape 56"/>
              <p:cNvSpPr>
                <a:spLocks noChangeArrowheads="1"/>
              </p:cNvSpPr>
              <p:nvPr/>
            </p:nvSpPr>
            <p:spPr bwMode="auto">
              <a:xfrm>
                <a:off x="1200" y="129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91" name="AutoShape 57"/>
              <p:cNvSpPr>
                <a:spLocks noChangeArrowheads="1"/>
              </p:cNvSpPr>
              <p:nvPr/>
            </p:nvSpPr>
            <p:spPr bwMode="auto">
              <a:xfrm>
                <a:off x="2448" y="1920"/>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grpSp>
        <p:grpSp>
          <p:nvGrpSpPr>
            <p:cNvPr id="73" name="Group 58"/>
            <p:cNvGrpSpPr>
              <a:grpSpLocks/>
            </p:cNvGrpSpPr>
            <p:nvPr/>
          </p:nvGrpSpPr>
          <p:grpSpPr bwMode="auto">
            <a:xfrm>
              <a:off x="336" y="1488"/>
              <a:ext cx="2074" cy="1309"/>
              <a:chOff x="652" y="1210"/>
              <a:chExt cx="2074" cy="1309"/>
            </a:xfrm>
          </p:grpSpPr>
          <p:sp>
            <p:nvSpPr>
              <p:cNvPr id="74" name="AutoShape 59"/>
              <p:cNvSpPr>
                <a:spLocks noChangeArrowheads="1"/>
              </p:cNvSpPr>
              <p:nvPr/>
            </p:nvSpPr>
            <p:spPr bwMode="auto">
              <a:xfrm>
                <a:off x="748" y="139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75" name="AutoShape 60"/>
              <p:cNvSpPr>
                <a:spLocks noChangeArrowheads="1"/>
              </p:cNvSpPr>
              <p:nvPr/>
            </p:nvSpPr>
            <p:spPr bwMode="auto">
              <a:xfrm>
                <a:off x="1104" y="199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76" name="AutoShape 61"/>
              <p:cNvSpPr>
                <a:spLocks noChangeArrowheads="1"/>
              </p:cNvSpPr>
              <p:nvPr/>
            </p:nvSpPr>
            <p:spPr bwMode="auto">
              <a:xfrm>
                <a:off x="652" y="230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77" name="AutoShape 62"/>
              <p:cNvSpPr>
                <a:spLocks noChangeArrowheads="1"/>
              </p:cNvSpPr>
              <p:nvPr/>
            </p:nvSpPr>
            <p:spPr bwMode="auto">
              <a:xfrm>
                <a:off x="2678" y="12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78" name="AutoShape 63"/>
              <p:cNvSpPr>
                <a:spLocks noChangeArrowheads="1"/>
              </p:cNvSpPr>
              <p:nvPr/>
            </p:nvSpPr>
            <p:spPr bwMode="auto">
              <a:xfrm>
                <a:off x="1574" y="215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79" name="AutoShape 64"/>
              <p:cNvSpPr>
                <a:spLocks noChangeArrowheads="1"/>
              </p:cNvSpPr>
              <p:nvPr/>
            </p:nvSpPr>
            <p:spPr bwMode="auto">
              <a:xfrm>
                <a:off x="1887" y="186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0" name="AutoShape 65"/>
              <p:cNvSpPr>
                <a:spLocks noChangeArrowheads="1"/>
              </p:cNvSpPr>
              <p:nvPr/>
            </p:nvSpPr>
            <p:spPr bwMode="auto">
              <a:xfrm>
                <a:off x="1776" y="14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1" name="AutoShape 66"/>
              <p:cNvSpPr>
                <a:spLocks noChangeArrowheads="1"/>
              </p:cNvSpPr>
              <p:nvPr/>
            </p:nvSpPr>
            <p:spPr bwMode="auto">
              <a:xfrm>
                <a:off x="2236" y="1314"/>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2" name="AutoShape 67"/>
              <p:cNvSpPr>
                <a:spLocks noChangeArrowheads="1"/>
              </p:cNvSpPr>
              <p:nvPr/>
            </p:nvSpPr>
            <p:spPr bwMode="auto">
              <a:xfrm>
                <a:off x="1766" y="247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3" name="AutoShape 68"/>
              <p:cNvSpPr>
                <a:spLocks noChangeArrowheads="1"/>
              </p:cNvSpPr>
              <p:nvPr/>
            </p:nvSpPr>
            <p:spPr bwMode="auto">
              <a:xfrm>
                <a:off x="2236" y="231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4" name="AutoShape 69"/>
              <p:cNvSpPr>
                <a:spLocks noChangeArrowheads="1"/>
              </p:cNvSpPr>
              <p:nvPr/>
            </p:nvSpPr>
            <p:spPr bwMode="auto">
              <a:xfrm>
                <a:off x="2370" y="1647"/>
                <a:ext cx="48" cy="48"/>
              </a:xfrm>
              <a:prstGeom prst="octagon">
                <a:avLst>
                  <a:gd name="adj" fmla="val 29287"/>
                </a:avLst>
              </a:prstGeom>
              <a:solidFill>
                <a:srgbClr val="000099"/>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85" name="AutoShape 70"/>
              <p:cNvSpPr>
                <a:spLocks noChangeArrowheads="1"/>
              </p:cNvSpPr>
              <p:nvPr/>
            </p:nvSpPr>
            <p:spPr bwMode="auto">
              <a:xfrm>
                <a:off x="2400" y="2468"/>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86" name="AutoShape 71"/>
              <p:cNvSpPr>
                <a:spLocks noChangeArrowheads="1"/>
              </p:cNvSpPr>
              <p:nvPr/>
            </p:nvSpPr>
            <p:spPr bwMode="auto">
              <a:xfrm>
                <a:off x="796" y="19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grpSp>
      </p:grpSp>
      <p:sp>
        <p:nvSpPr>
          <p:cNvPr id="100" name="Oval 9"/>
          <p:cNvSpPr>
            <a:spLocks noChangeArrowheads="1"/>
          </p:cNvSpPr>
          <p:nvPr/>
        </p:nvSpPr>
        <p:spPr bwMode="auto">
          <a:xfrm flipH="1">
            <a:off x="7207251" y="3505200"/>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101" name="Text Box 12"/>
          <p:cNvSpPr txBox="1">
            <a:spLocks noChangeArrowheads="1"/>
          </p:cNvSpPr>
          <p:nvPr/>
        </p:nvSpPr>
        <p:spPr bwMode="auto">
          <a:xfrm>
            <a:off x="7256463" y="3276600"/>
            <a:ext cx="546100" cy="336550"/>
          </a:xfrm>
          <a:prstGeom prst="rect">
            <a:avLst/>
          </a:prstGeom>
          <a:noFill/>
          <a:ln w="9525">
            <a:noFill/>
            <a:miter lim="800000"/>
            <a:headEnd/>
            <a:tailEnd/>
          </a:ln>
        </p:spPr>
        <p:txBody>
          <a:bodyPr wrap="none" anchor="ctr">
            <a:spAutoFit/>
          </a:bodyPr>
          <a:lstStyle/>
          <a:p>
            <a:pPr algn="ctr" eaLnBrk="0" hangingPunct="0"/>
            <a:r>
              <a:rPr lang="en-US" sz="1600" b="1" dirty="0">
                <a:solidFill>
                  <a:schemeClr val="folHlink"/>
                </a:solidFill>
                <a:latin typeface="Times New Roman" charset="0"/>
              </a:rPr>
              <a:t>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43"/>
                                        </p:tgtEl>
                                      </p:cBhvr>
                                    </p:animEffect>
                                    <p:set>
                                      <p:cBhvr>
                                        <p:cTn id="34" dur="1" fill="hold">
                                          <p:stCondLst>
                                            <p:cond delay="1999"/>
                                          </p:stCondLst>
                                        </p:cTn>
                                        <p:tgtEl>
                                          <p:spTgt spid="4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40"/>
                                        </p:tgtEl>
                                      </p:cBhvr>
                                    </p:animEffect>
                                    <p:set>
                                      <p:cBhvr>
                                        <p:cTn id="37" dur="1" fill="hold">
                                          <p:stCondLst>
                                            <p:cond delay="19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2" grpId="0"/>
      <p:bldP spid="43" grpId="0"/>
      <p:bldP spid="43" grpId="1"/>
      <p:bldP spid="100" grpId="0" animBg="1"/>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lstStyle/>
          <a:p>
            <a:pPr algn="l"/>
            <a:r>
              <a:rPr lang="en-US" sz="4400" dirty="0" smtClean="0"/>
              <a:t>Sampling Strategies</a:t>
            </a:r>
            <a:endParaRPr lang="en-US" sz="4400" dirty="0"/>
          </a:p>
        </p:txBody>
      </p:sp>
      <p:sp>
        <p:nvSpPr>
          <p:cNvPr id="3" name="Content Placeholder 2"/>
          <p:cNvSpPr>
            <a:spLocks noGrp="1"/>
          </p:cNvSpPr>
          <p:nvPr>
            <p:ph idx="1"/>
          </p:nvPr>
        </p:nvSpPr>
        <p:spPr>
          <a:xfrm>
            <a:off x="457200" y="914400"/>
            <a:ext cx="8305800" cy="2590800"/>
          </a:xfrm>
        </p:spPr>
        <p:txBody>
          <a:bodyPr/>
          <a:lstStyle/>
          <a:p>
            <a:r>
              <a:rPr lang="en-US" sz="2400" dirty="0" smtClean="0"/>
              <a:t>How can we draw random samples from within c-space?</a:t>
            </a:r>
          </a:p>
          <a:p>
            <a:r>
              <a:rPr lang="en-US" sz="2400" dirty="0" smtClean="0"/>
              <a:t>Normalize all c-space dimensions to lie inside [0..1]</a:t>
            </a:r>
          </a:p>
          <a:p>
            <a:r>
              <a:rPr lang="en-US" sz="2400" dirty="0" smtClean="0"/>
              <a:t>Then, simple idea: </a:t>
            </a:r>
          </a:p>
          <a:p>
            <a:pPr marL="800100" lvl="1" indent="-342900">
              <a:buAutoNum type="arabicPeriod"/>
            </a:pPr>
            <a:r>
              <a:rPr lang="en-US" sz="1800" dirty="0" smtClean="0"/>
              <a:t>Generate a random point in </a:t>
            </a:r>
            <a:r>
              <a:rPr lang="en-US" sz="1800" i="1" dirty="0" smtClean="0"/>
              <a:t>d</a:t>
            </a:r>
            <a:r>
              <a:rPr lang="en-US" sz="1800" dirty="0" smtClean="0"/>
              <a:t>-dimensional space</a:t>
            </a:r>
          </a:p>
          <a:p>
            <a:pPr marL="1200150" lvl="2" indent="-342900">
              <a:buFontTx/>
              <a:buChar char="-"/>
            </a:pPr>
            <a:r>
              <a:rPr lang="en-US" sz="1400" dirty="0" smtClean="0"/>
              <a:t>Independently generate </a:t>
            </a:r>
            <a:r>
              <a:rPr lang="en-US" sz="1400" i="1" dirty="0" smtClean="0"/>
              <a:t>d</a:t>
            </a:r>
            <a:r>
              <a:rPr lang="en-US" sz="1400" dirty="0" smtClean="0"/>
              <a:t> random numbers between 0 and 1</a:t>
            </a:r>
          </a:p>
          <a:p>
            <a:pPr marL="1200150" lvl="2" indent="-342900">
              <a:buFontTx/>
              <a:buChar char="-"/>
            </a:pPr>
            <a:r>
              <a:rPr lang="en-US" sz="1400" dirty="0" smtClean="0"/>
              <a:t>Aggregate all </a:t>
            </a:r>
            <a:r>
              <a:rPr lang="en-US" sz="1400" i="1" dirty="0" smtClean="0"/>
              <a:t>d </a:t>
            </a:r>
            <a:r>
              <a:rPr lang="en-US" sz="1400" dirty="0" smtClean="0"/>
              <a:t>numbers into a single point in c-space</a:t>
            </a:r>
          </a:p>
          <a:p>
            <a:pPr lvl="1">
              <a:buNone/>
            </a:pPr>
            <a:r>
              <a:rPr lang="en-US" sz="1800" dirty="0" smtClean="0"/>
              <a:t>2. Check whether sample point (i.e., robot pose) lies within any obstacle</a:t>
            </a:r>
            <a:endParaRPr lang="en-US" sz="1800" dirty="0"/>
          </a:p>
        </p:txBody>
      </p:sp>
      <p:sp>
        <p:nvSpPr>
          <p:cNvPr id="23" name="Rectangle 22"/>
          <p:cNvSpPr/>
          <p:nvPr/>
        </p:nvSpPr>
        <p:spPr bwMode="auto">
          <a:xfrm>
            <a:off x="3276600" y="3733800"/>
            <a:ext cx="2971800" cy="1981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24" name="Straight Connector 23"/>
          <p:cNvCxnSpPr/>
          <p:nvPr/>
        </p:nvCxnSpPr>
        <p:spPr bwMode="auto">
          <a:xfrm>
            <a:off x="2590800" y="4953000"/>
            <a:ext cx="685800" cy="1588"/>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25" name="Straight Connector 24"/>
          <p:cNvCxnSpPr/>
          <p:nvPr/>
        </p:nvCxnSpPr>
        <p:spPr bwMode="auto">
          <a:xfrm rot="5400000" flipH="1" flipV="1">
            <a:off x="4229894" y="5980906"/>
            <a:ext cx="533400" cy="1588"/>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26" name="Oval 25"/>
          <p:cNvSpPr/>
          <p:nvPr/>
        </p:nvSpPr>
        <p:spPr bwMode="auto">
          <a:xfrm rot="1328636">
            <a:off x="4741227" y="3964199"/>
            <a:ext cx="13716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27" name="Rectangle 26"/>
          <p:cNvSpPr/>
          <p:nvPr/>
        </p:nvSpPr>
        <p:spPr bwMode="auto">
          <a:xfrm rot="20509428">
            <a:off x="3575996" y="4813620"/>
            <a:ext cx="1162953" cy="63993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28" name="Straight Connector 27"/>
          <p:cNvCxnSpPr/>
          <p:nvPr/>
        </p:nvCxnSpPr>
        <p:spPr bwMode="auto">
          <a:xfrm>
            <a:off x="2514600" y="4953000"/>
            <a:ext cx="4267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3086100" y="4914900"/>
            <a:ext cx="28194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0" name="Oval 29"/>
          <p:cNvSpPr/>
          <p:nvPr/>
        </p:nvSpPr>
        <p:spPr bwMode="auto">
          <a:xfrm>
            <a:off x="4446336" y="4916904"/>
            <a:ext cx="76200" cy="76200"/>
          </a:xfrm>
          <a:prstGeom prst="ellipse">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31" name="Straight Connector 30"/>
          <p:cNvCxnSpPr/>
          <p:nvPr/>
        </p:nvCxnSpPr>
        <p:spPr bwMode="auto">
          <a:xfrm>
            <a:off x="2590800" y="4419600"/>
            <a:ext cx="685800" cy="1588"/>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32" name="Straight Connector 31"/>
          <p:cNvCxnSpPr/>
          <p:nvPr/>
        </p:nvCxnSpPr>
        <p:spPr bwMode="auto">
          <a:xfrm rot="5400000" flipH="1" flipV="1">
            <a:off x="3620294" y="5980906"/>
            <a:ext cx="533400" cy="1588"/>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33" name="Straight Connector 32"/>
          <p:cNvCxnSpPr/>
          <p:nvPr/>
        </p:nvCxnSpPr>
        <p:spPr bwMode="auto">
          <a:xfrm rot="5400000" flipH="1" flipV="1">
            <a:off x="2477294" y="4914106"/>
            <a:ext cx="28194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4" name="Straight Connector 33"/>
          <p:cNvCxnSpPr/>
          <p:nvPr/>
        </p:nvCxnSpPr>
        <p:spPr bwMode="auto">
          <a:xfrm>
            <a:off x="2590800" y="4419600"/>
            <a:ext cx="4267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Oval 34"/>
          <p:cNvSpPr/>
          <p:nvPr/>
        </p:nvSpPr>
        <p:spPr bwMode="auto">
          <a:xfrm>
            <a:off x="3850104" y="4379496"/>
            <a:ext cx="76200" cy="76200"/>
          </a:xfrm>
          <a:prstGeom prst="ellipse">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0" grpId="0" animBg="1"/>
      <p:bldP spid="30" grpId="1"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pPr algn="l"/>
            <a:r>
              <a:rPr lang="en-US" sz="4400" dirty="0" smtClean="0"/>
              <a:t>Recap of Previous Lectures:</a:t>
            </a:r>
            <a:endParaRPr lang="en-US" dirty="0"/>
          </a:p>
        </p:txBody>
      </p:sp>
      <p:sp>
        <p:nvSpPr>
          <p:cNvPr id="3" name="Content Placeholder 2"/>
          <p:cNvSpPr>
            <a:spLocks noGrp="1"/>
          </p:cNvSpPr>
          <p:nvPr>
            <p:ph idx="1"/>
          </p:nvPr>
        </p:nvSpPr>
        <p:spPr>
          <a:xfrm>
            <a:off x="838200" y="1295400"/>
            <a:ext cx="7772400" cy="5257800"/>
          </a:xfrm>
        </p:spPr>
        <p:txBody>
          <a:bodyPr/>
          <a:lstStyle/>
          <a:p>
            <a:r>
              <a:rPr lang="en-US" dirty="0" smtClean="0"/>
              <a:t>Recall the motion planning problem:</a:t>
            </a:r>
          </a:p>
          <a:p>
            <a:endParaRPr lang="en-US" dirty="0" smtClean="0"/>
          </a:p>
          <a:p>
            <a:endParaRPr lang="en-US" dirty="0" smtClean="0"/>
          </a:p>
          <a:p>
            <a:endParaRPr lang="en-US" dirty="0" smtClean="0"/>
          </a:p>
          <a:p>
            <a:endParaRPr lang="en-US" dirty="0" smtClean="0"/>
          </a:p>
          <a:p>
            <a:r>
              <a:rPr lang="en-US" dirty="0" smtClean="0"/>
              <a:t>We discussed:</a:t>
            </a:r>
          </a:p>
          <a:p>
            <a:pPr lvl="1"/>
            <a:r>
              <a:rPr lang="en-US" dirty="0" smtClean="0"/>
              <a:t>Cell decomposition</a:t>
            </a:r>
          </a:p>
          <a:p>
            <a:pPr lvl="1"/>
            <a:r>
              <a:rPr lang="en-US" dirty="0" smtClean="0"/>
              <a:t>Guided search using A*</a:t>
            </a:r>
          </a:p>
          <a:p>
            <a:pPr lvl="1"/>
            <a:r>
              <a:rPr lang="en-US" dirty="0" smtClean="0"/>
              <a:t>Potential fields</a:t>
            </a:r>
          </a:p>
          <a:p>
            <a:pPr lvl="1"/>
            <a:r>
              <a:rPr lang="en-US" dirty="0" smtClean="0"/>
              <a:t>Configuration space</a:t>
            </a:r>
          </a:p>
          <a:p>
            <a:pPr lvl="1"/>
            <a:r>
              <a:rPr lang="en-US" dirty="0" smtClean="0"/>
              <a:t>Probabilistic Road Maps</a:t>
            </a:r>
          </a:p>
          <a:p>
            <a:pPr lvl="1"/>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2" cstate="print"/>
          <a:stretch>
            <a:fillRect/>
          </a:stretch>
        </p:blipFill>
        <p:spPr>
          <a:xfrm>
            <a:off x="2514600" y="2209800"/>
            <a:ext cx="3927549" cy="13843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143000"/>
          </a:xfrm>
        </p:spPr>
        <p:txBody>
          <a:bodyPr/>
          <a:lstStyle/>
          <a:p>
            <a:pPr algn="l"/>
            <a:r>
              <a:rPr lang="en-US" sz="4400" dirty="0" smtClean="0"/>
              <a:t>Example Sample Sets</a:t>
            </a:r>
            <a:endParaRPr lang="en-US" sz="4400" dirty="0"/>
          </a:p>
        </p:txBody>
      </p:sp>
      <p:sp>
        <p:nvSpPr>
          <p:cNvPr id="22" name="TextBox 21"/>
          <p:cNvSpPr txBox="1"/>
          <p:nvPr/>
        </p:nvSpPr>
        <p:spPr>
          <a:xfrm>
            <a:off x="533400" y="990600"/>
            <a:ext cx="7510389" cy="707886"/>
          </a:xfrm>
          <a:prstGeom prst="rect">
            <a:avLst/>
          </a:prstGeom>
          <a:noFill/>
        </p:spPr>
        <p:txBody>
          <a:bodyPr wrap="none" rtlCol="0">
            <a:spAutoFit/>
          </a:bodyPr>
          <a:lstStyle/>
          <a:p>
            <a:r>
              <a:rPr lang="en-US" sz="2000" b="1" dirty="0" smtClean="0"/>
              <a:t>Uniform sampling:</a:t>
            </a:r>
          </a:p>
          <a:p>
            <a:r>
              <a:rPr lang="en-US" sz="2000" dirty="0" smtClean="0"/>
              <a:t>  From a given axis, sample each coordinate with equal likelihood</a:t>
            </a:r>
            <a:endParaRPr lang="en-US" sz="2000" dirty="0"/>
          </a:p>
        </p:txBody>
      </p:sp>
      <p:pic>
        <p:nvPicPr>
          <p:cNvPr id="23" name="Picture 22"/>
          <p:cNvPicPr>
            <a:picLocks noChangeAspect="1"/>
          </p:cNvPicPr>
          <p:nvPr/>
        </p:nvPicPr>
        <p:blipFill>
          <a:blip r:embed="rId3" cstate="print"/>
          <a:stretch>
            <a:fillRect/>
          </a:stretch>
        </p:blipFill>
        <p:spPr>
          <a:xfrm>
            <a:off x="1066800" y="1752600"/>
            <a:ext cx="7086600" cy="3551964"/>
          </a:xfrm>
          <a:prstGeom prst="rect">
            <a:avLst/>
          </a:prstGeom>
        </p:spPr>
      </p:pic>
      <p:sp>
        <p:nvSpPr>
          <p:cNvPr id="24" name="TextBox 23"/>
          <p:cNvSpPr txBox="1"/>
          <p:nvPr/>
        </p:nvSpPr>
        <p:spPr>
          <a:xfrm>
            <a:off x="533400" y="5562600"/>
            <a:ext cx="8001000" cy="1015663"/>
          </a:xfrm>
          <a:prstGeom prst="rect">
            <a:avLst/>
          </a:prstGeom>
          <a:noFill/>
        </p:spPr>
        <p:txBody>
          <a:bodyPr wrap="square" rtlCol="0">
            <a:spAutoFit/>
          </a:bodyPr>
          <a:lstStyle/>
          <a:p>
            <a:r>
              <a:rPr lang="en-US" sz="2000" b="1" dirty="0" smtClean="0"/>
              <a:t>Observe:</a:t>
            </a:r>
          </a:p>
          <a:p>
            <a:r>
              <a:rPr lang="en-US" sz="2000" b="1" dirty="0" smtClean="0"/>
              <a:t>  </a:t>
            </a:r>
            <a:r>
              <a:rPr lang="en-US" sz="2000" dirty="0" smtClean="0"/>
              <a:t>Significant local variation, but sample </a:t>
            </a:r>
            <a:r>
              <a:rPr lang="en-US" sz="2000" i="1" dirty="0" smtClean="0"/>
              <a:t>sets</a:t>
            </a:r>
            <a:r>
              <a:rPr lang="en-US" sz="2000" dirty="0" smtClean="0"/>
              <a:t> are globally consistent</a:t>
            </a:r>
            <a:br>
              <a:rPr lang="en-US" sz="2000" dirty="0" smtClean="0"/>
            </a:br>
            <a:r>
              <a:rPr lang="en-US" sz="2000" dirty="0" smtClean="0"/>
              <a:t>  (Later, we’ll see that this yields consistent performance across runs)</a:t>
            </a:r>
            <a:r>
              <a:rPr lang="en-US" sz="2000" b="1" dirty="0" smtClean="0"/>
              <a:t>  </a:t>
            </a:r>
          </a:p>
        </p:txBody>
      </p:sp>
      <p:sp>
        <p:nvSpPr>
          <p:cNvPr id="9" name="Rectangle 8"/>
          <p:cNvSpPr/>
          <p:nvPr/>
        </p:nvSpPr>
        <p:spPr>
          <a:xfrm>
            <a:off x="1600200" y="5269468"/>
            <a:ext cx="2492990" cy="369332"/>
          </a:xfrm>
          <a:prstGeom prst="rect">
            <a:avLst/>
          </a:prstGeom>
        </p:spPr>
        <p:txBody>
          <a:bodyPr wrap="none">
            <a:spAutoFit/>
          </a:bodyPr>
          <a:lstStyle/>
          <a:p>
            <a:r>
              <a:rPr lang="en-US" sz="1800" dirty="0" smtClean="0"/>
              <a:t>(200 random samples)</a:t>
            </a:r>
            <a:endParaRPr lang="en-US" sz="1800" dirty="0"/>
          </a:p>
        </p:txBody>
      </p:sp>
      <p:sp>
        <p:nvSpPr>
          <p:cNvPr id="10" name="Rectangle 9"/>
          <p:cNvSpPr/>
          <p:nvPr/>
        </p:nvSpPr>
        <p:spPr>
          <a:xfrm>
            <a:off x="5203210" y="5257800"/>
            <a:ext cx="2492990" cy="369332"/>
          </a:xfrm>
          <a:prstGeom prst="rect">
            <a:avLst/>
          </a:prstGeom>
        </p:spPr>
        <p:txBody>
          <a:bodyPr wrap="none">
            <a:spAutoFit/>
          </a:bodyPr>
          <a:lstStyle/>
          <a:p>
            <a:r>
              <a:rPr lang="en-US" sz="1800" dirty="0" smtClean="0"/>
              <a:t>(200 random samples)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14"/>
          <p:cNvSpPr>
            <a:spLocks noChangeArrowheads="1"/>
          </p:cNvSpPr>
          <p:nvPr/>
        </p:nvSpPr>
        <p:spPr bwMode="auto">
          <a:xfrm>
            <a:off x="2954337" y="48768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grpSp>
        <p:nvGrpSpPr>
          <p:cNvPr id="125" name="Group 27"/>
          <p:cNvGrpSpPr>
            <a:grpSpLocks/>
          </p:cNvGrpSpPr>
          <p:nvPr/>
        </p:nvGrpSpPr>
        <p:grpSpPr bwMode="auto">
          <a:xfrm>
            <a:off x="2541336" y="4011864"/>
            <a:ext cx="990600" cy="1600200"/>
            <a:chOff x="1453" y="1622"/>
            <a:chExt cx="624" cy="1008"/>
          </a:xfrm>
        </p:grpSpPr>
        <p:grpSp>
          <p:nvGrpSpPr>
            <p:cNvPr id="126" name="Group 28"/>
            <p:cNvGrpSpPr>
              <a:grpSpLocks/>
            </p:cNvGrpSpPr>
            <p:nvPr/>
          </p:nvGrpSpPr>
          <p:grpSpPr bwMode="auto">
            <a:xfrm>
              <a:off x="1453" y="1622"/>
              <a:ext cx="624" cy="528"/>
              <a:chOff x="1776" y="1344"/>
              <a:chExt cx="624" cy="528"/>
            </a:xfrm>
          </p:grpSpPr>
          <p:sp>
            <p:nvSpPr>
              <p:cNvPr id="128" name="Line 29"/>
              <p:cNvSpPr>
                <a:spLocks noChangeShapeType="1"/>
              </p:cNvSpPr>
              <p:nvPr/>
            </p:nvSpPr>
            <p:spPr bwMode="auto">
              <a:xfrm>
                <a:off x="2256" y="1344"/>
                <a:ext cx="144" cy="336"/>
              </a:xfrm>
              <a:prstGeom prst="line">
                <a:avLst/>
              </a:prstGeom>
              <a:noFill/>
              <a:ln w="28575">
                <a:solidFill>
                  <a:srgbClr val="6699FF"/>
                </a:solidFill>
                <a:round/>
                <a:headEnd/>
                <a:tailEnd/>
              </a:ln>
            </p:spPr>
            <p:txBody>
              <a:bodyPr wrap="none" anchor="ctr"/>
              <a:lstStyle/>
              <a:p>
                <a:endParaRPr lang="en-US"/>
              </a:p>
            </p:txBody>
          </p:sp>
          <p:sp>
            <p:nvSpPr>
              <p:cNvPr id="129" name="Line 30"/>
              <p:cNvSpPr>
                <a:spLocks noChangeShapeType="1"/>
              </p:cNvSpPr>
              <p:nvPr/>
            </p:nvSpPr>
            <p:spPr bwMode="auto">
              <a:xfrm flipV="1">
                <a:off x="1920" y="1680"/>
                <a:ext cx="480" cy="192"/>
              </a:xfrm>
              <a:prstGeom prst="line">
                <a:avLst/>
              </a:prstGeom>
              <a:noFill/>
              <a:ln w="28575">
                <a:solidFill>
                  <a:srgbClr val="6699FF"/>
                </a:solidFill>
                <a:round/>
                <a:headEnd/>
                <a:tailEnd/>
              </a:ln>
            </p:spPr>
            <p:txBody>
              <a:bodyPr wrap="none" anchor="ctr"/>
              <a:lstStyle/>
              <a:p>
                <a:endParaRPr lang="en-US"/>
              </a:p>
            </p:txBody>
          </p:sp>
          <p:sp>
            <p:nvSpPr>
              <p:cNvPr id="130" name="Line 31"/>
              <p:cNvSpPr>
                <a:spLocks noChangeShapeType="1"/>
              </p:cNvSpPr>
              <p:nvPr/>
            </p:nvSpPr>
            <p:spPr bwMode="auto">
              <a:xfrm>
                <a:off x="1776" y="1440"/>
                <a:ext cx="624" cy="240"/>
              </a:xfrm>
              <a:prstGeom prst="line">
                <a:avLst/>
              </a:prstGeom>
              <a:noFill/>
              <a:ln w="28575">
                <a:solidFill>
                  <a:srgbClr val="6699FF"/>
                </a:solidFill>
                <a:round/>
                <a:headEnd/>
                <a:tailEnd/>
              </a:ln>
            </p:spPr>
            <p:txBody>
              <a:bodyPr wrap="none" anchor="ctr"/>
              <a:lstStyle/>
              <a:p>
                <a:endParaRPr lang="en-US"/>
              </a:p>
            </p:txBody>
          </p:sp>
        </p:grpSp>
        <p:sp>
          <p:nvSpPr>
            <p:cNvPr id="127" name="Line 32"/>
            <p:cNvSpPr>
              <a:spLocks noChangeShapeType="1"/>
            </p:cNvSpPr>
            <p:nvPr/>
          </p:nvSpPr>
          <p:spPr bwMode="auto">
            <a:xfrm flipV="1">
              <a:off x="1933" y="1958"/>
              <a:ext cx="144" cy="672"/>
            </a:xfrm>
            <a:prstGeom prst="line">
              <a:avLst/>
            </a:prstGeom>
            <a:noFill/>
            <a:ln w="19050">
              <a:solidFill>
                <a:schemeClr val="hlink"/>
              </a:solidFill>
              <a:prstDash val="dash"/>
              <a:round/>
              <a:headEnd/>
              <a:tailEnd/>
            </a:ln>
          </p:spPr>
          <p:txBody>
            <a:bodyPr wrap="none" anchor="ctr"/>
            <a:lstStyle/>
            <a:p>
              <a:endParaRPr lang="en-US"/>
            </a:p>
          </p:txBody>
        </p:sp>
      </p:grpSp>
      <p:sp>
        <p:nvSpPr>
          <p:cNvPr id="8194" name="Title 1"/>
          <p:cNvSpPr>
            <a:spLocks noGrp="1"/>
          </p:cNvSpPr>
          <p:nvPr>
            <p:ph type="title"/>
          </p:nvPr>
        </p:nvSpPr>
        <p:spPr>
          <a:xfrm>
            <a:off x="228600" y="0"/>
            <a:ext cx="8686800" cy="1143000"/>
          </a:xfrm>
        </p:spPr>
        <p:txBody>
          <a:bodyPr/>
          <a:lstStyle/>
          <a:p>
            <a:pPr eaLnBrk="1"/>
            <a:r>
              <a:rPr lang="en-US" sz="4400" dirty="0" smtClean="0"/>
              <a:t>Sampling-based Motion Planning</a:t>
            </a:r>
          </a:p>
        </p:txBody>
      </p:sp>
      <p:sp>
        <p:nvSpPr>
          <p:cNvPr id="8195" name="Content Placeholder 2"/>
          <p:cNvSpPr>
            <a:spLocks noGrp="1"/>
          </p:cNvSpPr>
          <p:nvPr>
            <p:ph idx="1"/>
          </p:nvPr>
        </p:nvSpPr>
        <p:spPr>
          <a:xfrm>
            <a:off x="381000" y="1066800"/>
            <a:ext cx="7772400" cy="2514600"/>
          </a:xfrm>
        </p:spPr>
        <p:txBody>
          <a:bodyPr/>
          <a:lstStyle/>
          <a:p>
            <a:pPr eaLnBrk="1">
              <a:buFontTx/>
              <a:buChar char="•"/>
            </a:pPr>
            <a:r>
              <a:rPr lang="en-US" b="1" dirty="0" smtClean="0"/>
              <a:t>Basic idea:</a:t>
            </a:r>
          </a:p>
          <a:p>
            <a:pPr lvl="1">
              <a:spcAft>
                <a:spcPts val="544"/>
              </a:spcAft>
              <a:buFontTx/>
              <a:buChar char="•"/>
            </a:pPr>
            <a:r>
              <a:rPr lang="en-US" sz="1800" dirty="0" smtClean="0"/>
              <a:t>Randomly sample </a:t>
            </a:r>
            <a:r>
              <a:rPr lang="en-US" sz="1800" i="1" dirty="0" err="1" smtClean="0"/>
              <a:t>n</a:t>
            </a:r>
            <a:r>
              <a:rPr lang="en-US" sz="1800" dirty="0" smtClean="0"/>
              <a:t> points from </a:t>
            </a:r>
            <a:r>
              <a:rPr lang="en-US" sz="1800" dirty="0" err="1" smtClean="0"/>
              <a:t>c</a:t>
            </a:r>
            <a:r>
              <a:rPr lang="en-US" sz="1800" dirty="0" smtClean="0"/>
              <a:t>-space</a:t>
            </a:r>
            <a:endParaRPr lang="en-US" sz="1800" dirty="0" smtClean="0">
              <a:solidFill>
                <a:srgbClr val="FF0000"/>
              </a:solidFill>
            </a:endParaRPr>
          </a:p>
          <a:p>
            <a:pPr lvl="1">
              <a:spcAft>
                <a:spcPts val="544"/>
              </a:spcAft>
              <a:buFontTx/>
              <a:buChar char="•"/>
            </a:pPr>
            <a:r>
              <a:rPr lang="en-US" sz="1800" dirty="0" smtClean="0"/>
              <a:t>Connect them to each other (if no collision with obstacles)</a:t>
            </a:r>
          </a:p>
          <a:p>
            <a:pPr lvl="1">
              <a:spcAft>
                <a:spcPts val="544"/>
              </a:spcAft>
              <a:buFontTx/>
              <a:buChar char="•"/>
            </a:pPr>
            <a:r>
              <a:rPr lang="en-US" sz="1800" dirty="0" smtClean="0"/>
              <a:t>Recall the two primitive procedures:</a:t>
            </a:r>
          </a:p>
          <a:p>
            <a:pPr lvl="2">
              <a:spcAft>
                <a:spcPts val="544"/>
              </a:spcAft>
            </a:pPr>
            <a:r>
              <a:rPr lang="en-US" sz="1400" dirty="0" smtClean="0"/>
              <a:t>Check if a point is in the obstacle-free space</a:t>
            </a:r>
          </a:p>
          <a:p>
            <a:pPr lvl="2">
              <a:spcAft>
                <a:spcPts val="544"/>
              </a:spcAft>
            </a:pPr>
            <a:r>
              <a:rPr lang="en-US" sz="1400" dirty="0" smtClean="0"/>
              <a:t>Check if a trajectory lies in the obstacle-free space</a:t>
            </a:r>
            <a:endParaRPr lang="en-US" dirty="0" smtClean="0"/>
          </a:p>
          <a:p>
            <a:pPr eaLnBrk="1"/>
            <a:endParaRPr lang="en-US" dirty="0" smtClean="0"/>
          </a:p>
        </p:txBody>
      </p:sp>
      <p:sp>
        <p:nvSpPr>
          <p:cNvPr id="8196" name="TextBox 3"/>
          <p:cNvSpPr txBox="1">
            <a:spLocks noChangeArrowheads="1"/>
          </p:cNvSpPr>
          <p:nvPr/>
        </p:nvSpPr>
        <p:spPr bwMode="auto">
          <a:xfrm>
            <a:off x="4490400" y="3505200"/>
            <a:ext cx="4348800" cy="822420"/>
          </a:xfrm>
          <a:prstGeom prst="rect">
            <a:avLst/>
          </a:prstGeom>
          <a:noFill/>
          <a:ln w="9525">
            <a:noFill/>
            <a:miter lim="800000"/>
            <a:headEnd/>
            <a:tailEnd/>
          </a:ln>
        </p:spPr>
        <p:txBody>
          <a:bodyPr wrap="square" lIns="82945" tIns="41473" rIns="82945" bIns="41473">
            <a:spAutoFit/>
          </a:bodyPr>
          <a:lstStyle/>
          <a:p>
            <a:r>
              <a:rPr lang="en-US" dirty="0"/>
              <a:t>This </a:t>
            </a:r>
            <a:r>
              <a:rPr lang="en-US" dirty="0" smtClean="0"/>
              <a:t>is </a:t>
            </a:r>
            <a:r>
              <a:rPr lang="en-US" dirty="0"/>
              <a:t>the </a:t>
            </a:r>
            <a:r>
              <a:rPr lang="en-US" b="1" dirty="0"/>
              <a:t>P</a:t>
            </a:r>
            <a:r>
              <a:rPr lang="en-US" dirty="0"/>
              <a:t>robabilistic </a:t>
            </a:r>
            <a:r>
              <a:rPr lang="en-US" dirty="0" smtClean="0"/>
              <a:t/>
            </a:r>
            <a:br>
              <a:rPr lang="en-US" dirty="0" smtClean="0"/>
            </a:br>
            <a:r>
              <a:rPr lang="en-US" dirty="0" smtClean="0"/>
              <a:t>  </a:t>
            </a:r>
            <a:r>
              <a:rPr lang="en-US" b="1" dirty="0" smtClean="0"/>
              <a:t>R</a:t>
            </a:r>
            <a:r>
              <a:rPr lang="en-US" dirty="0" smtClean="0"/>
              <a:t>oad </a:t>
            </a:r>
            <a:r>
              <a:rPr lang="en-US" b="1" dirty="0" smtClean="0"/>
              <a:t>M</a:t>
            </a:r>
            <a:r>
              <a:rPr lang="en-US" dirty="0" smtClean="0"/>
              <a:t>ap </a:t>
            </a:r>
            <a:r>
              <a:rPr lang="en-US" dirty="0"/>
              <a:t>(</a:t>
            </a:r>
            <a:r>
              <a:rPr lang="en-US" b="1" dirty="0"/>
              <a:t>PRM</a:t>
            </a:r>
            <a:r>
              <a:rPr lang="en-US" dirty="0"/>
              <a:t>) </a:t>
            </a:r>
            <a:r>
              <a:rPr lang="en-US" dirty="0" smtClean="0"/>
              <a:t>algorithm</a:t>
            </a:r>
            <a:endParaRPr lang="en-US" dirty="0"/>
          </a:p>
        </p:txBody>
      </p:sp>
      <p:sp>
        <p:nvSpPr>
          <p:cNvPr id="68" name="Oval 9"/>
          <p:cNvSpPr>
            <a:spLocks noChangeArrowheads="1"/>
          </p:cNvSpPr>
          <p:nvPr/>
        </p:nvSpPr>
        <p:spPr bwMode="auto">
          <a:xfrm flipH="1">
            <a:off x="2324099" y="3886200"/>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69" name="Oval 10"/>
          <p:cNvSpPr>
            <a:spLocks noChangeArrowheads="1"/>
          </p:cNvSpPr>
          <p:nvPr/>
        </p:nvSpPr>
        <p:spPr bwMode="auto">
          <a:xfrm>
            <a:off x="996950" y="5967413"/>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70" name="Text Box 11"/>
          <p:cNvSpPr txBox="1">
            <a:spLocks noChangeArrowheads="1"/>
          </p:cNvSpPr>
          <p:nvPr/>
        </p:nvSpPr>
        <p:spPr bwMode="auto">
          <a:xfrm>
            <a:off x="457200" y="5867400"/>
            <a:ext cx="590550" cy="336550"/>
          </a:xfrm>
          <a:prstGeom prst="rect">
            <a:avLst/>
          </a:prstGeom>
          <a:noFill/>
          <a:ln w="9525">
            <a:noFill/>
            <a:miter lim="800000"/>
            <a:headEnd/>
            <a:tailEnd/>
          </a:ln>
        </p:spPr>
        <p:txBody>
          <a:bodyPr wrap="none" anchor="ctr">
            <a:spAutoFit/>
          </a:bodyPr>
          <a:lstStyle/>
          <a:p>
            <a:pPr algn="ctr" eaLnBrk="0" hangingPunct="0"/>
            <a:r>
              <a:rPr lang="en-US" sz="1600" b="1">
                <a:solidFill>
                  <a:schemeClr val="folHlink"/>
                </a:solidFill>
                <a:latin typeface="Times New Roman" charset="0"/>
              </a:rPr>
              <a:t>start</a:t>
            </a:r>
          </a:p>
        </p:txBody>
      </p:sp>
      <p:sp>
        <p:nvSpPr>
          <p:cNvPr id="71" name="Text Box 12"/>
          <p:cNvSpPr txBox="1">
            <a:spLocks noChangeArrowheads="1"/>
          </p:cNvSpPr>
          <p:nvPr/>
        </p:nvSpPr>
        <p:spPr bwMode="auto">
          <a:xfrm>
            <a:off x="2373311" y="3657600"/>
            <a:ext cx="546100" cy="336550"/>
          </a:xfrm>
          <a:prstGeom prst="rect">
            <a:avLst/>
          </a:prstGeom>
          <a:noFill/>
          <a:ln w="9525">
            <a:noFill/>
            <a:miter lim="800000"/>
            <a:headEnd/>
            <a:tailEnd/>
          </a:ln>
        </p:spPr>
        <p:txBody>
          <a:bodyPr wrap="none" anchor="ctr">
            <a:spAutoFit/>
          </a:bodyPr>
          <a:lstStyle/>
          <a:p>
            <a:pPr algn="ctr" eaLnBrk="0" hangingPunct="0"/>
            <a:r>
              <a:rPr lang="en-US" sz="1600" b="1" dirty="0">
                <a:solidFill>
                  <a:schemeClr val="folHlink"/>
                </a:solidFill>
                <a:latin typeface="Times New Roman" charset="0"/>
              </a:rPr>
              <a:t>goal</a:t>
            </a:r>
          </a:p>
        </p:txBody>
      </p:sp>
      <p:sp>
        <p:nvSpPr>
          <p:cNvPr id="72" name="AutoShape 13"/>
          <p:cNvSpPr>
            <a:spLocks noChangeArrowheads="1"/>
          </p:cNvSpPr>
          <p:nvPr/>
        </p:nvSpPr>
        <p:spPr bwMode="auto">
          <a:xfrm>
            <a:off x="1125537" y="5410200"/>
            <a:ext cx="990600" cy="685800"/>
          </a:xfrm>
          <a:prstGeom prst="hexagon">
            <a:avLst>
              <a:gd name="adj" fmla="val 36111"/>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74" name="AutoShape 15"/>
          <p:cNvSpPr>
            <a:spLocks noChangeArrowheads="1"/>
          </p:cNvSpPr>
          <p:nvPr/>
        </p:nvSpPr>
        <p:spPr bwMode="auto">
          <a:xfrm>
            <a:off x="1811337" y="43434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75" name="AutoShape 16"/>
          <p:cNvSpPr>
            <a:spLocks noChangeArrowheads="1"/>
          </p:cNvSpPr>
          <p:nvPr/>
        </p:nvSpPr>
        <p:spPr bwMode="auto">
          <a:xfrm>
            <a:off x="1277937" y="38862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76" name="AutoShape 17"/>
          <p:cNvSpPr>
            <a:spLocks noChangeArrowheads="1"/>
          </p:cNvSpPr>
          <p:nvPr/>
        </p:nvSpPr>
        <p:spPr bwMode="auto">
          <a:xfrm>
            <a:off x="973137" y="43434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77" name="Rectangle 19"/>
          <p:cNvSpPr>
            <a:spLocks noChangeArrowheads="1"/>
          </p:cNvSpPr>
          <p:nvPr/>
        </p:nvSpPr>
        <p:spPr bwMode="auto">
          <a:xfrm>
            <a:off x="515937" y="3733800"/>
            <a:ext cx="3657600" cy="2514600"/>
          </a:xfrm>
          <a:prstGeom prst="rect">
            <a:avLst/>
          </a:prstGeom>
          <a:noFill/>
          <a:ln w="38100">
            <a:solidFill>
              <a:schemeClr val="tx1"/>
            </a:solidFill>
            <a:miter lim="800000"/>
            <a:headEnd/>
            <a:tailEnd/>
          </a:ln>
        </p:spPr>
        <p:txBody>
          <a:bodyPr wrap="none" anchor="ctr"/>
          <a:lstStyle/>
          <a:p>
            <a:endParaRPr lang="en-US"/>
          </a:p>
        </p:txBody>
      </p:sp>
      <p:sp>
        <p:nvSpPr>
          <p:cNvPr id="78" name="Text Box 20"/>
          <p:cNvSpPr txBox="1">
            <a:spLocks noChangeArrowheads="1"/>
          </p:cNvSpPr>
          <p:nvPr/>
        </p:nvSpPr>
        <p:spPr bwMode="auto">
          <a:xfrm>
            <a:off x="1387475" y="40386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79" name="Text Box 21"/>
          <p:cNvSpPr txBox="1">
            <a:spLocks noChangeArrowheads="1"/>
          </p:cNvSpPr>
          <p:nvPr/>
        </p:nvSpPr>
        <p:spPr bwMode="auto">
          <a:xfrm>
            <a:off x="1920875" y="45720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80" name="Text Box 22"/>
          <p:cNvSpPr txBox="1">
            <a:spLocks noChangeArrowheads="1"/>
          </p:cNvSpPr>
          <p:nvPr/>
        </p:nvSpPr>
        <p:spPr bwMode="auto">
          <a:xfrm>
            <a:off x="1235075" y="55626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81" name="Text Box 23"/>
          <p:cNvSpPr txBox="1">
            <a:spLocks noChangeArrowheads="1"/>
          </p:cNvSpPr>
          <p:nvPr/>
        </p:nvSpPr>
        <p:spPr bwMode="auto">
          <a:xfrm>
            <a:off x="3063875" y="50292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grpSp>
        <p:nvGrpSpPr>
          <p:cNvPr id="82" name="Group 33"/>
          <p:cNvGrpSpPr>
            <a:grpSpLocks/>
          </p:cNvGrpSpPr>
          <p:nvPr/>
        </p:nvGrpSpPr>
        <p:grpSpPr bwMode="auto">
          <a:xfrm>
            <a:off x="765175" y="3870325"/>
            <a:ext cx="3200400" cy="1981200"/>
            <a:chOff x="349" y="1526"/>
            <a:chExt cx="2016" cy="1248"/>
          </a:xfrm>
        </p:grpSpPr>
        <p:grpSp>
          <p:nvGrpSpPr>
            <p:cNvPr id="83" name="Group 34"/>
            <p:cNvGrpSpPr>
              <a:grpSpLocks/>
            </p:cNvGrpSpPr>
            <p:nvPr/>
          </p:nvGrpSpPr>
          <p:grpSpPr bwMode="auto">
            <a:xfrm>
              <a:off x="349" y="1526"/>
              <a:ext cx="2016" cy="1248"/>
              <a:chOff x="672" y="1248"/>
              <a:chExt cx="2016" cy="1248"/>
            </a:xfrm>
          </p:grpSpPr>
          <p:sp>
            <p:nvSpPr>
              <p:cNvPr id="86" name="Line 35"/>
              <p:cNvSpPr>
                <a:spLocks noChangeShapeType="1"/>
              </p:cNvSpPr>
              <p:nvPr/>
            </p:nvSpPr>
            <p:spPr bwMode="auto">
              <a:xfrm flipV="1">
                <a:off x="672" y="1920"/>
                <a:ext cx="144" cy="432"/>
              </a:xfrm>
              <a:prstGeom prst="line">
                <a:avLst/>
              </a:prstGeom>
              <a:noFill/>
              <a:ln w="28575">
                <a:solidFill>
                  <a:srgbClr val="6699FF"/>
                </a:solidFill>
                <a:round/>
                <a:headEnd/>
                <a:tailEnd/>
              </a:ln>
            </p:spPr>
            <p:txBody>
              <a:bodyPr wrap="none" anchor="ctr"/>
              <a:lstStyle/>
              <a:p>
                <a:endParaRPr lang="en-US"/>
              </a:p>
            </p:txBody>
          </p:sp>
          <p:sp>
            <p:nvSpPr>
              <p:cNvPr id="87" name="Line 36"/>
              <p:cNvSpPr>
                <a:spLocks noChangeShapeType="1"/>
              </p:cNvSpPr>
              <p:nvPr/>
            </p:nvSpPr>
            <p:spPr bwMode="auto">
              <a:xfrm flipH="1" flipV="1">
                <a:off x="768" y="1392"/>
                <a:ext cx="48" cy="528"/>
              </a:xfrm>
              <a:prstGeom prst="line">
                <a:avLst/>
              </a:prstGeom>
              <a:noFill/>
              <a:ln w="28575">
                <a:solidFill>
                  <a:srgbClr val="6699FF"/>
                </a:solidFill>
                <a:round/>
                <a:headEnd/>
                <a:tailEnd/>
              </a:ln>
            </p:spPr>
            <p:txBody>
              <a:bodyPr wrap="none" anchor="ctr"/>
              <a:lstStyle/>
              <a:p>
                <a:endParaRPr lang="en-US"/>
              </a:p>
            </p:txBody>
          </p:sp>
          <p:sp>
            <p:nvSpPr>
              <p:cNvPr id="88" name="Line 37"/>
              <p:cNvSpPr>
                <a:spLocks noChangeShapeType="1"/>
              </p:cNvSpPr>
              <p:nvPr/>
            </p:nvSpPr>
            <p:spPr bwMode="auto">
              <a:xfrm>
                <a:off x="816" y="1920"/>
                <a:ext cx="288" cy="82"/>
              </a:xfrm>
              <a:prstGeom prst="line">
                <a:avLst/>
              </a:prstGeom>
              <a:noFill/>
              <a:ln w="28575">
                <a:solidFill>
                  <a:srgbClr val="6699FF"/>
                </a:solidFill>
                <a:round/>
                <a:headEnd/>
                <a:tailEnd/>
              </a:ln>
            </p:spPr>
            <p:txBody>
              <a:bodyPr wrap="none" anchor="ctr"/>
              <a:lstStyle/>
              <a:p>
                <a:endParaRPr lang="en-US"/>
              </a:p>
            </p:txBody>
          </p:sp>
          <p:sp>
            <p:nvSpPr>
              <p:cNvPr id="89" name="Line 38"/>
              <p:cNvSpPr>
                <a:spLocks noChangeShapeType="1"/>
              </p:cNvSpPr>
              <p:nvPr/>
            </p:nvSpPr>
            <p:spPr bwMode="auto">
              <a:xfrm>
                <a:off x="1152" y="2016"/>
                <a:ext cx="432" cy="144"/>
              </a:xfrm>
              <a:prstGeom prst="line">
                <a:avLst/>
              </a:prstGeom>
              <a:noFill/>
              <a:ln w="28575">
                <a:solidFill>
                  <a:srgbClr val="6699FF"/>
                </a:solidFill>
                <a:round/>
                <a:headEnd/>
                <a:tailEnd/>
              </a:ln>
            </p:spPr>
            <p:txBody>
              <a:bodyPr wrap="none" anchor="ctr"/>
              <a:lstStyle/>
              <a:p>
                <a:endParaRPr lang="en-US"/>
              </a:p>
            </p:txBody>
          </p:sp>
          <p:sp>
            <p:nvSpPr>
              <p:cNvPr id="90" name="Line 39"/>
              <p:cNvSpPr>
                <a:spLocks noChangeShapeType="1"/>
              </p:cNvSpPr>
              <p:nvPr/>
            </p:nvSpPr>
            <p:spPr bwMode="auto">
              <a:xfrm>
                <a:off x="1584" y="2160"/>
                <a:ext cx="192" cy="336"/>
              </a:xfrm>
              <a:prstGeom prst="line">
                <a:avLst/>
              </a:prstGeom>
              <a:noFill/>
              <a:ln w="28575">
                <a:solidFill>
                  <a:srgbClr val="6699FF"/>
                </a:solidFill>
                <a:round/>
                <a:headEnd/>
                <a:tailEnd/>
              </a:ln>
            </p:spPr>
            <p:txBody>
              <a:bodyPr wrap="none" anchor="ctr"/>
              <a:lstStyle/>
              <a:p>
                <a:endParaRPr lang="en-US"/>
              </a:p>
            </p:txBody>
          </p:sp>
          <p:sp>
            <p:nvSpPr>
              <p:cNvPr id="91" name="Line 40"/>
              <p:cNvSpPr>
                <a:spLocks noChangeShapeType="1"/>
              </p:cNvSpPr>
              <p:nvPr/>
            </p:nvSpPr>
            <p:spPr bwMode="auto">
              <a:xfrm flipV="1">
                <a:off x="1824" y="1344"/>
                <a:ext cx="432" cy="86"/>
              </a:xfrm>
              <a:prstGeom prst="line">
                <a:avLst/>
              </a:prstGeom>
              <a:noFill/>
              <a:ln w="28575">
                <a:solidFill>
                  <a:srgbClr val="6699FF"/>
                </a:solidFill>
                <a:round/>
                <a:headEnd/>
                <a:tailEnd/>
              </a:ln>
            </p:spPr>
            <p:txBody>
              <a:bodyPr wrap="none" anchor="ctr"/>
              <a:lstStyle/>
              <a:p>
                <a:endParaRPr lang="en-US"/>
              </a:p>
            </p:txBody>
          </p:sp>
          <p:sp>
            <p:nvSpPr>
              <p:cNvPr id="92" name="Line 41"/>
              <p:cNvSpPr>
                <a:spLocks noChangeShapeType="1"/>
              </p:cNvSpPr>
              <p:nvPr/>
            </p:nvSpPr>
            <p:spPr bwMode="auto">
              <a:xfrm flipV="1">
                <a:off x="2304" y="1248"/>
                <a:ext cx="384" cy="85"/>
              </a:xfrm>
              <a:prstGeom prst="line">
                <a:avLst/>
              </a:prstGeom>
              <a:noFill/>
              <a:ln w="28575">
                <a:solidFill>
                  <a:srgbClr val="6699FF"/>
                </a:solidFill>
                <a:round/>
                <a:headEnd/>
                <a:tailEnd/>
              </a:ln>
            </p:spPr>
            <p:txBody>
              <a:bodyPr wrap="none" anchor="ctr"/>
              <a:lstStyle/>
              <a:p>
                <a:endParaRPr lang="en-US"/>
              </a:p>
            </p:txBody>
          </p:sp>
          <p:sp>
            <p:nvSpPr>
              <p:cNvPr id="93" name="Line 42"/>
              <p:cNvSpPr>
                <a:spLocks noChangeShapeType="1"/>
              </p:cNvSpPr>
              <p:nvPr/>
            </p:nvSpPr>
            <p:spPr bwMode="auto">
              <a:xfrm flipV="1">
                <a:off x="1584" y="1872"/>
                <a:ext cx="336" cy="288"/>
              </a:xfrm>
              <a:prstGeom prst="line">
                <a:avLst/>
              </a:prstGeom>
              <a:noFill/>
              <a:ln w="28575">
                <a:solidFill>
                  <a:srgbClr val="6699FF"/>
                </a:solidFill>
                <a:round/>
                <a:headEnd/>
                <a:tailEnd/>
              </a:ln>
            </p:spPr>
            <p:txBody>
              <a:bodyPr wrap="none" anchor="ctr"/>
              <a:lstStyle/>
              <a:p>
                <a:endParaRPr lang="en-US"/>
              </a:p>
            </p:txBody>
          </p:sp>
          <p:sp>
            <p:nvSpPr>
              <p:cNvPr id="94" name="Line 43"/>
              <p:cNvSpPr>
                <a:spLocks noChangeShapeType="1"/>
              </p:cNvSpPr>
              <p:nvPr/>
            </p:nvSpPr>
            <p:spPr bwMode="auto">
              <a:xfrm flipV="1">
                <a:off x="1776" y="2352"/>
                <a:ext cx="480" cy="144"/>
              </a:xfrm>
              <a:prstGeom prst="line">
                <a:avLst/>
              </a:prstGeom>
              <a:noFill/>
              <a:ln w="28575">
                <a:solidFill>
                  <a:srgbClr val="6699FF"/>
                </a:solidFill>
                <a:round/>
                <a:headEnd/>
                <a:tailEnd/>
              </a:ln>
            </p:spPr>
            <p:txBody>
              <a:bodyPr wrap="none" anchor="ctr"/>
              <a:lstStyle/>
              <a:p>
                <a:endParaRPr lang="en-US"/>
              </a:p>
            </p:txBody>
          </p:sp>
          <p:sp>
            <p:nvSpPr>
              <p:cNvPr id="95" name="Line 44"/>
              <p:cNvSpPr>
                <a:spLocks noChangeShapeType="1"/>
              </p:cNvSpPr>
              <p:nvPr/>
            </p:nvSpPr>
            <p:spPr bwMode="auto">
              <a:xfrm>
                <a:off x="2256" y="2352"/>
                <a:ext cx="192" cy="144"/>
              </a:xfrm>
              <a:prstGeom prst="line">
                <a:avLst/>
              </a:prstGeom>
              <a:noFill/>
              <a:ln w="28575">
                <a:solidFill>
                  <a:srgbClr val="6699FF"/>
                </a:solidFill>
                <a:round/>
                <a:headEnd/>
                <a:tailEnd/>
              </a:ln>
            </p:spPr>
            <p:txBody>
              <a:bodyPr wrap="none" anchor="ctr"/>
              <a:lstStyle/>
              <a:p>
                <a:endParaRPr lang="en-US"/>
              </a:p>
            </p:txBody>
          </p:sp>
          <p:sp>
            <p:nvSpPr>
              <p:cNvPr id="96" name="Line 45"/>
              <p:cNvSpPr>
                <a:spLocks noChangeShapeType="1"/>
              </p:cNvSpPr>
              <p:nvPr/>
            </p:nvSpPr>
            <p:spPr bwMode="auto">
              <a:xfrm>
                <a:off x="1776" y="2496"/>
                <a:ext cx="672" cy="0"/>
              </a:xfrm>
              <a:prstGeom prst="line">
                <a:avLst/>
              </a:prstGeom>
              <a:noFill/>
              <a:ln w="28575">
                <a:solidFill>
                  <a:srgbClr val="6699FF"/>
                </a:solidFill>
                <a:round/>
                <a:headEnd/>
                <a:tailEnd/>
              </a:ln>
            </p:spPr>
            <p:txBody>
              <a:bodyPr wrap="none" anchor="ctr"/>
              <a:lstStyle/>
              <a:p>
                <a:endParaRPr lang="en-US"/>
              </a:p>
            </p:txBody>
          </p:sp>
          <p:sp>
            <p:nvSpPr>
              <p:cNvPr id="97" name="Line 46"/>
              <p:cNvSpPr>
                <a:spLocks noChangeShapeType="1"/>
              </p:cNvSpPr>
              <p:nvPr/>
            </p:nvSpPr>
            <p:spPr bwMode="auto">
              <a:xfrm flipV="1">
                <a:off x="672" y="2016"/>
                <a:ext cx="480" cy="336"/>
              </a:xfrm>
              <a:prstGeom prst="line">
                <a:avLst/>
              </a:prstGeom>
              <a:noFill/>
              <a:ln w="28575">
                <a:solidFill>
                  <a:srgbClr val="6699FF"/>
                </a:solidFill>
                <a:round/>
                <a:headEnd/>
                <a:tailEnd/>
              </a:ln>
            </p:spPr>
            <p:txBody>
              <a:bodyPr wrap="none" anchor="ctr"/>
              <a:lstStyle/>
              <a:p>
                <a:endParaRPr lang="en-US"/>
              </a:p>
            </p:txBody>
          </p:sp>
          <p:sp>
            <p:nvSpPr>
              <p:cNvPr id="98" name="Line 47"/>
              <p:cNvSpPr>
                <a:spLocks noChangeShapeType="1"/>
              </p:cNvSpPr>
              <p:nvPr/>
            </p:nvSpPr>
            <p:spPr bwMode="auto">
              <a:xfrm flipV="1">
                <a:off x="1776" y="1872"/>
                <a:ext cx="144" cy="624"/>
              </a:xfrm>
              <a:prstGeom prst="line">
                <a:avLst/>
              </a:prstGeom>
              <a:noFill/>
              <a:ln w="28575">
                <a:solidFill>
                  <a:srgbClr val="6699FF"/>
                </a:solidFill>
                <a:round/>
                <a:headEnd/>
                <a:tailEnd/>
              </a:ln>
            </p:spPr>
            <p:txBody>
              <a:bodyPr wrap="none" anchor="ctr"/>
              <a:lstStyle/>
              <a:p>
                <a:endParaRPr lang="en-US"/>
              </a:p>
            </p:txBody>
          </p:sp>
        </p:grpSp>
        <p:sp>
          <p:nvSpPr>
            <p:cNvPr id="84" name="Line 48"/>
            <p:cNvSpPr>
              <a:spLocks noChangeShapeType="1"/>
            </p:cNvSpPr>
            <p:nvPr/>
          </p:nvSpPr>
          <p:spPr bwMode="auto">
            <a:xfrm>
              <a:off x="1476" y="1718"/>
              <a:ext cx="121" cy="432"/>
            </a:xfrm>
            <a:prstGeom prst="line">
              <a:avLst/>
            </a:prstGeom>
            <a:noFill/>
            <a:ln w="19050">
              <a:solidFill>
                <a:schemeClr val="hlink"/>
              </a:solidFill>
              <a:prstDash val="dash"/>
              <a:round/>
              <a:headEnd/>
              <a:tailEnd/>
            </a:ln>
          </p:spPr>
          <p:txBody>
            <a:bodyPr wrap="none" anchor="ctr"/>
            <a:lstStyle/>
            <a:p>
              <a:endParaRPr lang="en-US"/>
            </a:p>
          </p:txBody>
        </p:sp>
        <p:sp>
          <p:nvSpPr>
            <p:cNvPr id="85" name="Line 49"/>
            <p:cNvSpPr>
              <a:spLocks noChangeShapeType="1"/>
            </p:cNvSpPr>
            <p:nvPr/>
          </p:nvSpPr>
          <p:spPr bwMode="auto">
            <a:xfrm>
              <a:off x="445" y="1670"/>
              <a:ext cx="364" cy="624"/>
            </a:xfrm>
            <a:prstGeom prst="line">
              <a:avLst/>
            </a:prstGeom>
            <a:noFill/>
            <a:ln w="19050">
              <a:solidFill>
                <a:schemeClr val="hlink"/>
              </a:solidFill>
              <a:prstDash val="dash"/>
              <a:round/>
              <a:headEnd/>
              <a:tailEnd/>
            </a:ln>
          </p:spPr>
          <p:txBody>
            <a:bodyPr wrap="none" anchor="ctr"/>
            <a:lstStyle/>
            <a:p>
              <a:endParaRPr lang="en-US"/>
            </a:p>
          </p:txBody>
        </p:sp>
      </p:grpSp>
      <p:sp>
        <p:nvSpPr>
          <p:cNvPr id="99" name="Text Box 73"/>
          <p:cNvSpPr txBox="1">
            <a:spLocks noChangeArrowheads="1"/>
          </p:cNvSpPr>
          <p:nvPr/>
        </p:nvSpPr>
        <p:spPr bwMode="auto">
          <a:xfrm>
            <a:off x="1082675" y="44958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grpSp>
        <p:nvGrpSpPr>
          <p:cNvPr id="101" name="Group 51"/>
          <p:cNvGrpSpPr>
            <a:grpSpLocks/>
          </p:cNvGrpSpPr>
          <p:nvPr/>
        </p:nvGrpSpPr>
        <p:grpSpPr bwMode="auto">
          <a:xfrm>
            <a:off x="735264" y="3810000"/>
            <a:ext cx="3292475" cy="2193925"/>
            <a:chOff x="336" y="1488"/>
            <a:chExt cx="2074" cy="1382"/>
          </a:xfrm>
        </p:grpSpPr>
        <p:grpSp>
          <p:nvGrpSpPr>
            <p:cNvPr id="103" name="Group 52"/>
            <p:cNvGrpSpPr>
              <a:grpSpLocks/>
            </p:cNvGrpSpPr>
            <p:nvPr/>
          </p:nvGrpSpPr>
          <p:grpSpPr bwMode="auto">
            <a:xfrm>
              <a:off x="836" y="1574"/>
              <a:ext cx="1344" cy="1296"/>
              <a:chOff x="1152" y="1296"/>
              <a:chExt cx="1344" cy="1296"/>
            </a:xfrm>
          </p:grpSpPr>
          <p:sp>
            <p:nvSpPr>
              <p:cNvPr id="118" name="AutoShape 53"/>
              <p:cNvSpPr>
                <a:spLocks noChangeArrowheads="1"/>
              </p:cNvSpPr>
              <p:nvPr/>
            </p:nvSpPr>
            <p:spPr bwMode="auto">
              <a:xfrm>
                <a:off x="1152" y="225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119" name="AutoShape 54"/>
              <p:cNvSpPr>
                <a:spLocks noChangeArrowheads="1"/>
              </p:cNvSpPr>
              <p:nvPr/>
            </p:nvSpPr>
            <p:spPr bwMode="auto">
              <a:xfrm>
                <a:off x="1488" y="158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120" name="AutoShape 55"/>
              <p:cNvSpPr>
                <a:spLocks noChangeArrowheads="1"/>
              </p:cNvSpPr>
              <p:nvPr/>
            </p:nvSpPr>
            <p:spPr bwMode="auto">
              <a:xfrm>
                <a:off x="1296" y="254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121" name="AutoShape 56"/>
              <p:cNvSpPr>
                <a:spLocks noChangeArrowheads="1"/>
              </p:cNvSpPr>
              <p:nvPr/>
            </p:nvSpPr>
            <p:spPr bwMode="auto">
              <a:xfrm>
                <a:off x="1200" y="129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122" name="AutoShape 57"/>
              <p:cNvSpPr>
                <a:spLocks noChangeArrowheads="1"/>
              </p:cNvSpPr>
              <p:nvPr/>
            </p:nvSpPr>
            <p:spPr bwMode="auto">
              <a:xfrm>
                <a:off x="2448" y="1920"/>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grpSp>
        <p:grpSp>
          <p:nvGrpSpPr>
            <p:cNvPr id="104" name="Group 58"/>
            <p:cNvGrpSpPr>
              <a:grpSpLocks/>
            </p:cNvGrpSpPr>
            <p:nvPr/>
          </p:nvGrpSpPr>
          <p:grpSpPr bwMode="auto">
            <a:xfrm>
              <a:off x="336" y="1488"/>
              <a:ext cx="2074" cy="1309"/>
              <a:chOff x="652" y="1210"/>
              <a:chExt cx="2074" cy="1309"/>
            </a:xfrm>
          </p:grpSpPr>
          <p:sp>
            <p:nvSpPr>
              <p:cNvPr id="105" name="AutoShape 59"/>
              <p:cNvSpPr>
                <a:spLocks noChangeArrowheads="1"/>
              </p:cNvSpPr>
              <p:nvPr/>
            </p:nvSpPr>
            <p:spPr bwMode="auto">
              <a:xfrm>
                <a:off x="748" y="139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06" name="AutoShape 60"/>
              <p:cNvSpPr>
                <a:spLocks noChangeArrowheads="1"/>
              </p:cNvSpPr>
              <p:nvPr/>
            </p:nvSpPr>
            <p:spPr bwMode="auto">
              <a:xfrm>
                <a:off x="1104" y="199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07" name="AutoShape 61"/>
              <p:cNvSpPr>
                <a:spLocks noChangeArrowheads="1"/>
              </p:cNvSpPr>
              <p:nvPr/>
            </p:nvSpPr>
            <p:spPr bwMode="auto">
              <a:xfrm>
                <a:off x="652" y="230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08" name="AutoShape 62"/>
              <p:cNvSpPr>
                <a:spLocks noChangeArrowheads="1"/>
              </p:cNvSpPr>
              <p:nvPr/>
            </p:nvSpPr>
            <p:spPr bwMode="auto">
              <a:xfrm>
                <a:off x="2678" y="12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09" name="AutoShape 63"/>
              <p:cNvSpPr>
                <a:spLocks noChangeArrowheads="1"/>
              </p:cNvSpPr>
              <p:nvPr/>
            </p:nvSpPr>
            <p:spPr bwMode="auto">
              <a:xfrm>
                <a:off x="1574" y="215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0" name="AutoShape 64"/>
              <p:cNvSpPr>
                <a:spLocks noChangeArrowheads="1"/>
              </p:cNvSpPr>
              <p:nvPr/>
            </p:nvSpPr>
            <p:spPr bwMode="auto">
              <a:xfrm>
                <a:off x="1887" y="186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1" name="AutoShape 65"/>
              <p:cNvSpPr>
                <a:spLocks noChangeArrowheads="1"/>
              </p:cNvSpPr>
              <p:nvPr/>
            </p:nvSpPr>
            <p:spPr bwMode="auto">
              <a:xfrm>
                <a:off x="1776" y="14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2" name="AutoShape 66"/>
              <p:cNvSpPr>
                <a:spLocks noChangeArrowheads="1"/>
              </p:cNvSpPr>
              <p:nvPr/>
            </p:nvSpPr>
            <p:spPr bwMode="auto">
              <a:xfrm>
                <a:off x="2236" y="1314"/>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3" name="AutoShape 67"/>
              <p:cNvSpPr>
                <a:spLocks noChangeArrowheads="1"/>
              </p:cNvSpPr>
              <p:nvPr/>
            </p:nvSpPr>
            <p:spPr bwMode="auto">
              <a:xfrm>
                <a:off x="1766" y="247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4" name="AutoShape 68"/>
              <p:cNvSpPr>
                <a:spLocks noChangeArrowheads="1"/>
              </p:cNvSpPr>
              <p:nvPr/>
            </p:nvSpPr>
            <p:spPr bwMode="auto">
              <a:xfrm>
                <a:off x="2236" y="231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5" name="AutoShape 69"/>
              <p:cNvSpPr>
                <a:spLocks noChangeArrowheads="1"/>
              </p:cNvSpPr>
              <p:nvPr/>
            </p:nvSpPr>
            <p:spPr bwMode="auto">
              <a:xfrm>
                <a:off x="2370" y="1647"/>
                <a:ext cx="48" cy="48"/>
              </a:xfrm>
              <a:prstGeom prst="octagon">
                <a:avLst>
                  <a:gd name="adj" fmla="val 29287"/>
                </a:avLst>
              </a:prstGeom>
              <a:solidFill>
                <a:srgbClr val="000099"/>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116" name="AutoShape 70"/>
              <p:cNvSpPr>
                <a:spLocks noChangeArrowheads="1"/>
              </p:cNvSpPr>
              <p:nvPr/>
            </p:nvSpPr>
            <p:spPr bwMode="auto">
              <a:xfrm>
                <a:off x="2400" y="2468"/>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117" name="AutoShape 71"/>
              <p:cNvSpPr>
                <a:spLocks noChangeArrowheads="1"/>
              </p:cNvSpPr>
              <p:nvPr/>
            </p:nvSpPr>
            <p:spPr bwMode="auto">
              <a:xfrm>
                <a:off x="796" y="19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grpSp>
      </p:grpSp>
      <p:grpSp>
        <p:nvGrpSpPr>
          <p:cNvPr id="146" name="Group 145"/>
          <p:cNvGrpSpPr/>
          <p:nvPr/>
        </p:nvGrpSpPr>
        <p:grpSpPr>
          <a:xfrm>
            <a:off x="688976" y="3924300"/>
            <a:ext cx="2773613" cy="2054272"/>
            <a:chOff x="231776" y="3848100"/>
            <a:chExt cx="2773613" cy="2054272"/>
          </a:xfrm>
        </p:grpSpPr>
        <p:cxnSp>
          <p:nvCxnSpPr>
            <p:cNvPr id="133" name="Straight Connector 132"/>
            <p:cNvCxnSpPr>
              <a:stCxn id="69" idx="7"/>
              <a:endCxn id="107" idx="0"/>
            </p:cNvCxnSpPr>
            <p:nvPr/>
          </p:nvCxnSpPr>
          <p:spPr bwMode="auto">
            <a:xfrm rot="16200000" flipV="1">
              <a:off x="202532" y="5576312"/>
              <a:ext cx="401592" cy="250527"/>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35" name="Straight Connector 134"/>
            <p:cNvCxnSpPr>
              <a:stCxn id="97" idx="0"/>
              <a:endCxn id="106" idx="3"/>
            </p:cNvCxnSpPr>
            <p:nvPr/>
          </p:nvCxnSpPr>
          <p:spPr bwMode="auto">
            <a:xfrm rot="5400000" flipH="1" flipV="1">
              <a:off x="338310" y="4943304"/>
              <a:ext cx="496887" cy="709956"/>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37" name="Straight Connector 136"/>
            <p:cNvCxnSpPr>
              <a:stCxn id="106" idx="1"/>
              <a:endCxn id="109" idx="5"/>
            </p:cNvCxnSpPr>
            <p:nvPr/>
          </p:nvCxnSpPr>
          <p:spPr bwMode="auto">
            <a:xfrm>
              <a:off x="995614" y="5027521"/>
              <a:ext cx="669925" cy="220846"/>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39" name="Straight Connector 138"/>
            <p:cNvCxnSpPr>
              <a:stCxn id="109" idx="0"/>
              <a:endCxn id="110" idx="3"/>
            </p:cNvCxnSpPr>
            <p:nvPr/>
          </p:nvCxnSpPr>
          <p:spPr bwMode="auto">
            <a:xfrm flipV="1">
              <a:off x="1741739" y="4845050"/>
              <a:ext cx="443005" cy="403317"/>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41" name="Straight Connector 140"/>
            <p:cNvCxnSpPr>
              <a:stCxn id="110" idx="0"/>
              <a:endCxn id="115" idx="0"/>
            </p:cNvCxnSpPr>
            <p:nvPr/>
          </p:nvCxnSpPr>
          <p:spPr bwMode="auto">
            <a:xfrm flipV="1">
              <a:off x="2238627" y="4449855"/>
              <a:ext cx="766762" cy="341312"/>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43" name="Straight Connector 142"/>
            <p:cNvCxnSpPr>
              <a:stCxn id="115" idx="0"/>
              <a:endCxn id="111" idx="1"/>
            </p:cNvCxnSpPr>
            <p:nvPr/>
          </p:nvCxnSpPr>
          <p:spPr bwMode="auto">
            <a:xfrm flipH="1" flipV="1">
              <a:off x="2062414" y="4105183"/>
              <a:ext cx="942975" cy="344672"/>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45" name="Straight Connector 144"/>
            <p:cNvCxnSpPr>
              <a:stCxn id="111" idx="1"/>
              <a:endCxn id="68" idx="6"/>
            </p:cNvCxnSpPr>
            <p:nvPr/>
          </p:nvCxnSpPr>
          <p:spPr bwMode="auto">
            <a:xfrm flipH="1" flipV="1">
              <a:off x="1790699" y="3848100"/>
              <a:ext cx="271715" cy="257083"/>
            </a:xfrm>
            <a:prstGeom prst="line">
              <a:avLst/>
            </a:prstGeom>
            <a:solidFill>
              <a:schemeClr val="accent1"/>
            </a:solidFill>
            <a:ln w="38100" cap="flat" cmpd="sng" algn="ctr">
              <a:solidFill>
                <a:srgbClr val="008000"/>
              </a:solidFill>
              <a:prstDash val="solid"/>
              <a:round/>
              <a:headEnd type="none" w="med" len="med"/>
              <a:tailEnd type="none" w="med" len="med"/>
            </a:ln>
            <a:effectLst/>
          </p:spPr>
        </p:cxnSp>
      </p:grpSp>
      <p:sp>
        <p:nvSpPr>
          <p:cNvPr id="147" name="Oval 9"/>
          <p:cNvSpPr>
            <a:spLocks noChangeArrowheads="1"/>
          </p:cNvSpPr>
          <p:nvPr/>
        </p:nvSpPr>
        <p:spPr bwMode="auto">
          <a:xfrm flipH="1">
            <a:off x="2617788" y="6019800"/>
            <a:ext cx="76200" cy="762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148" name="Text Box 12"/>
          <p:cNvSpPr txBox="1">
            <a:spLocks noChangeArrowheads="1"/>
          </p:cNvSpPr>
          <p:nvPr/>
        </p:nvSpPr>
        <p:spPr bwMode="auto">
          <a:xfrm>
            <a:off x="2667000" y="5791200"/>
            <a:ext cx="546100" cy="336550"/>
          </a:xfrm>
          <a:prstGeom prst="rect">
            <a:avLst/>
          </a:prstGeom>
          <a:noFill/>
          <a:ln w="9525">
            <a:noFill/>
            <a:miter lim="800000"/>
            <a:headEnd/>
            <a:tailEnd/>
          </a:ln>
        </p:spPr>
        <p:txBody>
          <a:bodyPr wrap="none" anchor="ctr">
            <a:spAutoFit/>
          </a:bodyPr>
          <a:lstStyle/>
          <a:p>
            <a:pPr algn="ctr" eaLnBrk="0" hangingPunct="0"/>
            <a:r>
              <a:rPr lang="en-US" sz="1600" b="1" dirty="0">
                <a:solidFill>
                  <a:schemeClr val="folHlink"/>
                </a:solidFill>
                <a:latin typeface="Times New Roman" charset="0"/>
              </a:rPr>
              <a:t>goal</a:t>
            </a:r>
          </a:p>
        </p:txBody>
      </p:sp>
      <p:grpSp>
        <p:nvGrpSpPr>
          <p:cNvPr id="161" name="Group 160"/>
          <p:cNvGrpSpPr/>
          <p:nvPr/>
        </p:nvGrpSpPr>
        <p:grpSpPr>
          <a:xfrm>
            <a:off x="659064" y="5103721"/>
            <a:ext cx="1893683" cy="927237"/>
            <a:chOff x="201864" y="5027521"/>
            <a:chExt cx="1893683" cy="927237"/>
          </a:xfrm>
        </p:grpSpPr>
        <p:cxnSp>
          <p:nvCxnSpPr>
            <p:cNvPr id="152" name="Straight Connector 151"/>
            <p:cNvCxnSpPr>
              <a:stCxn id="69" idx="1"/>
              <a:endCxn id="107" idx="5"/>
            </p:cNvCxnSpPr>
            <p:nvPr/>
          </p:nvCxnSpPr>
          <p:spPr bwMode="auto">
            <a:xfrm rot="16200000" flipV="1">
              <a:off x="137491" y="5565153"/>
              <a:ext cx="401592" cy="272845"/>
            </a:xfrm>
            <a:prstGeom prst="line">
              <a:avLst/>
            </a:prstGeom>
            <a:solidFill>
              <a:schemeClr val="accent1"/>
            </a:solidFill>
            <a:ln w="57150" cap="flat" cmpd="sng" algn="ctr">
              <a:solidFill>
                <a:srgbClr val="008000"/>
              </a:solidFill>
              <a:prstDash val="solid"/>
              <a:round/>
              <a:headEnd type="none" w="med" len="med"/>
              <a:tailEnd type="none" w="med" len="med"/>
            </a:ln>
            <a:effectLst/>
          </p:spPr>
        </p:cxnSp>
        <p:cxnSp>
          <p:nvCxnSpPr>
            <p:cNvPr id="154" name="Straight Connector 153"/>
            <p:cNvCxnSpPr>
              <a:stCxn id="107" idx="6"/>
              <a:endCxn id="106" idx="1"/>
            </p:cNvCxnSpPr>
            <p:nvPr/>
          </p:nvCxnSpPr>
          <p:spPr bwMode="auto">
            <a:xfrm rot="5400000" flipH="1" flipV="1">
              <a:off x="384426" y="4867276"/>
              <a:ext cx="450942" cy="771433"/>
            </a:xfrm>
            <a:prstGeom prst="line">
              <a:avLst/>
            </a:prstGeom>
            <a:solidFill>
              <a:schemeClr val="accent1"/>
            </a:solidFill>
            <a:ln w="57150" cap="flat" cmpd="sng" algn="ctr">
              <a:solidFill>
                <a:srgbClr val="008000"/>
              </a:solidFill>
              <a:prstDash val="solid"/>
              <a:round/>
              <a:headEnd type="none" w="med" len="med"/>
              <a:tailEnd type="none" w="med" len="med"/>
            </a:ln>
            <a:effectLst/>
          </p:spPr>
        </p:cxnSp>
        <p:cxnSp>
          <p:nvCxnSpPr>
            <p:cNvPr id="156" name="Straight Connector 155"/>
            <p:cNvCxnSpPr>
              <a:stCxn id="106" idx="1"/>
              <a:endCxn id="109" idx="4"/>
            </p:cNvCxnSpPr>
            <p:nvPr/>
          </p:nvCxnSpPr>
          <p:spPr bwMode="auto">
            <a:xfrm>
              <a:off x="995614" y="5027521"/>
              <a:ext cx="669925" cy="252412"/>
            </a:xfrm>
            <a:prstGeom prst="line">
              <a:avLst/>
            </a:prstGeom>
            <a:solidFill>
              <a:schemeClr val="accent1"/>
            </a:solidFill>
            <a:ln w="57150" cap="flat" cmpd="sng" algn="ctr">
              <a:solidFill>
                <a:srgbClr val="008000"/>
              </a:solidFill>
              <a:prstDash val="solid"/>
              <a:round/>
              <a:headEnd type="none" w="med" len="med"/>
              <a:tailEnd type="none" w="med" len="med"/>
            </a:ln>
            <a:effectLst/>
          </p:spPr>
        </p:cxnSp>
        <p:cxnSp>
          <p:nvCxnSpPr>
            <p:cNvPr id="158" name="Straight Connector 157"/>
            <p:cNvCxnSpPr>
              <a:stCxn id="109" idx="3"/>
              <a:endCxn id="113" idx="3"/>
            </p:cNvCxnSpPr>
            <p:nvPr/>
          </p:nvCxnSpPr>
          <p:spPr bwMode="auto">
            <a:xfrm rot="16200000" flipH="1">
              <a:off x="1585462" y="5404644"/>
              <a:ext cx="509588" cy="304800"/>
            </a:xfrm>
            <a:prstGeom prst="line">
              <a:avLst/>
            </a:prstGeom>
            <a:solidFill>
              <a:schemeClr val="accent1"/>
            </a:solidFill>
            <a:ln w="57150" cap="flat" cmpd="sng" algn="ctr">
              <a:solidFill>
                <a:srgbClr val="008000"/>
              </a:solidFill>
              <a:prstDash val="solid"/>
              <a:round/>
              <a:headEnd type="none" w="med" len="med"/>
              <a:tailEnd type="none" w="med" len="med"/>
            </a:ln>
            <a:effectLst/>
          </p:spPr>
        </p:cxnSp>
        <p:cxnSp>
          <p:nvCxnSpPr>
            <p:cNvPr id="160" name="Straight Connector 159"/>
            <p:cNvCxnSpPr>
              <a:stCxn id="113" idx="3"/>
              <a:endCxn id="147" idx="7"/>
            </p:cNvCxnSpPr>
            <p:nvPr/>
          </p:nvCxnSpPr>
          <p:spPr bwMode="auto">
            <a:xfrm rot="16200000" flipH="1">
              <a:off x="1972641" y="5831852"/>
              <a:ext cx="142921" cy="102891"/>
            </a:xfrm>
            <a:prstGeom prst="line">
              <a:avLst/>
            </a:prstGeom>
            <a:solidFill>
              <a:schemeClr val="accent1"/>
            </a:solidFill>
            <a:ln w="57150" cap="flat" cmpd="sng" algn="ctr">
              <a:solidFill>
                <a:srgbClr val="008000"/>
              </a:solidFill>
              <a:prstDash val="solid"/>
              <a:round/>
              <a:headEnd type="none" w="med" len="med"/>
              <a:tailEnd type="none" w="med" len="med"/>
            </a:ln>
            <a:effectLst/>
          </p:spPr>
        </p:cxnSp>
      </p:grpSp>
      <p:sp>
        <p:nvSpPr>
          <p:cNvPr id="162" name="TextBox 161"/>
          <p:cNvSpPr txBox="1"/>
          <p:nvPr/>
        </p:nvSpPr>
        <p:spPr>
          <a:xfrm>
            <a:off x="4495800" y="4648200"/>
            <a:ext cx="4052713" cy="1200329"/>
          </a:xfrm>
          <a:prstGeom prst="rect">
            <a:avLst/>
          </a:prstGeom>
          <a:noFill/>
        </p:spPr>
        <p:txBody>
          <a:bodyPr wrap="none" rtlCol="0">
            <a:spAutoFit/>
          </a:bodyPr>
          <a:lstStyle/>
          <a:p>
            <a:r>
              <a:rPr lang="en-US" b="1" dirty="0" smtClean="0"/>
              <a:t>PRM </a:t>
            </a:r>
            <a:r>
              <a:rPr lang="en-US" dirty="0" smtClean="0"/>
              <a:t>is a </a:t>
            </a:r>
            <a:r>
              <a:rPr lang="en-US" b="1" dirty="0" smtClean="0"/>
              <a:t>multiple-query</a:t>
            </a:r>
            <a:br>
              <a:rPr lang="en-US" b="1" dirty="0" smtClean="0"/>
            </a:br>
            <a:r>
              <a:rPr lang="en-US" b="1" dirty="0" smtClean="0"/>
              <a:t>  </a:t>
            </a:r>
            <a:r>
              <a:rPr lang="en-US" dirty="0" smtClean="0"/>
              <a:t>algorithm (can reuse the</a:t>
            </a:r>
            <a:br>
              <a:rPr lang="en-US" dirty="0" smtClean="0"/>
            </a:br>
            <a:r>
              <a:rPr lang="en-US" dirty="0" smtClean="0"/>
              <a:t>  roadmap for many queries)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10" presetClass="entr" presetSubtype="0"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fade">
                                      <p:cBhvr>
                                        <p:cTn id="34" dur="2000"/>
                                        <p:tgtEl>
                                          <p:spTgt spid="1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146"/>
                                        </p:tgtEl>
                                      </p:cBhvr>
                                    </p:animEffect>
                                    <p:set>
                                      <p:cBhvr>
                                        <p:cTn id="39" dur="1" fill="hold">
                                          <p:stCondLst>
                                            <p:cond delay="1999"/>
                                          </p:stCondLst>
                                        </p:cTn>
                                        <p:tgtEl>
                                          <p:spTgt spid="14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000"/>
                                        <p:tgtEl>
                                          <p:spTgt spid="71"/>
                                        </p:tgtEl>
                                      </p:cBhvr>
                                    </p:animEffect>
                                    <p:set>
                                      <p:cBhvr>
                                        <p:cTn id="44" dur="1" fill="hold">
                                          <p:stCondLst>
                                            <p:cond delay="1999"/>
                                          </p:stCondLst>
                                        </p:cTn>
                                        <p:tgtEl>
                                          <p:spTgt spid="7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68"/>
                                        </p:tgtEl>
                                      </p:cBhvr>
                                    </p:animEffect>
                                    <p:set>
                                      <p:cBhvr>
                                        <p:cTn id="47" dur="1" fill="hold">
                                          <p:stCondLst>
                                            <p:cond delay="1999"/>
                                          </p:stCondLst>
                                        </p:cTn>
                                        <p:tgtEl>
                                          <p:spTgt spid="6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fade">
                                      <p:cBhvr>
                                        <p:cTn id="52" dur="500"/>
                                        <p:tgtEl>
                                          <p:spTgt spid="1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2000"/>
                                        <p:tgtEl>
                                          <p:spTgt spid="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2"/>
                                        </p:tgtEl>
                                        <p:attrNameLst>
                                          <p:attrName>style.visibility</p:attrName>
                                        </p:attrNameLst>
                                      </p:cBhvr>
                                      <p:to>
                                        <p:strVal val="visible"/>
                                      </p:to>
                                    </p:set>
                                    <p:animEffect transition="in" filter="fade">
                                      <p:cBhvr>
                                        <p:cTn id="65"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9" grpId="0" animBg="1"/>
      <p:bldP spid="70" grpId="0"/>
      <p:bldP spid="71" grpId="0"/>
      <p:bldP spid="71" grpId="1"/>
      <p:bldP spid="147" grpId="0" animBg="1"/>
      <p:bldP spid="148" grpId="0"/>
      <p:bldP spid="1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cstate="print"/>
          <a:srcRect/>
          <a:stretch>
            <a:fillRect/>
          </a:stretch>
        </p:blipFill>
        <p:spPr bwMode="auto">
          <a:xfrm>
            <a:off x="6486120" y="743118"/>
            <a:ext cx="2429280" cy="1994610"/>
          </a:xfrm>
          <a:prstGeom prst="rect">
            <a:avLst/>
          </a:prstGeom>
          <a:noFill/>
          <a:ln w="9525">
            <a:noFill/>
            <a:miter lim="800000"/>
            <a:headEnd/>
            <a:tailEnd/>
          </a:ln>
        </p:spPr>
      </p:pic>
      <p:sp>
        <p:nvSpPr>
          <p:cNvPr id="9219" name="Title 1"/>
          <p:cNvSpPr>
            <a:spLocks noGrp="1"/>
          </p:cNvSpPr>
          <p:nvPr>
            <p:ph type="title"/>
          </p:nvPr>
        </p:nvSpPr>
        <p:spPr>
          <a:xfrm>
            <a:off x="0" y="152400"/>
            <a:ext cx="8305800" cy="1143480"/>
          </a:xfrm>
        </p:spPr>
        <p:txBody>
          <a:bodyPr/>
          <a:lstStyle/>
          <a:p>
            <a:pPr eaLnBrk="1"/>
            <a:r>
              <a:rPr lang="en-US" sz="4400" b="1" i="1" dirty="0" smtClean="0"/>
              <a:t>Incremental</a:t>
            </a:r>
            <a:r>
              <a:rPr lang="en-US" sz="4400" i="1" dirty="0" smtClean="0"/>
              <a:t> </a:t>
            </a:r>
            <a:r>
              <a:rPr lang="en-US" sz="4400" dirty="0" smtClean="0"/>
              <a:t>Sampling-based Motion Planning</a:t>
            </a:r>
          </a:p>
        </p:txBody>
      </p:sp>
      <p:sp>
        <p:nvSpPr>
          <p:cNvPr id="9220" name="Content Placeholder 2"/>
          <p:cNvSpPr>
            <a:spLocks noGrp="1"/>
          </p:cNvSpPr>
          <p:nvPr>
            <p:ph idx="1"/>
          </p:nvPr>
        </p:nvSpPr>
        <p:spPr>
          <a:xfrm>
            <a:off x="456480" y="1524000"/>
            <a:ext cx="5715719" cy="5105400"/>
          </a:xfrm>
        </p:spPr>
        <p:txBody>
          <a:bodyPr/>
          <a:lstStyle/>
          <a:p>
            <a:pPr eaLnBrk="1">
              <a:buFontTx/>
              <a:buChar char="•"/>
            </a:pPr>
            <a:r>
              <a:rPr lang="en-US" sz="1800" dirty="0" smtClean="0"/>
              <a:t>Sometimes building a roadmap </a:t>
            </a:r>
            <a:r>
              <a:rPr lang="en-US" sz="1800" i="1" dirty="0" smtClean="0"/>
              <a:t>a priori </a:t>
            </a:r>
            <a:r>
              <a:rPr lang="en-US" sz="1800" dirty="0" smtClean="0"/>
              <a:t/>
            </a:r>
            <a:br>
              <a:rPr lang="en-US" sz="1800" dirty="0" smtClean="0"/>
            </a:br>
            <a:r>
              <a:rPr lang="en-US" sz="1800" dirty="0" smtClean="0"/>
              <a:t>might be inefficient (or even impractical)</a:t>
            </a:r>
          </a:p>
          <a:p>
            <a:pPr lvl="1">
              <a:buFontTx/>
              <a:buChar char="•"/>
            </a:pPr>
            <a:r>
              <a:rPr lang="en-US" sz="1600" dirty="0" smtClean="0"/>
              <a:t>Assumes that all regions of c-space</a:t>
            </a:r>
            <a:br>
              <a:rPr lang="en-US" sz="1600" dirty="0" smtClean="0"/>
            </a:br>
            <a:r>
              <a:rPr lang="en-US" sz="1600" dirty="0" smtClean="0"/>
              <a:t>will be utilized during actual motions</a:t>
            </a:r>
          </a:p>
          <a:p>
            <a:pPr lvl="1">
              <a:buFontTx/>
              <a:buChar char="•"/>
            </a:pPr>
            <a:endParaRPr lang="en-US" sz="1800" dirty="0" smtClean="0"/>
          </a:p>
          <a:p>
            <a:pPr>
              <a:spcAft>
                <a:spcPts val="272"/>
              </a:spcAft>
            </a:pPr>
            <a:r>
              <a:rPr lang="en-US" sz="1800" dirty="0" smtClean="0"/>
              <a:t>Building a roadmap requires global knowledge</a:t>
            </a:r>
          </a:p>
          <a:p>
            <a:pPr lvl="1" eaLnBrk="1">
              <a:buFontTx/>
              <a:buChar char="•"/>
            </a:pPr>
            <a:r>
              <a:rPr lang="en-US" sz="1600" dirty="0" smtClean="0"/>
              <a:t>But in real settings, obstacles are not known </a:t>
            </a:r>
            <a:br>
              <a:rPr lang="en-US" sz="1600" dirty="0" smtClean="0"/>
            </a:br>
            <a:r>
              <a:rPr lang="en-US" sz="1600" i="1" dirty="0" smtClean="0"/>
              <a:t>a priori</a:t>
            </a:r>
            <a:r>
              <a:rPr lang="en-US" sz="1600" dirty="0" smtClean="0"/>
              <a:t>; rather, they are discovered </a:t>
            </a:r>
            <a:r>
              <a:rPr lang="en-US" sz="1600" i="1" dirty="0" smtClean="0"/>
              <a:t>online</a:t>
            </a:r>
          </a:p>
          <a:p>
            <a:pPr lvl="1" eaLnBrk="1">
              <a:buFontTx/>
              <a:buChar char="•"/>
            </a:pPr>
            <a:endParaRPr lang="en-US" sz="1600" dirty="0" smtClean="0"/>
          </a:p>
          <a:p>
            <a:pPr>
              <a:spcAft>
                <a:spcPts val="272"/>
              </a:spcAft>
            </a:pPr>
            <a:r>
              <a:rPr lang="en-US" sz="1800" b="1" dirty="0" smtClean="0"/>
              <a:t>We desire an </a:t>
            </a:r>
            <a:r>
              <a:rPr lang="en-US" sz="1800" b="1" i="1" dirty="0" smtClean="0"/>
              <a:t>incremental </a:t>
            </a:r>
            <a:r>
              <a:rPr lang="en-US" sz="1800" b="1" dirty="0" smtClean="0"/>
              <a:t>method:</a:t>
            </a:r>
          </a:p>
          <a:p>
            <a:pPr lvl="1" eaLnBrk="1">
              <a:buFontTx/>
              <a:buChar char="•"/>
            </a:pPr>
            <a:r>
              <a:rPr lang="en-US" sz="1600" dirty="0" smtClean="0"/>
              <a:t>Generate motion plans for a single start, goal pose</a:t>
            </a:r>
            <a:endParaRPr lang="en-US" sz="1600" b="1" dirty="0" smtClean="0">
              <a:solidFill>
                <a:srgbClr val="FF0000"/>
              </a:solidFill>
            </a:endParaRPr>
          </a:p>
          <a:p>
            <a:pPr lvl="1" eaLnBrk="1">
              <a:buFontTx/>
              <a:buChar char="•"/>
            </a:pPr>
            <a:r>
              <a:rPr lang="en-US" sz="1600" dirty="0" smtClean="0"/>
              <a:t>Expending more CPU yields better motion plans</a:t>
            </a:r>
            <a:br>
              <a:rPr lang="en-US" sz="1600" dirty="0" smtClean="0"/>
            </a:br>
            <a:endParaRPr lang="en-US" sz="1600" dirty="0" smtClean="0"/>
          </a:p>
          <a:p>
            <a:pPr>
              <a:spcAft>
                <a:spcPts val="272"/>
              </a:spcAft>
            </a:pPr>
            <a:r>
              <a:rPr lang="en-US" sz="2000" b="1" dirty="0" smtClean="0">
                <a:solidFill>
                  <a:srgbClr val="000000"/>
                </a:solidFill>
              </a:rPr>
              <a:t>The </a:t>
            </a:r>
            <a:r>
              <a:rPr lang="en-US" sz="2000" b="1" dirty="0" smtClean="0"/>
              <a:t>Rapidly-exploring Random Tree (RRT) algorithm meets these requirements</a:t>
            </a:r>
          </a:p>
        </p:txBody>
      </p:sp>
      <p:pic>
        <p:nvPicPr>
          <p:cNvPr id="9221" name="Picture 4"/>
          <p:cNvPicPr>
            <a:picLocks noChangeAspect="1"/>
          </p:cNvPicPr>
          <p:nvPr/>
        </p:nvPicPr>
        <p:blipFill>
          <a:blip r:embed="rId4" cstate="print"/>
          <a:srcRect/>
          <a:stretch>
            <a:fillRect/>
          </a:stretch>
        </p:blipFill>
        <p:spPr bwMode="auto">
          <a:xfrm>
            <a:off x="6441480" y="2668600"/>
            <a:ext cx="2433600" cy="2073818"/>
          </a:xfrm>
          <a:prstGeom prst="rect">
            <a:avLst/>
          </a:prstGeom>
          <a:noFill/>
          <a:ln w="9525">
            <a:noFill/>
            <a:miter lim="800000"/>
            <a:headEnd/>
            <a:tailEnd/>
          </a:ln>
        </p:spPr>
      </p:pic>
      <p:pic>
        <p:nvPicPr>
          <p:cNvPr id="9222" name="Picture 5"/>
          <p:cNvPicPr>
            <a:picLocks noChangeAspect="1"/>
          </p:cNvPicPr>
          <p:nvPr/>
        </p:nvPicPr>
        <p:blipFill>
          <a:blip r:embed="rId5" cstate="print"/>
          <a:srcRect/>
          <a:stretch>
            <a:fillRect/>
          </a:stretch>
        </p:blipFill>
        <p:spPr bwMode="auto">
          <a:xfrm>
            <a:off x="6414120" y="4742419"/>
            <a:ext cx="2435040" cy="2079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a:cxnSpLocks noChangeShapeType="1"/>
          </p:cNvCxnSpPr>
          <p:nvPr/>
        </p:nvCxnSpPr>
        <p:spPr bwMode="auto">
          <a:xfrm flipV="1">
            <a:off x="3868618" y="3386295"/>
            <a:ext cx="633044" cy="281353"/>
          </a:xfrm>
          <a:prstGeom prst="line">
            <a:avLst/>
          </a:prstGeom>
          <a:noFill/>
          <a:ln w="38100">
            <a:solidFill>
              <a:schemeClr val="tx1"/>
            </a:solidFill>
            <a:round/>
            <a:headEnd/>
            <a:tailEnd/>
          </a:ln>
        </p:spPr>
      </p:cxnSp>
      <p:cxnSp>
        <p:nvCxnSpPr>
          <p:cNvPr id="48" name="Straight Connector 47"/>
          <p:cNvCxnSpPr>
            <a:cxnSpLocks noChangeShapeType="1"/>
          </p:cNvCxnSpPr>
          <p:nvPr/>
        </p:nvCxnSpPr>
        <p:spPr bwMode="auto">
          <a:xfrm rot="10800000">
            <a:off x="1899139" y="3356149"/>
            <a:ext cx="1959429" cy="321548"/>
          </a:xfrm>
          <a:prstGeom prst="line">
            <a:avLst/>
          </a:prstGeom>
          <a:noFill/>
          <a:ln w="38100">
            <a:solidFill>
              <a:schemeClr val="tx1"/>
            </a:solidFill>
            <a:round/>
            <a:headEnd/>
            <a:tailEnd/>
          </a:ln>
        </p:spPr>
      </p:cxnSp>
      <p:cxnSp>
        <p:nvCxnSpPr>
          <p:cNvPr id="52" name="Straight Connector 51"/>
          <p:cNvCxnSpPr>
            <a:cxnSpLocks noChangeShapeType="1"/>
          </p:cNvCxnSpPr>
          <p:nvPr/>
        </p:nvCxnSpPr>
        <p:spPr bwMode="auto">
          <a:xfrm rot="16200000" flipH="1">
            <a:off x="1673053" y="3572192"/>
            <a:ext cx="783768" cy="311495"/>
          </a:xfrm>
          <a:prstGeom prst="line">
            <a:avLst/>
          </a:prstGeom>
          <a:noFill/>
          <a:ln w="38100">
            <a:solidFill>
              <a:schemeClr val="tx1"/>
            </a:solidFill>
            <a:round/>
            <a:headEnd/>
            <a:tailEnd/>
          </a:ln>
        </p:spPr>
      </p:cxnSp>
      <p:cxnSp>
        <p:nvCxnSpPr>
          <p:cNvPr id="55" name="Straight Connector 54"/>
          <p:cNvCxnSpPr>
            <a:cxnSpLocks noChangeShapeType="1"/>
          </p:cNvCxnSpPr>
          <p:nvPr/>
        </p:nvCxnSpPr>
        <p:spPr bwMode="auto">
          <a:xfrm rot="16200000" flipV="1">
            <a:off x="3009480" y="2798464"/>
            <a:ext cx="1517302" cy="221068"/>
          </a:xfrm>
          <a:prstGeom prst="line">
            <a:avLst/>
          </a:prstGeom>
          <a:noFill/>
          <a:ln w="38100">
            <a:solidFill>
              <a:schemeClr val="tx1"/>
            </a:solidFill>
            <a:prstDash val="dash"/>
            <a:round/>
            <a:headEnd/>
            <a:tailEnd/>
          </a:ln>
        </p:spPr>
      </p:cxnSp>
      <p:cxnSp>
        <p:nvCxnSpPr>
          <p:cNvPr id="58" name="Straight Connector 57"/>
          <p:cNvCxnSpPr>
            <a:cxnSpLocks noChangeShapeType="1"/>
            <a:stCxn id="50" idx="6"/>
          </p:cNvCxnSpPr>
          <p:nvPr/>
        </p:nvCxnSpPr>
        <p:spPr bwMode="auto">
          <a:xfrm flipV="1">
            <a:off x="4555440" y="3181486"/>
            <a:ext cx="1383136" cy="193839"/>
          </a:xfrm>
          <a:prstGeom prst="line">
            <a:avLst/>
          </a:prstGeom>
          <a:noFill/>
          <a:ln w="38100">
            <a:solidFill>
              <a:schemeClr val="tx1"/>
            </a:solidFill>
            <a:round/>
            <a:headEnd/>
            <a:tailEnd/>
          </a:ln>
        </p:spPr>
      </p:cxnSp>
      <p:cxnSp>
        <p:nvCxnSpPr>
          <p:cNvPr id="61" name="Straight Connector 60"/>
          <p:cNvCxnSpPr>
            <a:cxnSpLocks noChangeShapeType="1"/>
            <a:stCxn id="50" idx="5"/>
            <a:endCxn id="60" idx="1"/>
          </p:cNvCxnSpPr>
          <p:nvPr/>
        </p:nvCxnSpPr>
        <p:spPr bwMode="auto">
          <a:xfrm rot="16200000" flipH="1">
            <a:off x="4435630" y="3523541"/>
            <a:ext cx="724541" cy="525094"/>
          </a:xfrm>
          <a:prstGeom prst="line">
            <a:avLst/>
          </a:prstGeom>
          <a:noFill/>
          <a:ln w="38100">
            <a:solidFill>
              <a:schemeClr val="tx1"/>
            </a:solidFill>
            <a:round/>
            <a:headEnd/>
            <a:tailEnd/>
          </a:ln>
        </p:spPr>
      </p:cxnSp>
      <p:cxnSp>
        <p:nvCxnSpPr>
          <p:cNvPr id="64" name="Straight Connector 63"/>
          <p:cNvCxnSpPr>
            <a:cxnSpLocks noChangeShapeType="1"/>
            <a:stCxn id="57" idx="7"/>
          </p:cNvCxnSpPr>
          <p:nvPr/>
        </p:nvCxnSpPr>
        <p:spPr bwMode="auto">
          <a:xfrm rot="5400000" flipH="1" flipV="1">
            <a:off x="5792777" y="2645895"/>
            <a:ext cx="681543" cy="293350"/>
          </a:xfrm>
          <a:prstGeom prst="line">
            <a:avLst/>
          </a:prstGeom>
          <a:noFill/>
          <a:ln w="38100">
            <a:solidFill>
              <a:schemeClr val="tx1"/>
            </a:solidFill>
            <a:round/>
            <a:headEnd/>
            <a:tailEnd/>
          </a:ln>
        </p:spPr>
      </p:cxnSp>
      <p:cxnSp>
        <p:nvCxnSpPr>
          <p:cNvPr id="67" name="Straight Connector 66"/>
          <p:cNvCxnSpPr>
            <a:cxnSpLocks noChangeShapeType="1"/>
          </p:cNvCxnSpPr>
          <p:nvPr/>
        </p:nvCxnSpPr>
        <p:spPr bwMode="auto">
          <a:xfrm>
            <a:off x="5928527" y="3165231"/>
            <a:ext cx="1185706" cy="914400"/>
          </a:xfrm>
          <a:prstGeom prst="line">
            <a:avLst/>
          </a:prstGeom>
          <a:noFill/>
          <a:ln w="38100">
            <a:solidFill>
              <a:schemeClr val="tx1"/>
            </a:solidFill>
            <a:round/>
            <a:headEnd/>
            <a:tailEnd/>
          </a:ln>
        </p:spPr>
      </p:cxnSp>
      <p:sp>
        <p:nvSpPr>
          <p:cNvPr id="10242" name="Title 1"/>
          <p:cNvSpPr>
            <a:spLocks noGrp="1"/>
          </p:cNvSpPr>
          <p:nvPr>
            <p:ph type="title"/>
          </p:nvPr>
        </p:nvSpPr>
        <p:spPr>
          <a:xfrm>
            <a:off x="228600" y="0"/>
            <a:ext cx="8763000" cy="1143000"/>
          </a:xfrm>
        </p:spPr>
        <p:txBody>
          <a:bodyPr/>
          <a:lstStyle/>
          <a:p>
            <a:pPr algn="l" eaLnBrk="1"/>
            <a:r>
              <a:rPr lang="en-US" sz="4400" b="1" dirty="0" smtClean="0"/>
              <a:t>RRT Data Structure, Algorithm</a:t>
            </a:r>
            <a:endParaRPr lang="en-US" sz="4400" dirty="0" smtClean="0"/>
          </a:p>
        </p:txBody>
      </p:sp>
      <p:sp>
        <p:nvSpPr>
          <p:cNvPr id="10243" name="Content Placeholder 2"/>
          <p:cNvSpPr>
            <a:spLocks noGrp="1"/>
          </p:cNvSpPr>
          <p:nvPr>
            <p:ph idx="1"/>
          </p:nvPr>
        </p:nvSpPr>
        <p:spPr>
          <a:xfrm>
            <a:off x="424800" y="914401"/>
            <a:ext cx="8490600" cy="990600"/>
          </a:xfrm>
        </p:spPr>
        <p:txBody>
          <a:bodyPr/>
          <a:lstStyle/>
          <a:p>
            <a:pPr eaLnBrk="1">
              <a:buNone/>
            </a:pPr>
            <a:r>
              <a:rPr lang="en-US" b="1" dirty="0" smtClean="0">
                <a:solidFill>
                  <a:schemeClr val="tx2"/>
                </a:solidFill>
              </a:rPr>
              <a:t>T = (nodes V, edges E): tree structure</a:t>
            </a:r>
            <a:endParaRPr lang="en-US" sz="2000" b="1" dirty="0" smtClean="0">
              <a:solidFill>
                <a:schemeClr val="tx2"/>
              </a:solidFill>
            </a:endParaRPr>
          </a:p>
          <a:p>
            <a:pPr lvl="1"/>
            <a:r>
              <a:rPr lang="en-US" sz="2000" b="1" dirty="0" smtClean="0">
                <a:solidFill>
                  <a:schemeClr val="tx2"/>
                </a:solidFill>
              </a:rPr>
              <a:t>Initialized as single root vertex (the robot’s current pose)</a:t>
            </a:r>
          </a:p>
        </p:txBody>
      </p:sp>
      <p:sp>
        <p:nvSpPr>
          <p:cNvPr id="37" name="TextBox 36"/>
          <p:cNvSpPr txBox="1"/>
          <p:nvPr/>
        </p:nvSpPr>
        <p:spPr>
          <a:xfrm>
            <a:off x="3796632" y="4846022"/>
            <a:ext cx="3505200" cy="369332"/>
          </a:xfrm>
          <a:prstGeom prst="rect">
            <a:avLst/>
          </a:prstGeom>
          <a:noFill/>
        </p:spPr>
        <p:txBody>
          <a:bodyPr wrap="square" rtlCol="0">
            <a:spAutoFit/>
          </a:bodyPr>
          <a:lstStyle/>
          <a:p>
            <a:r>
              <a:rPr lang="en-US" sz="1800" dirty="0" smtClean="0"/>
              <a:t>// Sample a node </a:t>
            </a:r>
            <a:r>
              <a:rPr lang="en-US" sz="1800" i="1" dirty="0" smtClean="0"/>
              <a:t>x</a:t>
            </a:r>
            <a:r>
              <a:rPr lang="en-US" sz="1800" dirty="0" smtClean="0"/>
              <a:t> from c-space</a:t>
            </a:r>
            <a:endParaRPr lang="en-US" sz="1800" dirty="0"/>
          </a:p>
        </p:txBody>
      </p:sp>
      <p:sp>
        <p:nvSpPr>
          <p:cNvPr id="38" name="TextBox 37"/>
          <p:cNvSpPr txBox="1"/>
          <p:nvPr/>
        </p:nvSpPr>
        <p:spPr>
          <a:xfrm>
            <a:off x="3810000" y="5193268"/>
            <a:ext cx="3505200" cy="369332"/>
          </a:xfrm>
          <a:prstGeom prst="rect">
            <a:avLst/>
          </a:prstGeom>
          <a:noFill/>
        </p:spPr>
        <p:txBody>
          <a:bodyPr wrap="square" rtlCol="0">
            <a:spAutoFit/>
          </a:bodyPr>
          <a:lstStyle/>
          <a:p>
            <a:r>
              <a:rPr lang="en-US" sz="1800" dirty="0" smtClean="0"/>
              <a:t>// Find nearest node </a:t>
            </a:r>
            <a:r>
              <a:rPr lang="en-US" sz="1800" i="1" dirty="0" smtClean="0"/>
              <a:t>v</a:t>
            </a:r>
            <a:r>
              <a:rPr lang="en-US" sz="1800" dirty="0" smtClean="0"/>
              <a:t> in tree</a:t>
            </a:r>
            <a:endParaRPr lang="en-US" sz="1800" dirty="0"/>
          </a:p>
        </p:txBody>
      </p:sp>
      <p:sp>
        <p:nvSpPr>
          <p:cNvPr id="40" name="TextBox 39"/>
          <p:cNvSpPr txBox="1"/>
          <p:nvPr/>
        </p:nvSpPr>
        <p:spPr>
          <a:xfrm>
            <a:off x="3810000" y="5574268"/>
            <a:ext cx="4419600" cy="369332"/>
          </a:xfrm>
          <a:prstGeom prst="rect">
            <a:avLst/>
          </a:prstGeom>
          <a:noFill/>
        </p:spPr>
        <p:txBody>
          <a:bodyPr wrap="square" rtlCol="0">
            <a:spAutoFit/>
          </a:bodyPr>
          <a:lstStyle/>
          <a:p>
            <a:r>
              <a:rPr lang="en-US" sz="1800" dirty="0" smtClean="0"/>
              <a:t>// Extend nearest node toward sample</a:t>
            </a:r>
            <a:endParaRPr lang="en-US" sz="1800" dirty="0"/>
          </a:p>
        </p:txBody>
      </p:sp>
      <p:sp>
        <p:nvSpPr>
          <p:cNvPr id="41" name="TextBox 40"/>
          <p:cNvSpPr txBox="1"/>
          <p:nvPr/>
        </p:nvSpPr>
        <p:spPr>
          <a:xfrm>
            <a:off x="5257800" y="5955268"/>
            <a:ext cx="3124200" cy="369332"/>
          </a:xfrm>
          <a:prstGeom prst="rect">
            <a:avLst/>
          </a:prstGeom>
          <a:noFill/>
        </p:spPr>
        <p:txBody>
          <a:bodyPr wrap="square" rtlCol="0">
            <a:spAutoFit/>
          </a:bodyPr>
          <a:lstStyle/>
          <a:p>
            <a:r>
              <a:rPr lang="en-US" sz="1800" dirty="0" smtClean="0"/>
              <a:t>// If extension is collision-free </a:t>
            </a:r>
            <a:endParaRPr lang="en-US" sz="1800" dirty="0"/>
          </a:p>
        </p:txBody>
      </p:sp>
      <p:sp>
        <p:nvSpPr>
          <p:cNvPr id="42" name="TextBox 41"/>
          <p:cNvSpPr txBox="1"/>
          <p:nvPr/>
        </p:nvSpPr>
        <p:spPr>
          <a:xfrm>
            <a:off x="5257800" y="6336268"/>
            <a:ext cx="3581400" cy="369332"/>
          </a:xfrm>
          <a:prstGeom prst="rect">
            <a:avLst/>
          </a:prstGeom>
          <a:noFill/>
        </p:spPr>
        <p:txBody>
          <a:bodyPr wrap="square" rtlCol="0">
            <a:spAutoFit/>
          </a:bodyPr>
          <a:lstStyle/>
          <a:p>
            <a:r>
              <a:rPr lang="en-US" sz="1800" dirty="0" smtClean="0"/>
              <a:t>// Add new node and edge to tree</a:t>
            </a:r>
            <a:endParaRPr lang="en-US" sz="1800" dirty="0"/>
          </a:p>
        </p:txBody>
      </p:sp>
      <p:sp>
        <p:nvSpPr>
          <p:cNvPr id="39" name="Oval 3"/>
          <p:cNvSpPr>
            <a:spLocks noChangeArrowheads="1"/>
          </p:cNvSpPr>
          <p:nvPr/>
        </p:nvSpPr>
        <p:spPr bwMode="auto">
          <a:xfrm>
            <a:off x="3796200" y="3597145"/>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44" name="Oval 43"/>
          <p:cNvSpPr>
            <a:spLocks noChangeArrowheads="1"/>
          </p:cNvSpPr>
          <p:nvPr/>
        </p:nvSpPr>
        <p:spPr bwMode="auto">
          <a:xfrm>
            <a:off x="4418280" y="3320635"/>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46" name="Oval 45"/>
          <p:cNvSpPr>
            <a:spLocks noChangeArrowheads="1"/>
          </p:cNvSpPr>
          <p:nvPr/>
        </p:nvSpPr>
        <p:spPr bwMode="auto">
          <a:xfrm>
            <a:off x="738934" y="3124200"/>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47" name="Oval 46"/>
          <p:cNvSpPr>
            <a:spLocks noChangeArrowheads="1"/>
          </p:cNvSpPr>
          <p:nvPr/>
        </p:nvSpPr>
        <p:spPr bwMode="auto">
          <a:xfrm>
            <a:off x="1828800" y="3276599"/>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49" name="Oval 48"/>
          <p:cNvSpPr>
            <a:spLocks noChangeArrowheads="1"/>
          </p:cNvSpPr>
          <p:nvPr/>
        </p:nvSpPr>
        <p:spPr bwMode="auto">
          <a:xfrm>
            <a:off x="2262935" y="4376969"/>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50" name="Oval 49"/>
          <p:cNvSpPr>
            <a:spLocks noChangeArrowheads="1"/>
          </p:cNvSpPr>
          <p:nvPr/>
        </p:nvSpPr>
        <p:spPr bwMode="auto">
          <a:xfrm>
            <a:off x="4418280" y="3306745"/>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51" name="Oval 50"/>
          <p:cNvSpPr>
            <a:spLocks noChangeArrowheads="1"/>
          </p:cNvSpPr>
          <p:nvPr/>
        </p:nvSpPr>
        <p:spPr bwMode="auto">
          <a:xfrm>
            <a:off x="2140680" y="4042023"/>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53" name="Oval 52"/>
          <p:cNvSpPr>
            <a:spLocks noChangeArrowheads="1"/>
          </p:cNvSpPr>
          <p:nvPr/>
        </p:nvSpPr>
        <p:spPr bwMode="auto">
          <a:xfrm>
            <a:off x="3581400" y="2057400"/>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56" name="Oval 55"/>
          <p:cNvSpPr>
            <a:spLocks noChangeArrowheads="1"/>
          </p:cNvSpPr>
          <p:nvPr/>
        </p:nvSpPr>
        <p:spPr bwMode="auto">
          <a:xfrm>
            <a:off x="7113960" y="2974999"/>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57" name="Oval 56"/>
          <p:cNvSpPr>
            <a:spLocks noChangeArrowheads="1"/>
          </p:cNvSpPr>
          <p:nvPr/>
        </p:nvSpPr>
        <p:spPr bwMode="auto">
          <a:xfrm>
            <a:off x="5869800" y="3113254"/>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59" name="Oval 58"/>
          <p:cNvSpPr>
            <a:spLocks noChangeArrowheads="1"/>
          </p:cNvSpPr>
          <p:nvPr/>
        </p:nvSpPr>
        <p:spPr bwMode="auto">
          <a:xfrm>
            <a:off x="5190001" y="4362734"/>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60" name="Oval 59"/>
          <p:cNvSpPr>
            <a:spLocks noChangeArrowheads="1"/>
          </p:cNvSpPr>
          <p:nvPr/>
        </p:nvSpPr>
        <p:spPr bwMode="auto">
          <a:xfrm>
            <a:off x="5040360" y="4128272"/>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62" name="Oval 61"/>
          <p:cNvSpPr>
            <a:spLocks noChangeArrowheads="1"/>
          </p:cNvSpPr>
          <p:nvPr/>
        </p:nvSpPr>
        <p:spPr bwMode="auto">
          <a:xfrm>
            <a:off x="6391617" y="2011793"/>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63" name="Oval 62"/>
          <p:cNvSpPr>
            <a:spLocks noChangeArrowheads="1"/>
          </p:cNvSpPr>
          <p:nvPr/>
        </p:nvSpPr>
        <p:spPr bwMode="auto">
          <a:xfrm>
            <a:off x="6219120" y="2382745"/>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65" name="Oval 64"/>
          <p:cNvSpPr>
            <a:spLocks noChangeArrowheads="1"/>
          </p:cNvSpPr>
          <p:nvPr/>
        </p:nvSpPr>
        <p:spPr bwMode="auto">
          <a:xfrm>
            <a:off x="7597800" y="4426672"/>
            <a:ext cx="137160" cy="137160"/>
          </a:xfrm>
          <a:prstGeom prst="ellipse">
            <a:avLst/>
          </a:prstGeom>
          <a:solidFill>
            <a:srgbClr val="FF6600"/>
          </a:solidFill>
          <a:ln w="9525">
            <a:solidFill>
              <a:schemeClr val="tx1"/>
            </a:solidFill>
            <a:round/>
            <a:headEnd/>
            <a:tailEnd/>
          </a:ln>
        </p:spPr>
        <p:txBody>
          <a:bodyPr lIns="82945" tIns="41473" rIns="82945" bIns="41473"/>
          <a:lstStyle/>
          <a:p>
            <a:endParaRPr lang="en-US"/>
          </a:p>
        </p:txBody>
      </p:sp>
      <p:sp>
        <p:nvSpPr>
          <p:cNvPr id="66" name="Oval 65"/>
          <p:cNvSpPr>
            <a:spLocks noChangeArrowheads="1"/>
          </p:cNvSpPr>
          <p:nvPr/>
        </p:nvSpPr>
        <p:spPr bwMode="auto">
          <a:xfrm>
            <a:off x="7044840" y="4011908"/>
            <a:ext cx="137160" cy="137160"/>
          </a:xfrm>
          <a:prstGeom prst="ellipse">
            <a:avLst/>
          </a:prstGeom>
          <a:solidFill>
            <a:srgbClr val="00B8FF"/>
          </a:solidFill>
          <a:ln w="9525">
            <a:solidFill>
              <a:schemeClr val="tx1"/>
            </a:solidFill>
            <a:round/>
            <a:headEnd/>
            <a:tailEnd/>
          </a:ln>
        </p:spPr>
        <p:txBody>
          <a:bodyPr lIns="82945" tIns="41473" rIns="82945" bIns="41473"/>
          <a:lstStyle/>
          <a:p>
            <a:endParaRPr lang="en-US"/>
          </a:p>
        </p:txBody>
      </p:sp>
      <p:sp>
        <p:nvSpPr>
          <p:cNvPr id="85" name="Rectangle 84"/>
          <p:cNvSpPr/>
          <p:nvPr/>
        </p:nvSpPr>
        <p:spPr bwMode="auto">
          <a:xfrm>
            <a:off x="3200400" y="2743200"/>
            <a:ext cx="990600" cy="4572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87" name="Rectangle 86"/>
          <p:cNvSpPr/>
          <p:nvPr/>
        </p:nvSpPr>
        <p:spPr>
          <a:xfrm>
            <a:off x="3520273" y="3813349"/>
            <a:ext cx="654988" cy="646331"/>
          </a:xfrm>
          <a:prstGeom prst="rect">
            <a:avLst/>
          </a:prstGeom>
        </p:spPr>
        <p:txBody>
          <a:bodyPr wrap="none">
            <a:spAutoFit/>
          </a:bodyPr>
          <a:lstStyle/>
          <a:p>
            <a:pPr algn="ctr"/>
            <a:r>
              <a:rPr lang="en-US" sz="1800" dirty="0" smtClean="0"/>
              <a:t>RRT</a:t>
            </a:r>
            <a:br>
              <a:rPr lang="en-US" sz="1800" dirty="0" smtClean="0"/>
            </a:br>
            <a:r>
              <a:rPr lang="en-US" sz="1800" dirty="0" smtClean="0"/>
              <a:t>root</a:t>
            </a:r>
            <a:endParaRPr lang="en-US" sz="1800" dirty="0"/>
          </a:p>
        </p:txBody>
      </p:sp>
      <p:grpSp>
        <p:nvGrpSpPr>
          <p:cNvPr id="3" name="Group 2"/>
          <p:cNvGrpSpPr/>
          <p:nvPr/>
        </p:nvGrpSpPr>
        <p:grpSpPr>
          <a:xfrm>
            <a:off x="685800" y="4846022"/>
            <a:ext cx="4381500" cy="1896679"/>
            <a:chOff x="685800" y="4846022"/>
            <a:chExt cx="4381500" cy="1896679"/>
          </a:xfrm>
        </p:grpSpPr>
        <p:pic>
          <p:nvPicPr>
            <p:cNvPr id="36" name="Picture 35" descr="latex-image-1.pdf"/>
            <p:cNvPicPr>
              <a:picLocks noChangeAspect="1"/>
            </p:cNvPicPr>
            <p:nvPr/>
          </p:nvPicPr>
          <p:blipFill>
            <a:blip r:embed="rId3" cstate="print"/>
            <a:stretch>
              <a:fillRect/>
            </a:stretch>
          </p:blipFill>
          <p:spPr>
            <a:xfrm>
              <a:off x="685800" y="4846022"/>
              <a:ext cx="4381500" cy="1854200"/>
            </a:xfrm>
            <a:prstGeom prst="rect">
              <a:avLst/>
            </a:prstGeom>
          </p:spPr>
        </p:pic>
        <p:sp>
          <p:nvSpPr>
            <p:cNvPr id="2" name="Rectangle 1"/>
            <p:cNvSpPr/>
            <p:nvPr/>
          </p:nvSpPr>
          <p:spPr>
            <a:xfrm>
              <a:off x="2877928" y="6281036"/>
              <a:ext cx="269626" cy="461665"/>
            </a:xfrm>
            <a:prstGeom prst="rect">
              <a:avLst/>
            </a:prstGeom>
          </p:spPr>
          <p:txBody>
            <a:bodyPr wrap="none">
              <a:spAutoFit/>
            </a:bodyPr>
            <a:lstStyle/>
            <a:p>
              <a:r>
                <a:rPr lang="en-US"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20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49"/>
                                        </p:tgtEl>
                                      </p:cBhvr>
                                    </p:animEffect>
                                    <p:set>
                                      <p:cBhvr>
                                        <p:cTn id="79" dur="1" fill="hold">
                                          <p:stCondLst>
                                            <p:cond delay="499"/>
                                          </p:stCondLst>
                                        </p:cTn>
                                        <p:tgtEl>
                                          <p:spTgt spid="4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53"/>
                                        </p:tgtEl>
                                      </p:cBhvr>
                                    </p:animEffect>
                                    <p:set>
                                      <p:cBhvr>
                                        <p:cTn id="94" dur="1" fill="hold">
                                          <p:stCondLst>
                                            <p:cond delay="499"/>
                                          </p:stCondLst>
                                        </p:cTn>
                                        <p:tgtEl>
                                          <p:spTgt spid="5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55"/>
                                        </p:tgtEl>
                                      </p:cBhvr>
                                    </p:animEffect>
                                    <p:set>
                                      <p:cBhvr>
                                        <p:cTn id="97" dur="1" fill="hold">
                                          <p:stCondLst>
                                            <p:cond delay="1999"/>
                                          </p:stCondLst>
                                        </p:cTn>
                                        <p:tgtEl>
                                          <p:spTgt spid="5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par>
                                <p:cTn id="103" presetID="10" presetClass="entr" presetSubtype="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500"/>
                                        <p:tgtEl>
                                          <p:spTgt spid="5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59"/>
                                        </p:tgtEl>
                                      </p:cBhvr>
                                    </p:animEffect>
                                    <p:set>
                                      <p:cBhvr>
                                        <p:cTn id="131" dur="1" fill="hold">
                                          <p:stCondLst>
                                            <p:cond delay="499"/>
                                          </p:stCondLst>
                                        </p:cTn>
                                        <p:tgtEl>
                                          <p:spTgt spid="5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fade">
                                      <p:cBhvr>
                                        <p:cTn id="136" dur="500"/>
                                        <p:tgtEl>
                                          <p:spTgt spid="6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500"/>
                                        <p:tgtEl>
                                          <p:spTgt spid="63"/>
                                        </p:tgtEl>
                                      </p:cBhvr>
                                    </p:animEffect>
                                  </p:childTnLst>
                                </p:cTn>
                              </p:par>
                              <p:par>
                                <p:cTn id="142" presetID="10" presetClass="entr" presetSubtype="0" fill="hold"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fade">
                                      <p:cBhvr>
                                        <p:cTn id="154" dur="500"/>
                                        <p:tgtEl>
                                          <p:spTgt spid="6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500"/>
                                        <p:tgtEl>
                                          <p:spTgt spid="66"/>
                                        </p:tgtEl>
                                      </p:cBhvr>
                                    </p:animEffect>
                                  </p:childTnLst>
                                </p:cTn>
                              </p:par>
                              <p:par>
                                <p:cTn id="160" presetID="10" presetClass="entr" presetSubtype="0" fill="hold" nodeType="with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fade">
                                      <p:cBhvr>
                                        <p:cTn id="162" dur="500"/>
                                        <p:tgtEl>
                                          <p:spTgt spid="6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65"/>
                                        </p:tgtEl>
                                      </p:cBhvr>
                                    </p:animEffect>
                                    <p:set>
                                      <p:cBhvr>
                                        <p:cTn id="16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4" grpId="0" animBg="1"/>
      <p:bldP spid="46" grpId="0" animBg="1"/>
      <p:bldP spid="46" grpId="1" animBg="1"/>
      <p:bldP spid="47" grpId="0" animBg="1"/>
      <p:bldP spid="49" grpId="0" animBg="1"/>
      <p:bldP spid="49" grpId="1" animBg="1"/>
      <p:bldP spid="50" grpId="0" animBg="1"/>
      <p:bldP spid="50" grpId="1" animBg="1"/>
      <p:bldP spid="51" grpId="0" animBg="1"/>
      <p:bldP spid="53" grpId="0" animBg="1"/>
      <p:bldP spid="53" grpId="1" animBg="1"/>
      <p:bldP spid="56" grpId="0" animBg="1"/>
      <p:bldP spid="56" grpId="1" animBg="1"/>
      <p:bldP spid="57" grpId="0" animBg="1"/>
      <p:bldP spid="59" grpId="0" animBg="1"/>
      <p:bldP spid="59" grpId="1" animBg="1"/>
      <p:bldP spid="60" grpId="0" animBg="1"/>
      <p:bldP spid="62" grpId="0" animBg="1"/>
      <p:bldP spid="62" grpId="1" animBg="1"/>
      <p:bldP spid="63" grpId="0" animBg="1"/>
      <p:bldP spid="65" grpId="0" animBg="1"/>
      <p:bldP spid="65" grpId="1" animBg="1"/>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8763000" cy="1143000"/>
          </a:xfrm>
        </p:spPr>
        <p:txBody>
          <a:bodyPr/>
          <a:lstStyle/>
          <a:p>
            <a:pPr algn="l" eaLnBrk="1"/>
            <a:r>
              <a:rPr lang="en-US" sz="4400" b="1" dirty="0" smtClean="0"/>
              <a:t>Digression: </a:t>
            </a:r>
            <a:r>
              <a:rPr lang="en-US" sz="4400" b="1" dirty="0" err="1" smtClean="0"/>
              <a:t>Voronoi</a:t>
            </a:r>
            <a:r>
              <a:rPr lang="en-US" sz="4400" b="1" dirty="0" smtClean="0"/>
              <a:t> Diagrams</a:t>
            </a:r>
            <a:endParaRPr lang="en-US" sz="4400" dirty="0" smtClean="0"/>
          </a:p>
        </p:txBody>
      </p:sp>
      <p:sp>
        <p:nvSpPr>
          <p:cNvPr id="35" name="Content Placeholder 34"/>
          <p:cNvSpPr>
            <a:spLocks noGrp="1"/>
          </p:cNvSpPr>
          <p:nvPr>
            <p:ph idx="1"/>
          </p:nvPr>
        </p:nvSpPr>
        <p:spPr>
          <a:xfrm>
            <a:off x="304800" y="1066800"/>
            <a:ext cx="6019800" cy="5410200"/>
          </a:xfrm>
        </p:spPr>
        <p:txBody>
          <a:bodyPr/>
          <a:lstStyle/>
          <a:p>
            <a:pPr>
              <a:buNone/>
            </a:pPr>
            <a:r>
              <a:rPr lang="en-US" dirty="0" smtClean="0"/>
              <a:t>Given </a:t>
            </a:r>
            <a:r>
              <a:rPr lang="en-US" i="1" dirty="0" smtClean="0"/>
              <a:t>n</a:t>
            </a:r>
            <a:r>
              <a:rPr lang="en-US" dirty="0" smtClean="0"/>
              <a:t> </a:t>
            </a:r>
            <a:r>
              <a:rPr lang="en-US" i="1" dirty="0" smtClean="0"/>
              <a:t>sites</a:t>
            </a:r>
            <a:r>
              <a:rPr lang="en-US" dirty="0" smtClean="0"/>
              <a:t> in </a:t>
            </a:r>
            <a:r>
              <a:rPr lang="en-US" i="1" dirty="0" smtClean="0"/>
              <a:t>d</a:t>
            </a:r>
            <a:r>
              <a:rPr lang="en-US" dirty="0" smtClean="0"/>
              <a:t> dimensions,</a:t>
            </a:r>
          </a:p>
          <a:p>
            <a:pPr>
              <a:buNone/>
            </a:pPr>
            <a:r>
              <a:rPr lang="en-US" dirty="0" smtClean="0"/>
              <a:t>the </a:t>
            </a:r>
            <a:r>
              <a:rPr lang="en-US" i="1" dirty="0" err="1" smtClean="0"/>
              <a:t>Voronoi</a:t>
            </a:r>
            <a:r>
              <a:rPr lang="en-US" i="1" dirty="0" smtClean="0"/>
              <a:t> diagram </a:t>
            </a:r>
            <a:r>
              <a:rPr lang="en-US" dirty="0" smtClean="0"/>
              <a:t>of the </a:t>
            </a:r>
          </a:p>
          <a:p>
            <a:pPr>
              <a:buNone/>
            </a:pPr>
            <a:r>
              <a:rPr lang="en-US" dirty="0" smtClean="0"/>
              <a:t>sites is a </a:t>
            </a:r>
            <a:r>
              <a:rPr lang="en-US" i="1" dirty="0" smtClean="0"/>
              <a:t>partition</a:t>
            </a:r>
            <a:r>
              <a:rPr lang="en-US" dirty="0" smtClean="0"/>
              <a:t> of </a:t>
            </a:r>
            <a:r>
              <a:rPr lang="en-US" b="1" i="1" dirty="0" smtClean="0"/>
              <a:t>R</a:t>
            </a:r>
            <a:r>
              <a:rPr lang="en-US" sz="1050" i="1" baseline="30000" dirty="0" smtClean="0"/>
              <a:t> </a:t>
            </a:r>
            <a:r>
              <a:rPr lang="en-US" i="1" baseline="30000" dirty="0" smtClean="0"/>
              <a:t>d</a:t>
            </a:r>
            <a:r>
              <a:rPr lang="en-US" dirty="0" smtClean="0"/>
              <a:t> into</a:t>
            </a:r>
          </a:p>
          <a:p>
            <a:pPr>
              <a:buNone/>
            </a:pPr>
            <a:r>
              <a:rPr lang="en-US" dirty="0" smtClean="0"/>
              <a:t>regions, one region per site,</a:t>
            </a:r>
          </a:p>
          <a:p>
            <a:pPr>
              <a:buNone/>
            </a:pPr>
            <a:r>
              <a:rPr lang="en-US" dirty="0" smtClean="0"/>
              <a:t>such that all points in the </a:t>
            </a:r>
          </a:p>
          <a:p>
            <a:pPr>
              <a:buNone/>
            </a:pPr>
            <a:r>
              <a:rPr lang="en-US" dirty="0" smtClean="0"/>
              <a:t>interior of each region lie </a:t>
            </a:r>
          </a:p>
          <a:p>
            <a:pPr>
              <a:buNone/>
            </a:pPr>
            <a:r>
              <a:rPr lang="en-US" dirty="0" smtClean="0"/>
              <a:t>closer to that region’s site </a:t>
            </a:r>
          </a:p>
          <a:p>
            <a:pPr>
              <a:buNone/>
            </a:pPr>
            <a:r>
              <a:rPr lang="en-US" dirty="0" smtClean="0"/>
              <a:t>than to any other site</a:t>
            </a:r>
          </a:p>
          <a:p>
            <a:pPr>
              <a:buNone/>
            </a:pPr>
            <a:endParaRPr lang="en-US" dirty="0"/>
          </a:p>
          <a:p>
            <a:pPr>
              <a:buNone/>
            </a:pPr>
            <a:r>
              <a:rPr lang="en-US" sz="2000" dirty="0" smtClean="0"/>
              <a:t>(AKA </a:t>
            </a:r>
            <a:r>
              <a:rPr lang="en-US" sz="2000" dirty="0" err="1" smtClean="0"/>
              <a:t>Dirichlet</a:t>
            </a:r>
            <a:r>
              <a:rPr lang="en-US" sz="2000" dirty="0" smtClean="0"/>
              <a:t> </a:t>
            </a:r>
            <a:r>
              <a:rPr lang="en-US" sz="2000" dirty="0" err="1" smtClean="0"/>
              <a:t>tesselations</a:t>
            </a:r>
            <a:r>
              <a:rPr lang="en-US" sz="2000" dirty="0" smtClean="0"/>
              <a:t>, Wigner-Seitz </a:t>
            </a:r>
          </a:p>
          <a:p>
            <a:pPr>
              <a:buNone/>
            </a:pPr>
            <a:r>
              <a:rPr lang="en-US" sz="2000" dirty="0" smtClean="0"/>
              <a:t>regions, </a:t>
            </a:r>
            <a:r>
              <a:rPr lang="en-US" sz="2000" dirty="0" err="1" smtClean="0"/>
              <a:t>Thiessen</a:t>
            </a:r>
            <a:r>
              <a:rPr lang="en-US" sz="2000" dirty="0" smtClean="0"/>
              <a:t> polygons, </a:t>
            </a:r>
            <a:r>
              <a:rPr lang="en-US" sz="2000" dirty="0" err="1" smtClean="0"/>
              <a:t>Brillouin</a:t>
            </a:r>
            <a:r>
              <a:rPr lang="en-US" sz="2000" dirty="0"/>
              <a:t> </a:t>
            </a:r>
            <a:r>
              <a:rPr lang="en-US" sz="2000" dirty="0" smtClean="0"/>
              <a:t>zones, …)</a:t>
            </a:r>
            <a:endParaRPr lang="en-US" sz="2000" dirty="0"/>
          </a:p>
        </p:txBody>
      </p:sp>
      <p:pic>
        <p:nvPicPr>
          <p:cNvPr id="43" name="Picture 42" descr="voronoi-preview.jpg"/>
          <p:cNvPicPr>
            <a:picLocks noChangeAspect="1"/>
          </p:cNvPicPr>
          <p:nvPr/>
        </p:nvPicPr>
        <p:blipFill>
          <a:blip r:embed="rId3" cstate="print"/>
          <a:stretch>
            <a:fillRect/>
          </a:stretch>
        </p:blipFill>
        <p:spPr>
          <a:xfrm>
            <a:off x="5105400" y="1981200"/>
            <a:ext cx="3657600" cy="3657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a:r>
              <a:rPr lang="en-US" b="1" i="1" dirty="0" smtClean="0"/>
              <a:t>Rapidly-exploring Random Trees:</a:t>
            </a:r>
            <a:br>
              <a:rPr lang="en-US" b="1" i="1" dirty="0" smtClean="0"/>
            </a:br>
            <a:r>
              <a:rPr lang="en-US" sz="2500" b="1" i="1" dirty="0" smtClean="0"/>
              <a:t>Clearly random! Why rapidly-exploring?</a:t>
            </a:r>
            <a:endParaRPr lang="en-US" sz="2500" dirty="0" smtClean="0"/>
          </a:p>
        </p:txBody>
      </p:sp>
      <p:sp>
        <p:nvSpPr>
          <p:cNvPr id="11267" name="Content Placeholder 2"/>
          <p:cNvSpPr>
            <a:spLocks noGrp="1"/>
          </p:cNvSpPr>
          <p:nvPr>
            <p:ph idx="1"/>
          </p:nvPr>
        </p:nvSpPr>
        <p:spPr>
          <a:xfrm>
            <a:off x="304800" y="1066800"/>
            <a:ext cx="8470080" cy="990600"/>
          </a:xfrm>
        </p:spPr>
        <p:txBody>
          <a:bodyPr/>
          <a:lstStyle/>
          <a:p>
            <a:pPr eaLnBrk="1">
              <a:buFontTx/>
              <a:buChar char="•"/>
            </a:pPr>
            <a:r>
              <a:rPr lang="en-US" sz="2000" dirty="0" smtClean="0"/>
              <a:t>RRTs tend to grow toward </a:t>
            </a:r>
            <a:r>
              <a:rPr lang="en-US" sz="2000" i="1" dirty="0" smtClean="0"/>
              <a:t>unexplored</a:t>
            </a:r>
            <a:r>
              <a:rPr lang="en-US" sz="2000" dirty="0" smtClean="0"/>
              <a:t> portions of the state-space </a:t>
            </a:r>
          </a:p>
          <a:p>
            <a:pPr lvl="1" eaLnBrk="1">
              <a:buFontTx/>
              <a:buChar char="•"/>
            </a:pPr>
            <a:r>
              <a:rPr lang="en-US" sz="1600" dirty="0" smtClean="0"/>
              <a:t>Unexplored regions are (in some sense) more likely to be sampled</a:t>
            </a:r>
          </a:p>
          <a:p>
            <a:pPr lvl="1" eaLnBrk="1">
              <a:buFontTx/>
              <a:buChar char="•"/>
            </a:pPr>
            <a:r>
              <a:rPr lang="en-US" sz="1600" dirty="0" smtClean="0"/>
              <a:t>This is called a </a:t>
            </a:r>
            <a:r>
              <a:rPr lang="en-US" sz="1600" b="1" i="1" dirty="0" err="1" smtClean="0"/>
              <a:t>Voronoi</a:t>
            </a:r>
            <a:r>
              <a:rPr lang="en-US" sz="1600" b="1" i="1" dirty="0" smtClean="0"/>
              <a:t> bias</a:t>
            </a:r>
            <a:endParaRPr lang="en-US" sz="1600" dirty="0" smtClean="0"/>
          </a:p>
          <a:p>
            <a:pPr lvl="1" algn="r" eaLnBrk="1">
              <a:buNone/>
            </a:pPr>
            <a:endParaRPr lang="en-US" sz="1600" dirty="0" smtClean="0"/>
          </a:p>
        </p:txBody>
      </p:sp>
      <p:pic>
        <p:nvPicPr>
          <p:cNvPr id="4" name="Picture 3" descr="voronoi-preview.jpg"/>
          <p:cNvPicPr>
            <a:picLocks noChangeAspect="1"/>
          </p:cNvPicPr>
          <p:nvPr/>
        </p:nvPicPr>
        <p:blipFill>
          <a:blip r:embed="rId3" cstate="print"/>
          <a:stretch>
            <a:fillRect/>
          </a:stretch>
        </p:blipFill>
        <p:spPr>
          <a:xfrm>
            <a:off x="381000" y="2362200"/>
            <a:ext cx="3524250" cy="3524250"/>
          </a:xfrm>
          <a:prstGeom prst="rect">
            <a:avLst/>
          </a:prstGeom>
        </p:spPr>
      </p:pic>
      <p:sp>
        <p:nvSpPr>
          <p:cNvPr id="6" name="TextBox 5"/>
          <p:cNvSpPr txBox="1"/>
          <p:nvPr/>
        </p:nvSpPr>
        <p:spPr>
          <a:xfrm>
            <a:off x="4267200" y="5602069"/>
            <a:ext cx="4724400" cy="646331"/>
          </a:xfrm>
          <a:prstGeom prst="rect">
            <a:avLst/>
          </a:prstGeom>
          <a:noFill/>
        </p:spPr>
        <p:txBody>
          <a:bodyPr wrap="square" rtlCol="0">
            <a:spAutoFit/>
          </a:bodyPr>
          <a:lstStyle/>
          <a:p>
            <a:r>
              <a:rPr lang="en-US" sz="1800" b="1" dirty="0" smtClean="0"/>
              <a:t>Main advantage of RRT:</a:t>
            </a:r>
            <a:r>
              <a:rPr lang="en-US" sz="1800" dirty="0" smtClean="0"/>
              <a:t> Samples “</a:t>
            </a:r>
            <a:r>
              <a:rPr lang="en-US" sz="1800" b="1" dirty="0" smtClean="0"/>
              <a:t>grow</a:t>
            </a:r>
            <a:r>
              <a:rPr lang="en-US" sz="1800" dirty="0" smtClean="0"/>
              <a:t>” tree toward unexplored regions of c-space!</a:t>
            </a:r>
            <a:endParaRPr lang="en-US" sz="1800" dirty="0"/>
          </a:p>
        </p:txBody>
      </p:sp>
      <p:sp>
        <p:nvSpPr>
          <p:cNvPr id="7" name="TextBox 6"/>
          <p:cNvSpPr txBox="1"/>
          <p:nvPr/>
        </p:nvSpPr>
        <p:spPr>
          <a:xfrm>
            <a:off x="4267200" y="3200400"/>
            <a:ext cx="4724400" cy="646331"/>
          </a:xfrm>
          <a:prstGeom prst="rect">
            <a:avLst/>
          </a:prstGeom>
          <a:noFill/>
        </p:spPr>
        <p:txBody>
          <a:bodyPr wrap="square" rtlCol="0">
            <a:spAutoFit/>
          </a:bodyPr>
          <a:lstStyle/>
          <a:p>
            <a:r>
              <a:rPr lang="en-US" sz="1800" dirty="0" smtClean="0"/>
              <a:t>The </a:t>
            </a:r>
            <a:r>
              <a:rPr lang="en-US" sz="1800" b="1" dirty="0" smtClean="0"/>
              <a:t>unexplored areas </a:t>
            </a:r>
            <a:r>
              <a:rPr lang="en-US" sz="1800" dirty="0" smtClean="0"/>
              <a:t>of c-space tend to</a:t>
            </a:r>
            <a:br>
              <a:rPr lang="en-US" sz="1800" dirty="0" smtClean="0"/>
            </a:br>
            <a:r>
              <a:rPr lang="en-US" sz="1800" dirty="0" smtClean="0"/>
              <a:t>coincide with the larger </a:t>
            </a:r>
            <a:r>
              <a:rPr lang="en-US" sz="1800" dirty="0" err="1" smtClean="0"/>
              <a:t>Voronoi</a:t>
            </a:r>
            <a:r>
              <a:rPr lang="en-US" sz="1800" dirty="0" smtClean="0"/>
              <a:t> regions</a:t>
            </a:r>
            <a:endParaRPr lang="en-US" sz="1800" dirty="0"/>
          </a:p>
        </p:txBody>
      </p:sp>
      <p:cxnSp>
        <p:nvCxnSpPr>
          <p:cNvPr id="9" name="Straight Connector 8"/>
          <p:cNvCxnSpPr/>
          <p:nvPr/>
        </p:nvCxnSpPr>
        <p:spPr bwMode="auto">
          <a:xfrm rot="10800000" flipV="1">
            <a:off x="2552283" y="2652765"/>
            <a:ext cx="1718266" cy="462224"/>
          </a:xfrm>
          <a:prstGeom prst="line">
            <a:avLst/>
          </a:prstGeom>
          <a:solidFill>
            <a:schemeClr val="accent1"/>
          </a:solidFill>
          <a:ln w="25400" cap="flat" cmpd="sng" algn="ctr">
            <a:solidFill>
              <a:schemeClr val="tx1"/>
            </a:solidFill>
            <a:prstDash val="solid"/>
            <a:round/>
            <a:headEnd type="none" w="med" len="med"/>
            <a:tailEnd type="arrow" w="med" len="med"/>
          </a:ln>
          <a:effectLst/>
        </p:spPr>
      </p:cxnSp>
      <p:cxnSp>
        <p:nvCxnSpPr>
          <p:cNvPr id="11" name="Straight Connector 10"/>
          <p:cNvCxnSpPr/>
          <p:nvPr/>
        </p:nvCxnSpPr>
        <p:spPr bwMode="auto">
          <a:xfrm rot="5400000">
            <a:off x="2949192" y="2858756"/>
            <a:ext cx="1517301" cy="1125415"/>
          </a:xfrm>
          <a:prstGeom prst="line">
            <a:avLst/>
          </a:prstGeom>
          <a:solidFill>
            <a:schemeClr val="accent1"/>
          </a:solidFill>
          <a:ln w="25400" cap="flat" cmpd="sng" algn="ctr">
            <a:solidFill>
              <a:schemeClr val="tx1"/>
            </a:solidFill>
            <a:prstDash val="solid"/>
            <a:round/>
            <a:headEnd type="none" w="med" len="med"/>
            <a:tailEnd type="arrow" w="med" len="med"/>
          </a:ln>
          <a:effectLst/>
        </p:spPr>
      </p:cxnSp>
      <p:sp>
        <p:nvSpPr>
          <p:cNvPr id="16" name="TextBox 15"/>
          <p:cNvSpPr txBox="1"/>
          <p:nvPr/>
        </p:nvSpPr>
        <p:spPr>
          <a:xfrm>
            <a:off x="4267200" y="3925669"/>
            <a:ext cx="4724400" cy="646331"/>
          </a:xfrm>
          <a:prstGeom prst="rect">
            <a:avLst/>
          </a:prstGeom>
          <a:noFill/>
        </p:spPr>
        <p:txBody>
          <a:bodyPr wrap="square" rtlCol="0">
            <a:spAutoFit/>
          </a:bodyPr>
          <a:lstStyle/>
          <a:p>
            <a:r>
              <a:rPr lang="en-US" sz="1800" dirty="0" smtClean="0"/>
              <a:t>(Uniform) samples will tend to fall into</a:t>
            </a:r>
            <a:br>
              <a:rPr lang="en-US" sz="1800" dirty="0" smtClean="0"/>
            </a:br>
            <a:r>
              <a:rPr lang="en-US" sz="1800" dirty="0" smtClean="0"/>
              <a:t>relatively larger </a:t>
            </a:r>
            <a:r>
              <a:rPr lang="en-US" sz="1800" dirty="0" err="1" smtClean="0"/>
              <a:t>Voronoi</a:t>
            </a:r>
            <a:r>
              <a:rPr lang="en-US" sz="1800" dirty="0" smtClean="0"/>
              <a:t> regions</a:t>
            </a:r>
            <a:endParaRPr lang="en-US" sz="1800" dirty="0"/>
          </a:p>
        </p:txBody>
      </p:sp>
      <p:sp>
        <p:nvSpPr>
          <p:cNvPr id="13" name="TextBox 12"/>
          <p:cNvSpPr txBox="1"/>
          <p:nvPr/>
        </p:nvSpPr>
        <p:spPr>
          <a:xfrm>
            <a:off x="4267200" y="2209800"/>
            <a:ext cx="4800600" cy="923330"/>
          </a:xfrm>
          <a:prstGeom prst="rect">
            <a:avLst/>
          </a:prstGeom>
          <a:noFill/>
        </p:spPr>
        <p:txBody>
          <a:bodyPr wrap="square" rtlCol="0">
            <a:spAutoFit/>
          </a:bodyPr>
          <a:lstStyle/>
          <a:p>
            <a:r>
              <a:rPr lang="en-US" sz="1800" dirty="0" smtClean="0"/>
              <a:t>For an RRT at a given iteration, some nodes</a:t>
            </a:r>
            <a:br>
              <a:rPr lang="en-US" sz="1800" dirty="0" smtClean="0"/>
            </a:br>
            <a:r>
              <a:rPr lang="en-US" sz="1800" dirty="0" smtClean="0"/>
              <a:t>are associated with large </a:t>
            </a:r>
            <a:r>
              <a:rPr lang="en-US" sz="1800" dirty="0" err="1" smtClean="0"/>
              <a:t>Voronoi</a:t>
            </a:r>
            <a:r>
              <a:rPr lang="en-US" sz="1800" dirty="0" smtClean="0"/>
              <a:t> regions of</a:t>
            </a:r>
            <a:br>
              <a:rPr lang="en-US" sz="1800" dirty="0" smtClean="0"/>
            </a:br>
            <a:r>
              <a:rPr lang="en-US" sz="1800" dirty="0" smtClean="0"/>
              <a:t>c-space, some with smaller </a:t>
            </a:r>
            <a:r>
              <a:rPr lang="en-US" sz="1800" dirty="0" err="1" smtClean="0"/>
              <a:t>Voronoi</a:t>
            </a:r>
            <a:r>
              <a:rPr lang="en-US" sz="1800" dirty="0" smtClean="0"/>
              <a:t> regions </a:t>
            </a:r>
            <a:endParaRPr lang="en-US" sz="1800" dirty="0"/>
          </a:p>
        </p:txBody>
      </p:sp>
      <p:sp>
        <p:nvSpPr>
          <p:cNvPr id="21" name="TextBox 20"/>
          <p:cNvSpPr txBox="1"/>
          <p:nvPr/>
        </p:nvSpPr>
        <p:spPr>
          <a:xfrm>
            <a:off x="4267200" y="4763869"/>
            <a:ext cx="4724400" cy="369332"/>
          </a:xfrm>
          <a:prstGeom prst="rect">
            <a:avLst/>
          </a:prstGeom>
          <a:noFill/>
        </p:spPr>
        <p:txBody>
          <a:bodyPr wrap="square" rtlCol="0">
            <a:spAutoFit/>
          </a:bodyPr>
          <a:lstStyle/>
          <a:p>
            <a:r>
              <a:rPr lang="en-US" sz="1800" dirty="0" smtClean="0"/>
              <a:t>Thus unexplored regions will tend to shrink!</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3"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76200"/>
            <a:ext cx="8991600" cy="1143000"/>
          </a:xfrm>
        </p:spPr>
        <p:txBody>
          <a:bodyPr/>
          <a:lstStyle/>
          <a:p>
            <a:pPr eaLnBrk="1"/>
            <a:r>
              <a:rPr lang="en-US" sz="4400" b="1" dirty="0" smtClean="0"/>
              <a:t>Rapidly-exploring Random Trees</a:t>
            </a:r>
            <a:br>
              <a:rPr lang="en-US" sz="4400" b="1" dirty="0" smtClean="0"/>
            </a:br>
            <a:r>
              <a:rPr lang="en-US" sz="4000" b="1" dirty="0" smtClean="0"/>
              <a:t>in simulation</a:t>
            </a:r>
            <a:endParaRPr lang="en-US" sz="4400" dirty="0" smtClean="0"/>
          </a:p>
        </p:txBody>
      </p:sp>
      <p:pic>
        <p:nvPicPr>
          <p:cNvPr id="7" name="Picture 6"/>
          <p:cNvPicPr>
            <a:picLocks noChangeAspect="1"/>
          </p:cNvPicPr>
          <p:nvPr/>
        </p:nvPicPr>
        <p:blipFill>
          <a:blip r:embed="rId3" cstate="print"/>
          <a:stretch>
            <a:fillRect/>
          </a:stretch>
        </p:blipFill>
        <p:spPr>
          <a:xfrm>
            <a:off x="2438400" y="1828800"/>
            <a:ext cx="4307205" cy="4318000"/>
          </a:xfrm>
          <a:prstGeom prst="rect">
            <a:avLst/>
          </a:prstGeom>
        </p:spPr>
      </p:pic>
      <p:grpSp>
        <p:nvGrpSpPr>
          <p:cNvPr id="28" name="Group 27"/>
          <p:cNvGrpSpPr/>
          <p:nvPr/>
        </p:nvGrpSpPr>
        <p:grpSpPr>
          <a:xfrm>
            <a:off x="457200" y="2133600"/>
            <a:ext cx="4114800" cy="1752600"/>
            <a:chOff x="457200" y="2133600"/>
            <a:chExt cx="4114800" cy="1752600"/>
          </a:xfrm>
        </p:grpSpPr>
        <p:sp>
          <p:nvSpPr>
            <p:cNvPr id="8" name="TextBox 7"/>
            <p:cNvSpPr txBox="1"/>
            <p:nvPr/>
          </p:nvSpPr>
          <p:spPr>
            <a:xfrm>
              <a:off x="457200" y="2133600"/>
              <a:ext cx="1656072" cy="461665"/>
            </a:xfrm>
            <a:prstGeom prst="rect">
              <a:avLst/>
            </a:prstGeom>
            <a:noFill/>
            <a:ln w="25400">
              <a:solidFill>
                <a:schemeClr val="tx1"/>
              </a:solidFill>
            </a:ln>
          </p:spPr>
          <p:txBody>
            <a:bodyPr wrap="none" rtlCol="0">
              <a:spAutoFit/>
            </a:bodyPr>
            <a:lstStyle/>
            <a:p>
              <a:r>
                <a:rPr lang="en-US" dirty="0" smtClean="0"/>
                <a:t>Initial pose</a:t>
              </a:r>
              <a:endParaRPr lang="en-US" dirty="0"/>
            </a:p>
          </p:txBody>
        </p:sp>
        <p:cxnSp>
          <p:nvCxnSpPr>
            <p:cNvPr id="10" name="Straight Connector 9"/>
            <p:cNvCxnSpPr/>
            <p:nvPr/>
          </p:nvCxnSpPr>
          <p:spPr bwMode="auto">
            <a:xfrm>
              <a:off x="2209800" y="2438400"/>
              <a:ext cx="2362200" cy="1447800"/>
            </a:xfrm>
            <a:prstGeom prst="line">
              <a:avLst/>
            </a:prstGeom>
            <a:solidFill>
              <a:schemeClr val="accent1"/>
            </a:solidFill>
            <a:ln w="25400" cap="flat" cmpd="sng" algn="ctr">
              <a:solidFill>
                <a:schemeClr val="tx1"/>
              </a:solidFill>
              <a:prstDash val="solid"/>
              <a:round/>
              <a:headEnd type="none" w="med" len="med"/>
              <a:tailEnd type="arrow" w="med" len="med"/>
            </a:ln>
            <a:effectLst/>
          </p:spPr>
        </p:cxnSp>
      </p:grpSp>
      <p:grpSp>
        <p:nvGrpSpPr>
          <p:cNvPr id="29" name="Group 28"/>
          <p:cNvGrpSpPr/>
          <p:nvPr/>
        </p:nvGrpSpPr>
        <p:grpSpPr>
          <a:xfrm>
            <a:off x="6400800" y="1295400"/>
            <a:ext cx="2743200" cy="914400"/>
            <a:chOff x="6400800" y="1295400"/>
            <a:chExt cx="2743200" cy="914400"/>
          </a:xfrm>
        </p:grpSpPr>
        <p:sp>
          <p:nvSpPr>
            <p:cNvPr id="13" name="TextBox 12"/>
            <p:cNvSpPr txBox="1"/>
            <p:nvPr/>
          </p:nvSpPr>
          <p:spPr>
            <a:xfrm>
              <a:off x="6615243" y="1295400"/>
              <a:ext cx="2528757" cy="461665"/>
            </a:xfrm>
            <a:prstGeom prst="rect">
              <a:avLst/>
            </a:prstGeom>
            <a:noFill/>
            <a:ln w="25400">
              <a:solidFill>
                <a:schemeClr val="tx1"/>
              </a:solidFill>
            </a:ln>
          </p:spPr>
          <p:txBody>
            <a:bodyPr wrap="none" rtlCol="0">
              <a:spAutoFit/>
            </a:bodyPr>
            <a:lstStyle/>
            <a:p>
              <a:r>
                <a:rPr lang="en-US" dirty="0" smtClean="0"/>
                <a:t>Goal pose region</a:t>
              </a:r>
              <a:endParaRPr lang="en-US" dirty="0"/>
            </a:p>
          </p:txBody>
        </p:sp>
        <p:cxnSp>
          <p:nvCxnSpPr>
            <p:cNvPr id="15" name="Straight Connector 14"/>
            <p:cNvCxnSpPr/>
            <p:nvPr/>
          </p:nvCxnSpPr>
          <p:spPr bwMode="auto">
            <a:xfrm rot="10800000" flipV="1">
              <a:off x="6400800" y="1752600"/>
              <a:ext cx="609600" cy="457200"/>
            </a:xfrm>
            <a:prstGeom prst="line">
              <a:avLst/>
            </a:prstGeom>
            <a:solidFill>
              <a:schemeClr val="accent1"/>
            </a:solidFill>
            <a:ln w="25400" cap="flat" cmpd="sng" algn="ctr">
              <a:solidFill>
                <a:schemeClr val="tx1"/>
              </a:solidFill>
              <a:prstDash val="solid"/>
              <a:round/>
              <a:headEnd type="none" w="med" len="med"/>
              <a:tailEnd type="arrow" w="med" len="med"/>
            </a:ln>
            <a:effectLst/>
          </p:spPr>
        </p:cxnSp>
      </p:grpSp>
      <p:grpSp>
        <p:nvGrpSpPr>
          <p:cNvPr id="31" name="Group 30"/>
          <p:cNvGrpSpPr/>
          <p:nvPr/>
        </p:nvGrpSpPr>
        <p:grpSpPr>
          <a:xfrm>
            <a:off x="609600" y="3886200"/>
            <a:ext cx="2819400" cy="461665"/>
            <a:chOff x="609600" y="3886200"/>
            <a:chExt cx="2819400" cy="461665"/>
          </a:xfrm>
        </p:grpSpPr>
        <p:sp>
          <p:nvSpPr>
            <p:cNvPr id="17" name="TextBox 16"/>
            <p:cNvSpPr txBox="1"/>
            <p:nvPr/>
          </p:nvSpPr>
          <p:spPr>
            <a:xfrm>
              <a:off x="609600" y="3886200"/>
              <a:ext cx="1330863" cy="461665"/>
            </a:xfrm>
            <a:prstGeom prst="rect">
              <a:avLst/>
            </a:prstGeom>
            <a:noFill/>
            <a:ln w="25400">
              <a:solidFill>
                <a:schemeClr val="tx1"/>
              </a:solidFill>
            </a:ln>
          </p:spPr>
          <p:txBody>
            <a:bodyPr wrap="none" rtlCol="0">
              <a:spAutoFit/>
            </a:bodyPr>
            <a:lstStyle/>
            <a:p>
              <a:r>
                <a:rPr lang="en-US" dirty="0" smtClean="0"/>
                <a:t>The tree</a:t>
              </a:r>
              <a:endParaRPr lang="en-US" dirty="0"/>
            </a:p>
          </p:txBody>
        </p:sp>
        <p:cxnSp>
          <p:nvCxnSpPr>
            <p:cNvPr id="19" name="Straight Connector 18"/>
            <p:cNvCxnSpPr>
              <a:stCxn id="17" idx="3"/>
            </p:cNvCxnSpPr>
            <p:nvPr/>
          </p:nvCxnSpPr>
          <p:spPr bwMode="auto">
            <a:xfrm flipV="1">
              <a:off x="1940463" y="3962401"/>
              <a:ext cx="1488537" cy="154632"/>
            </a:xfrm>
            <a:prstGeom prst="line">
              <a:avLst/>
            </a:prstGeom>
            <a:solidFill>
              <a:schemeClr val="accent1"/>
            </a:solidFill>
            <a:ln w="25400" cap="flat" cmpd="sng" algn="ctr">
              <a:solidFill>
                <a:schemeClr val="tx1"/>
              </a:solidFill>
              <a:prstDash val="solid"/>
              <a:round/>
              <a:headEnd type="none" w="med" len="med"/>
              <a:tailEnd type="arrow" w="med" len="med"/>
            </a:ln>
            <a:effectLst/>
          </p:spPr>
        </p:cxnSp>
      </p:grpSp>
      <p:grpSp>
        <p:nvGrpSpPr>
          <p:cNvPr id="30" name="Group 29"/>
          <p:cNvGrpSpPr/>
          <p:nvPr/>
        </p:nvGrpSpPr>
        <p:grpSpPr>
          <a:xfrm>
            <a:off x="5486400" y="3352800"/>
            <a:ext cx="3153329" cy="1523999"/>
            <a:chOff x="5486400" y="3352800"/>
            <a:chExt cx="3153329" cy="1523999"/>
          </a:xfrm>
        </p:grpSpPr>
        <p:sp>
          <p:nvSpPr>
            <p:cNvPr id="20" name="TextBox 19"/>
            <p:cNvSpPr txBox="1"/>
            <p:nvPr/>
          </p:nvSpPr>
          <p:spPr>
            <a:xfrm>
              <a:off x="7086600" y="3352800"/>
              <a:ext cx="1553129" cy="461665"/>
            </a:xfrm>
            <a:prstGeom prst="rect">
              <a:avLst/>
            </a:prstGeom>
            <a:noFill/>
            <a:ln w="25400">
              <a:solidFill>
                <a:schemeClr val="tx1"/>
              </a:solidFill>
            </a:ln>
          </p:spPr>
          <p:txBody>
            <a:bodyPr wrap="none" rtlCol="0">
              <a:spAutoFit/>
            </a:bodyPr>
            <a:lstStyle/>
            <a:p>
              <a:r>
                <a:rPr lang="en-US" dirty="0" smtClean="0"/>
                <a:t>Obstacles</a:t>
              </a:r>
              <a:endParaRPr lang="en-US" dirty="0"/>
            </a:p>
          </p:txBody>
        </p:sp>
        <p:cxnSp>
          <p:nvCxnSpPr>
            <p:cNvPr id="22" name="Straight Connector 21"/>
            <p:cNvCxnSpPr>
              <a:stCxn id="20" idx="1"/>
            </p:cNvCxnSpPr>
            <p:nvPr/>
          </p:nvCxnSpPr>
          <p:spPr bwMode="auto">
            <a:xfrm rot="10800000">
              <a:off x="5486400" y="3429001"/>
              <a:ext cx="1600200" cy="154633"/>
            </a:xfrm>
            <a:prstGeom prst="line">
              <a:avLst/>
            </a:prstGeom>
            <a:solidFill>
              <a:schemeClr val="accent1"/>
            </a:solidFill>
            <a:ln w="25400" cap="flat" cmpd="sng" algn="ctr">
              <a:solidFill>
                <a:schemeClr val="tx1"/>
              </a:solidFill>
              <a:prstDash val="solid"/>
              <a:round/>
              <a:headEnd type="none" w="med" len="med"/>
              <a:tailEnd type="arrow" w="med" len="med"/>
            </a:ln>
            <a:effectLst/>
          </p:spPr>
        </p:cxnSp>
        <p:cxnSp>
          <p:nvCxnSpPr>
            <p:cNvPr id="24" name="Straight Connector 23"/>
            <p:cNvCxnSpPr>
              <a:stCxn id="20" idx="1"/>
            </p:cNvCxnSpPr>
            <p:nvPr/>
          </p:nvCxnSpPr>
          <p:spPr bwMode="auto">
            <a:xfrm rot="10800000" flipV="1">
              <a:off x="6096000" y="3583632"/>
              <a:ext cx="990600" cy="1293167"/>
            </a:xfrm>
            <a:prstGeom prst="line">
              <a:avLst/>
            </a:prstGeom>
            <a:solidFill>
              <a:schemeClr val="accent1"/>
            </a:solidFill>
            <a:ln w="25400" cap="flat" cmpd="sng" algn="ctr">
              <a:solidFill>
                <a:schemeClr val="tx1"/>
              </a:solidFill>
              <a:prstDash val="solid"/>
              <a:round/>
              <a:headEnd type="none" w="med" len="med"/>
              <a:tailEnd type="arrow" w="med" len="med"/>
            </a:ln>
            <a:effectLst/>
          </p:spPr>
        </p:cxnSp>
      </p:grpSp>
      <p:grpSp>
        <p:nvGrpSpPr>
          <p:cNvPr id="33" name="Group 32"/>
          <p:cNvGrpSpPr/>
          <p:nvPr/>
        </p:nvGrpSpPr>
        <p:grpSpPr>
          <a:xfrm>
            <a:off x="5943602" y="4114800"/>
            <a:ext cx="3170253" cy="2571929"/>
            <a:chOff x="5943602" y="4114800"/>
            <a:chExt cx="3170253" cy="2571929"/>
          </a:xfrm>
        </p:grpSpPr>
        <p:sp>
          <p:nvSpPr>
            <p:cNvPr id="25" name="TextBox 24"/>
            <p:cNvSpPr txBox="1"/>
            <p:nvPr/>
          </p:nvSpPr>
          <p:spPr>
            <a:xfrm>
              <a:off x="6781800" y="5486400"/>
              <a:ext cx="2332055" cy="1200329"/>
            </a:xfrm>
            <a:prstGeom prst="rect">
              <a:avLst/>
            </a:prstGeom>
            <a:noFill/>
            <a:ln w="25400">
              <a:solidFill>
                <a:schemeClr val="tx1"/>
              </a:solidFill>
            </a:ln>
          </p:spPr>
          <p:txBody>
            <a:bodyPr wrap="square" rtlCol="0">
              <a:spAutoFit/>
            </a:bodyPr>
            <a:lstStyle/>
            <a:p>
              <a:r>
                <a:rPr lang="en-US" dirty="0" smtClean="0"/>
                <a:t>Best path in the tree (identified</a:t>
              </a:r>
              <a:br>
                <a:rPr lang="en-US" dirty="0" smtClean="0"/>
              </a:br>
              <a:r>
                <a:rPr lang="en-US" dirty="0" smtClean="0"/>
                <a:t>through search)</a:t>
              </a:r>
              <a:endParaRPr lang="en-US" dirty="0"/>
            </a:p>
          </p:txBody>
        </p:sp>
        <p:cxnSp>
          <p:nvCxnSpPr>
            <p:cNvPr id="27" name="Straight Connector 26"/>
            <p:cNvCxnSpPr/>
            <p:nvPr/>
          </p:nvCxnSpPr>
          <p:spPr bwMode="auto">
            <a:xfrm rot="10800000">
              <a:off x="5943602" y="4114800"/>
              <a:ext cx="1523999" cy="1371600"/>
            </a:xfrm>
            <a:prstGeom prst="line">
              <a:avLst/>
            </a:prstGeom>
            <a:solidFill>
              <a:schemeClr val="accent1"/>
            </a:solidFill>
            <a:ln w="25400" cap="flat" cmpd="sng" algn="ctr">
              <a:solidFill>
                <a:schemeClr val="tx1"/>
              </a:solidFill>
              <a:prstDash val="solid"/>
              <a:round/>
              <a:headEnd type="none" w="med" len="med"/>
              <a:tailEnd type="arrow"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76200"/>
            <a:ext cx="8991600" cy="1143000"/>
          </a:xfrm>
        </p:spPr>
        <p:txBody>
          <a:bodyPr/>
          <a:lstStyle/>
          <a:p>
            <a:pPr eaLnBrk="1"/>
            <a:r>
              <a:rPr lang="en-US" sz="4400" b="1" dirty="0" smtClean="0"/>
              <a:t>Rapidly-exploring Random Trees</a:t>
            </a:r>
            <a:br>
              <a:rPr lang="en-US" sz="4400" b="1" dirty="0" smtClean="0"/>
            </a:br>
            <a:r>
              <a:rPr lang="en-US" sz="4000" b="1" dirty="0" smtClean="0"/>
              <a:t>in simulation</a:t>
            </a:r>
            <a:endParaRPr lang="en-US" sz="4400" dirty="0" smtClean="0"/>
          </a:p>
        </p:txBody>
      </p:sp>
      <p:sp>
        <p:nvSpPr>
          <p:cNvPr id="4" name="Rectangle 3"/>
          <p:cNvSpPr/>
          <p:nvPr/>
        </p:nvSpPr>
        <p:spPr>
          <a:xfrm>
            <a:off x="228600" y="1371600"/>
            <a:ext cx="8382000" cy="461665"/>
          </a:xfrm>
          <a:prstGeom prst="rect">
            <a:avLst/>
          </a:prstGeom>
        </p:spPr>
        <p:txBody>
          <a:bodyPr wrap="square">
            <a:spAutoFit/>
          </a:bodyPr>
          <a:lstStyle/>
          <a:p>
            <a:r>
              <a:rPr lang="en-US" b="1" i="1" dirty="0" smtClean="0">
                <a:solidFill>
                  <a:srgbClr val="000000"/>
                </a:solidFill>
              </a:rPr>
              <a:t>Movie shows the RRT exploring empty c-space</a:t>
            </a:r>
          </a:p>
        </p:txBody>
      </p:sp>
      <p:pic>
        <p:nvPicPr>
          <p:cNvPr id="8" name="rrt_explore_empty_space_slow.avi">
            <a:hlinkClick r:id="" action="ppaction://media"/>
          </p:cNvPr>
          <p:cNvPicPr>
            <a:picLocks noGrp="1"/>
          </p:cNvPicPr>
          <p:nvPr>
            <p:ph idx="1"/>
            <a:videoFile r:link="rId1"/>
          </p:nvPr>
        </p:nvPicPr>
        <p:blipFill>
          <a:blip r:embed="rId4" cstate="print"/>
          <a:stretch>
            <a:fillRect/>
          </a:stretch>
        </p:blipFill>
        <p:spPr>
          <a:xfrm>
            <a:off x="609600" y="1905000"/>
            <a:ext cx="6400800" cy="4800600"/>
          </a:xfrm>
        </p:spPr>
      </p:pic>
      <p:sp>
        <p:nvSpPr>
          <p:cNvPr id="6" name="TextBox 5"/>
          <p:cNvSpPr txBox="1"/>
          <p:nvPr/>
        </p:nvSpPr>
        <p:spPr>
          <a:xfrm>
            <a:off x="7126244" y="1971764"/>
            <a:ext cx="1941557" cy="369332"/>
          </a:xfrm>
          <a:prstGeom prst="rect">
            <a:avLst/>
          </a:prstGeom>
          <a:noFill/>
          <a:ln w="25400">
            <a:solidFill>
              <a:schemeClr val="tx1"/>
            </a:solidFill>
          </a:ln>
        </p:spPr>
        <p:txBody>
          <a:bodyPr wrap="none" rtlCol="0">
            <a:spAutoFit/>
          </a:bodyPr>
          <a:lstStyle/>
          <a:p>
            <a:r>
              <a:rPr lang="en-US" sz="1800" dirty="0" smtClean="0"/>
              <a:t>Goal pose region</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52400"/>
            <a:ext cx="9144000" cy="1143000"/>
          </a:xfrm>
        </p:spPr>
        <p:txBody>
          <a:bodyPr/>
          <a:lstStyle/>
          <a:p>
            <a:pPr eaLnBrk="1"/>
            <a:r>
              <a:rPr lang="en-US" sz="4400" b="1" dirty="0" smtClean="0"/>
              <a:t>Rapidly-exploring Random Trees</a:t>
            </a:r>
            <a:br>
              <a:rPr lang="en-US" sz="4400" b="1" dirty="0" smtClean="0"/>
            </a:br>
            <a:r>
              <a:rPr lang="en-US" sz="4000" b="1" dirty="0" smtClean="0"/>
              <a:t>in simulation</a:t>
            </a:r>
            <a:endParaRPr lang="en-US" sz="4400" dirty="0" smtClean="0"/>
          </a:p>
        </p:txBody>
      </p:sp>
      <p:sp>
        <p:nvSpPr>
          <p:cNvPr id="4" name="Rectangle 3"/>
          <p:cNvSpPr/>
          <p:nvPr/>
        </p:nvSpPr>
        <p:spPr>
          <a:xfrm>
            <a:off x="228600" y="1371600"/>
            <a:ext cx="8382000" cy="461665"/>
          </a:xfrm>
          <a:prstGeom prst="rect">
            <a:avLst/>
          </a:prstGeom>
        </p:spPr>
        <p:txBody>
          <a:bodyPr wrap="square">
            <a:spAutoFit/>
          </a:bodyPr>
          <a:lstStyle/>
          <a:p>
            <a:r>
              <a:rPr lang="en-US" b="1" i="1" dirty="0">
                <a:solidFill>
                  <a:srgbClr val="000000"/>
                </a:solidFill>
              </a:rPr>
              <a:t>E</a:t>
            </a:r>
            <a:r>
              <a:rPr lang="en-US" b="1" i="1" dirty="0" smtClean="0">
                <a:solidFill>
                  <a:srgbClr val="000000"/>
                </a:solidFill>
              </a:rPr>
              <a:t>xploration amid obstacles, narrow passages:</a:t>
            </a:r>
            <a:endParaRPr lang="en-US" dirty="0">
              <a:solidFill>
                <a:srgbClr val="000000"/>
              </a:solidFill>
            </a:endParaRPr>
          </a:p>
        </p:txBody>
      </p:sp>
      <p:pic>
        <p:nvPicPr>
          <p:cNvPr id="7" name="rrt_with_obs_beginning.avi">
            <a:hlinkClick r:id="" action="ppaction://media"/>
          </p:cNvPr>
          <p:cNvPicPr/>
          <p:nvPr>
            <a:videoFile r:link="rId1"/>
          </p:nvPr>
        </p:nvPicPr>
        <p:blipFill>
          <a:blip r:embed="rId4" cstate="print"/>
          <a:stretch>
            <a:fillRect/>
          </a:stretch>
        </p:blipFill>
        <p:spPr>
          <a:xfrm>
            <a:off x="1600200" y="1981200"/>
            <a:ext cx="6019800" cy="4514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4400" dirty="0" smtClean="0"/>
              <a:t>Performance of </a:t>
            </a:r>
            <a:br>
              <a:rPr lang="en-US" sz="4400" dirty="0" smtClean="0"/>
            </a:br>
            <a:r>
              <a:rPr lang="en-US" sz="4400" dirty="0" smtClean="0"/>
              <a:t>Sampling-based Methods</a:t>
            </a:r>
            <a:endParaRPr lang="en-US" sz="4400" dirty="0"/>
          </a:p>
        </p:txBody>
      </p:sp>
      <p:sp>
        <p:nvSpPr>
          <p:cNvPr id="3" name="Content Placeholder 2"/>
          <p:cNvSpPr>
            <a:spLocks noGrp="1"/>
          </p:cNvSpPr>
          <p:nvPr>
            <p:ph idx="1"/>
          </p:nvPr>
        </p:nvSpPr>
        <p:spPr>
          <a:xfrm>
            <a:off x="685800" y="1295400"/>
            <a:ext cx="7772400" cy="4495800"/>
          </a:xfrm>
        </p:spPr>
        <p:txBody>
          <a:bodyPr/>
          <a:lstStyle/>
          <a:p>
            <a:r>
              <a:rPr lang="en-US" sz="2400" dirty="0" smtClean="0"/>
              <a:t>Why do the PRM and RRT methods work so well?</a:t>
            </a:r>
          </a:p>
          <a:p>
            <a:endParaRPr lang="en-US" sz="700" dirty="0" smtClean="0"/>
          </a:p>
          <a:p>
            <a:r>
              <a:rPr lang="en-US" sz="2400" b="1" dirty="0" smtClean="0"/>
              <a:t>Probabilistic Completeness:</a:t>
            </a:r>
          </a:p>
          <a:p>
            <a:pPr lvl="1"/>
            <a:r>
              <a:rPr lang="en-US" sz="1800" dirty="0" smtClean="0"/>
              <a:t>The probability that the RRT will find a path approaches 1 as </a:t>
            </a:r>
            <a:br>
              <a:rPr lang="en-US" sz="1800" dirty="0" smtClean="0"/>
            </a:br>
            <a:r>
              <a:rPr lang="en-US" sz="1800" dirty="0" smtClean="0"/>
              <a:t>the number of samples increases — </a:t>
            </a:r>
            <a:r>
              <a:rPr lang="en-US" sz="1800" b="1" dirty="0" smtClean="0"/>
              <a:t>if </a:t>
            </a:r>
            <a:r>
              <a:rPr lang="en-US" sz="1800" dirty="0" smtClean="0"/>
              <a:t>a feasible path exists.</a:t>
            </a:r>
          </a:p>
          <a:p>
            <a:pPr lvl="1"/>
            <a:r>
              <a:rPr lang="en-US" sz="1800" dirty="0"/>
              <a:t>T</a:t>
            </a:r>
            <a:r>
              <a:rPr lang="en-US" sz="1800" dirty="0" smtClean="0"/>
              <a:t>he approach </a:t>
            </a:r>
            <a:r>
              <a:rPr lang="en-US" sz="1800" dirty="0"/>
              <a:t>rate is </a:t>
            </a:r>
            <a:r>
              <a:rPr lang="en-US" sz="1800" dirty="0" smtClean="0"/>
              <a:t>exponential </a:t>
            </a:r>
            <a:r>
              <a:rPr lang="en-US" sz="1800" dirty="0"/>
              <a:t>—</a:t>
            </a:r>
            <a:r>
              <a:rPr lang="en-US" sz="1800" dirty="0" smtClean="0"/>
              <a:t> </a:t>
            </a:r>
            <a:r>
              <a:rPr lang="en-US" sz="1800" b="1" dirty="0"/>
              <a:t>i</a:t>
            </a:r>
            <a:r>
              <a:rPr lang="en-US" sz="1800" b="1" dirty="0" smtClean="0"/>
              <a:t>f</a:t>
            </a:r>
            <a:r>
              <a:rPr lang="en-US" sz="1800" dirty="0" smtClean="0"/>
              <a:t> the environment has </a:t>
            </a:r>
            <a:br>
              <a:rPr lang="en-US" sz="1800" dirty="0" smtClean="0"/>
            </a:br>
            <a:r>
              <a:rPr lang="en-US" sz="1800" dirty="0" smtClean="0"/>
              <a:t>good “</a:t>
            </a:r>
            <a:r>
              <a:rPr lang="en-US" sz="1800" b="1" dirty="0" smtClean="0"/>
              <a:t>visibility</a:t>
            </a:r>
            <a:r>
              <a:rPr lang="en-US" sz="1800" dirty="0" smtClean="0"/>
              <a:t>’’ properties</a:t>
            </a:r>
            <a:endParaRPr lang="en-US" sz="1200" dirty="0" smtClean="0"/>
          </a:p>
          <a:p>
            <a:r>
              <a:rPr lang="el-GR" sz="3600" dirty="0" smtClean="0"/>
              <a:t>ϵ</a:t>
            </a:r>
            <a:r>
              <a:rPr lang="en-US" sz="3200" b="1" dirty="0" smtClean="0"/>
              <a:t>-</a:t>
            </a:r>
            <a:r>
              <a:rPr lang="en-US" sz="2400" b="1" dirty="0" smtClean="0"/>
              <a:t>goodness:</a:t>
            </a:r>
          </a:p>
          <a:p>
            <a:pPr lvl="1"/>
            <a:r>
              <a:rPr lang="en-US" sz="2000" dirty="0" smtClean="0"/>
              <a:t>A </a:t>
            </a:r>
            <a:r>
              <a:rPr lang="en-US" sz="2000" b="1" dirty="0"/>
              <a:t>point </a:t>
            </a:r>
            <a:r>
              <a:rPr lang="en-US" sz="2000" dirty="0"/>
              <a:t>is </a:t>
            </a:r>
            <a:r>
              <a:rPr lang="el-GR" sz="2000" dirty="0"/>
              <a:t>ϵ</a:t>
            </a:r>
            <a:r>
              <a:rPr lang="en-US" sz="2000" dirty="0"/>
              <a:t>-</a:t>
            </a:r>
            <a:r>
              <a:rPr lang="en-US" sz="2000" b="1" dirty="0"/>
              <a:t>good </a:t>
            </a:r>
            <a:r>
              <a:rPr lang="en-US" sz="2000" dirty="0"/>
              <a:t>if it “sees” at least </a:t>
            </a:r>
            <a:r>
              <a:rPr lang="en-US" sz="2000" dirty="0" smtClean="0"/>
              <a:t/>
            </a:r>
            <a:br>
              <a:rPr lang="en-US" sz="2000" dirty="0" smtClean="0"/>
            </a:br>
            <a:r>
              <a:rPr lang="en-US" sz="2000" dirty="0" smtClean="0"/>
              <a:t>an </a:t>
            </a:r>
            <a:r>
              <a:rPr lang="el-GR" sz="2800" dirty="0"/>
              <a:t>ϵ</a:t>
            </a:r>
            <a:r>
              <a:rPr lang="en-US" sz="2000" dirty="0"/>
              <a:t> fraction of the obstacle-free </a:t>
            </a:r>
            <a:r>
              <a:rPr lang="en-US" sz="2000" dirty="0" smtClean="0"/>
              <a:t>space</a:t>
            </a:r>
          </a:p>
          <a:p>
            <a:pPr lvl="1"/>
            <a:r>
              <a:rPr lang="en-US" sz="2000" dirty="0" smtClean="0"/>
              <a:t>An </a:t>
            </a:r>
            <a:r>
              <a:rPr lang="en-US" sz="2000" b="1" dirty="0" smtClean="0"/>
              <a:t>environment</a:t>
            </a:r>
            <a:r>
              <a:rPr lang="en-US" sz="2000" dirty="0" smtClean="0"/>
              <a:t> is </a:t>
            </a:r>
            <a:r>
              <a:rPr lang="el-GR" sz="2000" dirty="0"/>
              <a:t>ϵ</a:t>
            </a:r>
            <a:r>
              <a:rPr lang="en-US" sz="2000" dirty="0"/>
              <a:t>-</a:t>
            </a:r>
            <a:r>
              <a:rPr lang="en-US" sz="2000" b="1" dirty="0"/>
              <a:t>good </a:t>
            </a:r>
            <a:r>
              <a:rPr lang="en-US" sz="2000" dirty="0" smtClean="0"/>
              <a:t>if all </a:t>
            </a:r>
            <a:br>
              <a:rPr lang="en-US" sz="2000" dirty="0" smtClean="0"/>
            </a:br>
            <a:r>
              <a:rPr lang="en-US" sz="2000" dirty="0" err="1" smtClean="0"/>
              <a:t>freespace</a:t>
            </a:r>
            <a:r>
              <a:rPr lang="en-US" sz="2000" dirty="0" smtClean="0"/>
              <a:t> points in it are </a:t>
            </a:r>
            <a:r>
              <a:rPr lang="el-GR" sz="2000" dirty="0"/>
              <a:t>ϵ</a:t>
            </a:r>
            <a:r>
              <a:rPr lang="en-US" sz="2000" dirty="0" smtClean="0"/>
              <a:t>-</a:t>
            </a:r>
            <a:r>
              <a:rPr lang="en-US" sz="2000" b="1" dirty="0" smtClean="0"/>
              <a:t>good</a:t>
            </a:r>
            <a:endParaRPr lang="en-US" sz="2000" dirty="0"/>
          </a:p>
          <a:p>
            <a:pPr lvl="1"/>
            <a:endParaRPr lang="en-US" sz="1400" dirty="0" smtClean="0"/>
          </a:p>
          <a:p>
            <a:pPr lvl="1"/>
            <a:endParaRPr lang="en-US" sz="1400" dirty="0" smtClean="0"/>
          </a:p>
          <a:p>
            <a:pPr lvl="1"/>
            <a:endParaRPr lang="en-US" sz="1400" dirty="0"/>
          </a:p>
        </p:txBody>
      </p:sp>
      <p:sp>
        <p:nvSpPr>
          <p:cNvPr id="12" name="TextBox 11"/>
          <p:cNvSpPr txBox="1"/>
          <p:nvPr/>
        </p:nvSpPr>
        <p:spPr>
          <a:xfrm>
            <a:off x="306496" y="5892224"/>
            <a:ext cx="8648521" cy="584775"/>
          </a:xfrm>
          <a:prstGeom prst="rect">
            <a:avLst/>
          </a:prstGeom>
          <a:noFill/>
        </p:spPr>
        <p:txBody>
          <a:bodyPr wrap="none" rtlCol="0">
            <a:spAutoFit/>
          </a:bodyPr>
          <a:lstStyle/>
          <a:p>
            <a:r>
              <a:rPr lang="en-US" sz="1600" dirty="0"/>
              <a:t>G</a:t>
            </a:r>
            <a:r>
              <a:rPr lang="en-US" sz="1600" dirty="0" smtClean="0"/>
              <a:t>ood performance of PRMs and RRTs has been tied to the fact that, in practice, most</a:t>
            </a:r>
          </a:p>
          <a:p>
            <a:r>
              <a:rPr lang="en-US" sz="1600" dirty="0" smtClean="0"/>
              <a:t>applications feature environments with good visibility guarantees </a:t>
            </a:r>
            <a:r>
              <a:rPr lang="en-US" sz="1600" b="1" i="1" dirty="0" smtClean="0"/>
              <a:t>(</a:t>
            </a:r>
            <a:r>
              <a:rPr lang="en-US" sz="1600" b="1" i="1" dirty="0" err="1" smtClean="0"/>
              <a:t>Latombe</a:t>
            </a:r>
            <a:r>
              <a:rPr lang="en-US" sz="1600" b="1" i="1" dirty="0" smtClean="0"/>
              <a:t> et al., IJRR ’06)</a:t>
            </a:r>
            <a:r>
              <a:rPr lang="en-US" sz="1600" dirty="0" smtClean="0"/>
              <a:t>. </a:t>
            </a:r>
            <a:endParaRPr lang="en-US" sz="1600" dirty="0"/>
          </a:p>
        </p:txBody>
      </p:sp>
      <p:grpSp>
        <p:nvGrpSpPr>
          <p:cNvPr id="30" name="Group 29"/>
          <p:cNvGrpSpPr/>
          <p:nvPr/>
        </p:nvGrpSpPr>
        <p:grpSpPr>
          <a:xfrm>
            <a:off x="6096000" y="3352800"/>
            <a:ext cx="2667000" cy="2278662"/>
            <a:chOff x="6096000" y="3733800"/>
            <a:chExt cx="1981200" cy="1763127"/>
          </a:xfrm>
        </p:grpSpPr>
        <p:sp>
          <p:nvSpPr>
            <p:cNvPr id="15" name="Rectangle 14"/>
            <p:cNvSpPr/>
            <p:nvPr/>
          </p:nvSpPr>
          <p:spPr bwMode="auto">
            <a:xfrm>
              <a:off x="6096000" y="3733800"/>
              <a:ext cx="1981200" cy="1752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3" name="Oval 12"/>
            <p:cNvSpPr/>
            <p:nvPr/>
          </p:nvSpPr>
          <p:spPr bwMode="auto">
            <a:xfrm>
              <a:off x="6705600" y="3733800"/>
              <a:ext cx="609600" cy="914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sp>
          <p:nvSpPr>
            <p:cNvPr id="14" name="Oval 13"/>
            <p:cNvSpPr/>
            <p:nvPr/>
          </p:nvSpPr>
          <p:spPr bwMode="auto">
            <a:xfrm rot="1531992">
              <a:off x="6995499" y="4582527"/>
              <a:ext cx="609600" cy="914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p:txBody>
        </p:sp>
      </p:grpSp>
      <p:grpSp>
        <p:nvGrpSpPr>
          <p:cNvPr id="31" name="Group 30"/>
          <p:cNvGrpSpPr/>
          <p:nvPr/>
        </p:nvGrpSpPr>
        <p:grpSpPr>
          <a:xfrm>
            <a:off x="6096000" y="3447741"/>
            <a:ext cx="2667000" cy="2166576"/>
            <a:chOff x="6096000" y="3810000"/>
            <a:chExt cx="1981200" cy="1676400"/>
          </a:xfrm>
        </p:grpSpPr>
        <p:cxnSp>
          <p:nvCxnSpPr>
            <p:cNvPr id="17" name="Straight Connector 16"/>
            <p:cNvCxnSpPr/>
            <p:nvPr/>
          </p:nvCxnSpPr>
          <p:spPr bwMode="auto">
            <a:xfrm flipV="1">
              <a:off x="7010400" y="3810000"/>
              <a:ext cx="1064126"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7010400" y="4343400"/>
              <a:ext cx="10668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rot="10800000">
              <a:off x="6096000" y="3886200"/>
              <a:ext cx="914400" cy="83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6591300" y="5067300"/>
              <a:ext cx="7620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28600"/>
            <a:ext cx="8763000" cy="914400"/>
          </a:xfrm>
        </p:spPr>
        <p:txBody>
          <a:bodyPr/>
          <a:lstStyle/>
          <a:p>
            <a:pPr algn="l" eaLnBrk="1" hangingPunct="1"/>
            <a:r>
              <a:rPr lang="en-US" sz="4400" dirty="0" smtClean="0"/>
              <a:t>Recap: PRMs </a:t>
            </a:r>
            <a:r>
              <a:rPr lang="en-US" sz="4000" dirty="0" smtClean="0"/>
              <a:t>[</a:t>
            </a:r>
            <a:r>
              <a:rPr lang="en-US" sz="4000" dirty="0" err="1" smtClean="0"/>
              <a:t>Kavraki</a:t>
            </a:r>
            <a:r>
              <a:rPr lang="en-US" sz="4000" dirty="0" smtClean="0"/>
              <a:t> et al. 1996]</a:t>
            </a:r>
          </a:p>
        </p:txBody>
      </p:sp>
      <p:grpSp>
        <p:nvGrpSpPr>
          <p:cNvPr id="2" name="Group 3"/>
          <p:cNvGrpSpPr>
            <a:grpSpLocks/>
          </p:cNvGrpSpPr>
          <p:nvPr/>
        </p:nvGrpSpPr>
        <p:grpSpPr bwMode="auto">
          <a:xfrm>
            <a:off x="492125" y="2133600"/>
            <a:ext cx="7631115" cy="2547938"/>
            <a:chOff x="364" y="1536"/>
            <a:chExt cx="4807" cy="1605"/>
          </a:xfrm>
        </p:grpSpPr>
        <p:sp>
          <p:nvSpPr>
            <p:cNvPr id="33872" name="Line 4"/>
            <p:cNvSpPr>
              <a:spLocks noChangeShapeType="1"/>
            </p:cNvSpPr>
            <p:nvPr/>
          </p:nvSpPr>
          <p:spPr bwMode="auto">
            <a:xfrm>
              <a:off x="1344" y="1536"/>
              <a:ext cx="111" cy="177"/>
            </a:xfrm>
            <a:prstGeom prst="line">
              <a:avLst/>
            </a:prstGeom>
            <a:noFill/>
            <a:ln w="38100">
              <a:solidFill>
                <a:srgbClr val="00FF00"/>
              </a:solidFill>
              <a:round/>
              <a:headEnd/>
              <a:tailEnd/>
            </a:ln>
          </p:spPr>
          <p:txBody>
            <a:bodyPr wrap="none" anchor="ctr"/>
            <a:lstStyle/>
            <a:p>
              <a:endParaRPr lang="en-US"/>
            </a:p>
          </p:txBody>
        </p:sp>
        <p:sp>
          <p:nvSpPr>
            <p:cNvPr id="33873" name="Text Box 5"/>
            <p:cNvSpPr txBox="1">
              <a:spLocks noChangeArrowheads="1"/>
            </p:cNvSpPr>
            <p:nvPr/>
          </p:nvSpPr>
          <p:spPr bwMode="auto">
            <a:xfrm>
              <a:off x="2646" y="2928"/>
              <a:ext cx="2525" cy="213"/>
            </a:xfrm>
            <a:prstGeom prst="rect">
              <a:avLst/>
            </a:prstGeom>
            <a:noFill/>
            <a:ln w="9525">
              <a:noFill/>
              <a:miter lim="800000"/>
              <a:headEnd/>
              <a:tailEnd/>
            </a:ln>
          </p:spPr>
          <p:txBody>
            <a:bodyPr wrap="none" anchor="ctr">
              <a:spAutoFit/>
            </a:bodyPr>
            <a:lstStyle/>
            <a:p>
              <a:pPr eaLnBrk="0" hangingPunct="0"/>
              <a:r>
                <a:rPr lang="en-US" sz="1600" dirty="0">
                  <a:solidFill>
                    <a:schemeClr val="tx2"/>
                  </a:solidFill>
                  <a:latin typeface="Arial" charset="0"/>
                </a:rPr>
                <a:t>1. </a:t>
              </a:r>
              <a:r>
                <a:rPr lang="en-US" sz="1600" dirty="0" smtClean="0">
                  <a:solidFill>
                    <a:schemeClr val="tx2"/>
                  </a:solidFill>
                  <a:latin typeface="Arial" charset="0"/>
                </a:rPr>
                <a:t>Link </a:t>
              </a:r>
              <a:r>
                <a:rPr lang="en-US" sz="1600" i="1" dirty="0">
                  <a:solidFill>
                    <a:schemeClr val="tx2"/>
                  </a:solidFill>
                  <a:latin typeface="Arial" charset="0"/>
                </a:rPr>
                <a:t>start</a:t>
              </a:r>
              <a:r>
                <a:rPr lang="en-US" sz="1600" dirty="0">
                  <a:solidFill>
                    <a:schemeClr val="tx2"/>
                  </a:solidFill>
                  <a:latin typeface="Arial" charset="0"/>
                </a:rPr>
                <a:t> and </a:t>
              </a:r>
              <a:r>
                <a:rPr lang="en-US" sz="1600" i="1" dirty="0">
                  <a:solidFill>
                    <a:schemeClr val="tx2"/>
                  </a:solidFill>
                  <a:latin typeface="Arial" charset="0"/>
                </a:rPr>
                <a:t>goal</a:t>
              </a:r>
              <a:r>
                <a:rPr lang="en-US" sz="1600" dirty="0">
                  <a:solidFill>
                    <a:schemeClr val="tx2"/>
                  </a:solidFill>
                  <a:latin typeface="Arial" charset="0"/>
                </a:rPr>
                <a:t> </a:t>
              </a:r>
              <a:r>
                <a:rPr lang="en-US" sz="1600" dirty="0" smtClean="0">
                  <a:solidFill>
                    <a:schemeClr val="tx2"/>
                  </a:solidFill>
                  <a:latin typeface="Arial" charset="0"/>
                </a:rPr>
                <a:t>poses into </a:t>
              </a:r>
              <a:r>
                <a:rPr lang="en-US" sz="1600" dirty="0">
                  <a:solidFill>
                    <a:schemeClr val="tx2"/>
                  </a:solidFill>
                  <a:latin typeface="Arial" charset="0"/>
                </a:rPr>
                <a:t>roadmap</a:t>
              </a:r>
              <a:r>
                <a:rPr lang="en-US" sz="1600" dirty="0">
                  <a:solidFill>
                    <a:srgbClr val="3333CC"/>
                  </a:solidFill>
                  <a:latin typeface="Arial" charset="0"/>
                </a:rPr>
                <a:t> </a:t>
              </a:r>
            </a:p>
          </p:txBody>
        </p:sp>
        <p:sp>
          <p:nvSpPr>
            <p:cNvPr id="33874" name="Line 6"/>
            <p:cNvSpPr>
              <a:spLocks noChangeShapeType="1"/>
            </p:cNvSpPr>
            <p:nvPr/>
          </p:nvSpPr>
          <p:spPr bwMode="auto">
            <a:xfrm flipH="1" flipV="1">
              <a:off x="364" y="2614"/>
              <a:ext cx="164" cy="266"/>
            </a:xfrm>
            <a:prstGeom prst="line">
              <a:avLst/>
            </a:prstGeom>
            <a:noFill/>
            <a:ln w="38100">
              <a:solidFill>
                <a:srgbClr val="00FF00"/>
              </a:solidFill>
              <a:round/>
              <a:headEnd/>
              <a:tailEnd/>
            </a:ln>
          </p:spPr>
          <p:txBody>
            <a:bodyPr wrap="none" anchor="ctr"/>
            <a:lstStyle/>
            <a:p>
              <a:endParaRPr lang="en-US"/>
            </a:p>
          </p:txBody>
        </p:sp>
      </p:grpSp>
      <p:grpSp>
        <p:nvGrpSpPr>
          <p:cNvPr id="3" name="Group 7"/>
          <p:cNvGrpSpPr>
            <a:grpSpLocks/>
          </p:cNvGrpSpPr>
          <p:nvPr/>
        </p:nvGrpSpPr>
        <p:grpSpPr bwMode="auto">
          <a:xfrm>
            <a:off x="160338" y="1905000"/>
            <a:ext cx="8374057" cy="2546350"/>
            <a:chOff x="155" y="1392"/>
            <a:chExt cx="5275" cy="1604"/>
          </a:xfrm>
        </p:grpSpPr>
        <p:sp>
          <p:nvSpPr>
            <p:cNvPr id="33867" name="Text Box 8"/>
            <p:cNvSpPr txBox="1">
              <a:spLocks noChangeArrowheads="1"/>
            </p:cNvSpPr>
            <p:nvPr/>
          </p:nvSpPr>
          <p:spPr bwMode="auto">
            <a:xfrm>
              <a:off x="2551" y="2687"/>
              <a:ext cx="2879" cy="252"/>
            </a:xfrm>
            <a:prstGeom prst="rect">
              <a:avLst/>
            </a:prstGeom>
            <a:noFill/>
            <a:ln w="9525">
              <a:noFill/>
              <a:miter lim="800000"/>
              <a:headEnd/>
              <a:tailEnd/>
            </a:ln>
          </p:spPr>
          <p:txBody>
            <a:bodyPr wrap="none" anchor="ctr">
              <a:spAutoFit/>
            </a:bodyPr>
            <a:lstStyle/>
            <a:p>
              <a:pPr algn="ctr" eaLnBrk="0" hangingPunct="0"/>
              <a:r>
                <a:rPr lang="en-US" sz="2000" b="1" u="sng" dirty="0" smtClean="0">
                  <a:solidFill>
                    <a:schemeClr val="tx2"/>
                  </a:solidFill>
                </a:rPr>
                <a:t>Plan Generation (</a:t>
              </a:r>
              <a:r>
                <a:rPr lang="en-US" sz="2000" b="1" u="sng" dirty="0" smtClean="0">
                  <a:solidFill>
                    <a:schemeClr val="tx2"/>
                  </a:solidFill>
                  <a:latin typeface="Arial" charset="0"/>
                </a:rPr>
                <a:t>Query processing)</a:t>
              </a:r>
              <a:endParaRPr lang="en-US" sz="2000" b="1" u="sng" dirty="0">
                <a:latin typeface="Times New Roman" charset="0"/>
              </a:endParaRPr>
            </a:p>
          </p:txBody>
        </p:sp>
        <p:sp>
          <p:nvSpPr>
            <p:cNvPr id="33868" name="Oval 9"/>
            <p:cNvSpPr>
              <a:spLocks noChangeArrowheads="1"/>
            </p:cNvSpPr>
            <p:nvPr/>
          </p:nvSpPr>
          <p:spPr bwMode="auto">
            <a:xfrm flipH="1">
              <a:off x="1331" y="1536"/>
              <a:ext cx="48" cy="48"/>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69" name="Oval 10"/>
            <p:cNvSpPr>
              <a:spLocks noChangeArrowheads="1"/>
            </p:cNvSpPr>
            <p:nvPr/>
          </p:nvSpPr>
          <p:spPr bwMode="auto">
            <a:xfrm>
              <a:off x="495" y="2847"/>
              <a:ext cx="48" cy="48"/>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33870" name="Text Box 11"/>
            <p:cNvSpPr txBox="1">
              <a:spLocks noChangeArrowheads="1"/>
            </p:cNvSpPr>
            <p:nvPr/>
          </p:nvSpPr>
          <p:spPr bwMode="auto">
            <a:xfrm>
              <a:off x="155" y="2784"/>
              <a:ext cx="372" cy="212"/>
            </a:xfrm>
            <a:prstGeom prst="rect">
              <a:avLst/>
            </a:prstGeom>
            <a:noFill/>
            <a:ln w="9525">
              <a:noFill/>
              <a:miter lim="800000"/>
              <a:headEnd/>
              <a:tailEnd/>
            </a:ln>
          </p:spPr>
          <p:txBody>
            <a:bodyPr wrap="none" anchor="ctr">
              <a:spAutoFit/>
            </a:bodyPr>
            <a:lstStyle/>
            <a:p>
              <a:pPr algn="ctr" eaLnBrk="0" hangingPunct="0"/>
              <a:r>
                <a:rPr lang="en-US" sz="1600" b="1">
                  <a:solidFill>
                    <a:schemeClr val="folHlink"/>
                  </a:solidFill>
                  <a:latin typeface="Times New Roman" charset="0"/>
                </a:rPr>
                <a:t>start</a:t>
              </a:r>
            </a:p>
          </p:txBody>
        </p:sp>
        <p:sp>
          <p:nvSpPr>
            <p:cNvPr id="33871" name="Text Box 12"/>
            <p:cNvSpPr txBox="1">
              <a:spLocks noChangeArrowheads="1"/>
            </p:cNvSpPr>
            <p:nvPr/>
          </p:nvSpPr>
          <p:spPr bwMode="auto">
            <a:xfrm>
              <a:off x="1362" y="1392"/>
              <a:ext cx="344" cy="212"/>
            </a:xfrm>
            <a:prstGeom prst="rect">
              <a:avLst/>
            </a:prstGeom>
            <a:noFill/>
            <a:ln w="9525">
              <a:noFill/>
              <a:miter lim="800000"/>
              <a:headEnd/>
              <a:tailEnd/>
            </a:ln>
          </p:spPr>
          <p:txBody>
            <a:bodyPr wrap="none" anchor="ctr">
              <a:spAutoFit/>
            </a:bodyPr>
            <a:lstStyle/>
            <a:p>
              <a:pPr algn="ctr" eaLnBrk="0" hangingPunct="0"/>
              <a:r>
                <a:rPr lang="en-US" sz="1600" b="1">
                  <a:solidFill>
                    <a:schemeClr val="folHlink"/>
                  </a:solidFill>
                  <a:latin typeface="Times New Roman" charset="0"/>
                </a:rPr>
                <a:t>goal</a:t>
              </a:r>
            </a:p>
          </p:txBody>
        </p:sp>
      </p:grpSp>
      <p:sp>
        <p:nvSpPr>
          <p:cNvPr id="33797" name="AutoShape 13"/>
          <p:cNvSpPr>
            <a:spLocks noChangeArrowheads="1"/>
          </p:cNvSpPr>
          <p:nvPr/>
        </p:nvSpPr>
        <p:spPr bwMode="auto">
          <a:xfrm>
            <a:off x="828675" y="3657600"/>
            <a:ext cx="990600" cy="685800"/>
          </a:xfrm>
          <a:prstGeom prst="hexagon">
            <a:avLst>
              <a:gd name="adj" fmla="val 36111"/>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33798" name="AutoShape 14"/>
          <p:cNvSpPr>
            <a:spLocks noChangeArrowheads="1"/>
          </p:cNvSpPr>
          <p:nvPr/>
        </p:nvSpPr>
        <p:spPr bwMode="auto">
          <a:xfrm>
            <a:off x="2657475" y="31242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33799" name="AutoShape 15"/>
          <p:cNvSpPr>
            <a:spLocks noChangeArrowheads="1"/>
          </p:cNvSpPr>
          <p:nvPr/>
        </p:nvSpPr>
        <p:spPr bwMode="auto">
          <a:xfrm>
            <a:off x="1514475" y="25908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33800" name="AutoShape 16"/>
          <p:cNvSpPr>
            <a:spLocks noChangeArrowheads="1"/>
          </p:cNvSpPr>
          <p:nvPr/>
        </p:nvSpPr>
        <p:spPr bwMode="auto">
          <a:xfrm>
            <a:off x="981075" y="21336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33801" name="AutoShape 17"/>
          <p:cNvSpPr>
            <a:spLocks noChangeArrowheads="1"/>
          </p:cNvSpPr>
          <p:nvPr/>
        </p:nvSpPr>
        <p:spPr bwMode="auto">
          <a:xfrm>
            <a:off x="676275" y="2590800"/>
            <a:ext cx="990600" cy="609600"/>
          </a:xfrm>
          <a:prstGeom prst="hexagon">
            <a:avLst>
              <a:gd name="adj" fmla="val 40625"/>
              <a:gd name="vf" fmla="val 115470"/>
            </a:avLst>
          </a:prstGeom>
          <a:solidFill>
            <a:srgbClr val="B2B2B2"/>
          </a:solidFill>
          <a:ln w="9525">
            <a:solidFill>
              <a:schemeClr val="tx1"/>
            </a:solidFill>
            <a:miter lim="800000"/>
            <a:headEnd/>
            <a:tailEnd/>
          </a:ln>
        </p:spPr>
        <p:txBody>
          <a:bodyPr wrap="none" anchor="ctr"/>
          <a:lstStyle/>
          <a:p>
            <a:endParaRPr lang="en-US"/>
          </a:p>
        </p:txBody>
      </p:sp>
      <p:sp>
        <p:nvSpPr>
          <p:cNvPr id="33802" name="Rectangle 19"/>
          <p:cNvSpPr>
            <a:spLocks noChangeArrowheads="1"/>
          </p:cNvSpPr>
          <p:nvPr/>
        </p:nvSpPr>
        <p:spPr bwMode="auto">
          <a:xfrm>
            <a:off x="219075" y="1981200"/>
            <a:ext cx="3657600" cy="2514600"/>
          </a:xfrm>
          <a:prstGeom prst="rect">
            <a:avLst/>
          </a:prstGeom>
          <a:noFill/>
          <a:ln w="38100">
            <a:solidFill>
              <a:schemeClr val="tx1"/>
            </a:solidFill>
            <a:miter lim="800000"/>
            <a:headEnd/>
            <a:tailEnd/>
          </a:ln>
        </p:spPr>
        <p:txBody>
          <a:bodyPr wrap="none" anchor="ctr"/>
          <a:lstStyle/>
          <a:p>
            <a:endParaRPr lang="en-US"/>
          </a:p>
        </p:txBody>
      </p:sp>
      <p:sp>
        <p:nvSpPr>
          <p:cNvPr id="33803" name="Text Box 20"/>
          <p:cNvSpPr txBox="1">
            <a:spLocks noChangeArrowheads="1"/>
          </p:cNvSpPr>
          <p:nvPr/>
        </p:nvSpPr>
        <p:spPr bwMode="auto">
          <a:xfrm>
            <a:off x="1090613" y="22860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33804" name="Text Box 21"/>
          <p:cNvSpPr txBox="1">
            <a:spLocks noChangeArrowheads="1"/>
          </p:cNvSpPr>
          <p:nvPr/>
        </p:nvSpPr>
        <p:spPr bwMode="auto">
          <a:xfrm>
            <a:off x="1624013" y="28194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33805" name="Text Box 22"/>
          <p:cNvSpPr txBox="1">
            <a:spLocks noChangeArrowheads="1"/>
          </p:cNvSpPr>
          <p:nvPr/>
        </p:nvSpPr>
        <p:spPr bwMode="auto">
          <a:xfrm>
            <a:off x="938213" y="38100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33806" name="Text Box 23"/>
          <p:cNvSpPr txBox="1">
            <a:spLocks noChangeArrowheads="1"/>
          </p:cNvSpPr>
          <p:nvPr/>
        </p:nvSpPr>
        <p:spPr bwMode="auto">
          <a:xfrm>
            <a:off x="2767013" y="32766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1298456" name="Text Box 24"/>
          <p:cNvSpPr txBox="1">
            <a:spLocks noChangeArrowheads="1"/>
          </p:cNvSpPr>
          <p:nvPr/>
        </p:nvSpPr>
        <p:spPr bwMode="auto">
          <a:xfrm>
            <a:off x="3952875" y="1676400"/>
            <a:ext cx="5081588" cy="396875"/>
          </a:xfrm>
          <a:prstGeom prst="rect">
            <a:avLst/>
          </a:prstGeom>
          <a:noFill/>
          <a:ln w="9525">
            <a:noFill/>
            <a:miter lim="800000"/>
            <a:headEnd/>
            <a:tailEnd/>
          </a:ln>
        </p:spPr>
        <p:txBody>
          <a:bodyPr wrap="none" anchor="ctr">
            <a:spAutoFit/>
          </a:bodyPr>
          <a:lstStyle/>
          <a:p>
            <a:pPr algn="ctr" eaLnBrk="0" hangingPunct="0"/>
            <a:r>
              <a:rPr lang="en-US" sz="2000" b="1" u="sng">
                <a:solidFill>
                  <a:schemeClr val="tx2"/>
                </a:solidFill>
                <a:latin typeface="Arial" charset="0"/>
              </a:rPr>
              <a:t>Roadmap Construction (Pre-processing)</a:t>
            </a:r>
            <a:endParaRPr lang="en-US" sz="2000" b="1" u="sng">
              <a:solidFill>
                <a:schemeClr val="tx2"/>
              </a:solidFill>
              <a:latin typeface="Times New Roman" charset="0"/>
            </a:endParaRPr>
          </a:p>
        </p:txBody>
      </p:sp>
      <p:grpSp>
        <p:nvGrpSpPr>
          <p:cNvPr id="4" name="Group 25"/>
          <p:cNvGrpSpPr>
            <a:grpSpLocks/>
          </p:cNvGrpSpPr>
          <p:nvPr/>
        </p:nvGrpSpPr>
        <p:grpSpPr bwMode="auto">
          <a:xfrm>
            <a:off x="2220913" y="2270125"/>
            <a:ext cx="6618286" cy="1600200"/>
            <a:chOff x="1453" y="1622"/>
            <a:chExt cx="4169" cy="1008"/>
          </a:xfrm>
        </p:grpSpPr>
        <p:sp>
          <p:nvSpPr>
            <p:cNvPr id="33860" name="Text Box 26"/>
            <p:cNvSpPr txBox="1">
              <a:spLocks noChangeArrowheads="1"/>
            </p:cNvSpPr>
            <p:nvPr/>
          </p:nvSpPr>
          <p:spPr bwMode="auto">
            <a:xfrm>
              <a:off x="2602" y="1860"/>
              <a:ext cx="3020" cy="523"/>
            </a:xfrm>
            <a:prstGeom prst="rect">
              <a:avLst/>
            </a:prstGeom>
            <a:noFill/>
            <a:ln w="9525">
              <a:noFill/>
              <a:miter lim="800000"/>
              <a:headEnd/>
              <a:tailEnd/>
            </a:ln>
          </p:spPr>
          <p:txBody>
            <a:bodyPr wrap="none" anchor="ctr">
              <a:spAutoFit/>
            </a:bodyPr>
            <a:lstStyle/>
            <a:p>
              <a:pPr eaLnBrk="0" hangingPunct="0"/>
              <a:r>
                <a:rPr lang="en-US" sz="1600" dirty="0">
                  <a:latin typeface="Arial" charset="0"/>
                </a:rPr>
                <a:t>2. Connect pairs of nodes to form </a:t>
              </a:r>
              <a:r>
                <a:rPr lang="en-US" sz="1600" b="1" dirty="0" smtClean="0">
                  <a:latin typeface="Arial" charset="0"/>
                </a:rPr>
                <a:t>roadmap edges</a:t>
              </a:r>
              <a:endParaRPr lang="en-US" sz="1600" dirty="0">
                <a:latin typeface="Arial" charset="0"/>
              </a:endParaRPr>
            </a:p>
            <a:p>
              <a:pPr eaLnBrk="0" hangingPunct="0"/>
              <a:r>
                <a:rPr lang="en-US" sz="1600" dirty="0">
                  <a:solidFill>
                    <a:srgbClr val="000099"/>
                  </a:solidFill>
                  <a:latin typeface="Arial" charset="0"/>
                </a:rPr>
                <a:t>     - </a:t>
              </a:r>
              <a:r>
                <a:rPr lang="en-US" sz="1600" dirty="0" smtClean="0">
                  <a:latin typeface="Arial" charset="0"/>
                </a:rPr>
                <a:t>Use simple</a:t>
              </a:r>
              <a:r>
                <a:rPr lang="en-US" sz="1600" dirty="0">
                  <a:latin typeface="Arial" charset="0"/>
                </a:rPr>
                <a:t>, deterministic </a:t>
              </a:r>
              <a:r>
                <a:rPr lang="en-US" sz="1600" i="1" dirty="0">
                  <a:latin typeface="Arial" charset="0"/>
                </a:rPr>
                <a:t>local </a:t>
              </a:r>
              <a:r>
                <a:rPr lang="en-US" sz="1600" i="1" dirty="0" smtClean="0">
                  <a:latin typeface="Arial" charset="0"/>
                </a:rPr>
                <a:t>planner</a:t>
              </a:r>
              <a:endParaRPr lang="en-US" sz="1600" dirty="0">
                <a:latin typeface="Arial" charset="0"/>
              </a:endParaRPr>
            </a:p>
            <a:p>
              <a:pPr eaLnBrk="0" hangingPunct="0"/>
              <a:r>
                <a:rPr lang="en-US" sz="1600" dirty="0">
                  <a:latin typeface="Arial" charset="0"/>
                </a:rPr>
                <a:t>     - </a:t>
              </a:r>
              <a:r>
                <a:rPr lang="en-US" sz="1600" dirty="0" smtClean="0">
                  <a:latin typeface="Arial" charset="0"/>
                </a:rPr>
                <a:t>Discard invalid edges (how?)</a:t>
              </a:r>
              <a:endParaRPr lang="en-US" sz="1600" dirty="0">
                <a:latin typeface="Arial" charset="0"/>
              </a:endParaRPr>
            </a:p>
          </p:txBody>
        </p:sp>
        <p:grpSp>
          <p:nvGrpSpPr>
            <p:cNvPr id="5" name="Group 27"/>
            <p:cNvGrpSpPr>
              <a:grpSpLocks/>
            </p:cNvGrpSpPr>
            <p:nvPr/>
          </p:nvGrpSpPr>
          <p:grpSpPr bwMode="auto">
            <a:xfrm>
              <a:off x="1453" y="1622"/>
              <a:ext cx="624" cy="1008"/>
              <a:chOff x="1453" y="1622"/>
              <a:chExt cx="624" cy="1008"/>
            </a:xfrm>
          </p:grpSpPr>
          <p:grpSp>
            <p:nvGrpSpPr>
              <p:cNvPr id="6" name="Group 28"/>
              <p:cNvGrpSpPr>
                <a:grpSpLocks/>
              </p:cNvGrpSpPr>
              <p:nvPr/>
            </p:nvGrpSpPr>
            <p:grpSpPr bwMode="auto">
              <a:xfrm>
                <a:off x="1453" y="1622"/>
                <a:ext cx="624" cy="528"/>
                <a:chOff x="1776" y="1344"/>
                <a:chExt cx="624" cy="528"/>
              </a:xfrm>
            </p:grpSpPr>
            <p:sp>
              <p:nvSpPr>
                <p:cNvPr id="33864" name="Line 29"/>
                <p:cNvSpPr>
                  <a:spLocks noChangeShapeType="1"/>
                </p:cNvSpPr>
                <p:nvPr/>
              </p:nvSpPr>
              <p:spPr bwMode="auto">
                <a:xfrm>
                  <a:off x="2256" y="1344"/>
                  <a:ext cx="144" cy="336"/>
                </a:xfrm>
                <a:prstGeom prst="line">
                  <a:avLst/>
                </a:prstGeom>
                <a:noFill/>
                <a:ln w="28575">
                  <a:solidFill>
                    <a:srgbClr val="6699FF"/>
                  </a:solidFill>
                  <a:round/>
                  <a:headEnd/>
                  <a:tailEnd/>
                </a:ln>
              </p:spPr>
              <p:txBody>
                <a:bodyPr wrap="none" anchor="ctr"/>
                <a:lstStyle/>
                <a:p>
                  <a:endParaRPr lang="en-US"/>
                </a:p>
              </p:txBody>
            </p:sp>
            <p:sp>
              <p:nvSpPr>
                <p:cNvPr id="33865" name="Line 30"/>
                <p:cNvSpPr>
                  <a:spLocks noChangeShapeType="1"/>
                </p:cNvSpPr>
                <p:nvPr/>
              </p:nvSpPr>
              <p:spPr bwMode="auto">
                <a:xfrm flipV="1">
                  <a:off x="1920" y="1680"/>
                  <a:ext cx="480" cy="192"/>
                </a:xfrm>
                <a:prstGeom prst="line">
                  <a:avLst/>
                </a:prstGeom>
                <a:noFill/>
                <a:ln w="28575">
                  <a:solidFill>
                    <a:srgbClr val="6699FF"/>
                  </a:solidFill>
                  <a:round/>
                  <a:headEnd/>
                  <a:tailEnd/>
                </a:ln>
              </p:spPr>
              <p:txBody>
                <a:bodyPr wrap="none" anchor="ctr"/>
                <a:lstStyle/>
                <a:p>
                  <a:endParaRPr lang="en-US"/>
                </a:p>
              </p:txBody>
            </p:sp>
            <p:sp>
              <p:nvSpPr>
                <p:cNvPr id="33866" name="Line 31"/>
                <p:cNvSpPr>
                  <a:spLocks noChangeShapeType="1"/>
                </p:cNvSpPr>
                <p:nvPr/>
              </p:nvSpPr>
              <p:spPr bwMode="auto">
                <a:xfrm>
                  <a:off x="1776" y="1440"/>
                  <a:ext cx="624" cy="240"/>
                </a:xfrm>
                <a:prstGeom prst="line">
                  <a:avLst/>
                </a:prstGeom>
                <a:noFill/>
                <a:ln w="28575">
                  <a:solidFill>
                    <a:srgbClr val="6699FF"/>
                  </a:solidFill>
                  <a:round/>
                  <a:headEnd/>
                  <a:tailEnd/>
                </a:ln>
              </p:spPr>
              <p:txBody>
                <a:bodyPr wrap="none" anchor="ctr"/>
                <a:lstStyle/>
                <a:p>
                  <a:endParaRPr lang="en-US"/>
                </a:p>
              </p:txBody>
            </p:sp>
          </p:grpSp>
          <p:sp>
            <p:nvSpPr>
              <p:cNvPr id="33863" name="Line 32"/>
              <p:cNvSpPr>
                <a:spLocks noChangeShapeType="1"/>
              </p:cNvSpPr>
              <p:nvPr/>
            </p:nvSpPr>
            <p:spPr bwMode="auto">
              <a:xfrm flipV="1">
                <a:off x="1933" y="1958"/>
                <a:ext cx="144" cy="672"/>
              </a:xfrm>
              <a:prstGeom prst="line">
                <a:avLst/>
              </a:prstGeom>
              <a:noFill/>
              <a:ln w="19050">
                <a:solidFill>
                  <a:schemeClr val="hlink"/>
                </a:solidFill>
                <a:prstDash val="dash"/>
                <a:round/>
                <a:headEnd/>
                <a:tailEnd/>
              </a:ln>
            </p:spPr>
            <p:txBody>
              <a:bodyPr wrap="none" anchor="ctr"/>
              <a:lstStyle/>
              <a:p>
                <a:endParaRPr lang="en-US"/>
              </a:p>
            </p:txBody>
          </p:sp>
        </p:grpSp>
      </p:grpSp>
      <p:grpSp>
        <p:nvGrpSpPr>
          <p:cNvPr id="7" name="Group 33"/>
          <p:cNvGrpSpPr>
            <a:grpSpLocks/>
          </p:cNvGrpSpPr>
          <p:nvPr/>
        </p:nvGrpSpPr>
        <p:grpSpPr bwMode="auto">
          <a:xfrm>
            <a:off x="468313" y="2117725"/>
            <a:ext cx="3200400" cy="1981200"/>
            <a:chOff x="349" y="1526"/>
            <a:chExt cx="2016" cy="1248"/>
          </a:xfrm>
        </p:grpSpPr>
        <p:grpSp>
          <p:nvGrpSpPr>
            <p:cNvPr id="8" name="Group 34"/>
            <p:cNvGrpSpPr>
              <a:grpSpLocks/>
            </p:cNvGrpSpPr>
            <p:nvPr/>
          </p:nvGrpSpPr>
          <p:grpSpPr bwMode="auto">
            <a:xfrm>
              <a:off x="349" y="1526"/>
              <a:ext cx="2016" cy="1248"/>
              <a:chOff x="672" y="1248"/>
              <a:chExt cx="2016" cy="1248"/>
            </a:xfrm>
          </p:grpSpPr>
          <p:sp>
            <p:nvSpPr>
              <p:cNvPr id="33847" name="Line 35"/>
              <p:cNvSpPr>
                <a:spLocks noChangeShapeType="1"/>
              </p:cNvSpPr>
              <p:nvPr/>
            </p:nvSpPr>
            <p:spPr bwMode="auto">
              <a:xfrm flipV="1">
                <a:off x="672" y="1920"/>
                <a:ext cx="144" cy="432"/>
              </a:xfrm>
              <a:prstGeom prst="line">
                <a:avLst/>
              </a:prstGeom>
              <a:noFill/>
              <a:ln w="28575">
                <a:solidFill>
                  <a:srgbClr val="6699FF"/>
                </a:solidFill>
                <a:round/>
                <a:headEnd/>
                <a:tailEnd/>
              </a:ln>
            </p:spPr>
            <p:txBody>
              <a:bodyPr wrap="none" anchor="ctr"/>
              <a:lstStyle/>
              <a:p>
                <a:endParaRPr lang="en-US"/>
              </a:p>
            </p:txBody>
          </p:sp>
          <p:sp>
            <p:nvSpPr>
              <p:cNvPr id="33848" name="Line 36"/>
              <p:cNvSpPr>
                <a:spLocks noChangeShapeType="1"/>
              </p:cNvSpPr>
              <p:nvPr/>
            </p:nvSpPr>
            <p:spPr bwMode="auto">
              <a:xfrm flipH="1" flipV="1">
                <a:off x="768" y="1392"/>
                <a:ext cx="48" cy="528"/>
              </a:xfrm>
              <a:prstGeom prst="line">
                <a:avLst/>
              </a:prstGeom>
              <a:noFill/>
              <a:ln w="28575">
                <a:solidFill>
                  <a:srgbClr val="6699FF"/>
                </a:solidFill>
                <a:round/>
                <a:headEnd/>
                <a:tailEnd/>
              </a:ln>
            </p:spPr>
            <p:txBody>
              <a:bodyPr wrap="none" anchor="ctr"/>
              <a:lstStyle/>
              <a:p>
                <a:endParaRPr lang="en-US"/>
              </a:p>
            </p:txBody>
          </p:sp>
          <p:sp>
            <p:nvSpPr>
              <p:cNvPr id="33849" name="Line 37"/>
              <p:cNvSpPr>
                <a:spLocks noChangeShapeType="1"/>
              </p:cNvSpPr>
              <p:nvPr/>
            </p:nvSpPr>
            <p:spPr bwMode="auto">
              <a:xfrm>
                <a:off x="816" y="1920"/>
                <a:ext cx="288" cy="82"/>
              </a:xfrm>
              <a:prstGeom prst="line">
                <a:avLst/>
              </a:prstGeom>
              <a:noFill/>
              <a:ln w="28575">
                <a:solidFill>
                  <a:srgbClr val="6699FF"/>
                </a:solidFill>
                <a:round/>
                <a:headEnd/>
                <a:tailEnd/>
              </a:ln>
            </p:spPr>
            <p:txBody>
              <a:bodyPr wrap="none" anchor="ctr"/>
              <a:lstStyle/>
              <a:p>
                <a:endParaRPr lang="en-US"/>
              </a:p>
            </p:txBody>
          </p:sp>
          <p:sp>
            <p:nvSpPr>
              <p:cNvPr id="33850" name="Line 38"/>
              <p:cNvSpPr>
                <a:spLocks noChangeShapeType="1"/>
              </p:cNvSpPr>
              <p:nvPr/>
            </p:nvSpPr>
            <p:spPr bwMode="auto">
              <a:xfrm>
                <a:off x="1152" y="2016"/>
                <a:ext cx="432" cy="144"/>
              </a:xfrm>
              <a:prstGeom prst="line">
                <a:avLst/>
              </a:prstGeom>
              <a:noFill/>
              <a:ln w="28575">
                <a:solidFill>
                  <a:srgbClr val="6699FF"/>
                </a:solidFill>
                <a:round/>
                <a:headEnd/>
                <a:tailEnd/>
              </a:ln>
            </p:spPr>
            <p:txBody>
              <a:bodyPr wrap="none" anchor="ctr"/>
              <a:lstStyle/>
              <a:p>
                <a:endParaRPr lang="en-US"/>
              </a:p>
            </p:txBody>
          </p:sp>
          <p:sp>
            <p:nvSpPr>
              <p:cNvPr id="33851" name="Line 39"/>
              <p:cNvSpPr>
                <a:spLocks noChangeShapeType="1"/>
              </p:cNvSpPr>
              <p:nvPr/>
            </p:nvSpPr>
            <p:spPr bwMode="auto">
              <a:xfrm>
                <a:off x="1584" y="2160"/>
                <a:ext cx="192" cy="336"/>
              </a:xfrm>
              <a:prstGeom prst="line">
                <a:avLst/>
              </a:prstGeom>
              <a:noFill/>
              <a:ln w="28575">
                <a:solidFill>
                  <a:srgbClr val="6699FF"/>
                </a:solidFill>
                <a:round/>
                <a:headEnd/>
                <a:tailEnd/>
              </a:ln>
            </p:spPr>
            <p:txBody>
              <a:bodyPr wrap="none" anchor="ctr"/>
              <a:lstStyle/>
              <a:p>
                <a:endParaRPr lang="en-US"/>
              </a:p>
            </p:txBody>
          </p:sp>
          <p:sp>
            <p:nvSpPr>
              <p:cNvPr id="33852" name="Line 40"/>
              <p:cNvSpPr>
                <a:spLocks noChangeShapeType="1"/>
              </p:cNvSpPr>
              <p:nvPr/>
            </p:nvSpPr>
            <p:spPr bwMode="auto">
              <a:xfrm flipV="1">
                <a:off x="1824" y="1344"/>
                <a:ext cx="432" cy="86"/>
              </a:xfrm>
              <a:prstGeom prst="line">
                <a:avLst/>
              </a:prstGeom>
              <a:noFill/>
              <a:ln w="28575">
                <a:solidFill>
                  <a:srgbClr val="6699FF"/>
                </a:solidFill>
                <a:round/>
                <a:headEnd/>
                <a:tailEnd/>
              </a:ln>
            </p:spPr>
            <p:txBody>
              <a:bodyPr wrap="none" anchor="ctr"/>
              <a:lstStyle/>
              <a:p>
                <a:endParaRPr lang="en-US"/>
              </a:p>
            </p:txBody>
          </p:sp>
          <p:sp>
            <p:nvSpPr>
              <p:cNvPr id="33853" name="Line 41"/>
              <p:cNvSpPr>
                <a:spLocks noChangeShapeType="1"/>
              </p:cNvSpPr>
              <p:nvPr/>
            </p:nvSpPr>
            <p:spPr bwMode="auto">
              <a:xfrm flipV="1">
                <a:off x="2304" y="1248"/>
                <a:ext cx="384" cy="85"/>
              </a:xfrm>
              <a:prstGeom prst="line">
                <a:avLst/>
              </a:prstGeom>
              <a:noFill/>
              <a:ln w="28575">
                <a:solidFill>
                  <a:srgbClr val="6699FF"/>
                </a:solidFill>
                <a:round/>
                <a:headEnd/>
                <a:tailEnd/>
              </a:ln>
            </p:spPr>
            <p:txBody>
              <a:bodyPr wrap="none" anchor="ctr"/>
              <a:lstStyle/>
              <a:p>
                <a:endParaRPr lang="en-US"/>
              </a:p>
            </p:txBody>
          </p:sp>
          <p:sp>
            <p:nvSpPr>
              <p:cNvPr id="33854" name="Line 42"/>
              <p:cNvSpPr>
                <a:spLocks noChangeShapeType="1"/>
              </p:cNvSpPr>
              <p:nvPr/>
            </p:nvSpPr>
            <p:spPr bwMode="auto">
              <a:xfrm flipV="1">
                <a:off x="1584" y="1872"/>
                <a:ext cx="336" cy="288"/>
              </a:xfrm>
              <a:prstGeom prst="line">
                <a:avLst/>
              </a:prstGeom>
              <a:noFill/>
              <a:ln w="28575">
                <a:solidFill>
                  <a:srgbClr val="6699FF"/>
                </a:solidFill>
                <a:round/>
                <a:headEnd/>
                <a:tailEnd/>
              </a:ln>
            </p:spPr>
            <p:txBody>
              <a:bodyPr wrap="none" anchor="ctr"/>
              <a:lstStyle/>
              <a:p>
                <a:endParaRPr lang="en-US"/>
              </a:p>
            </p:txBody>
          </p:sp>
          <p:sp>
            <p:nvSpPr>
              <p:cNvPr id="33855" name="Line 43"/>
              <p:cNvSpPr>
                <a:spLocks noChangeShapeType="1"/>
              </p:cNvSpPr>
              <p:nvPr/>
            </p:nvSpPr>
            <p:spPr bwMode="auto">
              <a:xfrm flipV="1">
                <a:off x="1776" y="2352"/>
                <a:ext cx="480" cy="144"/>
              </a:xfrm>
              <a:prstGeom prst="line">
                <a:avLst/>
              </a:prstGeom>
              <a:noFill/>
              <a:ln w="28575">
                <a:solidFill>
                  <a:srgbClr val="6699FF"/>
                </a:solidFill>
                <a:round/>
                <a:headEnd/>
                <a:tailEnd/>
              </a:ln>
            </p:spPr>
            <p:txBody>
              <a:bodyPr wrap="none" anchor="ctr"/>
              <a:lstStyle/>
              <a:p>
                <a:endParaRPr lang="en-US"/>
              </a:p>
            </p:txBody>
          </p:sp>
          <p:sp>
            <p:nvSpPr>
              <p:cNvPr id="33856" name="Line 44"/>
              <p:cNvSpPr>
                <a:spLocks noChangeShapeType="1"/>
              </p:cNvSpPr>
              <p:nvPr/>
            </p:nvSpPr>
            <p:spPr bwMode="auto">
              <a:xfrm>
                <a:off x="2256" y="2352"/>
                <a:ext cx="192" cy="144"/>
              </a:xfrm>
              <a:prstGeom prst="line">
                <a:avLst/>
              </a:prstGeom>
              <a:noFill/>
              <a:ln w="28575">
                <a:solidFill>
                  <a:srgbClr val="6699FF"/>
                </a:solidFill>
                <a:round/>
                <a:headEnd/>
                <a:tailEnd/>
              </a:ln>
            </p:spPr>
            <p:txBody>
              <a:bodyPr wrap="none" anchor="ctr"/>
              <a:lstStyle/>
              <a:p>
                <a:endParaRPr lang="en-US"/>
              </a:p>
            </p:txBody>
          </p:sp>
          <p:sp>
            <p:nvSpPr>
              <p:cNvPr id="33857" name="Line 45"/>
              <p:cNvSpPr>
                <a:spLocks noChangeShapeType="1"/>
              </p:cNvSpPr>
              <p:nvPr/>
            </p:nvSpPr>
            <p:spPr bwMode="auto">
              <a:xfrm>
                <a:off x="1776" y="2496"/>
                <a:ext cx="672" cy="0"/>
              </a:xfrm>
              <a:prstGeom prst="line">
                <a:avLst/>
              </a:prstGeom>
              <a:noFill/>
              <a:ln w="28575">
                <a:solidFill>
                  <a:srgbClr val="6699FF"/>
                </a:solidFill>
                <a:round/>
                <a:headEnd/>
                <a:tailEnd/>
              </a:ln>
            </p:spPr>
            <p:txBody>
              <a:bodyPr wrap="none" anchor="ctr"/>
              <a:lstStyle/>
              <a:p>
                <a:endParaRPr lang="en-US"/>
              </a:p>
            </p:txBody>
          </p:sp>
          <p:sp>
            <p:nvSpPr>
              <p:cNvPr id="33858" name="Line 46"/>
              <p:cNvSpPr>
                <a:spLocks noChangeShapeType="1"/>
              </p:cNvSpPr>
              <p:nvPr/>
            </p:nvSpPr>
            <p:spPr bwMode="auto">
              <a:xfrm flipV="1">
                <a:off x="672" y="2016"/>
                <a:ext cx="480" cy="336"/>
              </a:xfrm>
              <a:prstGeom prst="line">
                <a:avLst/>
              </a:prstGeom>
              <a:noFill/>
              <a:ln w="28575">
                <a:solidFill>
                  <a:srgbClr val="6699FF"/>
                </a:solidFill>
                <a:round/>
                <a:headEnd/>
                <a:tailEnd/>
              </a:ln>
            </p:spPr>
            <p:txBody>
              <a:bodyPr wrap="none" anchor="ctr"/>
              <a:lstStyle/>
              <a:p>
                <a:endParaRPr lang="en-US"/>
              </a:p>
            </p:txBody>
          </p:sp>
          <p:sp>
            <p:nvSpPr>
              <p:cNvPr id="33859" name="Line 47"/>
              <p:cNvSpPr>
                <a:spLocks noChangeShapeType="1"/>
              </p:cNvSpPr>
              <p:nvPr/>
            </p:nvSpPr>
            <p:spPr bwMode="auto">
              <a:xfrm flipV="1">
                <a:off x="1776" y="1872"/>
                <a:ext cx="144" cy="624"/>
              </a:xfrm>
              <a:prstGeom prst="line">
                <a:avLst/>
              </a:prstGeom>
              <a:noFill/>
              <a:ln w="28575">
                <a:solidFill>
                  <a:srgbClr val="6699FF"/>
                </a:solidFill>
                <a:round/>
                <a:headEnd/>
                <a:tailEnd/>
              </a:ln>
            </p:spPr>
            <p:txBody>
              <a:bodyPr wrap="none" anchor="ctr"/>
              <a:lstStyle/>
              <a:p>
                <a:endParaRPr lang="en-US"/>
              </a:p>
            </p:txBody>
          </p:sp>
        </p:grpSp>
        <p:sp>
          <p:nvSpPr>
            <p:cNvPr id="33845" name="Line 48"/>
            <p:cNvSpPr>
              <a:spLocks noChangeShapeType="1"/>
            </p:cNvSpPr>
            <p:nvPr/>
          </p:nvSpPr>
          <p:spPr bwMode="auto">
            <a:xfrm>
              <a:off x="1476" y="1718"/>
              <a:ext cx="121" cy="432"/>
            </a:xfrm>
            <a:prstGeom prst="line">
              <a:avLst/>
            </a:prstGeom>
            <a:noFill/>
            <a:ln w="19050">
              <a:solidFill>
                <a:schemeClr val="hlink"/>
              </a:solidFill>
              <a:prstDash val="dash"/>
              <a:round/>
              <a:headEnd/>
              <a:tailEnd/>
            </a:ln>
          </p:spPr>
          <p:txBody>
            <a:bodyPr wrap="none" anchor="ctr"/>
            <a:lstStyle/>
            <a:p>
              <a:endParaRPr lang="en-US"/>
            </a:p>
          </p:txBody>
        </p:sp>
        <p:sp>
          <p:nvSpPr>
            <p:cNvPr id="33846" name="Line 49"/>
            <p:cNvSpPr>
              <a:spLocks noChangeShapeType="1"/>
            </p:cNvSpPr>
            <p:nvPr/>
          </p:nvSpPr>
          <p:spPr bwMode="auto">
            <a:xfrm>
              <a:off x="445" y="1670"/>
              <a:ext cx="364" cy="624"/>
            </a:xfrm>
            <a:prstGeom prst="line">
              <a:avLst/>
            </a:prstGeom>
            <a:noFill/>
            <a:ln w="19050">
              <a:solidFill>
                <a:schemeClr val="hlink"/>
              </a:solidFill>
              <a:prstDash val="dash"/>
              <a:round/>
              <a:headEnd/>
              <a:tailEnd/>
            </a:ln>
          </p:spPr>
          <p:txBody>
            <a:bodyPr wrap="none" anchor="ctr"/>
            <a:lstStyle/>
            <a:p>
              <a:endParaRPr lang="en-US"/>
            </a:p>
          </p:txBody>
        </p:sp>
      </p:grpSp>
      <p:grpSp>
        <p:nvGrpSpPr>
          <p:cNvPr id="9" name="Group 50"/>
          <p:cNvGrpSpPr>
            <a:grpSpLocks/>
          </p:cNvGrpSpPr>
          <p:nvPr/>
        </p:nvGrpSpPr>
        <p:grpSpPr bwMode="auto">
          <a:xfrm>
            <a:off x="447675" y="2057400"/>
            <a:ext cx="8391526" cy="2193925"/>
            <a:chOff x="336" y="1488"/>
            <a:chExt cx="5286" cy="1382"/>
          </a:xfrm>
        </p:grpSpPr>
        <p:grpSp>
          <p:nvGrpSpPr>
            <p:cNvPr id="10" name="Group 51"/>
            <p:cNvGrpSpPr>
              <a:grpSpLocks/>
            </p:cNvGrpSpPr>
            <p:nvPr/>
          </p:nvGrpSpPr>
          <p:grpSpPr bwMode="auto">
            <a:xfrm>
              <a:off x="336" y="1488"/>
              <a:ext cx="2074" cy="1382"/>
              <a:chOff x="336" y="1488"/>
              <a:chExt cx="2074" cy="1382"/>
            </a:xfrm>
          </p:grpSpPr>
          <p:grpSp>
            <p:nvGrpSpPr>
              <p:cNvPr id="11" name="Group 52"/>
              <p:cNvGrpSpPr>
                <a:grpSpLocks/>
              </p:cNvGrpSpPr>
              <p:nvPr/>
            </p:nvGrpSpPr>
            <p:grpSpPr bwMode="auto">
              <a:xfrm>
                <a:off x="836" y="1574"/>
                <a:ext cx="1344" cy="1296"/>
                <a:chOff x="1152" y="1296"/>
                <a:chExt cx="1344" cy="1296"/>
              </a:xfrm>
            </p:grpSpPr>
            <p:sp>
              <p:nvSpPr>
                <p:cNvPr id="33839" name="AutoShape 53"/>
                <p:cNvSpPr>
                  <a:spLocks noChangeArrowheads="1"/>
                </p:cNvSpPr>
                <p:nvPr/>
              </p:nvSpPr>
              <p:spPr bwMode="auto">
                <a:xfrm>
                  <a:off x="1152" y="225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33840" name="AutoShape 54"/>
                <p:cNvSpPr>
                  <a:spLocks noChangeArrowheads="1"/>
                </p:cNvSpPr>
                <p:nvPr/>
              </p:nvSpPr>
              <p:spPr bwMode="auto">
                <a:xfrm>
                  <a:off x="1488" y="158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33841" name="AutoShape 55"/>
                <p:cNvSpPr>
                  <a:spLocks noChangeArrowheads="1"/>
                </p:cNvSpPr>
                <p:nvPr/>
              </p:nvSpPr>
              <p:spPr bwMode="auto">
                <a:xfrm>
                  <a:off x="1296" y="2544"/>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endParaRPr lang="en-US"/>
                </a:p>
              </p:txBody>
            </p:sp>
            <p:sp>
              <p:nvSpPr>
                <p:cNvPr id="33842" name="AutoShape 56"/>
                <p:cNvSpPr>
                  <a:spLocks noChangeArrowheads="1"/>
                </p:cNvSpPr>
                <p:nvPr/>
              </p:nvSpPr>
              <p:spPr bwMode="auto">
                <a:xfrm>
                  <a:off x="1200" y="1296"/>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33843" name="AutoShape 57"/>
                <p:cNvSpPr>
                  <a:spLocks noChangeArrowheads="1"/>
                </p:cNvSpPr>
                <p:nvPr/>
              </p:nvSpPr>
              <p:spPr bwMode="auto">
                <a:xfrm>
                  <a:off x="2448" y="1920"/>
                  <a:ext cx="48" cy="48"/>
                </a:xfrm>
                <a:prstGeom prst="octagon">
                  <a:avLst>
                    <a:gd name="adj" fmla="val 29287"/>
                  </a:avLst>
                </a:prstGeom>
                <a:solidFill>
                  <a:schemeClr val="hlink"/>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grpSp>
          <p:grpSp>
            <p:nvGrpSpPr>
              <p:cNvPr id="12" name="Group 58"/>
              <p:cNvGrpSpPr>
                <a:grpSpLocks/>
              </p:cNvGrpSpPr>
              <p:nvPr/>
            </p:nvGrpSpPr>
            <p:grpSpPr bwMode="auto">
              <a:xfrm>
                <a:off x="336" y="1488"/>
                <a:ext cx="2074" cy="1309"/>
                <a:chOff x="652" y="1210"/>
                <a:chExt cx="2074" cy="1309"/>
              </a:xfrm>
            </p:grpSpPr>
            <p:sp>
              <p:nvSpPr>
                <p:cNvPr id="33826" name="AutoShape 59"/>
                <p:cNvSpPr>
                  <a:spLocks noChangeArrowheads="1"/>
                </p:cNvSpPr>
                <p:nvPr/>
              </p:nvSpPr>
              <p:spPr bwMode="auto">
                <a:xfrm>
                  <a:off x="748" y="139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27" name="AutoShape 60"/>
                <p:cNvSpPr>
                  <a:spLocks noChangeArrowheads="1"/>
                </p:cNvSpPr>
                <p:nvPr/>
              </p:nvSpPr>
              <p:spPr bwMode="auto">
                <a:xfrm>
                  <a:off x="1104" y="199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28" name="AutoShape 61"/>
                <p:cNvSpPr>
                  <a:spLocks noChangeArrowheads="1"/>
                </p:cNvSpPr>
                <p:nvPr/>
              </p:nvSpPr>
              <p:spPr bwMode="auto">
                <a:xfrm>
                  <a:off x="652" y="230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29" name="AutoShape 62"/>
                <p:cNvSpPr>
                  <a:spLocks noChangeArrowheads="1"/>
                </p:cNvSpPr>
                <p:nvPr/>
              </p:nvSpPr>
              <p:spPr bwMode="auto">
                <a:xfrm>
                  <a:off x="2678" y="12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0" name="AutoShape 63"/>
                <p:cNvSpPr>
                  <a:spLocks noChangeArrowheads="1"/>
                </p:cNvSpPr>
                <p:nvPr/>
              </p:nvSpPr>
              <p:spPr bwMode="auto">
                <a:xfrm>
                  <a:off x="1574" y="215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1" name="AutoShape 64"/>
                <p:cNvSpPr>
                  <a:spLocks noChangeArrowheads="1"/>
                </p:cNvSpPr>
                <p:nvPr/>
              </p:nvSpPr>
              <p:spPr bwMode="auto">
                <a:xfrm>
                  <a:off x="1887" y="1862"/>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2" name="AutoShape 65"/>
                <p:cNvSpPr>
                  <a:spLocks noChangeArrowheads="1"/>
                </p:cNvSpPr>
                <p:nvPr/>
              </p:nvSpPr>
              <p:spPr bwMode="auto">
                <a:xfrm>
                  <a:off x="1776" y="14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3" name="AutoShape 66"/>
                <p:cNvSpPr>
                  <a:spLocks noChangeArrowheads="1"/>
                </p:cNvSpPr>
                <p:nvPr/>
              </p:nvSpPr>
              <p:spPr bwMode="auto">
                <a:xfrm>
                  <a:off x="2236" y="1314"/>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4" name="AutoShape 67"/>
                <p:cNvSpPr>
                  <a:spLocks noChangeArrowheads="1"/>
                </p:cNvSpPr>
                <p:nvPr/>
              </p:nvSpPr>
              <p:spPr bwMode="auto">
                <a:xfrm>
                  <a:off x="1766" y="2471"/>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5" name="AutoShape 68"/>
                <p:cNvSpPr>
                  <a:spLocks noChangeArrowheads="1"/>
                </p:cNvSpPr>
                <p:nvPr/>
              </p:nvSpPr>
              <p:spPr bwMode="auto">
                <a:xfrm>
                  <a:off x="2236" y="2319"/>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6" name="AutoShape 69"/>
                <p:cNvSpPr>
                  <a:spLocks noChangeArrowheads="1"/>
                </p:cNvSpPr>
                <p:nvPr/>
              </p:nvSpPr>
              <p:spPr bwMode="auto">
                <a:xfrm>
                  <a:off x="2370" y="1647"/>
                  <a:ext cx="48" cy="48"/>
                </a:xfrm>
                <a:prstGeom prst="octagon">
                  <a:avLst>
                    <a:gd name="adj" fmla="val 29287"/>
                  </a:avLst>
                </a:prstGeom>
                <a:solidFill>
                  <a:srgbClr val="000099"/>
                </a:solidFill>
                <a:ln w="9525">
                  <a:solidFill>
                    <a:schemeClr val="tx1"/>
                  </a:solidFill>
                  <a:miter lim="800000"/>
                  <a:headEnd/>
                  <a:tailEnd/>
                </a:ln>
              </p:spPr>
              <p:txBody>
                <a:bodyPr wrap="none" anchor="ctr"/>
                <a:lstStyle/>
                <a:p>
                  <a:pPr algn="ctr" eaLnBrk="0" hangingPunct="0"/>
                  <a:endParaRPr lang="en-US" sz="2800" b="1">
                    <a:latin typeface="Times New Roman" charset="0"/>
                  </a:endParaRPr>
                </a:p>
              </p:txBody>
            </p:sp>
            <p:sp>
              <p:nvSpPr>
                <p:cNvPr id="33837" name="AutoShape 70"/>
                <p:cNvSpPr>
                  <a:spLocks noChangeArrowheads="1"/>
                </p:cNvSpPr>
                <p:nvPr/>
              </p:nvSpPr>
              <p:spPr bwMode="auto">
                <a:xfrm>
                  <a:off x="2400" y="2468"/>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sp>
              <p:nvSpPr>
                <p:cNvPr id="33838" name="AutoShape 71"/>
                <p:cNvSpPr>
                  <a:spLocks noChangeArrowheads="1"/>
                </p:cNvSpPr>
                <p:nvPr/>
              </p:nvSpPr>
              <p:spPr bwMode="auto">
                <a:xfrm>
                  <a:off x="796" y="1910"/>
                  <a:ext cx="48" cy="48"/>
                </a:xfrm>
                <a:prstGeom prst="octagon">
                  <a:avLst>
                    <a:gd name="adj" fmla="val 29287"/>
                  </a:avLst>
                </a:prstGeom>
                <a:solidFill>
                  <a:srgbClr val="000099"/>
                </a:solidFill>
                <a:ln w="9525">
                  <a:solidFill>
                    <a:schemeClr val="tx1"/>
                  </a:solidFill>
                  <a:miter lim="800000"/>
                  <a:headEnd/>
                  <a:tailEnd/>
                </a:ln>
              </p:spPr>
              <p:txBody>
                <a:bodyPr wrap="none" anchor="ctr"/>
                <a:lstStyle/>
                <a:p>
                  <a:endParaRPr lang="en-US"/>
                </a:p>
              </p:txBody>
            </p:sp>
          </p:grpSp>
        </p:grpSp>
        <p:sp>
          <p:nvSpPr>
            <p:cNvPr id="33823" name="Text Box 72"/>
            <p:cNvSpPr txBox="1">
              <a:spLocks noChangeArrowheads="1"/>
            </p:cNvSpPr>
            <p:nvPr/>
          </p:nvSpPr>
          <p:spPr bwMode="auto">
            <a:xfrm>
              <a:off x="2617" y="1488"/>
              <a:ext cx="3005" cy="366"/>
            </a:xfrm>
            <a:prstGeom prst="rect">
              <a:avLst/>
            </a:prstGeom>
            <a:noFill/>
            <a:ln w="9525">
              <a:noFill/>
              <a:miter lim="800000"/>
              <a:headEnd/>
              <a:tailEnd/>
            </a:ln>
          </p:spPr>
          <p:txBody>
            <a:bodyPr wrap="none" anchor="ctr">
              <a:spAutoFit/>
            </a:bodyPr>
            <a:lstStyle/>
            <a:p>
              <a:pPr eaLnBrk="0" hangingPunct="0"/>
              <a:r>
                <a:rPr lang="en-US" sz="1600" dirty="0">
                  <a:latin typeface="Arial" charset="0"/>
                </a:rPr>
                <a:t>1. Randomly generate robot configurations (nodes)</a:t>
              </a:r>
            </a:p>
            <a:p>
              <a:r>
                <a:rPr lang="en-US" sz="1600" dirty="0">
                  <a:latin typeface="Arial" charset="0"/>
                </a:rPr>
                <a:t>     </a:t>
              </a:r>
              <a:r>
                <a:rPr lang="en-US" sz="1600" dirty="0">
                  <a:solidFill>
                    <a:schemeClr val="hlink"/>
                  </a:solidFill>
                  <a:latin typeface="Arial" charset="0"/>
                </a:rPr>
                <a:t>- </a:t>
              </a:r>
              <a:r>
                <a:rPr lang="en-US" sz="1600" dirty="0" smtClean="0">
                  <a:latin typeface="Arial" charset="0"/>
                </a:rPr>
                <a:t>Discard </a:t>
              </a:r>
              <a:r>
                <a:rPr lang="en-US" sz="1600" dirty="0" smtClean="0"/>
                <a:t>invalid nodes </a:t>
              </a:r>
              <a:r>
                <a:rPr lang="en-US" sz="1600" dirty="0" smtClean="0">
                  <a:latin typeface="Arial" charset="0"/>
                </a:rPr>
                <a:t>(how?)</a:t>
              </a:r>
              <a:endParaRPr lang="en-US" sz="1600" dirty="0">
                <a:latin typeface="Times New Roman" charset="0"/>
              </a:endParaRPr>
            </a:p>
          </p:txBody>
        </p:sp>
      </p:grpSp>
      <p:sp>
        <p:nvSpPr>
          <p:cNvPr id="33811" name="Text Box 73"/>
          <p:cNvSpPr txBox="1">
            <a:spLocks noChangeArrowheads="1"/>
          </p:cNvSpPr>
          <p:nvPr/>
        </p:nvSpPr>
        <p:spPr bwMode="auto">
          <a:xfrm>
            <a:off x="785813" y="2743200"/>
            <a:ext cx="760412"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charset="0"/>
              </a:rPr>
              <a:t>C-obst</a:t>
            </a:r>
          </a:p>
        </p:txBody>
      </p:sp>
      <p:sp>
        <p:nvSpPr>
          <p:cNvPr id="33812" name="Text Box 74"/>
          <p:cNvSpPr txBox="1">
            <a:spLocks noChangeArrowheads="1"/>
          </p:cNvSpPr>
          <p:nvPr/>
        </p:nvSpPr>
        <p:spPr bwMode="auto">
          <a:xfrm>
            <a:off x="323850" y="1371600"/>
            <a:ext cx="1568450" cy="519113"/>
          </a:xfrm>
          <a:prstGeom prst="rect">
            <a:avLst/>
          </a:prstGeom>
          <a:noFill/>
          <a:ln w="12700">
            <a:noFill/>
            <a:miter lim="800000"/>
            <a:headEnd type="none" w="sm" len="sm"/>
            <a:tailEnd type="none" w="sm" len="sm"/>
          </a:ln>
        </p:spPr>
        <p:txBody>
          <a:bodyPr wrap="none" anchor="ctr">
            <a:spAutoFit/>
          </a:bodyPr>
          <a:lstStyle/>
          <a:p>
            <a:pPr algn="ctr" eaLnBrk="0" hangingPunct="0"/>
            <a:r>
              <a:rPr lang="en-US" sz="2800" b="1">
                <a:solidFill>
                  <a:schemeClr val="tx2"/>
                </a:solidFill>
                <a:latin typeface="Arial" charset="0"/>
              </a:rPr>
              <a:t>C-space</a:t>
            </a:r>
          </a:p>
        </p:txBody>
      </p:sp>
      <p:grpSp>
        <p:nvGrpSpPr>
          <p:cNvPr id="13" name="Group 75"/>
          <p:cNvGrpSpPr>
            <a:grpSpLocks/>
          </p:cNvGrpSpPr>
          <p:nvPr/>
        </p:nvGrpSpPr>
        <p:grpSpPr bwMode="auto">
          <a:xfrm>
            <a:off x="523875" y="2438401"/>
            <a:ext cx="7908926" cy="2716213"/>
            <a:chOff x="384" y="1728"/>
            <a:chExt cx="4982" cy="1711"/>
          </a:xfrm>
        </p:grpSpPr>
        <p:sp>
          <p:nvSpPr>
            <p:cNvPr id="33815" name="Text Box 76"/>
            <p:cNvSpPr txBox="1">
              <a:spLocks noChangeArrowheads="1"/>
            </p:cNvSpPr>
            <p:nvPr/>
          </p:nvSpPr>
          <p:spPr bwMode="auto">
            <a:xfrm>
              <a:off x="2646" y="3071"/>
              <a:ext cx="2720" cy="368"/>
            </a:xfrm>
            <a:prstGeom prst="rect">
              <a:avLst/>
            </a:prstGeom>
            <a:noFill/>
            <a:ln w="9525">
              <a:noFill/>
              <a:miter lim="800000"/>
              <a:headEnd/>
              <a:tailEnd/>
            </a:ln>
          </p:spPr>
          <p:txBody>
            <a:bodyPr wrap="none" anchor="ctr">
              <a:spAutoFit/>
            </a:bodyPr>
            <a:lstStyle/>
            <a:p>
              <a:pPr eaLnBrk="0" hangingPunct="0"/>
              <a:r>
                <a:rPr lang="en-US" sz="1600" dirty="0">
                  <a:solidFill>
                    <a:schemeClr val="tx2"/>
                  </a:solidFill>
                  <a:latin typeface="Arial" charset="0"/>
                </a:rPr>
                <a:t>2. Find path </a:t>
              </a:r>
              <a:r>
                <a:rPr lang="en-US" sz="1600" dirty="0" smtClean="0">
                  <a:solidFill>
                    <a:schemeClr val="tx2"/>
                  </a:solidFill>
                </a:rPr>
                <a:t>from</a:t>
              </a:r>
              <a:r>
                <a:rPr lang="en-US" sz="1600" dirty="0" smtClean="0">
                  <a:solidFill>
                    <a:schemeClr val="tx2"/>
                  </a:solidFill>
                  <a:latin typeface="Arial" charset="0"/>
                </a:rPr>
                <a:t> </a:t>
              </a:r>
              <a:r>
                <a:rPr lang="en-US" sz="1600" i="1" dirty="0">
                  <a:solidFill>
                    <a:schemeClr val="tx2"/>
                  </a:solidFill>
                  <a:latin typeface="Arial" charset="0"/>
                </a:rPr>
                <a:t>start</a:t>
              </a:r>
              <a:r>
                <a:rPr lang="en-US" sz="1600" dirty="0">
                  <a:solidFill>
                    <a:schemeClr val="tx2"/>
                  </a:solidFill>
                  <a:latin typeface="Arial" charset="0"/>
                </a:rPr>
                <a:t> </a:t>
              </a:r>
              <a:r>
                <a:rPr lang="en-US" sz="1600" dirty="0" smtClean="0">
                  <a:solidFill>
                    <a:schemeClr val="tx2"/>
                  </a:solidFill>
                </a:rPr>
                <a:t>to</a:t>
              </a:r>
              <a:r>
                <a:rPr lang="en-US" sz="1600" dirty="0" smtClean="0">
                  <a:solidFill>
                    <a:schemeClr val="tx2"/>
                  </a:solidFill>
                  <a:latin typeface="Arial" charset="0"/>
                </a:rPr>
                <a:t> </a:t>
              </a:r>
              <a:r>
                <a:rPr lang="en-US" sz="1600" i="1" dirty="0" smtClean="0">
                  <a:solidFill>
                    <a:schemeClr val="tx2"/>
                  </a:solidFill>
                  <a:latin typeface="Arial" charset="0"/>
                </a:rPr>
                <a:t>goal </a:t>
              </a:r>
              <a:r>
                <a:rPr lang="en-US" sz="1600" dirty="0" smtClean="0">
                  <a:solidFill>
                    <a:schemeClr val="tx2"/>
                  </a:solidFill>
                  <a:latin typeface="Arial" charset="0"/>
                </a:rPr>
                <a:t>within roadmap</a:t>
              </a:r>
              <a:br>
                <a:rPr lang="en-US" sz="1600" dirty="0" smtClean="0">
                  <a:solidFill>
                    <a:schemeClr val="tx2"/>
                  </a:solidFill>
                  <a:latin typeface="Arial" charset="0"/>
                </a:rPr>
              </a:br>
              <a:r>
                <a:rPr lang="en-US" sz="1600" dirty="0" smtClean="0">
                  <a:solidFill>
                    <a:schemeClr val="tx2"/>
                  </a:solidFill>
                </a:rPr>
                <a:t>3. </a:t>
              </a:r>
              <a:r>
                <a:rPr lang="en-US" sz="1600" dirty="0" smtClean="0">
                  <a:solidFill>
                    <a:schemeClr val="tx2"/>
                  </a:solidFill>
                  <a:latin typeface="Arial" charset="0"/>
                </a:rPr>
                <a:t>Generate motion plan </a:t>
              </a:r>
              <a:r>
                <a:rPr lang="en-US" sz="1600" dirty="0">
                  <a:solidFill>
                    <a:schemeClr val="tx2"/>
                  </a:solidFill>
                  <a:latin typeface="Arial" charset="0"/>
                </a:rPr>
                <a:t>for </a:t>
              </a:r>
              <a:r>
                <a:rPr lang="en-US" sz="1600" dirty="0" smtClean="0">
                  <a:solidFill>
                    <a:schemeClr val="tx2"/>
                  </a:solidFill>
                  <a:latin typeface="Arial" charset="0"/>
                </a:rPr>
                <a:t>each edge used</a:t>
              </a:r>
              <a:endParaRPr lang="en-US" sz="1600" dirty="0">
                <a:solidFill>
                  <a:schemeClr val="tx2"/>
                </a:solidFill>
                <a:latin typeface="Arial" charset="0"/>
              </a:endParaRPr>
            </a:p>
          </p:txBody>
        </p:sp>
        <p:grpSp>
          <p:nvGrpSpPr>
            <p:cNvPr id="14" name="Group 77"/>
            <p:cNvGrpSpPr>
              <a:grpSpLocks/>
            </p:cNvGrpSpPr>
            <p:nvPr/>
          </p:nvGrpSpPr>
          <p:grpSpPr bwMode="auto">
            <a:xfrm>
              <a:off x="384" y="1728"/>
              <a:ext cx="1675" cy="912"/>
              <a:chOff x="384" y="1728"/>
              <a:chExt cx="1675" cy="912"/>
            </a:xfrm>
          </p:grpSpPr>
          <p:sp>
            <p:nvSpPr>
              <p:cNvPr id="33817" name="Line 78"/>
              <p:cNvSpPr>
                <a:spLocks noChangeShapeType="1"/>
              </p:cNvSpPr>
              <p:nvPr/>
            </p:nvSpPr>
            <p:spPr bwMode="auto">
              <a:xfrm flipV="1">
                <a:off x="384" y="2331"/>
                <a:ext cx="436" cy="309"/>
              </a:xfrm>
              <a:prstGeom prst="line">
                <a:avLst/>
              </a:prstGeom>
              <a:noFill/>
              <a:ln w="38100">
                <a:solidFill>
                  <a:srgbClr val="00FF00"/>
                </a:solidFill>
                <a:round/>
                <a:headEnd type="none" w="sm" len="sm"/>
                <a:tailEnd type="none" w="sm" len="sm"/>
              </a:ln>
            </p:spPr>
            <p:txBody>
              <a:bodyPr wrap="none" anchor="ctr"/>
              <a:lstStyle/>
              <a:p>
                <a:endParaRPr lang="en-US"/>
              </a:p>
            </p:txBody>
          </p:sp>
          <p:sp>
            <p:nvSpPr>
              <p:cNvPr id="33818" name="Line 79"/>
              <p:cNvSpPr>
                <a:spLocks noChangeShapeType="1"/>
              </p:cNvSpPr>
              <p:nvPr/>
            </p:nvSpPr>
            <p:spPr bwMode="auto">
              <a:xfrm>
                <a:off x="820" y="2320"/>
                <a:ext cx="435" cy="163"/>
              </a:xfrm>
              <a:prstGeom prst="line">
                <a:avLst/>
              </a:prstGeom>
              <a:noFill/>
              <a:ln w="38100">
                <a:solidFill>
                  <a:srgbClr val="00FF00"/>
                </a:solidFill>
                <a:round/>
                <a:headEnd type="none" w="sm" len="sm"/>
                <a:tailEnd type="none" w="sm" len="sm"/>
              </a:ln>
            </p:spPr>
            <p:txBody>
              <a:bodyPr wrap="none" anchor="ctr"/>
              <a:lstStyle/>
              <a:p>
                <a:endParaRPr lang="en-US"/>
              </a:p>
            </p:txBody>
          </p:sp>
          <p:sp>
            <p:nvSpPr>
              <p:cNvPr id="33819" name="Line 80"/>
              <p:cNvSpPr>
                <a:spLocks noChangeShapeType="1"/>
              </p:cNvSpPr>
              <p:nvPr/>
            </p:nvSpPr>
            <p:spPr bwMode="auto">
              <a:xfrm flipV="1">
                <a:off x="1248" y="2160"/>
                <a:ext cx="384" cy="336"/>
              </a:xfrm>
              <a:prstGeom prst="line">
                <a:avLst/>
              </a:prstGeom>
              <a:noFill/>
              <a:ln w="38100">
                <a:solidFill>
                  <a:srgbClr val="00FF00"/>
                </a:solidFill>
                <a:round/>
                <a:headEnd type="none" w="sm" len="sm"/>
                <a:tailEnd type="none" w="sm" len="sm"/>
              </a:ln>
            </p:spPr>
            <p:txBody>
              <a:bodyPr wrap="none" anchor="ctr"/>
              <a:lstStyle/>
              <a:p>
                <a:endParaRPr lang="en-US"/>
              </a:p>
            </p:txBody>
          </p:sp>
          <p:sp>
            <p:nvSpPr>
              <p:cNvPr id="33820" name="Line 81"/>
              <p:cNvSpPr>
                <a:spLocks noChangeShapeType="1"/>
              </p:cNvSpPr>
              <p:nvPr/>
            </p:nvSpPr>
            <p:spPr bwMode="auto">
              <a:xfrm flipV="1">
                <a:off x="1632" y="2005"/>
                <a:ext cx="422" cy="155"/>
              </a:xfrm>
              <a:prstGeom prst="line">
                <a:avLst/>
              </a:prstGeom>
              <a:noFill/>
              <a:ln w="38100">
                <a:solidFill>
                  <a:srgbClr val="00FF00"/>
                </a:solidFill>
                <a:round/>
                <a:headEnd type="none" w="sm" len="sm"/>
                <a:tailEnd type="none" w="sm" len="sm"/>
              </a:ln>
            </p:spPr>
            <p:txBody>
              <a:bodyPr wrap="none" anchor="ctr"/>
              <a:lstStyle/>
              <a:p>
                <a:endParaRPr lang="en-US"/>
              </a:p>
            </p:txBody>
          </p:sp>
          <p:sp>
            <p:nvSpPr>
              <p:cNvPr id="33821" name="Line 82"/>
              <p:cNvSpPr>
                <a:spLocks noChangeShapeType="1"/>
              </p:cNvSpPr>
              <p:nvPr/>
            </p:nvSpPr>
            <p:spPr bwMode="auto">
              <a:xfrm flipH="1" flipV="1">
                <a:off x="1488" y="1728"/>
                <a:ext cx="571" cy="272"/>
              </a:xfrm>
              <a:prstGeom prst="line">
                <a:avLst/>
              </a:prstGeom>
              <a:noFill/>
              <a:ln w="38100">
                <a:solidFill>
                  <a:srgbClr val="00FF00"/>
                </a:solidFill>
                <a:round/>
                <a:headEnd type="none" w="sm" len="sm"/>
                <a:tailEnd type="none" w="sm" len="sm"/>
              </a:ln>
            </p:spPr>
            <p:txBody>
              <a:bodyPr wrap="none" anchor="ctr"/>
              <a:lstStyle/>
              <a:p>
                <a:endParaRPr lang="en-US"/>
              </a:p>
            </p:txBody>
          </p:sp>
        </p:grpSp>
      </p:grpSp>
      <p:sp>
        <p:nvSpPr>
          <p:cNvPr id="1298515" name="Text Box 83"/>
          <p:cNvSpPr txBox="1">
            <a:spLocks noChangeArrowheads="1"/>
          </p:cNvSpPr>
          <p:nvPr/>
        </p:nvSpPr>
        <p:spPr bwMode="auto">
          <a:xfrm>
            <a:off x="365125" y="5156537"/>
            <a:ext cx="6244017" cy="1015663"/>
          </a:xfrm>
          <a:prstGeom prst="rect">
            <a:avLst/>
          </a:prstGeom>
          <a:noFill/>
          <a:ln w="12700">
            <a:noFill/>
            <a:miter lim="800000"/>
            <a:headEnd type="none" w="sm" len="sm"/>
            <a:tailEnd type="none" w="sm" len="sm"/>
          </a:ln>
        </p:spPr>
        <p:txBody>
          <a:bodyPr wrap="none">
            <a:spAutoFit/>
          </a:bodyPr>
          <a:lstStyle/>
          <a:p>
            <a:pPr marL="457200" indent="-457200" eaLnBrk="0" hangingPunct="0"/>
            <a:r>
              <a:rPr lang="en-US" sz="2000" u="sng" dirty="0">
                <a:latin typeface="Arial" charset="0"/>
              </a:rPr>
              <a:t>Primitives Required:</a:t>
            </a:r>
          </a:p>
          <a:p>
            <a:pPr marL="457200" indent="-457200" eaLnBrk="0" hangingPunct="0">
              <a:buFontTx/>
              <a:buAutoNum type="arabicPeriod"/>
            </a:pPr>
            <a:r>
              <a:rPr lang="en-US" sz="2000" dirty="0">
                <a:solidFill>
                  <a:schemeClr val="tx2"/>
                </a:solidFill>
                <a:latin typeface="Arial" charset="0"/>
              </a:rPr>
              <a:t>Method for </a:t>
            </a:r>
            <a:r>
              <a:rPr lang="en-US" sz="2000" dirty="0" smtClean="0">
                <a:solidFill>
                  <a:schemeClr val="tx2"/>
                </a:solidFill>
                <a:latin typeface="Arial" charset="0"/>
              </a:rPr>
              <a:t>sampling C-Space points</a:t>
            </a:r>
            <a:endParaRPr lang="en-US" sz="2000" dirty="0">
              <a:solidFill>
                <a:schemeClr val="tx2"/>
              </a:solidFill>
              <a:latin typeface="Arial" charset="0"/>
            </a:endParaRPr>
          </a:p>
          <a:p>
            <a:pPr marL="457200" indent="-457200" eaLnBrk="0" hangingPunct="0">
              <a:buFontTx/>
              <a:buAutoNum type="arabicPeriod"/>
            </a:pPr>
            <a:r>
              <a:rPr lang="en-US" sz="2000" dirty="0">
                <a:solidFill>
                  <a:schemeClr val="tx2"/>
                </a:solidFill>
                <a:latin typeface="Arial" charset="0"/>
              </a:rPr>
              <a:t>Method for </a:t>
            </a:r>
            <a:r>
              <a:rPr lang="en-US" sz="2000" dirty="0" smtClean="0">
                <a:solidFill>
                  <a:schemeClr val="tx2"/>
                </a:solidFill>
                <a:latin typeface="Arial" charset="0"/>
              </a:rPr>
              <a:t>“validating</a:t>
            </a:r>
            <a:r>
              <a:rPr lang="en-US" sz="2000" dirty="0" smtClean="0">
                <a:solidFill>
                  <a:schemeClr val="tx2"/>
                </a:solidFill>
              </a:rPr>
              <a:t>”</a:t>
            </a:r>
            <a:r>
              <a:rPr lang="en-US" sz="2000" dirty="0" smtClean="0">
                <a:solidFill>
                  <a:schemeClr val="tx2"/>
                </a:solidFill>
                <a:latin typeface="Arial" charset="0"/>
              </a:rPr>
              <a:t> C-space points and edges</a:t>
            </a:r>
            <a:endParaRPr lang="en-US" sz="2000" dirty="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8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98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56" grpId="0" autoUpdateAnimBg="0"/>
      <p:bldP spid="129851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7859760" cy="738798"/>
          </a:xfrm>
        </p:spPr>
        <p:txBody>
          <a:bodyPr lIns="81639" tIns="42452" rIns="81639" bIns="42452"/>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Example: Unmanned Driving</a:t>
            </a:r>
          </a:p>
        </p:txBody>
      </p:sp>
      <p:sp>
        <p:nvSpPr>
          <p:cNvPr id="15363" name="Rectangle 2"/>
          <p:cNvSpPr>
            <a:spLocks noGrp="1" noChangeArrowheads="1"/>
          </p:cNvSpPr>
          <p:nvPr>
            <p:ph type="body" idx="1"/>
          </p:nvPr>
        </p:nvSpPr>
        <p:spPr>
          <a:xfrm>
            <a:off x="228600" y="914400"/>
            <a:ext cx="5334000" cy="5791200"/>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t>Tree of trajectories </a:t>
            </a:r>
            <a:r>
              <a:rPr lang="en-US" sz="1800" dirty="0" smtClean="0"/>
              <a:t>is grown by sampling configurations randomly</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t>Rapidly explores </a:t>
            </a:r>
            <a:r>
              <a:rPr lang="en-US" sz="1800" dirty="0" smtClean="0"/>
              <a:t>several configurations </a:t>
            </a:r>
            <a:br>
              <a:rPr lang="en-US" sz="1800" dirty="0" smtClean="0"/>
            </a:br>
            <a:r>
              <a:rPr lang="en-US" sz="1800" dirty="0" smtClean="0"/>
              <a:t>that the robot can reach.</a:t>
            </a:r>
          </a:p>
          <a:p>
            <a:pPr marL="783372"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Many test trajectories generated</a:t>
            </a:r>
            <a:br>
              <a:rPr lang="en-US" sz="1800" dirty="0" smtClean="0"/>
            </a:br>
            <a:r>
              <a:rPr lang="en-US" sz="1800" dirty="0" smtClean="0"/>
              <a:t>(tens of thousands per second)</a:t>
            </a:r>
          </a:p>
          <a:p>
            <a:pPr marL="391686"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t>Safety </a:t>
            </a:r>
            <a:r>
              <a:rPr lang="en-US" sz="1800" dirty="0" smtClean="0"/>
              <a:t>of any trajectory is </a:t>
            </a:r>
            <a:r>
              <a:rPr lang="en-US" sz="1800" dirty="0" smtClean="0"/>
              <a:t>“guaranteed”…</a:t>
            </a:r>
            <a:endParaRPr lang="en-US" sz="1800" dirty="0" smtClean="0"/>
          </a:p>
          <a:p>
            <a:pPr marL="791736"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 a</a:t>
            </a:r>
            <a:r>
              <a:rPr lang="en-US" sz="1800" dirty="0" smtClean="0"/>
              <a:t>s </a:t>
            </a:r>
            <a:r>
              <a:rPr lang="en-US" sz="1800" dirty="0" smtClean="0"/>
              <a:t>of instantaneous world state</a:t>
            </a:r>
            <a:br>
              <a:rPr lang="en-US" sz="1800" dirty="0" smtClean="0"/>
            </a:br>
            <a:r>
              <a:rPr lang="en-US" sz="1800" dirty="0" smtClean="0"/>
              <a:t>at the time of trajectory generation</a:t>
            </a:r>
          </a:p>
          <a:p>
            <a:pPr marL="391686"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t>Choose best </a:t>
            </a:r>
            <a:r>
              <a:rPr lang="en-US" sz="1800" dirty="0" smtClean="0"/>
              <a:t>one that reaches the goal, e.g., </a:t>
            </a:r>
          </a:p>
          <a:p>
            <a:pPr marL="783372"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Maximizes minimum distance to obstacles</a:t>
            </a:r>
          </a:p>
          <a:p>
            <a:pPr marL="783372"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Minimizes total path length</a:t>
            </a:r>
          </a:p>
          <a:p>
            <a:pPr marL="391686"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t>Supports dynamic </a:t>
            </a:r>
            <a:r>
              <a:rPr lang="en-US" sz="1800" b="1" dirty="0" err="1" smtClean="0"/>
              <a:t>replanning</a:t>
            </a:r>
            <a:r>
              <a:rPr lang="en-US" sz="1800" dirty="0" smtClean="0"/>
              <a:t>; if current </a:t>
            </a:r>
            <a:br>
              <a:rPr lang="en-US" sz="1800" dirty="0" smtClean="0"/>
            </a:br>
            <a:r>
              <a:rPr lang="en-US" sz="1800" dirty="0" smtClean="0"/>
              <a:t>trajectory becomes infeasible: </a:t>
            </a:r>
          </a:p>
          <a:p>
            <a:pPr marL="783372"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Choose another one that is feasible</a:t>
            </a:r>
          </a:p>
          <a:p>
            <a:pPr marL="783372" lvl="1" indent="-293764">
              <a:lnSpc>
                <a:spcPct val="94000"/>
              </a:lnSpc>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t>If none remain, then E-stop</a:t>
            </a:r>
          </a:p>
        </p:txBody>
      </p:sp>
      <p:sp>
        <p:nvSpPr>
          <p:cNvPr id="5123" name="Rectangle 3"/>
          <p:cNvSpPr>
            <a:spLocks noChangeArrowheads="1"/>
          </p:cNvSpPr>
          <p:nvPr/>
        </p:nvSpPr>
        <p:spPr bwMode="auto">
          <a:xfrm>
            <a:off x="7848000" y="1379371"/>
            <a:ext cx="1250106" cy="701286"/>
          </a:xfrm>
          <a:prstGeom prst="rect">
            <a:avLst/>
          </a:prstGeom>
          <a:noFill/>
          <a:ln w="9525">
            <a:noFill/>
            <a:round/>
            <a:headEnd/>
            <a:tailEnd/>
          </a:ln>
        </p:spPr>
        <p:txBody>
          <a:bodyPr wrap="none" lIns="81639" tIns="42452" rIns="81639" bIns="42452" anchor="ctr">
            <a:spAutoFit/>
          </a:bodyPr>
          <a:lstStyle/>
          <a:p>
            <a:pPr>
              <a:tabLst>
                <a:tab pos="656650" algn="l"/>
              </a:tabLst>
            </a:pPr>
            <a:r>
              <a:rPr lang="en-US" sz="2000" dirty="0">
                <a:solidFill>
                  <a:srgbClr val="000000"/>
                </a:solidFill>
                <a:ea typeface="ＭＳ Ｐゴシック" pitchFamily="-112" charset="-128"/>
              </a:rPr>
              <a:t>Obstacle</a:t>
            </a:r>
            <a:br>
              <a:rPr lang="en-US" sz="2000" dirty="0">
                <a:solidFill>
                  <a:srgbClr val="000000"/>
                </a:solidFill>
                <a:ea typeface="ＭＳ Ｐゴシック" pitchFamily="-112" charset="-128"/>
              </a:rPr>
            </a:br>
            <a:r>
              <a:rPr lang="en-US" sz="2000" dirty="0">
                <a:solidFill>
                  <a:srgbClr val="000000"/>
                </a:solidFill>
                <a:ea typeface="ＭＳ Ｐゴシック" pitchFamily="-112" charset="-128"/>
              </a:rPr>
              <a:t>infeasible</a:t>
            </a:r>
          </a:p>
        </p:txBody>
      </p:sp>
      <p:sp>
        <p:nvSpPr>
          <p:cNvPr id="5124" name="AutoShape 4"/>
          <p:cNvSpPr>
            <a:spLocks noChangeArrowheads="1"/>
          </p:cNvSpPr>
          <p:nvPr/>
        </p:nvSpPr>
        <p:spPr bwMode="auto">
          <a:xfrm>
            <a:off x="7812000" y="2131424"/>
            <a:ext cx="552960" cy="276509"/>
          </a:xfrm>
          <a:prstGeom prst="leftArrow">
            <a:avLst>
              <a:gd name="adj1" fmla="val 43750"/>
              <a:gd name="adj2" fmla="val 88019"/>
            </a:avLst>
          </a:prstGeom>
          <a:solidFill>
            <a:srgbClr val="FF9900"/>
          </a:solidFill>
          <a:ln w="12600">
            <a:solidFill>
              <a:srgbClr val="000000"/>
            </a:solidFill>
            <a:miter lim="800000"/>
            <a:headEnd/>
            <a:tailEnd/>
          </a:ln>
        </p:spPr>
        <p:txBody>
          <a:bodyPr wrap="none" lIns="82945" tIns="41473" rIns="82945" bIns="41473" anchor="ctr"/>
          <a:lstStyle/>
          <a:p>
            <a:endParaRPr lang="en-US"/>
          </a:p>
        </p:txBody>
      </p:sp>
      <p:sp>
        <p:nvSpPr>
          <p:cNvPr id="5125" name="Rectangle 5"/>
          <p:cNvSpPr>
            <a:spLocks noChangeArrowheads="1"/>
          </p:cNvSpPr>
          <p:nvPr/>
        </p:nvSpPr>
        <p:spPr bwMode="auto">
          <a:xfrm>
            <a:off x="7769354" y="4172042"/>
            <a:ext cx="1250106" cy="701286"/>
          </a:xfrm>
          <a:prstGeom prst="rect">
            <a:avLst/>
          </a:prstGeom>
          <a:noFill/>
          <a:ln w="9525">
            <a:noFill/>
            <a:round/>
            <a:headEnd/>
            <a:tailEnd/>
          </a:ln>
        </p:spPr>
        <p:txBody>
          <a:bodyPr wrap="none" lIns="81639" tIns="42452" rIns="81639" bIns="42452" anchor="ctr">
            <a:spAutoFit/>
          </a:bodyPr>
          <a:lstStyle/>
          <a:p>
            <a:pPr algn="ctr">
              <a:tabLst>
                <a:tab pos="656650" algn="l"/>
              </a:tabLst>
            </a:pPr>
            <a:r>
              <a:rPr lang="en-US" sz="2000" dirty="0">
                <a:solidFill>
                  <a:srgbClr val="000000"/>
                </a:solidFill>
                <a:ea typeface="ＭＳ Ｐゴシック" pitchFamily="-112" charset="-128"/>
              </a:rPr>
              <a:t>Road </a:t>
            </a:r>
            <a:br>
              <a:rPr lang="en-US" sz="2000" dirty="0">
                <a:solidFill>
                  <a:srgbClr val="000000"/>
                </a:solidFill>
                <a:ea typeface="ＭＳ Ｐゴシック" pitchFamily="-112" charset="-128"/>
              </a:rPr>
            </a:br>
            <a:r>
              <a:rPr lang="en-US" sz="2000" dirty="0">
                <a:solidFill>
                  <a:srgbClr val="000000"/>
                </a:solidFill>
                <a:ea typeface="ＭＳ Ｐゴシック" pitchFamily="-112" charset="-128"/>
              </a:rPr>
              <a:t>infeasible</a:t>
            </a:r>
          </a:p>
        </p:txBody>
      </p:sp>
      <p:sp>
        <p:nvSpPr>
          <p:cNvPr id="5126" name="AutoShape 6"/>
          <p:cNvSpPr>
            <a:spLocks noChangeArrowheads="1"/>
          </p:cNvSpPr>
          <p:nvPr/>
        </p:nvSpPr>
        <p:spPr bwMode="auto">
          <a:xfrm rot="2940000">
            <a:off x="7804771" y="3770330"/>
            <a:ext cx="553018" cy="276480"/>
          </a:xfrm>
          <a:prstGeom prst="leftArrow">
            <a:avLst>
              <a:gd name="adj1" fmla="val 43750"/>
              <a:gd name="adj2" fmla="val 88019"/>
            </a:avLst>
          </a:prstGeom>
          <a:solidFill>
            <a:srgbClr val="FF9900"/>
          </a:solidFill>
          <a:ln w="12600">
            <a:solidFill>
              <a:srgbClr val="000000"/>
            </a:solidFill>
            <a:miter lim="800000"/>
            <a:headEnd/>
            <a:tailEnd/>
          </a:ln>
        </p:spPr>
        <p:txBody>
          <a:bodyPr wrap="none" lIns="82945" tIns="41473" rIns="82945" bIns="41473" anchor="ctr"/>
          <a:lstStyle/>
          <a:p>
            <a:endParaRPr lang="en-US"/>
          </a:p>
        </p:txBody>
      </p:sp>
      <p:sp>
        <p:nvSpPr>
          <p:cNvPr id="15368" name="Rectangle 7"/>
          <p:cNvSpPr>
            <a:spLocks noChangeArrowheads="1"/>
          </p:cNvSpPr>
          <p:nvPr/>
        </p:nvSpPr>
        <p:spPr bwMode="auto">
          <a:xfrm>
            <a:off x="5988960" y="1029708"/>
            <a:ext cx="1658880" cy="5021807"/>
          </a:xfrm>
          <a:prstGeom prst="rect">
            <a:avLst/>
          </a:prstGeom>
          <a:solidFill>
            <a:srgbClr val="EAEAEA"/>
          </a:solidFill>
          <a:ln w="9525">
            <a:noFill/>
            <a:round/>
            <a:headEnd/>
            <a:tailEnd/>
          </a:ln>
        </p:spPr>
        <p:txBody>
          <a:bodyPr wrap="none" lIns="82945" tIns="41473" rIns="82945" bIns="41473" anchor="ctr"/>
          <a:lstStyle/>
          <a:p>
            <a:endParaRPr lang="en-US"/>
          </a:p>
        </p:txBody>
      </p:sp>
      <p:sp>
        <p:nvSpPr>
          <p:cNvPr id="15369" name="Line 8"/>
          <p:cNvSpPr>
            <a:spLocks noChangeShapeType="1"/>
          </p:cNvSpPr>
          <p:nvPr/>
        </p:nvSpPr>
        <p:spPr bwMode="auto">
          <a:xfrm>
            <a:off x="5988961" y="1082994"/>
            <a:ext cx="1440" cy="4902275"/>
          </a:xfrm>
          <a:prstGeom prst="line">
            <a:avLst/>
          </a:prstGeom>
          <a:noFill/>
          <a:ln w="12600">
            <a:solidFill>
              <a:srgbClr val="000000"/>
            </a:solidFill>
            <a:miter lim="800000"/>
            <a:headEnd/>
            <a:tailEnd/>
          </a:ln>
        </p:spPr>
        <p:txBody>
          <a:bodyPr lIns="82945" tIns="41473" rIns="82945" bIns="41473"/>
          <a:lstStyle/>
          <a:p>
            <a:endParaRPr lang="en-US"/>
          </a:p>
        </p:txBody>
      </p:sp>
      <p:sp>
        <p:nvSpPr>
          <p:cNvPr id="15370" name="Line 9"/>
          <p:cNvSpPr>
            <a:spLocks noChangeShapeType="1"/>
          </p:cNvSpPr>
          <p:nvPr/>
        </p:nvSpPr>
        <p:spPr bwMode="auto">
          <a:xfrm>
            <a:off x="7647841" y="1212607"/>
            <a:ext cx="1440" cy="4805785"/>
          </a:xfrm>
          <a:prstGeom prst="line">
            <a:avLst/>
          </a:prstGeom>
          <a:noFill/>
          <a:ln w="12600">
            <a:solidFill>
              <a:srgbClr val="000000"/>
            </a:solidFill>
            <a:miter lim="800000"/>
            <a:headEnd/>
            <a:tailEnd/>
          </a:ln>
        </p:spPr>
        <p:txBody>
          <a:bodyPr lIns="82945" tIns="41473" rIns="82945" bIns="41473"/>
          <a:lstStyle/>
          <a:p>
            <a:endParaRPr lang="en-US"/>
          </a:p>
        </p:txBody>
      </p:sp>
      <p:sp>
        <p:nvSpPr>
          <p:cNvPr id="15371" name="Line 10"/>
          <p:cNvSpPr>
            <a:spLocks noChangeShapeType="1"/>
          </p:cNvSpPr>
          <p:nvPr/>
        </p:nvSpPr>
        <p:spPr bwMode="auto">
          <a:xfrm>
            <a:off x="6818401" y="1090195"/>
            <a:ext cx="1440" cy="4895073"/>
          </a:xfrm>
          <a:prstGeom prst="line">
            <a:avLst/>
          </a:prstGeom>
          <a:noFill/>
          <a:ln w="76320">
            <a:solidFill>
              <a:srgbClr val="FFFF00"/>
            </a:solidFill>
            <a:miter lim="800000"/>
            <a:headEnd/>
            <a:tailEnd/>
          </a:ln>
        </p:spPr>
        <p:txBody>
          <a:bodyPr lIns="82945" tIns="41473" rIns="82945" bIns="41473"/>
          <a:lstStyle/>
          <a:p>
            <a:endParaRPr lang="en-US"/>
          </a:p>
        </p:txBody>
      </p:sp>
      <p:pic>
        <p:nvPicPr>
          <p:cNvPr id="15372" name="Picture 11"/>
          <p:cNvPicPr>
            <a:picLocks noChangeAspect="1" noChangeArrowheads="1"/>
          </p:cNvPicPr>
          <p:nvPr/>
        </p:nvPicPr>
        <p:blipFill>
          <a:blip r:embed="rId3" cstate="print"/>
          <a:srcRect l="56857" t="32242" r="26744" b="60141"/>
          <a:stretch>
            <a:fillRect/>
          </a:stretch>
        </p:blipFill>
        <p:spPr bwMode="auto">
          <a:xfrm>
            <a:off x="6976800" y="5499938"/>
            <a:ext cx="351360" cy="354277"/>
          </a:xfrm>
          <a:prstGeom prst="rect">
            <a:avLst/>
          </a:prstGeom>
          <a:noFill/>
          <a:ln w="9525">
            <a:noFill/>
            <a:round/>
            <a:headEnd/>
            <a:tailEnd/>
          </a:ln>
        </p:spPr>
      </p:pic>
      <p:sp>
        <p:nvSpPr>
          <p:cNvPr id="15373" name="Oval 12"/>
          <p:cNvSpPr>
            <a:spLocks noChangeArrowheads="1"/>
          </p:cNvSpPr>
          <p:nvPr/>
        </p:nvSpPr>
        <p:spPr bwMode="auto">
          <a:xfrm>
            <a:off x="7100760" y="1249187"/>
            <a:ext cx="138240" cy="122413"/>
          </a:xfrm>
          <a:prstGeom prst="ellipse">
            <a:avLst/>
          </a:prstGeom>
          <a:noFill/>
          <a:ln w="76320">
            <a:solidFill>
              <a:srgbClr val="0000FF"/>
            </a:solidFill>
            <a:miter lim="800000"/>
            <a:headEnd/>
            <a:tailEnd/>
          </a:ln>
        </p:spPr>
        <p:txBody>
          <a:bodyPr wrap="none" lIns="82945" tIns="41473" rIns="82945" bIns="41473" anchor="ctr"/>
          <a:lstStyle/>
          <a:p>
            <a:endParaRPr lang="en-US"/>
          </a:p>
        </p:txBody>
      </p:sp>
      <p:sp>
        <p:nvSpPr>
          <p:cNvPr id="5133" name="Freeform 13"/>
          <p:cNvSpPr>
            <a:spLocks/>
          </p:cNvSpPr>
          <p:nvPr/>
        </p:nvSpPr>
        <p:spPr bwMode="auto">
          <a:xfrm>
            <a:off x="6058080" y="3774637"/>
            <a:ext cx="1105920" cy="1890918"/>
          </a:xfrm>
          <a:custGeom>
            <a:avLst/>
            <a:gdLst>
              <a:gd name="T0" fmla="*/ 0 w 3387"/>
              <a:gd name="T1" fmla="*/ 0 h 5791"/>
              <a:gd name="T2" fmla="*/ 1218840 w 3387"/>
              <a:gd name="T3" fmla="*/ 2084027 h 5791"/>
              <a:gd name="T4" fmla="*/ 0 60000 65536"/>
              <a:gd name="T5" fmla="*/ 0 60000 65536"/>
              <a:gd name="T6" fmla="*/ 0 w 3387"/>
              <a:gd name="T7" fmla="*/ 0 h 5791"/>
              <a:gd name="T8" fmla="*/ 3387 w 3387"/>
              <a:gd name="T9" fmla="*/ 5791 h 5791"/>
            </a:gdLst>
            <a:ahLst/>
            <a:cxnLst>
              <a:cxn ang="T4">
                <a:pos x="T0" y="T1"/>
              </a:cxn>
              <a:cxn ang="T5">
                <a:pos x="T2" y="T3"/>
              </a:cxn>
            </a:cxnLst>
            <a:rect l="T6" t="T7" r="T8" b="T9"/>
            <a:pathLst>
              <a:path w="3387" h="5791">
                <a:moveTo>
                  <a:pt x="0" y="0"/>
                </a:moveTo>
                <a:lnTo>
                  <a:pt x="3386" y="5790"/>
                </a:lnTo>
              </a:path>
            </a:pathLst>
          </a:custGeom>
          <a:noFill/>
          <a:ln w="3240">
            <a:solidFill>
              <a:srgbClr val="FF0000"/>
            </a:solidFill>
            <a:miter lim="800000"/>
            <a:headEnd type="triangle" w="med" len="med"/>
            <a:tailEnd type="triangle" w="med" len="med"/>
          </a:ln>
        </p:spPr>
        <p:txBody>
          <a:bodyPr lIns="82945" tIns="41473" rIns="82945" bIns="41473"/>
          <a:lstStyle/>
          <a:p>
            <a:endParaRPr lang="en-US"/>
          </a:p>
        </p:txBody>
      </p:sp>
      <p:sp>
        <p:nvSpPr>
          <p:cNvPr id="5134" name="Freeform 14"/>
          <p:cNvSpPr>
            <a:spLocks/>
          </p:cNvSpPr>
          <p:nvPr/>
        </p:nvSpPr>
        <p:spPr bwMode="auto">
          <a:xfrm>
            <a:off x="7142400" y="3408839"/>
            <a:ext cx="898560" cy="2256716"/>
          </a:xfrm>
          <a:custGeom>
            <a:avLst/>
            <a:gdLst>
              <a:gd name="T0" fmla="*/ 990240 w 2753"/>
              <a:gd name="T1" fmla="*/ 0 h 6911"/>
              <a:gd name="T2" fmla="*/ 0 w 2753"/>
              <a:gd name="T3" fmla="*/ 2487252 h 6911"/>
              <a:gd name="T4" fmla="*/ 0 60000 65536"/>
              <a:gd name="T5" fmla="*/ 0 60000 65536"/>
              <a:gd name="T6" fmla="*/ 0 w 2753"/>
              <a:gd name="T7" fmla="*/ 0 h 6911"/>
              <a:gd name="T8" fmla="*/ 2753 w 2753"/>
              <a:gd name="T9" fmla="*/ 6911 h 6911"/>
            </a:gdLst>
            <a:ahLst/>
            <a:cxnLst>
              <a:cxn ang="T4">
                <a:pos x="T0" y="T1"/>
              </a:cxn>
              <a:cxn ang="T5">
                <a:pos x="T2" y="T3"/>
              </a:cxn>
            </a:cxnLst>
            <a:rect l="T6" t="T7" r="T8" b="T9"/>
            <a:pathLst>
              <a:path w="2753" h="6911">
                <a:moveTo>
                  <a:pt x="2752" y="0"/>
                </a:moveTo>
                <a:lnTo>
                  <a:pt x="0" y="6910"/>
                </a:lnTo>
              </a:path>
            </a:pathLst>
          </a:custGeom>
          <a:noFill/>
          <a:ln w="3240">
            <a:solidFill>
              <a:srgbClr val="FF0000"/>
            </a:solidFill>
            <a:miter lim="800000"/>
            <a:headEnd type="triangle" w="med" len="med"/>
            <a:tailEnd type="triangle" w="med" len="med"/>
          </a:ln>
        </p:spPr>
        <p:txBody>
          <a:bodyPr lIns="82945" tIns="41473" rIns="82945" bIns="41473"/>
          <a:lstStyle/>
          <a:p>
            <a:endParaRPr lang="en-US"/>
          </a:p>
        </p:txBody>
      </p:sp>
      <p:sp>
        <p:nvSpPr>
          <p:cNvPr id="5135" name="Freeform 15"/>
          <p:cNvSpPr>
            <a:spLocks/>
          </p:cNvSpPr>
          <p:nvPr/>
        </p:nvSpPr>
        <p:spPr bwMode="auto">
          <a:xfrm>
            <a:off x="6818400" y="2677241"/>
            <a:ext cx="691200" cy="2073818"/>
          </a:xfrm>
          <a:custGeom>
            <a:avLst/>
            <a:gdLst>
              <a:gd name="T0" fmla="*/ 0 w 620"/>
              <a:gd name="T1" fmla="*/ 0 h 1829"/>
              <a:gd name="T2" fmla="*/ 762000 w 620"/>
              <a:gd name="T3" fmla="*/ 2286000 h 1829"/>
              <a:gd name="T4" fmla="*/ 0 60000 65536"/>
              <a:gd name="T5" fmla="*/ 0 60000 65536"/>
              <a:gd name="T6" fmla="*/ 0 w 620"/>
              <a:gd name="T7" fmla="*/ 0 h 1829"/>
              <a:gd name="T8" fmla="*/ 620 w 620"/>
              <a:gd name="T9" fmla="*/ 1829 h 1829"/>
            </a:gdLst>
            <a:ahLst/>
            <a:cxnLst>
              <a:cxn ang="T4">
                <a:pos x="T0" y="T1"/>
              </a:cxn>
              <a:cxn ang="T5">
                <a:pos x="T2" y="T3"/>
              </a:cxn>
            </a:cxnLst>
            <a:rect l="T6" t="T7" r="T8" b="T9"/>
            <a:pathLst>
              <a:path w="620" h="1829">
                <a:moveTo>
                  <a:pt x="0" y="0"/>
                </a:moveTo>
                <a:lnTo>
                  <a:pt x="620" y="1829"/>
                </a:lnTo>
              </a:path>
            </a:pathLst>
          </a:custGeom>
          <a:noFill/>
          <a:ln w="3240">
            <a:solidFill>
              <a:srgbClr val="FF0000"/>
            </a:solidFill>
            <a:round/>
            <a:headEnd type="triangle" w="med" len="med"/>
            <a:tailEnd type="triangle" w="med" len="med"/>
          </a:ln>
        </p:spPr>
        <p:txBody>
          <a:bodyPr wrap="none" lIns="82945" tIns="41473" rIns="82945" bIns="41473" anchor="ctr"/>
          <a:lstStyle/>
          <a:p>
            <a:endParaRPr lang="en-US"/>
          </a:p>
        </p:txBody>
      </p:sp>
      <p:sp>
        <p:nvSpPr>
          <p:cNvPr id="5136" name="Freeform 16"/>
          <p:cNvSpPr>
            <a:spLocks/>
          </p:cNvSpPr>
          <p:nvPr/>
        </p:nvSpPr>
        <p:spPr bwMode="auto">
          <a:xfrm>
            <a:off x="6494400" y="3346912"/>
            <a:ext cx="207360" cy="1525121"/>
          </a:xfrm>
          <a:custGeom>
            <a:avLst/>
            <a:gdLst>
              <a:gd name="T0" fmla="*/ 0 w 636"/>
              <a:gd name="T1" fmla="*/ 0 h 4671"/>
              <a:gd name="T2" fmla="*/ 228241 w 636"/>
              <a:gd name="T3" fmla="*/ 1680803 h 4671"/>
              <a:gd name="T4" fmla="*/ 0 60000 65536"/>
              <a:gd name="T5" fmla="*/ 0 60000 65536"/>
              <a:gd name="T6" fmla="*/ 0 w 636"/>
              <a:gd name="T7" fmla="*/ 0 h 4671"/>
              <a:gd name="T8" fmla="*/ 636 w 636"/>
              <a:gd name="T9" fmla="*/ 4671 h 4671"/>
            </a:gdLst>
            <a:ahLst/>
            <a:cxnLst>
              <a:cxn ang="T4">
                <a:pos x="T0" y="T1"/>
              </a:cxn>
              <a:cxn ang="T5">
                <a:pos x="T2" y="T3"/>
              </a:cxn>
            </a:cxnLst>
            <a:rect l="T6" t="T7" r="T8" b="T9"/>
            <a:pathLst>
              <a:path w="636" h="4671">
                <a:moveTo>
                  <a:pt x="0" y="0"/>
                </a:moveTo>
                <a:lnTo>
                  <a:pt x="635" y="4670"/>
                </a:lnTo>
              </a:path>
            </a:pathLst>
          </a:custGeom>
          <a:noFill/>
          <a:ln w="3240">
            <a:solidFill>
              <a:srgbClr val="FF0000"/>
            </a:solidFill>
            <a:miter lim="800000"/>
            <a:headEnd type="triangle" w="med" len="med"/>
            <a:tailEnd type="triangle" w="med" len="med"/>
          </a:ln>
        </p:spPr>
        <p:txBody>
          <a:bodyPr lIns="82945" tIns="41473" rIns="82945" bIns="41473"/>
          <a:lstStyle/>
          <a:p>
            <a:endParaRPr lang="en-US"/>
          </a:p>
        </p:txBody>
      </p:sp>
      <p:sp>
        <p:nvSpPr>
          <p:cNvPr id="15378" name="AutoShape 17"/>
          <p:cNvSpPr>
            <a:spLocks noChangeArrowheads="1"/>
          </p:cNvSpPr>
          <p:nvPr/>
        </p:nvSpPr>
        <p:spPr bwMode="auto">
          <a:xfrm>
            <a:off x="7164000" y="1700819"/>
            <a:ext cx="622080" cy="731597"/>
          </a:xfrm>
          <a:prstGeom prst="flowChartAlternateProcess">
            <a:avLst/>
          </a:prstGeom>
          <a:solidFill>
            <a:srgbClr val="777777"/>
          </a:solidFill>
          <a:ln w="12600">
            <a:solidFill>
              <a:srgbClr val="000000"/>
            </a:solidFill>
            <a:miter lim="800000"/>
            <a:headEnd/>
            <a:tailEnd/>
          </a:ln>
        </p:spPr>
        <p:txBody>
          <a:bodyPr wrap="none" lIns="82945" tIns="41473" rIns="82945" bIns="41473" anchor="ctr"/>
          <a:lstStyle/>
          <a:p>
            <a:endParaRPr lang="en-US"/>
          </a:p>
        </p:txBody>
      </p:sp>
      <p:sp>
        <p:nvSpPr>
          <p:cNvPr id="5138" name="Freeform 18"/>
          <p:cNvSpPr>
            <a:spLocks/>
          </p:cNvSpPr>
          <p:nvPr/>
        </p:nvSpPr>
        <p:spPr bwMode="auto">
          <a:xfrm>
            <a:off x="7509600" y="2006132"/>
            <a:ext cx="138240" cy="2744928"/>
          </a:xfrm>
          <a:custGeom>
            <a:avLst/>
            <a:gdLst>
              <a:gd name="T0" fmla="*/ 152041 w 424"/>
              <a:gd name="T1" fmla="*/ 0 h 8406"/>
              <a:gd name="T2" fmla="*/ 0 w 424"/>
              <a:gd name="T3" fmla="*/ 3025415 h 8406"/>
              <a:gd name="T4" fmla="*/ 0 60000 65536"/>
              <a:gd name="T5" fmla="*/ 0 60000 65536"/>
              <a:gd name="T6" fmla="*/ 0 w 424"/>
              <a:gd name="T7" fmla="*/ 0 h 8406"/>
              <a:gd name="T8" fmla="*/ 424 w 424"/>
              <a:gd name="T9" fmla="*/ 8406 h 8406"/>
            </a:gdLst>
            <a:ahLst/>
            <a:cxnLst>
              <a:cxn ang="T4">
                <a:pos x="T0" y="T1"/>
              </a:cxn>
              <a:cxn ang="T5">
                <a:pos x="T2" y="T3"/>
              </a:cxn>
            </a:cxnLst>
            <a:rect l="T6" t="T7" r="T8" b="T9"/>
            <a:pathLst>
              <a:path w="424" h="8406">
                <a:moveTo>
                  <a:pt x="423" y="0"/>
                </a:moveTo>
                <a:lnTo>
                  <a:pt x="0" y="8405"/>
                </a:lnTo>
              </a:path>
            </a:pathLst>
          </a:custGeom>
          <a:noFill/>
          <a:ln w="3240">
            <a:solidFill>
              <a:srgbClr val="FF0000"/>
            </a:solidFill>
            <a:miter lim="800000"/>
            <a:headEnd type="triangle" w="med" len="med"/>
            <a:tailEnd type="triangle" w="med" len="med"/>
          </a:ln>
        </p:spPr>
        <p:txBody>
          <a:bodyPr lIns="82945" tIns="41473" rIns="82945" bIns="41473"/>
          <a:lstStyle/>
          <a:p>
            <a:endParaRPr lang="en-US"/>
          </a:p>
        </p:txBody>
      </p:sp>
      <p:sp>
        <p:nvSpPr>
          <p:cNvPr id="5139" name="Freeform 19"/>
          <p:cNvSpPr>
            <a:spLocks/>
          </p:cNvSpPr>
          <p:nvPr/>
        </p:nvSpPr>
        <p:spPr bwMode="auto">
          <a:xfrm>
            <a:off x="7020000" y="1395507"/>
            <a:ext cx="213120" cy="1890918"/>
          </a:xfrm>
          <a:custGeom>
            <a:avLst/>
            <a:gdLst>
              <a:gd name="T0" fmla="*/ 234950 w 148"/>
              <a:gd name="T1" fmla="*/ 0 h 1488"/>
              <a:gd name="T2" fmla="*/ 0 w 148"/>
              <a:gd name="T3" fmla="*/ 2084387 h 1488"/>
              <a:gd name="T4" fmla="*/ 0 60000 65536"/>
              <a:gd name="T5" fmla="*/ 0 60000 65536"/>
              <a:gd name="T6" fmla="*/ 0 w 148"/>
              <a:gd name="T7" fmla="*/ 0 h 1488"/>
              <a:gd name="T8" fmla="*/ 148 w 148"/>
              <a:gd name="T9" fmla="*/ 1488 h 1488"/>
            </a:gdLst>
            <a:ahLst/>
            <a:cxnLst>
              <a:cxn ang="T4">
                <a:pos x="T0" y="T1"/>
              </a:cxn>
              <a:cxn ang="T5">
                <a:pos x="T2" y="T3"/>
              </a:cxn>
            </a:cxnLst>
            <a:rect l="T6" t="T7" r="T8" b="T9"/>
            <a:pathLst>
              <a:path w="148" h="1488">
                <a:moveTo>
                  <a:pt x="148" y="0"/>
                </a:moveTo>
                <a:lnTo>
                  <a:pt x="0" y="1488"/>
                </a:lnTo>
              </a:path>
            </a:pathLst>
          </a:custGeom>
          <a:noFill/>
          <a:ln w="3240">
            <a:solidFill>
              <a:srgbClr val="FF0000"/>
            </a:solidFill>
            <a:round/>
            <a:headEnd type="triangle" w="med" len="med"/>
            <a:tailEnd type="triangle" w="med" len="med"/>
          </a:ln>
        </p:spPr>
        <p:txBody>
          <a:bodyPr wrap="none" lIns="82945" tIns="41473" rIns="82945" bIns="41473" anchor="ctr"/>
          <a:lstStyle/>
          <a:p>
            <a:endParaRPr lang="en-US"/>
          </a:p>
        </p:txBody>
      </p:sp>
      <p:sp>
        <p:nvSpPr>
          <p:cNvPr id="5140" name="Freeform 20"/>
          <p:cNvSpPr>
            <a:spLocks/>
          </p:cNvSpPr>
          <p:nvPr/>
        </p:nvSpPr>
        <p:spPr bwMode="auto">
          <a:xfrm>
            <a:off x="7009921" y="3416039"/>
            <a:ext cx="879840" cy="2081019"/>
          </a:xfrm>
          <a:custGeom>
            <a:avLst/>
            <a:gdLst>
              <a:gd name="T0" fmla="*/ 112713 w 611"/>
              <a:gd name="T1" fmla="*/ 2293938 h 1638"/>
              <a:gd name="T2" fmla="*/ 50800 w 611"/>
              <a:gd name="T3" fmla="*/ 1499883 h 1638"/>
              <a:gd name="T4" fmla="*/ 420688 w 611"/>
              <a:gd name="T5" fmla="*/ 616198 h 1638"/>
              <a:gd name="T6" fmla="*/ 969963 w 611"/>
              <a:gd name="T7" fmla="*/ 0 h 1638"/>
              <a:gd name="T8" fmla="*/ 0 60000 65536"/>
              <a:gd name="T9" fmla="*/ 0 60000 65536"/>
              <a:gd name="T10" fmla="*/ 0 60000 65536"/>
              <a:gd name="T11" fmla="*/ 0 60000 65536"/>
              <a:gd name="T12" fmla="*/ 0 w 611"/>
              <a:gd name="T13" fmla="*/ 0 h 1638"/>
              <a:gd name="T14" fmla="*/ 611 w 611"/>
              <a:gd name="T15" fmla="*/ 1638 h 1638"/>
            </a:gdLst>
            <a:ahLst/>
            <a:cxnLst>
              <a:cxn ang="T8">
                <a:pos x="T0" y="T1"/>
              </a:cxn>
              <a:cxn ang="T9">
                <a:pos x="T2" y="T3"/>
              </a:cxn>
              <a:cxn ang="T10">
                <a:pos x="T4" y="T5"/>
              </a:cxn>
              <a:cxn ang="T11">
                <a:pos x="T6" y="T7"/>
              </a:cxn>
            </a:cxnLst>
            <a:rect l="T12" t="T13" r="T14" b="T15"/>
            <a:pathLst>
              <a:path w="611" h="1638">
                <a:moveTo>
                  <a:pt x="71" y="1638"/>
                </a:moveTo>
                <a:cubicBezTo>
                  <a:pt x="66" y="1544"/>
                  <a:pt x="0" y="1271"/>
                  <a:pt x="32" y="1071"/>
                </a:cubicBezTo>
                <a:cubicBezTo>
                  <a:pt x="64" y="871"/>
                  <a:pt x="169" y="618"/>
                  <a:pt x="265" y="440"/>
                </a:cubicBezTo>
                <a:cubicBezTo>
                  <a:pt x="361" y="262"/>
                  <a:pt x="539" y="92"/>
                  <a:pt x="611"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5141" name="Freeform 21"/>
          <p:cNvSpPr>
            <a:spLocks/>
          </p:cNvSpPr>
          <p:nvPr/>
        </p:nvSpPr>
        <p:spPr bwMode="auto">
          <a:xfrm rot="20940000" flipH="1">
            <a:off x="6347520" y="3765996"/>
            <a:ext cx="616320" cy="1369583"/>
          </a:xfrm>
          <a:custGeom>
            <a:avLst/>
            <a:gdLst>
              <a:gd name="T0" fmla="*/ 44754 w 668"/>
              <a:gd name="T1" fmla="*/ 1509712 h 1557"/>
              <a:gd name="T2" fmla="*/ 38651 w 668"/>
              <a:gd name="T3" fmla="*/ 964781 h 1557"/>
              <a:gd name="T4" fmla="*/ 275645 w 668"/>
              <a:gd name="T5" fmla="*/ 352945 h 1557"/>
              <a:gd name="T6" fmla="*/ 679450 w 668"/>
              <a:gd name="T7" fmla="*/ 0 h 1557"/>
              <a:gd name="T8" fmla="*/ 0 60000 65536"/>
              <a:gd name="T9" fmla="*/ 0 60000 65536"/>
              <a:gd name="T10" fmla="*/ 0 60000 65536"/>
              <a:gd name="T11" fmla="*/ 0 60000 65536"/>
              <a:gd name="T12" fmla="*/ 0 w 668"/>
              <a:gd name="T13" fmla="*/ 0 h 1557"/>
              <a:gd name="T14" fmla="*/ 668 w 668"/>
              <a:gd name="T15" fmla="*/ 1557 h 1557"/>
            </a:gdLst>
            <a:ahLst/>
            <a:cxnLst>
              <a:cxn ang="T8">
                <a:pos x="T0" y="T1"/>
              </a:cxn>
              <a:cxn ang="T9">
                <a:pos x="T2" y="T3"/>
              </a:cxn>
              <a:cxn ang="T10">
                <a:pos x="T4" y="T5"/>
              </a:cxn>
              <a:cxn ang="T11">
                <a:pos x="T6" y="T7"/>
              </a:cxn>
            </a:cxnLst>
            <a:rect l="T12" t="T13" r="T14" b="T15"/>
            <a:pathLst>
              <a:path w="668" h="1557">
                <a:moveTo>
                  <a:pt x="44" y="1557"/>
                </a:moveTo>
                <a:cubicBezTo>
                  <a:pt x="22" y="1375"/>
                  <a:pt x="0" y="1194"/>
                  <a:pt x="38" y="995"/>
                </a:cubicBezTo>
                <a:cubicBezTo>
                  <a:pt x="76" y="796"/>
                  <a:pt x="166" y="530"/>
                  <a:pt x="271" y="364"/>
                </a:cubicBezTo>
                <a:cubicBezTo>
                  <a:pt x="376" y="198"/>
                  <a:pt x="522" y="99"/>
                  <a:pt x="668"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5142" name="Freeform 22"/>
          <p:cNvSpPr>
            <a:spLocks/>
          </p:cNvSpPr>
          <p:nvPr/>
        </p:nvSpPr>
        <p:spPr bwMode="auto">
          <a:xfrm>
            <a:off x="6976801" y="1381106"/>
            <a:ext cx="216000" cy="1849154"/>
          </a:xfrm>
          <a:custGeom>
            <a:avLst/>
            <a:gdLst>
              <a:gd name="T0" fmla="*/ 238125 w 150"/>
              <a:gd name="T1" fmla="*/ 2038350 h 1456"/>
              <a:gd name="T2" fmla="*/ 101600 w 150"/>
              <a:gd name="T3" fmla="*/ 1461564 h 1456"/>
              <a:gd name="T4" fmla="*/ 15875 w 150"/>
              <a:gd name="T5" fmla="*/ 778381 h 1456"/>
              <a:gd name="T6" fmla="*/ 193675 w 150"/>
              <a:gd name="T7" fmla="*/ 0 h 1456"/>
              <a:gd name="T8" fmla="*/ 0 60000 65536"/>
              <a:gd name="T9" fmla="*/ 0 60000 65536"/>
              <a:gd name="T10" fmla="*/ 0 60000 65536"/>
              <a:gd name="T11" fmla="*/ 0 60000 65536"/>
              <a:gd name="T12" fmla="*/ 0 w 150"/>
              <a:gd name="T13" fmla="*/ 0 h 1456"/>
              <a:gd name="T14" fmla="*/ 150 w 150"/>
              <a:gd name="T15" fmla="*/ 1456 h 1456"/>
            </a:gdLst>
            <a:ahLst/>
            <a:cxnLst>
              <a:cxn ang="T8">
                <a:pos x="T0" y="T1"/>
              </a:cxn>
              <a:cxn ang="T9">
                <a:pos x="T2" y="T3"/>
              </a:cxn>
              <a:cxn ang="T10">
                <a:pos x="T4" y="T5"/>
              </a:cxn>
              <a:cxn ang="T11">
                <a:pos x="T6" y="T7"/>
              </a:cxn>
            </a:cxnLst>
            <a:rect l="T12" t="T13" r="T14" b="T15"/>
            <a:pathLst>
              <a:path w="150" h="1456">
                <a:moveTo>
                  <a:pt x="150" y="1456"/>
                </a:moveTo>
                <a:cubicBezTo>
                  <a:pt x="136" y="1387"/>
                  <a:pt x="87" y="1194"/>
                  <a:pt x="64" y="1044"/>
                </a:cubicBezTo>
                <a:cubicBezTo>
                  <a:pt x="41" y="894"/>
                  <a:pt x="0" y="730"/>
                  <a:pt x="10" y="556"/>
                </a:cubicBezTo>
                <a:cubicBezTo>
                  <a:pt x="20" y="382"/>
                  <a:pt x="99" y="116"/>
                  <a:pt x="122"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5143" name="Freeform 23"/>
          <p:cNvSpPr>
            <a:spLocks/>
          </p:cNvSpPr>
          <p:nvPr/>
        </p:nvSpPr>
        <p:spPr bwMode="auto">
          <a:xfrm>
            <a:off x="6942241" y="2737728"/>
            <a:ext cx="335520" cy="1520800"/>
          </a:xfrm>
          <a:custGeom>
            <a:avLst/>
            <a:gdLst>
              <a:gd name="T0" fmla="*/ 325437 w 233"/>
              <a:gd name="T1" fmla="*/ 1676400 h 1197"/>
              <a:gd name="T2" fmla="*/ 350837 w 233"/>
              <a:gd name="T3" fmla="*/ 873913 h 1197"/>
              <a:gd name="T4" fmla="*/ 206375 w 233"/>
              <a:gd name="T5" fmla="*/ 403344 h 1197"/>
              <a:gd name="T6" fmla="*/ 0 w 233"/>
              <a:gd name="T7" fmla="*/ 0 h 1197"/>
              <a:gd name="T8" fmla="*/ 0 60000 65536"/>
              <a:gd name="T9" fmla="*/ 0 60000 65536"/>
              <a:gd name="T10" fmla="*/ 0 60000 65536"/>
              <a:gd name="T11" fmla="*/ 0 60000 65536"/>
              <a:gd name="T12" fmla="*/ 0 w 233"/>
              <a:gd name="T13" fmla="*/ 0 h 1197"/>
              <a:gd name="T14" fmla="*/ 233 w 233"/>
              <a:gd name="T15" fmla="*/ 1197 h 1197"/>
            </a:gdLst>
            <a:ahLst/>
            <a:cxnLst>
              <a:cxn ang="T8">
                <a:pos x="T0" y="T1"/>
              </a:cxn>
              <a:cxn ang="T9">
                <a:pos x="T2" y="T3"/>
              </a:cxn>
              <a:cxn ang="T10">
                <a:pos x="T4" y="T5"/>
              </a:cxn>
              <a:cxn ang="T11">
                <a:pos x="T6" y="T7"/>
              </a:cxn>
            </a:cxnLst>
            <a:rect l="T12" t="T13" r="T14" b="T15"/>
            <a:pathLst>
              <a:path w="233" h="1197">
                <a:moveTo>
                  <a:pt x="205" y="1197"/>
                </a:moveTo>
                <a:cubicBezTo>
                  <a:pt x="208" y="1102"/>
                  <a:pt x="233" y="775"/>
                  <a:pt x="221" y="624"/>
                </a:cubicBezTo>
                <a:cubicBezTo>
                  <a:pt x="209" y="473"/>
                  <a:pt x="167" y="392"/>
                  <a:pt x="130" y="288"/>
                </a:cubicBezTo>
                <a:cubicBezTo>
                  <a:pt x="93" y="184"/>
                  <a:pt x="27" y="60"/>
                  <a:pt x="0"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5144" name="Freeform 24"/>
          <p:cNvSpPr>
            <a:spLocks/>
          </p:cNvSpPr>
          <p:nvPr/>
        </p:nvSpPr>
        <p:spPr bwMode="auto">
          <a:xfrm>
            <a:off x="6598080" y="3437642"/>
            <a:ext cx="311040" cy="1038349"/>
          </a:xfrm>
          <a:custGeom>
            <a:avLst/>
            <a:gdLst>
              <a:gd name="T0" fmla="*/ 342900 w 216"/>
              <a:gd name="T1" fmla="*/ 1144587 h 817"/>
              <a:gd name="T2" fmla="*/ 152400 w 216"/>
              <a:gd name="T3" fmla="*/ 739709 h 817"/>
              <a:gd name="T4" fmla="*/ 38100 w 216"/>
              <a:gd name="T5" fmla="*/ 411883 h 817"/>
              <a:gd name="T6" fmla="*/ 0 w 216"/>
              <a:gd name="T7" fmla="*/ 0 h 817"/>
              <a:gd name="T8" fmla="*/ 0 60000 65536"/>
              <a:gd name="T9" fmla="*/ 0 60000 65536"/>
              <a:gd name="T10" fmla="*/ 0 60000 65536"/>
              <a:gd name="T11" fmla="*/ 0 60000 65536"/>
              <a:gd name="T12" fmla="*/ 0 w 216"/>
              <a:gd name="T13" fmla="*/ 0 h 817"/>
              <a:gd name="T14" fmla="*/ 216 w 216"/>
              <a:gd name="T15" fmla="*/ 817 h 817"/>
            </a:gdLst>
            <a:ahLst/>
            <a:cxnLst>
              <a:cxn ang="T8">
                <a:pos x="T0" y="T1"/>
              </a:cxn>
              <a:cxn ang="T9">
                <a:pos x="T2" y="T3"/>
              </a:cxn>
              <a:cxn ang="T10">
                <a:pos x="T4" y="T5"/>
              </a:cxn>
              <a:cxn ang="T11">
                <a:pos x="T6" y="T7"/>
              </a:cxn>
            </a:cxnLst>
            <a:rect l="T12" t="T13" r="T14" b="T15"/>
            <a:pathLst>
              <a:path w="216" h="817">
                <a:moveTo>
                  <a:pt x="216" y="817"/>
                </a:moveTo>
                <a:cubicBezTo>
                  <a:pt x="196" y="769"/>
                  <a:pt x="128" y="615"/>
                  <a:pt x="96" y="528"/>
                </a:cubicBezTo>
                <a:cubicBezTo>
                  <a:pt x="64" y="441"/>
                  <a:pt x="40" y="382"/>
                  <a:pt x="24" y="294"/>
                </a:cubicBezTo>
                <a:cubicBezTo>
                  <a:pt x="8" y="206"/>
                  <a:pt x="5" y="61"/>
                  <a:pt x="0"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5145" name="Freeform 25"/>
          <p:cNvSpPr>
            <a:spLocks/>
          </p:cNvSpPr>
          <p:nvPr/>
        </p:nvSpPr>
        <p:spPr bwMode="auto">
          <a:xfrm>
            <a:off x="7230241" y="2212072"/>
            <a:ext cx="348480" cy="2073818"/>
          </a:xfrm>
          <a:custGeom>
            <a:avLst/>
            <a:gdLst>
              <a:gd name="T0" fmla="*/ 0 w 242"/>
              <a:gd name="T1" fmla="*/ 2286000 h 1631"/>
              <a:gd name="T2" fmla="*/ 239713 w 242"/>
              <a:gd name="T3" fmla="*/ 1501108 h 1631"/>
              <a:gd name="T4" fmla="*/ 338138 w 242"/>
              <a:gd name="T5" fmla="*/ 794704 h 1631"/>
              <a:gd name="T6" fmla="*/ 384175 w 242"/>
              <a:gd name="T7" fmla="*/ 0 h 1631"/>
              <a:gd name="T8" fmla="*/ 0 60000 65536"/>
              <a:gd name="T9" fmla="*/ 0 60000 65536"/>
              <a:gd name="T10" fmla="*/ 0 60000 65536"/>
              <a:gd name="T11" fmla="*/ 0 60000 65536"/>
              <a:gd name="T12" fmla="*/ 0 w 242"/>
              <a:gd name="T13" fmla="*/ 0 h 1631"/>
              <a:gd name="T14" fmla="*/ 242 w 242"/>
              <a:gd name="T15" fmla="*/ 1631 h 1631"/>
            </a:gdLst>
            <a:ahLst/>
            <a:cxnLst>
              <a:cxn ang="T8">
                <a:pos x="T0" y="T1"/>
              </a:cxn>
              <a:cxn ang="T9">
                <a:pos x="T2" y="T3"/>
              </a:cxn>
              <a:cxn ang="T10">
                <a:pos x="T4" y="T5"/>
              </a:cxn>
              <a:cxn ang="T11">
                <a:pos x="T6" y="T7"/>
              </a:cxn>
            </a:cxnLst>
            <a:rect l="T12" t="T13" r="T14" b="T15"/>
            <a:pathLst>
              <a:path w="242" h="1631">
                <a:moveTo>
                  <a:pt x="0" y="1631"/>
                </a:moveTo>
                <a:cubicBezTo>
                  <a:pt x="25" y="1538"/>
                  <a:pt x="116" y="1248"/>
                  <a:pt x="151" y="1071"/>
                </a:cubicBezTo>
                <a:cubicBezTo>
                  <a:pt x="186" y="894"/>
                  <a:pt x="198" y="745"/>
                  <a:pt x="213" y="567"/>
                </a:cubicBezTo>
                <a:cubicBezTo>
                  <a:pt x="228" y="389"/>
                  <a:pt x="236" y="118"/>
                  <a:pt x="242" y="0"/>
                </a:cubicBezTo>
              </a:path>
            </a:pathLst>
          </a:custGeom>
          <a:noFill/>
          <a:ln w="38160">
            <a:solidFill>
              <a:srgbClr val="006600"/>
            </a:solidFill>
            <a:round/>
            <a:headEnd/>
            <a:tailEnd type="triangle" w="med" len="med"/>
          </a:ln>
        </p:spPr>
        <p:txBody>
          <a:bodyPr wrap="none" lIns="82945" tIns="41473" rIns="82945" bIns="41473" anchor="ctr"/>
          <a:lstStyle/>
          <a:p>
            <a:endParaRPr lang="en-US"/>
          </a:p>
        </p:txBody>
      </p:sp>
      <p:sp>
        <p:nvSpPr>
          <p:cNvPr id="15387" name="Text Box 26"/>
          <p:cNvSpPr txBox="1">
            <a:spLocks noChangeArrowheads="1"/>
          </p:cNvSpPr>
          <p:nvPr/>
        </p:nvSpPr>
        <p:spPr bwMode="auto">
          <a:xfrm>
            <a:off x="6560640" y="5867400"/>
            <a:ext cx="1198080" cy="424287"/>
          </a:xfrm>
          <a:prstGeom prst="rect">
            <a:avLst/>
          </a:prstGeom>
          <a:noFill/>
          <a:ln w="9525">
            <a:noFill/>
            <a:round/>
            <a:headEnd/>
            <a:tailEnd/>
          </a:ln>
        </p:spPr>
        <p:txBody>
          <a:bodyPr lIns="81639" tIns="42452" rIns="81639" bIns="42452">
            <a:spAutoFit/>
          </a:bodyPr>
          <a:lstStyle/>
          <a:p>
            <a:pPr algn="ctr">
              <a:tabLst>
                <a:tab pos="656650" algn="l"/>
              </a:tabLst>
            </a:pPr>
            <a:r>
              <a:rPr lang="en-US" sz="2200" b="1" dirty="0">
                <a:solidFill>
                  <a:srgbClr val="000000"/>
                </a:solidFill>
                <a:ea typeface="ＭＳ Ｐゴシック" pitchFamily="-112" charset="-128"/>
              </a:rPr>
              <a:t>Vehicle</a:t>
            </a:r>
          </a:p>
        </p:txBody>
      </p:sp>
      <p:sp>
        <p:nvSpPr>
          <p:cNvPr id="5147" name="AutoShape 27"/>
          <p:cNvSpPr>
            <a:spLocks noChangeArrowheads="1"/>
          </p:cNvSpPr>
          <p:nvPr/>
        </p:nvSpPr>
        <p:spPr bwMode="auto">
          <a:xfrm rot="-6180000">
            <a:off x="6137251" y="2857274"/>
            <a:ext cx="553018" cy="276480"/>
          </a:xfrm>
          <a:prstGeom prst="leftArrow">
            <a:avLst>
              <a:gd name="adj1" fmla="val 43750"/>
              <a:gd name="adj2" fmla="val 88019"/>
            </a:avLst>
          </a:prstGeom>
          <a:solidFill>
            <a:srgbClr val="FF9900"/>
          </a:solidFill>
          <a:ln w="12600">
            <a:solidFill>
              <a:srgbClr val="000000"/>
            </a:solidFill>
            <a:miter lim="800000"/>
            <a:headEnd/>
            <a:tailEnd/>
          </a:ln>
        </p:spPr>
        <p:txBody>
          <a:bodyPr wrap="none" lIns="82945" tIns="41473" rIns="82945" bIns="41473" anchor="ctr"/>
          <a:lstStyle/>
          <a:p>
            <a:endParaRPr lang="en-US"/>
          </a:p>
        </p:txBody>
      </p:sp>
      <p:sp>
        <p:nvSpPr>
          <p:cNvPr id="15389" name="Text Box 28"/>
          <p:cNvSpPr txBox="1">
            <a:spLocks noChangeArrowheads="1"/>
          </p:cNvSpPr>
          <p:nvPr/>
        </p:nvSpPr>
        <p:spPr bwMode="auto">
          <a:xfrm>
            <a:off x="6934200" y="838200"/>
            <a:ext cx="2080800" cy="455065"/>
          </a:xfrm>
          <a:prstGeom prst="rect">
            <a:avLst/>
          </a:prstGeom>
          <a:noFill/>
          <a:ln w="9525">
            <a:noFill/>
            <a:round/>
            <a:headEnd/>
            <a:tailEnd/>
          </a:ln>
        </p:spPr>
        <p:txBody>
          <a:bodyPr lIns="81639" tIns="42452" rIns="81639" bIns="42452">
            <a:spAutoFit/>
          </a:bodyPr>
          <a:lstStyle/>
          <a:p>
            <a:pPr algn="ctr">
              <a:tabLst>
                <a:tab pos="656650" algn="l"/>
                <a:tab pos="1313299" algn="l"/>
                <a:tab pos="1969949" algn="l"/>
              </a:tabLst>
            </a:pPr>
            <a:r>
              <a:rPr lang="en-US" b="1" dirty="0" smtClean="0">
                <a:solidFill>
                  <a:srgbClr val="0000FF"/>
                </a:solidFill>
                <a:ea typeface="ＭＳ Ｐゴシック" pitchFamily="-112" charset="-128"/>
              </a:rPr>
              <a:t>Goal pose</a:t>
            </a:r>
            <a:endParaRPr lang="en-US" b="1" dirty="0">
              <a:solidFill>
                <a:srgbClr val="0000FF"/>
              </a:solidFill>
              <a:ea typeface="ＭＳ Ｐゴシック" pitchFamily="-112" charset="-128"/>
            </a:endParaRPr>
          </a:p>
        </p:txBody>
      </p:sp>
      <p:sp>
        <p:nvSpPr>
          <p:cNvPr id="5149" name="Rectangle 29"/>
          <p:cNvSpPr>
            <a:spLocks noChangeArrowheads="1"/>
          </p:cNvSpPr>
          <p:nvPr/>
        </p:nvSpPr>
        <p:spPr bwMode="auto">
          <a:xfrm>
            <a:off x="5029200" y="1936643"/>
            <a:ext cx="1564036" cy="701286"/>
          </a:xfrm>
          <a:prstGeom prst="rect">
            <a:avLst/>
          </a:prstGeom>
          <a:noFill/>
          <a:ln w="9525">
            <a:noFill/>
            <a:round/>
            <a:headEnd/>
            <a:tailEnd/>
          </a:ln>
        </p:spPr>
        <p:txBody>
          <a:bodyPr wrap="square" lIns="81639" tIns="42452" rIns="81639" bIns="42452" anchor="ctr">
            <a:spAutoFit/>
          </a:bodyPr>
          <a:lstStyle/>
          <a:p>
            <a:pPr algn="ctr">
              <a:tabLst>
                <a:tab pos="656650" algn="l"/>
              </a:tabLst>
            </a:pPr>
            <a:r>
              <a:rPr lang="en-US" sz="2000" dirty="0" smtClean="0">
                <a:solidFill>
                  <a:srgbClr val="000000"/>
                </a:solidFill>
                <a:ea typeface="ＭＳ Ｐゴシック" pitchFamily="-112" charset="-128"/>
              </a:rPr>
              <a:t>Lane divider </a:t>
            </a:r>
            <a:r>
              <a:rPr lang="en-US" sz="2000" dirty="0">
                <a:solidFill>
                  <a:srgbClr val="000000"/>
                </a:solidFill>
                <a:ea typeface="ＭＳ Ｐゴシック" pitchFamily="-112" charset="-128"/>
              </a:rPr>
              <a:t/>
            </a:r>
            <a:br>
              <a:rPr lang="en-US" sz="2000" dirty="0">
                <a:solidFill>
                  <a:srgbClr val="000000"/>
                </a:solidFill>
                <a:ea typeface="ＭＳ Ｐゴシック" pitchFamily="-112" charset="-128"/>
              </a:rPr>
            </a:br>
            <a:r>
              <a:rPr lang="en-US" sz="2000" dirty="0" smtClean="0">
                <a:solidFill>
                  <a:srgbClr val="000000"/>
                </a:solidFill>
                <a:ea typeface="ＭＳ Ｐゴシック" pitchFamily="-112" charset="-128"/>
              </a:rPr>
              <a:t>undesirable</a:t>
            </a:r>
            <a:endParaRPr lang="en-US" sz="2000" dirty="0">
              <a:solidFill>
                <a:srgbClr val="000000"/>
              </a:solidFill>
              <a:ea typeface="ＭＳ Ｐゴシック" pitchFamily="-112"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5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5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grpId="0" nodeType="clickEffect">
                                  <p:stCondLst>
                                    <p:cond delay="0"/>
                                  </p:stCondLst>
                                  <p:childTnLst>
                                    <p:set>
                                      <p:cBhvr additive="repl">
                                        <p:cTn id="14" dur="1" fill="hold">
                                          <p:stCondLst>
                                            <p:cond delay="0"/>
                                          </p:stCondLst>
                                        </p:cTn>
                                        <p:tgtEl>
                                          <p:spTgt spid="5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grpId="0" nodeType="clickEffect">
                                  <p:stCondLst>
                                    <p:cond delay="0"/>
                                  </p:stCondLst>
                                  <p:childTnLst>
                                    <p:set>
                                      <p:cBhvr additive="repl">
                                        <p:cTn id="18" dur="1" fill="hold">
                                          <p:stCondLst>
                                            <p:cond delay="0"/>
                                          </p:stCondLst>
                                        </p:cTn>
                                        <p:tgtEl>
                                          <p:spTgt spid="5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grpId="0" nodeType="clickEffect">
                                  <p:stCondLst>
                                    <p:cond delay="0"/>
                                  </p:stCondLst>
                                  <p:childTnLst>
                                    <p:set>
                                      <p:cBhvr additive="repl">
                                        <p:cTn id="22" dur="1" fill="hold">
                                          <p:stCondLst>
                                            <p:cond delay="0"/>
                                          </p:stCondLst>
                                        </p:cTn>
                                        <p:tgtEl>
                                          <p:spTgt spid="5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grpId="0" nodeType="clickEffect">
                                  <p:stCondLst>
                                    <p:cond delay="0"/>
                                  </p:stCondLst>
                                  <p:childTnLst>
                                    <p:set>
                                      <p:cBhvr additive="repl">
                                        <p:cTn id="26" dur="1" fill="hold">
                                          <p:stCondLst>
                                            <p:cond delay="0"/>
                                          </p:stCondLst>
                                        </p:cTn>
                                        <p:tgtEl>
                                          <p:spTgt spid="51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grpId="0" nodeType="clickEffect">
                                  <p:stCondLst>
                                    <p:cond delay="0"/>
                                  </p:stCondLst>
                                  <p:childTnLst>
                                    <p:set>
                                      <p:cBhvr additive="repl">
                                        <p:cTn id="30" dur="1" fill="hold">
                                          <p:stCondLst>
                                            <p:cond delay="0"/>
                                          </p:stCondLst>
                                        </p:cTn>
                                        <p:tgtEl>
                                          <p:spTgt spid="5136"/>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5144"/>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5138"/>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5145"/>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5139"/>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51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additive="repl">
                                        <p:cTn id="44" dur="1" fill="hold">
                                          <p:stCondLst>
                                            <p:cond delay="0"/>
                                          </p:stCondLst>
                                        </p:cTn>
                                        <p:tgtEl>
                                          <p:spTgt spid="5149"/>
                                        </p:tgtEl>
                                        <p:attrNameLst>
                                          <p:attrName>style.visibility</p:attrName>
                                        </p:attrNameLst>
                                      </p:cBhvr>
                                      <p:to>
                                        <p:strVal val="visible"/>
                                      </p:to>
                                    </p:set>
                                  </p:childTnLst>
                                </p:cTn>
                              </p:par>
                              <p:par>
                                <p:cTn id="45" presetID="1" presetClass="entr" fill="hold" grpId="0" nodeType="withEffect">
                                  <p:stCondLst>
                                    <p:cond delay="0"/>
                                  </p:stCondLst>
                                  <p:childTnLst>
                                    <p:set>
                                      <p:cBhvr additive="repl">
                                        <p:cTn id="46" dur="1" fill="hold">
                                          <p:stCondLst>
                                            <p:cond delay="0"/>
                                          </p:stCondLst>
                                        </p:cTn>
                                        <p:tgtEl>
                                          <p:spTgt spid="5147"/>
                                        </p:tgtEl>
                                        <p:attrNameLst>
                                          <p:attrName>style.visibility</p:attrName>
                                        </p:attrNameLst>
                                      </p:cBhvr>
                                      <p:to>
                                        <p:strVal val="visible"/>
                                      </p:to>
                                    </p:set>
                                  </p:childTnLst>
                                </p:cTn>
                              </p:par>
                              <p:par>
                                <p:cTn id="47" presetID="1" presetClass="entr" fill="hold" grpId="0" nodeType="withEffect">
                                  <p:stCondLst>
                                    <p:cond delay="0"/>
                                  </p:stCondLst>
                                  <p:childTnLst>
                                    <p:set>
                                      <p:cBhvr additive="repl">
                                        <p:cTn id="48" dur="1" fill="hold">
                                          <p:stCondLst>
                                            <p:cond delay="0"/>
                                          </p:stCondLst>
                                        </p:cTn>
                                        <p:tgtEl>
                                          <p:spTgt spid="5124"/>
                                        </p:tgtEl>
                                        <p:attrNameLst>
                                          <p:attrName>style.visibility</p:attrName>
                                        </p:attrNameLst>
                                      </p:cBhvr>
                                      <p:to>
                                        <p:strVal val="visible"/>
                                      </p:to>
                                    </p:set>
                                  </p:childTnLst>
                                </p:cTn>
                              </p:par>
                              <p:par>
                                <p:cTn id="49" presetID="1" presetClass="entr" fill="hold" nodeType="withEffect">
                                  <p:stCondLst>
                                    <p:cond delay="0"/>
                                  </p:stCondLst>
                                  <p:childTnLst>
                                    <p:set>
                                      <p:cBhvr additive="repl">
                                        <p:cTn id="50" dur="1" fill="hold">
                                          <p:stCondLst>
                                            <p:cond delay="0"/>
                                          </p:stCondLst>
                                        </p:cTn>
                                        <p:tgtEl>
                                          <p:spTgt spid="5123"/>
                                        </p:tgtEl>
                                        <p:attrNameLst>
                                          <p:attrName>style.visibility</p:attrName>
                                        </p:attrNameLst>
                                      </p:cBhvr>
                                      <p:to>
                                        <p:strVal val="visible"/>
                                      </p:to>
                                    </p:set>
                                  </p:childTnLst>
                                </p:cTn>
                              </p:par>
                              <p:par>
                                <p:cTn id="51" presetID="1" presetClass="entr" fill="hold" grpId="0" nodeType="withEffect">
                                  <p:stCondLst>
                                    <p:cond delay="0"/>
                                  </p:stCondLst>
                                  <p:childTnLst>
                                    <p:set>
                                      <p:cBhvr additive="repl">
                                        <p:cTn id="52" dur="1" fill="hold">
                                          <p:stCondLst>
                                            <p:cond delay="0"/>
                                          </p:stCondLst>
                                        </p:cTn>
                                        <p:tgtEl>
                                          <p:spTgt spid="5126"/>
                                        </p:tgtEl>
                                        <p:attrNameLst>
                                          <p:attrName>style.visibility</p:attrName>
                                        </p:attrNameLst>
                                      </p:cBhvr>
                                      <p:to>
                                        <p:strVal val="visible"/>
                                      </p:to>
                                    </p:set>
                                  </p:childTnLst>
                                </p:cTn>
                              </p:par>
                              <p:par>
                                <p:cTn id="53" presetID="1" presetClass="entr" fill="hold" nodeType="withEffect">
                                  <p:stCondLst>
                                    <p:cond delay="0"/>
                                  </p:stCondLst>
                                  <p:childTnLst>
                                    <p:set>
                                      <p:cBhvr additive="repl">
                                        <p:cTn id="54"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animBg="1"/>
      <p:bldP spid="5133" grpId="0" animBg="1"/>
      <p:bldP spid="5134" grpId="0" animBg="1"/>
      <p:bldP spid="5135" grpId="0" animBg="1"/>
      <p:bldP spid="5136" grpId="0" animBg="1"/>
      <p:bldP spid="5138" grpId="0" animBg="1"/>
      <p:bldP spid="5139" grpId="0" animBg="1"/>
      <p:bldP spid="5140" grpId="0" animBg="1"/>
      <p:bldP spid="5141" grpId="0" animBg="1"/>
      <p:bldP spid="5142" grpId="0" animBg="1"/>
      <p:bldP spid="5143" grpId="0" animBg="1"/>
      <p:bldP spid="5144" grpId="0" animBg="1"/>
      <p:bldP spid="5145" grpId="0" animBg="1"/>
      <p:bldP spid="51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52400" y="43205"/>
            <a:ext cx="8926560" cy="738798"/>
          </a:xfrm>
        </p:spPr>
        <p:txBody>
          <a:bodyPr lIns="81639" tIns="42452" rIns="81639" bIns="42452"/>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solidFill>
                  <a:srgbClr val="000000"/>
                </a:solidFill>
              </a:rPr>
              <a:t>Real-world Implementation</a:t>
            </a:r>
          </a:p>
        </p:txBody>
      </p:sp>
      <p:sp>
        <p:nvSpPr>
          <p:cNvPr id="15363" name="Rectangle 2"/>
          <p:cNvSpPr>
            <a:spLocks noGrp="1" noChangeArrowheads="1"/>
          </p:cNvSpPr>
          <p:nvPr>
            <p:ph type="body" idx="1"/>
          </p:nvPr>
        </p:nvSpPr>
        <p:spPr>
          <a:xfrm>
            <a:off x="304800" y="838201"/>
            <a:ext cx="4976640" cy="1981200"/>
          </a:xfrm>
        </p:spPr>
        <p:txBody>
          <a:bodyPr lIns="81639" tIns="56168" rIns="81639" bIns="42452"/>
          <a:lstStyle/>
          <a:p>
            <a:pPr marL="391686" indent="-293764">
              <a:lnSpc>
                <a:spcPct val="94000"/>
              </a:lnSpc>
              <a:spcBef>
                <a:spcPts val="454"/>
              </a:spcBef>
              <a:buSzPct val="45000"/>
              <a:buNone/>
              <a:tabLst>
                <a:tab pos="656650" algn="l"/>
                <a:tab pos="1313299" algn="l"/>
                <a:tab pos="1969949" algn="l"/>
                <a:tab pos="2626599" algn="l"/>
                <a:tab pos="3283248" algn="l"/>
                <a:tab pos="3939898" algn="l"/>
                <a:tab pos="4596548" algn="l"/>
              </a:tabLst>
            </a:pPr>
            <a:r>
              <a:rPr lang="en-US" sz="2400" b="1" dirty="0" smtClean="0">
                <a:solidFill>
                  <a:srgbClr val="000000"/>
                </a:solidFill>
              </a:rPr>
              <a:t>A few details:</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CPU limitations and sampling method</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Dynamical feasibility constraints</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Grid map with local obstacle awareness</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Stop nodes for safety</a:t>
            </a:r>
          </a:p>
        </p:txBody>
      </p:sp>
      <p:pic>
        <p:nvPicPr>
          <p:cNvPr id="31" name="Picture 30"/>
          <p:cNvPicPr>
            <a:picLocks noChangeAspect="1"/>
          </p:cNvPicPr>
          <p:nvPr/>
        </p:nvPicPr>
        <p:blipFill>
          <a:blip r:embed="rId3" cstate="print"/>
          <a:stretch>
            <a:fillRect/>
          </a:stretch>
        </p:blipFill>
        <p:spPr>
          <a:xfrm>
            <a:off x="6152079" y="838200"/>
            <a:ext cx="2915721" cy="4518923"/>
          </a:xfrm>
          <a:prstGeom prst="rect">
            <a:avLst/>
          </a:prstGeom>
          <a:effectLst>
            <a:outerShdw blurRad="50800" dist="38100" dir="2700000" algn="tl" rotWithShape="0">
              <a:srgbClr val="000000">
                <a:alpha val="43000"/>
              </a:srgbClr>
            </a:outerShdw>
          </a:effectLst>
        </p:spPr>
      </p:pic>
      <p:pic>
        <p:nvPicPr>
          <p:cNvPr id="32" name="Picture 4"/>
          <p:cNvPicPr>
            <a:picLocks noChangeAspect="1" noChangeArrowheads="1"/>
          </p:cNvPicPr>
          <p:nvPr/>
        </p:nvPicPr>
        <p:blipFill>
          <a:blip r:embed="rId4" cstate="print"/>
          <a:srcRect/>
          <a:stretch>
            <a:fillRect/>
          </a:stretch>
        </p:blipFill>
        <p:spPr bwMode="auto">
          <a:xfrm>
            <a:off x="198268" y="3048000"/>
            <a:ext cx="2971800" cy="1983870"/>
          </a:xfrm>
          <a:prstGeom prst="rect">
            <a:avLst/>
          </a:prstGeom>
          <a:noFill/>
          <a:ln w="9525">
            <a:noFill/>
            <a:round/>
            <a:headEnd/>
            <a:tailEnd/>
          </a:ln>
          <a:effectLst>
            <a:outerShdw blurRad="50800" dist="38100" dir="2700000" algn="tl" rotWithShape="0">
              <a:srgbClr val="000000">
                <a:alpha val="43000"/>
              </a:srgbClr>
            </a:outerShdw>
          </a:effectLst>
        </p:spPr>
      </p:pic>
      <p:pic>
        <p:nvPicPr>
          <p:cNvPr id="33" name="Picture 5"/>
          <p:cNvPicPr>
            <a:picLocks noChangeAspect="1" noChangeArrowheads="1"/>
          </p:cNvPicPr>
          <p:nvPr/>
        </p:nvPicPr>
        <p:blipFill>
          <a:blip r:embed="rId5" cstate="print"/>
          <a:srcRect/>
          <a:stretch>
            <a:fillRect/>
          </a:stretch>
        </p:blipFill>
        <p:spPr bwMode="auto">
          <a:xfrm>
            <a:off x="3322467" y="3048000"/>
            <a:ext cx="2697333" cy="1981200"/>
          </a:xfrm>
          <a:prstGeom prst="rect">
            <a:avLst/>
          </a:prstGeom>
          <a:noFill/>
          <a:ln w="9525">
            <a:noFill/>
            <a:round/>
            <a:headEnd/>
            <a:tailEnd/>
          </a:ln>
          <a:effectLst>
            <a:outerShdw blurRad="50800" dist="38100" dir="2700000" algn="tl" rotWithShape="0">
              <a:srgbClr val="000000">
                <a:alpha val="43000"/>
              </a:srgbClr>
            </a:outerShdw>
          </a:effectLst>
        </p:spPr>
      </p:pic>
      <p:sp>
        <p:nvSpPr>
          <p:cNvPr id="7" name="Rectangle 6"/>
          <p:cNvSpPr/>
          <p:nvPr/>
        </p:nvSpPr>
        <p:spPr>
          <a:xfrm>
            <a:off x="228600" y="5181600"/>
            <a:ext cx="4956806" cy="400110"/>
          </a:xfrm>
          <a:prstGeom prst="rect">
            <a:avLst/>
          </a:prstGeom>
        </p:spPr>
        <p:txBody>
          <a:bodyPr wrap="none">
            <a:spAutoFit/>
          </a:bodyPr>
          <a:lstStyle/>
          <a:p>
            <a:r>
              <a:rPr lang="en-US" sz="2000" dirty="0" smtClean="0"/>
              <a:t>Legend for images, videos you’ll see next:</a:t>
            </a:r>
            <a:endParaRPr lang="en-US" sz="2000" dirty="0"/>
          </a:p>
        </p:txBody>
      </p:sp>
      <p:pic>
        <p:nvPicPr>
          <p:cNvPr id="8" name="Picture 7"/>
          <p:cNvPicPr>
            <a:picLocks noChangeAspect="1"/>
          </p:cNvPicPr>
          <p:nvPr/>
        </p:nvPicPr>
        <p:blipFill>
          <a:blip r:embed="rId3" cstate="print"/>
          <a:srcRect l="38998" t="86502" r="46310" b="1573"/>
          <a:stretch>
            <a:fillRect/>
          </a:stretch>
        </p:blipFill>
        <p:spPr>
          <a:xfrm>
            <a:off x="533400" y="5562600"/>
            <a:ext cx="509954" cy="641628"/>
          </a:xfrm>
          <a:prstGeom prst="rect">
            <a:avLst/>
          </a:prstGeom>
          <a:effectLst>
            <a:outerShdw blurRad="50800" dist="38100" dir="2700000" algn="tl" rotWithShape="0">
              <a:srgbClr val="000000">
                <a:alpha val="43000"/>
              </a:srgbClr>
            </a:outerShdw>
          </a:effectLst>
        </p:spPr>
      </p:pic>
      <p:sp>
        <p:nvSpPr>
          <p:cNvPr id="9" name="Rectangle 8"/>
          <p:cNvSpPr/>
          <p:nvPr/>
        </p:nvSpPr>
        <p:spPr>
          <a:xfrm>
            <a:off x="1101371" y="5559530"/>
            <a:ext cx="1697901" cy="646331"/>
          </a:xfrm>
          <a:prstGeom prst="rect">
            <a:avLst/>
          </a:prstGeom>
        </p:spPr>
        <p:txBody>
          <a:bodyPr wrap="none">
            <a:spAutoFit/>
          </a:bodyPr>
          <a:lstStyle/>
          <a:p>
            <a:r>
              <a:rPr lang="en-US" sz="1800" dirty="0" smtClean="0"/>
              <a:t>Instantaneous </a:t>
            </a:r>
            <a:br>
              <a:rPr lang="en-US" sz="1800" dirty="0" smtClean="0"/>
            </a:br>
            <a:r>
              <a:rPr lang="en-US" sz="1800" dirty="0" smtClean="0"/>
              <a:t>vehicle pose</a:t>
            </a:r>
            <a:endParaRPr lang="en-US" sz="1800" dirty="0"/>
          </a:p>
        </p:txBody>
      </p:sp>
      <p:sp>
        <p:nvSpPr>
          <p:cNvPr id="10" name="Isosceles Triangle 9"/>
          <p:cNvSpPr/>
          <p:nvPr/>
        </p:nvSpPr>
        <p:spPr bwMode="auto">
          <a:xfrm>
            <a:off x="613833" y="6400800"/>
            <a:ext cx="304800" cy="228600"/>
          </a:xfrm>
          <a:prstGeom prst="triangle">
            <a:avLst/>
          </a:prstGeom>
          <a:solidFill>
            <a:srgbClr val="3BFF21"/>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1" name="Rectangle 10"/>
          <p:cNvSpPr/>
          <p:nvPr/>
        </p:nvSpPr>
        <p:spPr>
          <a:xfrm>
            <a:off x="1136541" y="6339358"/>
            <a:ext cx="1236236" cy="369332"/>
          </a:xfrm>
          <a:prstGeom prst="rect">
            <a:avLst/>
          </a:prstGeom>
        </p:spPr>
        <p:txBody>
          <a:bodyPr wrap="none">
            <a:spAutoFit/>
          </a:bodyPr>
          <a:lstStyle/>
          <a:p>
            <a:r>
              <a:rPr lang="en-US" sz="1800" dirty="0" smtClean="0"/>
              <a:t>Goal pose</a:t>
            </a:r>
            <a:endParaRPr lang="en-US" sz="1800" dirty="0"/>
          </a:p>
        </p:txBody>
      </p:sp>
      <p:sp>
        <p:nvSpPr>
          <p:cNvPr id="12" name="Freeform 11"/>
          <p:cNvSpPr/>
          <p:nvPr/>
        </p:nvSpPr>
        <p:spPr bwMode="auto">
          <a:xfrm>
            <a:off x="2971800" y="5715000"/>
            <a:ext cx="361741" cy="351692"/>
          </a:xfrm>
          <a:custGeom>
            <a:avLst/>
            <a:gdLst>
              <a:gd name="connsiteX0" fmla="*/ 30145 w 361741"/>
              <a:gd name="connsiteY0" fmla="*/ 211015 h 351692"/>
              <a:gd name="connsiteX1" fmla="*/ 0 w 361741"/>
              <a:gd name="connsiteY1" fmla="*/ 40193 h 351692"/>
              <a:gd name="connsiteX2" fmla="*/ 200967 w 361741"/>
              <a:gd name="connsiteY2" fmla="*/ 0 h 351692"/>
              <a:gd name="connsiteX3" fmla="*/ 200967 w 361741"/>
              <a:gd name="connsiteY3" fmla="*/ 0 h 351692"/>
              <a:gd name="connsiteX4" fmla="*/ 361741 w 361741"/>
              <a:gd name="connsiteY4" fmla="*/ 40193 h 351692"/>
              <a:gd name="connsiteX5" fmla="*/ 200967 w 361741"/>
              <a:gd name="connsiteY5" fmla="*/ 170822 h 351692"/>
              <a:gd name="connsiteX6" fmla="*/ 281354 w 361741"/>
              <a:gd name="connsiteY6" fmla="*/ 351692 h 351692"/>
              <a:gd name="connsiteX7" fmla="*/ 110532 w 361741"/>
              <a:gd name="connsiteY7" fmla="*/ 351692 h 351692"/>
              <a:gd name="connsiteX8" fmla="*/ 150725 w 361741"/>
              <a:gd name="connsiteY8" fmla="*/ 180870 h 351692"/>
              <a:gd name="connsiteX9" fmla="*/ 30145 w 361741"/>
              <a:gd name="connsiteY9" fmla="*/ 211015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741" h="351692">
                <a:moveTo>
                  <a:pt x="30145" y="211015"/>
                </a:moveTo>
                <a:lnTo>
                  <a:pt x="0" y="40193"/>
                </a:lnTo>
                <a:lnTo>
                  <a:pt x="200967" y="0"/>
                </a:lnTo>
                <a:lnTo>
                  <a:pt x="200967" y="0"/>
                </a:lnTo>
                <a:lnTo>
                  <a:pt x="361741" y="40193"/>
                </a:lnTo>
                <a:lnTo>
                  <a:pt x="200967" y="170822"/>
                </a:lnTo>
                <a:lnTo>
                  <a:pt x="281354" y="351692"/>
                </a:lnTo>
                <a:lnTo>
                  <a:pt x="110532" y="351692"/>
                </a:lnTo>
                <a:lnTo>
                  <a:pt x="150725" y="180870"/>
                </a:lnTo>
                <a:lnTo>
                  <a:pt x="30145" y="211015"/>
                </a:lnTo>
                <a:close/>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3" name="Rectangle 12"/>
          <p:cNvSpPr/>
          <p:nvPr/>
        </p:nvSpPr>
        <p:spPr>
          <a:xfrm>
            <a:off x="3447344" y="5715000"/>
            <a:ext cx="1095172" cy="369332"/>
          </a:xfrm>
          <a:prstGeom prst="rect">
            <a:avLst/>
          </a:prstGeom>
        </p:spPr>
        <p:txBody>
          <a:bodyPr wrap="none">
            <a:spAutoFit/>
          </a:bodyPr>
          <a:lstStyle/>
          <a:p>
            <a:r>
              <a:rPr lang="en-US" sz="1800" dirty="0" smtClean="0"/>
              <a:t>Obstacle</a:t>
            </a:r>
            <a:endParaRPr lang="en-US" sz="1800" dirty="0"/>
          </a:p>
        </p:txBody>
      </p:sp>
      <p:sp>
        <p:nvSpPr>
          <p:cNvPr id="14" name="Freeform 13"/>
          <p:cNvSpPr/>
          <p:nvPr/>
        </p:nvSpPr>
        <p:spPr bwMode="auto">
          <a:xfrm>
            <a:off x="2743200" y="6248400"/>
            <a:ext cx="361741" cy="351692"/>
          </a:xfrm>
          <a:custGeom>
            <a:avLst/>
            <a:gdLst>
              <a:gd name="connsiteX0" fmla="*/ 30145 w 361741"/>
              <a:gd name="connsiteY0" fmla="*/ 211015 h 351692"/>
              <a:gd name="connsiteX1" fmla="*/ 0 w 361741"/>
              <a:gd name="connsiteY1" fmla="*/ 40193 h 351692"/>
              <a:gd name="connsiteX2" fmla="*/ 200967 w 361741"/>
              <a:gd name="connsiteY2" fmla="*/ 0 h 351692"/>
              <a:gd name="connsiteX3" fmla="*/ 200967 w 361741"/>
              <a:gd name="connsiteY3" fmla="*/ 0 h 351692"/>
              <a:gd name="connsiteX4" fmla="*/ 361741 w 361741"/>
              <a:gd name="connsiteY4" fmla="*/ 40193 h 351692"/>
              <a:gd name="connsiteX5" fmla="*/ 200967 w 361741"/>
              <a:gd name="connsiteY5" fmla="*/ 170822 h 351692"/>
              <a:gd name="connsiteX6" fmla="*/ 281354 w 361741"/>
              <a:gd name="connsiteY6" fmla="*/ 351692 h 351692"/>
              <a:gd name="connsiteX7" fmla="*/ 110532 w 361741"/>
              <a:gd name="connsiteY7" fmla="*/ 351692 h 351692"/>
              <a:gd name="connsiteX8" fmla="*/ 150725 w 361741"/>
              <a:gd name="connsiteY8" fmla="*/ 180870 h 351692"/>
              <a:gd name="connsiteX9" fmla="*/ 30145 w 361741"/>
              <a:gd name="connsiteY9" fmla="*/ 211015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741" h="351692">
                <a:moveTo>
                  <a:pt x="30145" y="211015"/>
                </a:moveTo>
                <a:lnTo>
                  <a:pt x="0" y="40193"/>
                </a:lnTo>
                <a:lnTo>
                  <a:pt x="200967" y="0"/>
                </a:lnTo>
                <a:lnTo>
                  <a:pt x="200967" y="0"/>
                </a:lnTo>
                <a:lnTo>
                  <a:pt x="361741" y="40193"/>
                </a:lnTo>
                <a:lnTo>
                  <a:pt x="200967" y="170822"/>
                </a:lnTo>
                <a:lnTo>
                  <a:pt x="281354" y="351692"/>
                </a:lnTo>
                <a:lnTo>
                  <a:pt x="110532" y="351692"/>
                </a:lnTo>
                <a:lnTo>
                  <a:pt x="150725" y="180870"/>
                </a:lnTo>
                <a:lnTo>
                  <a:pt x="30145" y="211015"/>
                </a:lnTo>
                <a:close/>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5" name="Rectangle 14"/>
          <p:cNvSpPr/>
          <p:nvPr/>
        </p:nvSpPr>
        <p:spPr>
          <a:xfrm>
            <a:off x="3701573" y="6250075"/>
            <a:ext cx="1980029" cy="369332"/>
          </a:xfrm>
          <a:prstGeom prst="rect">
            <a:avLst/>
          </a:prstGeom>
        </p:spPr>
        <p:txBody>
          <a:bodyPr wrap="none">
            <a:spAutoFit/>
          </a:bodyPr>
          <a:lstStyle/>
          <a:p>
            <a:r>
              <a:rPr lang="en-US" sz="1800" dirty="0" smtClean="0"/>
              <a:t>High-cost regions</a:t>
            </a:r>
            <a:endParaRPr lang="en-US" sz="1800" dirty="0"/>
          </a:p>
        </p:txBody>
      </p:sp>
      <p:sp>
        <p:nvSpPr>
          <p:cNvPr id="16" name="Freeform 15"/>
          <p:cNvSpPr/>
          <p:nvPr/>
        </p:nvSpPr>
        <p:spPr bwMode="auto">
          <a:xfrm>
            <a:off x="3219659" y="6248400"/>
            <a:ext cx="361741" cy="351692"/>
          </a:xfrm>
          <a:custGeom>
            <a:avLst/>
            <a:gdLst>
              <a:gd name="connsiteX0" fmla="*/ 30145 w 361741"/>
              <a:gd name="connsiteY0" fmla="*/ 211015 h 351692"/>
              <a:gd name="connsiteX1" fmla="*/ 0 w 361741"/>
              <a:gd name="connsiteY1" fmla="*/ 40193 h 351692"/>
              <a:gd name="connsiteX2" fmla="*/ 200967 w 361741"/>
              <a:gd name="connsiteY2" fmla="*/ 0 h 351692"/>
              <a:gd name="connsiteX3" fmla="*/ 200967 w 361741"/>
              <a:gd name="connsiteY3" fmla="*/ 0 h 351692"/>
              <a:gd name="connsiteX4" fmla="*/ 361741 w 361741"/>
              <a:gd name="connsiteY4" fmla="*/ 40193 h 351692"/>
              <a:gd name="connsiteX5" fmla="*/ 200967 w 361741"/>
              <a:gd name="connsiteY5" fmla="*/ 170822 h 351692"/>
              <a:gd name="connsiteX6" fmla="*/ 281354 w 361741"/>
              <a:gd name="connsiteY6" fmla="*/ 351692 h 351692"/>
              <a:gd name="connsiteX7" fmla="*/ 110532 w 361741"/>
              <a:gd name="connsiteY7" fmla="*/ 351692 h 351692"/>
              <a:gd name="connsiteX8" fmla="*/ 150725 w 361741"/>
              <a:gd name="connsiteY8" fmla="*/ 180870 h 351692"/>
              <a:gd name="connsiteX9" fmla="*/ 30145 w 361741"/>
              <a:gd name="connsiteY9" fmla="*/ 211015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741" h="351692">
                <a:moveTo>
                  <a:pt x="30145" y="211015"/>
                </a:moveTo>
                <a:lnTo>
                  <a:pt x="0" y="40193"/>
                </a:lnTo>
                <a:lnTo>
                  <a:pt x="200967" y="0"/>
                </a:lnTo>
                <a:lnTo>
                  <a:pt x="200967" y="0"/>
                </a:lnTo>
                <a:lnTo>
                  <a:pt x="361741" y="40193"/>
                </a:lnTo>
                <a:lnTo>
                  <a:pt x="200967" y="170822"/>
                </a:lnTo>
                <a:lnTo>
                  <a:pt x="281354" y="351692"/>
                </a:lnTo>
                <a:lnTo>
                  <a:pt x="110532" y="351692"/>
                </a:lnTo>
                <a:lnTo>
                  <a:pt x="150725" y="180870"/>
                </a:lnTo>
                <a:lnTo>
                  <a:pt x="30145" y="211015"/>
                </a:lnTo>
                <a:close/>
              </a:path>
            </a:pathLst>
          </a:cu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cxnSp>
        <p:nvCxnSpPr>
          <p:cNvPr id="18" name="Straight Connector 17"/>
          <p:cNvCxnSpPr/>
          <p:nvPr/>
        </p:nvCxnSpPr>
        <p:spPr bwMode="auto">
          <a:xfrm>
            <a:off x="5943600" y="5807947"/>
            <a:ext cx="685800" cy="0"/>
          </a:xfrm>
          <a:prstGeom prst="line">
            <a:avLst/>
          </a:prstGeom>
          <a:solidFill>
            <a:schemeClr val="accent1"/>
          </a:solidFill>
          <a:ln w="50800" cap="flat" cmpd="sng" algn="ctr">
            <a:solidFill>
              <a:srgbClr val="FFFF00"/>
            </a:solidFill>
            <a:prstDash val="solid"/>
            <a:round/>
            <a:headEnd type="none" w="med" len="med"/>
            <a:tailEnd type="none" w="med" len="med"/>
          </a:ln>
          <a:effectLst/>
        </p:spPr>
      </p:cxnSp>
      <p:cxnSp>
        <p:nvCxnSpPr>
          <p:cNvPr id="19" name="Straight Connector 18"/>
          <p:cNvCxnSpPr/>
          <p:nvPr/>
        </p:nvCxnSpPr>
        <p:spPr bwMode="auto">
          <a:xfrm>
            <a:off x="5953648" y="6132006"/>
            <a:ext cx="685800" cy="0"/>
          </a:xfrm>
          <a:prstGeom prst="line">
            <a:avLst/>
          </a:prstGeom>
          <a:solidFill>
            <a:schemeClr val="accent1"/>
          </a:solidFill>
          <a:ln w="50800" cap="flat" cmpd="sng" algn="ctr">
            <a:solidFill>
              <a:srgbClr val="0070C0"/>
            </a:solidFill>
            <a:prstDash val="solid"/>
            <a:round/>
            <a:headEnd type="none" w="med" len="med"/>
            <a:tailEnd type="none" w="med" len="med"/>
          </a:ln>
          <a:effectLst/>
        </p:spPr>
      </p:cxnSp>
      <p:cxnSp>
        <p:nvCxnSpPr>
          <p:cNvPr id="20" name="Straight Connector 19"/>
          <p:cNvCxnSpPr/>
          <p:nvPr/>
        </p:nvCxnSpPr>
        <p:spPr bwMode="auto">
          <a:xfrm>
            <a:off x="5953648" y="6477000"/>
            <a:ext cx="685800" cy="0"/>
          </a:xfrm>
          <a:prstGeom prst="line">
            <a:avLst/>
          </a:prstGeom>
          <a:solidFill>
            <a:schemeClr val="accent1"/>
          </a:solidFill>
          <a:ln w="50800" cap="flat" cmpd="sng" algn="ctr">
            <a:solidFill>
              <a:srgbClr val="FF6600"/>
            </a:solidFill>
            <a:prstDash val="solid"/>
            <a:round/>
            <a:headEnd type="none" w="med" len="med"/>
            <a:tailEnd type="none" w="med" len="med"/>
          </a:ln>
          <a:effectLst/>
        </p:spPr>
      </p:cxnSp>
      <p:sp>
        <p:nvSpPr>
          <p:cNvPr id="39" name="Rectangle 38"/>
          <p:cNvSpPr/>
          <p:nvPr/>
        </p:nvSpPr>
        <p:spPr>
          <a:xfrm>
            <a:off x="6716819" y="5604413"/>
            <a:ext cx="2133918" cy="369332"/>
          </a:xfrm>
          <a:prstGeom prst="rect">
            <a:avLst/>
          </a:prstGeom>
        </p:spPr>
        <p:txBody>
          <a:bodyPr wrap="none">
            <a:spAutoFit/>
          </a:bodyPr>
          <a:lstStyle/>
          <a:p>
            <a:r>
              <a:rPr lang="en-US" sz="1800" dirty="0" smtClean="0"/>
              <a:t>Reaching, low cost</a:t>
            </a:r>
            <a:endParaRPr lang="en-US" sz="1800" dirty="0"/>
          </a:p>
        </p:txBody>
      </p:sp>
      <p:sp>
        <p:nvSpPr>
          <p:cNvPr id="40" name="Rectangle 39"/>
          <p:cNvSpPr/>
          <p:nvPr/>
        </p:nvSpPr>
        <p:spPr>
          <a:xfrm>
            <a:off x="6718493" y="5941033"/>
            <a:ext cx="2223686" cy="369332"/>
          </a:xfrm>
          <a:prstGeom prst="rect">
            <a:avLst/>
          </a:prstGeom>
        </p:spPr>
        <p:txBody>
          <a:bodyPr wrap="none">
            <a:spAutoFit/>
          </a:bodyPr>
          <a:lstStyle/>
          <a:p>
            <a:r>
              <a:rPr lang="en-US" sz="1800" dirty="0" smtClean="0"/>
              <a:t>Reaching, high cost</a:t>
            </a:r>
            <a:endParaRPr lang="en-US" sz="1800" dirty="0"/>
          </a:p>
        </p:txBody>
      </p:sp>
      <p:sp>
        <p:nvSpPr>
          <p:cNvPr id="41" name="Rectangle 40"/>
          <p:cNvSpPr/>
          <p:nvPr/>
        </p:nvSpPr>
        <p:spPr>
          <a:xfrm>
            <a:off x="6710957" y="6298586"/>
            <a:ext cx="1569660" cy="369332"/>
          </a:xfrm>
          <a:prstGeom prst="rect">
            <a:avLst/>
          </a:prstGeom>
        </p:spPr>
        <p:txBody>
          <a:bodyPr wrap="none">
            <a:spAutoFit/>
          </a:bodyPr>
          <a:lstStyle/>
          <a:p>
            <a:r>
              <a:rPr lang="en-US" sz="1800" dirty="0" smtClean="0"/>
              <a:t>Non-reaching</a:t>
            </a:r>
            <a:endParaRPr lang="en-US" sz="18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52400" y="228600"/>
            <a:ext cx="8228160" cy="762000"/>
          </a:xfrm>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RRT at work: </a:t>
            </a:r>
            <a:r>
              <a:rPr lang="en-US" sz="4400" dirty="0" smtClean="0"/>
              <a:t>Urban Challenge</a:t>
            </a:r>
            <a:endParaRPr lang="en-US" sz="4400" b="1" dirty="0" smtClean="0"/>
          </a:p>
        </p:txBody>
      </p:sp>
      <p:pic>
        <p:nvPicPr>
          <p:cNvPr id="5" name="start-costmap2.avi">
            <a:hlinkClick r:id="" action="ppaction://media"/>
          </p:cNvPr>
          <p:cNvPicPr/>
          <p:nvPr>
            <a:videoFile r:link="rId1"/>
          </p:nvPr>
        </p:nvPicPr>
        <p:blipFill>
          <a:blip r:embed="rId4" cstate="print"/>
          <a:stretch>
            <a:fillRect/>
          </a:stretch>
        </p:blipFill>
        <p:spPr>
          <a:xfrm>
            <a:off x="812800" y="1066800"/>
            <a:ext cx="7416800" cy="5562600"/>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52400" y="152400"/>
            <a:ext cx="8610600" cy="914400"/>
          </a:xfrm>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Successful Parking Maneuver</a:t>
            </a:r>
          </a:p>
        </p:txBody>
      </p:sp>
      <p:pic>
        <p:nvPicPr>
          <p:cNvPr id="4" name="NQE_Area_B_1st_parking.avi">
            <a:hlinkClick r:id="" action="ppaction://media"/>
          </p:cNvPr>
          <p:cNvPicPr/>
          <p:nvPr>
            <a:videoFile r:link="rId1"/>
          </p:nvPr>
        </p:nvPicPr>
        <p:blipFill>
          <a:blip r:embed="rId4" cstate="print"/>
          <a:stretch>
            <a:fillRect/>
          </a:stretch>
        </p:blipFill>
        <p:spPr>
          <a:xfrm>
            <a:off x="838200" y="1219200"/>
            <a:ext cx="7525215" cy="5436719"/>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8763000" cy="1143000"/>
          </a:xfrm>
        </p:spPr>
        <p:txBody>
          <a:bodyPr/>
          <a:lstStyle/>
          <a:p>
            <a:pPr eaLnBrk="1"/>
            <a:r>
              <a:rPr lang="en-US" sz="4400" b="1" smtClean="0"/>
              <a:t>RRT at work: </a:t>
            </a:r>
            <a:r>
              <a:rPr lang="en-US" sz="4400" smtClean="0"/>
              <a:t>Autonomous Forklift</a:t>
            </a:r>
          </a:p>
        </p:txBody>
      </p:sp>
      <p:pic>
        <p:nvPicPr>
          <p:cNvPr id="31747" name="drive_merged.avi" descr="Macintosh HD:Users:sertackaraman:Desktop:6141_rrt_lecture:drive_merged.mp4">
            <a:hlinkClick r:id="" action="ppaction://media"/>
          </p:cNvPr>
          <p:cNvPicPr>
            <a:picLocks noGrp="1"/>
          </p:cNvPicPr>
          <p:nvPr>
            <p:ph idx="1"/>
            <a:videoFile r:link="rId1"/>
          </p:nvPr>
        </p:nvPicPr>
        <p:blipFill>
          <a:blip r:embed="rId3"/>
          <a:srcRect/>
          <a:stretch>
            <a:fillRect/>
          </a:stretch>
        </p:blipFill>
        <p:spPr>
          <a:xfrm>
            <a:off x="838200" y="1143000"/>
            <a:ext cx="7620000" cy="531047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4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747"/>
                                        </p:tgtEl>
                                      </p:cBhvr>
                                    </p:cmd>
                                  </p:childTnLst>
                                </p:cTn>
                              </p:par>
                            </p:childTnLst>
                          </p:cTn>
                        </p:par>
                      </p:childTnLst>
                    </p:cTn>
                  </p:par>
                </p:childTnLst>
              </p:cTn>
              <p:nextCondLst>
                <p:cond evt="onClick" delay="0">
                  <p:tgtEl>
                    <p:spTgt spid="31747"/>
                  </p:tgtEl>
                </p:cond>
              </p:nextCondLst>
            </p:seq>
            <p:video>
              <p:cMediaNode>
                <p:cTn id="7" fill="hold" display="0">
                  <p:stCondLst>
                    <p:cond delay="indefinite"/>
                  </p:stCondLst>
                  <p:endCondLst>
                    <p:cond evt="onNext" delay="0">
                      <p:tgtEl>
                        <p:sldTgt/>
                      </p:tgtEl>
                    </p:cond>
                    <p:cond evt="onPrev" delay="0">
                      <p:tgtEl>
                        <p:sldTgt/>
                      </p:tgtEl>
                    </p:cond>
                  </p:endCondLst>
                </p:cTn>
                <p:tgtEl>
                  <p:spTgt spid="31747"/>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1143000"/>
          </a:xfrm>
        </p:spPr>
        <p:txBody>
          <a:bodyPr/>
          <a:lstStyle/>
          <a:p>
            <a:pPr algn="l"/>
            <a:r>
              <a:rPr lang="en-US" sz="4400" dirty="0" smtClean="0"/>
              <a:t>Summary</a:t>
            </a:r>
            <a:endParaRPr lang="en-US" sz="4400" dirty="0"/>
          </a:p>
        </p:txBody>
      </p:sp>
      <p:sp>
        <p:nvSpPr>
          <p:cNvPr id="3" name="Content Placeholder 2"/>
          <p:cNvSpPr>
            <a:spLocks noGrp="1"/>
          </p:cNvSpPr>
          <p:nvPr>
            <p:ph idx="1"/>
          </p:nvPr>
        </p:nvSpPr>
        <p:spPr/>
        <p:txBody>
          <a:bodyPr/>
          <a:lstStyle/>
          <a:p>
            <a:r>
              <a:rPr lang="en-US" dirty="0"/>
              <a:t>T</a:t>
            </a:r>
            <a:r>
              <a:rPr lang="en-US" dirty="0" smtClean="0"/>
              <a:t>he Rapidly-exploring Random Tree (RRT) algorithm</a:t>
            </a:r>
          </a:p>
          <a:p>
            <a:r>
              <a:rPr lang="en-US" dirty="0" smtClean="0"/>
              <a:t>Discussed challenges for motion planning </a:t>
            </a:r>
            <a:br>
              <a:rPr lang="en-US" dirty="0" smtClean="0"/>
            </a:br>
            <a:r>
              <a:rPr lang="en-US" dirty="0" smtClean="0"/>
              <a:t>methods in real-world applications</a:t>
            </a:r>
          </a:p>
          <a:p>
            <a:r>
              <a:rPr lang="en-US" dirty="0" smtClean="0"/>
              <a:t>Intuition behind good performance of sampling-based methods</a:t>
            </a:r>
          </a:p>
          <a:p>
            <a:r>
              <a:rPr lang="en-US" dirty="0"/>
              <a:t>T</a:t>
            </a:r>
            <a:r>
              <a:rPr lang="en-US" dirty="0" smtClean="0"/>
              <a:t>wo applications: </a:t>
            </a:r>
          </a:p>
          <a:p>
            <a:pPr lvl="1"/>
            <a:r>
              <a:rPr lang="en-US" dirty="0" smtClean="0"/>
              <a:t>Urban Challenge vehicle, Agile Robotics forklift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7772400" cy="1143000"/>
          </a:xfrm>
        </p:spPr>
        <p:txBody>
          <a:bodyPr/>
          <a:lstStyle/>
          <a:p>
            <a:pPr algn="l" eaLnBrk="1"/>
            <a:r>
              <a:rPr lang="en-US" sz="4400" dirty="0" smtClean="0"/>
              <a:t>For next year</a:t>
            </a:r>
          </a:p>
        </p:txBody>
      </p:sp>
      <p:sp>
        <p:nvSpPr>
          <p:cNvPr id="4099" name="Content Placeholder 2"/>
          <p:cNvSpPr>
            <a:spLocks noGrp="1"/>
          </p:cNvSpPr>
          <p:nvPr>
            <p:ph idx="1"/>
          </p:nvPr>
        </p:nvSpPr>
        <p:spPr>
          <a:xfrm>
            <a:off x="381000" y="1066801"/>
            <a:ext cx="7162800" cy="5181600"/>
          </a:xfrm>
        </p:spPr>
        <p:txBody>
          <a:bodyPr/>
          <a:lstStyle/>
          <a:p>
            <a:pPr>
              <a:spcAft>
                <a:spcPts val="272"/>
              </a:spcAft>
            </a:pPr>
            <a:r>
              <a:rPr lang="en-US" sz="3200" dirty="0" smtClean="0"/>
              <a:t>Better image choices pp. 29-32</a:t>
            </a:r>
          </a:p>
          <a:p>
            <a:pPr>
              <a:spcAft>
                <a:spcPts val="272"/>
              </a:spcAft>
            </a:pPr>
            <a:r>
              <a:rPr lang="en-US" sz="3200" dirty="0" smtClean="0"/>
              <a:t>Make grid scaling discussion</a:t>
            </a:r>
            <a:br>
              <a:rPr lang="en-US" sz="3200" dirty="0" smtClean="0"/>
            </a:br>
            <a:r>
              <a:rPr lang="en-US" sz="3200" dirty="0" smtClean="0"/>
              <a:t>more explicit</a:t>
            </a:r>
            <a:endParaRPr lang="en-US" sz="2800" dirty="0" smtClean="0"/>
          </a:p>
          <a:p>
            <a:pPr>
              <a:spcAft>
                <a:spcPts val="272"/>
              </a:spcAft>
            </a:pPr>
            <a:endParaRPr lang="en-US" dirty="0" smtClean="0"/>
          </a:p>
        </p:txBody>
      </p:sp>
    </p:spTree>
    <p:extLst>
      <p:ext uri="{BB962C8B-B14F-4D97-AF65-F5344CB8AC3E}">
        <p14:creationId xmlns:p14="http://schemas.microsoft.com/office/powerpoint/2010/main" val="2200589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52400" y="43205"/>
            <a:ext cx="8458200" cy="738798"/>
          </a:xfrm>
        </p:spPr>
        <p:txBody>
          <a:bodyPr lIns="81639" tIns="42452" rIns="81639" bIns="42452"/>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solidFill>
                  <a:srgbClr val="000000"/>
                </a:solidFill>
              </a:rPr>
              <a:t>System Architecture</a:t>
            </a:r>
          </a:p>
        </p:txBody>
      </p:sp>
      <p:sp>
        <p:nvSpPr>
          <p:cNvPr id="15363" name="Rectangle 2"/>
          <p:cNvSpPr>
            <a:spLocks noGrp="1" noChangeArrowheads="1"/>
          </p:cNvSpPr>
          <p:nvPr>
            <p:ph type="body" idx="1"/>
          </p:nvPr>
        </p:nvSpPr>
        <p:spPr>
          <a:xfrm>
            <a:off x="304800" y="838200"/>
            <a:ext cx="4976640" cy="5530181"/>
          </a:xfrm>
        </p:spPr>
        <p:txBody>
          <a:bodyPr lIns="81639" tIns="56168" rIns="81639" bIns="42452"/>
          <a:lstStyle/>
          <a:p>
            <a:pPr marL="391686" indent="-293764">
              <a:lnSpc>
                <a:spcPct val="94000"/>
              </a:lnSpc>
              <a:spcBef>
                <a:spcPts val="454"/>
              </a:spcBef>
              <a:buSzPct val="45000"/>
              <a:buFont typeface="Arial" pitchFamily="34" charset="0"/>
              <a:buChar char="•"/>
              <a:tabLst>
                <a:tab pos="656650" algn="l"/>
                <a:tab pos="1313299" algn="l"/>
                <a:tab pos="1969949" algn="l"/>
                <a:tab pos="2626599" algn="l"/>
                <a:tab pos="3283248" algn="l"/>
                <a:tab pos="3939898" algn="l"/>
                <a:tab pos="4596548" algn="l"/>
              </a:tabLst>
            </a:pPr>
            <a:r>
              <a:rPr lang="en-US" sz="2000" dirty="0" smtClean="0">
                <a:solidFill>
                  <a:srgbClr val="000000"/>
                </a:solidFill>
              </a:rPr>
              <a:t>System has 40 CPUs, 70+ processes</a:t>
            </a:r>
          </a:p>
          <a:p>
            <a:pPr marL="391686" indent="-293764">
              <a:lnSpc>
                <a:spcPct val="94000"/>
              </a:lnSpc>
              <a:spcBef>
                <a:spcPts val="454"/>
              </a:spcBef>
              <a:buSzPct val="45000"/>
              <a:buFont typeface="Arial" pitchFamily="34" charset="0"/>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buFont typeface="Arial" pitchFamily="34" charset="0"/>
              <a:buChar char="•"/>
              <a:tabLst>
                <a:tab pos="656650" algn="l"/>
                <a:tab pos="1313299" algn="l"/>
                <a:tab pos="1969949" algn="l"/>
                <a:tab pos="2626599" algn="l"/>
                <a:tab pos="3283248" algn="l"/>
                <a:tab pos="3939898" algn="l"/>
                <a:tab pos="4596548" algn="l"/>
              </a:tabLst>
            </a:pPr>
            <a:r>
              <a:rPr lang="en-US" sz="2000" dirty="0" smtClean="0">
                <a:solidFill>
                  <a:srgbClr val="000000"/>
                </a:solidFill>
              </a:rPr>
              <a:t>Processes communicate with each other </a:t>
            </a:r>
            <a:r>
              <a:rPr lang="en-US" sz="2000" i="1" dirty="0" smtClean="0">
                <a:solidFill>
                  <a:srgbClr val="000000"/>
                </a:solidFill>
              </a:rPr>
              <a:t>only</a:t>
            </a:r>
            <a:r>
              <a:rPr lang="en-US" sz="2000" dirty="0" smtClean="0">
                <a:solidFill>
                  <a:srgbClr val="000000"/>
                </a:solidFill>
              </a:rPr>
              <a:t> via message passing </a:t>
            </a:r>
          </a:p>
          <a:p>
            <a:pPr marL="391686" indent="-293764">
              <a:lnSpc>
                <a:spcPct val="94000"/>
              </a:lnSpc>
              <a:spcBef>
                <a:spcPts val="454"/>
              </a:spcBef>
              <a:buSzPct val="45000"/>
              <a:buFont typeface="Arial" pitchFamily="34" charset="0"/>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buFont typeface="Arial" pitchFamily="34" charset="0"/>
              <a:buChar char="•"/>
              <a:tabLst>
                <a:tab pos="656650" algn="l"/>
                <a:tab pos="1313299" algn="l"/>
                <a:tab pos="1969949" algn="l"/>
                <a:tab pos="2626599" algn="l"/>
                <a:tab pos="3283248" algn="l"/>
                <a:tab pos="3939898" algn="l"/>
                <a:tab pos="4596548" algn="l"/>
              </a:tabLst>
            </a:pPr>
            <a:r>
              <a:rPr lang="en-US" sz="2000" dirty="0" smtClean="0">
                <a:solidFill>
                  <a:srgbClr val="000000"/>
                </a:solidFill>
              </a:rPr>
              <a:t>The core planning and control processes and some components </a:t>
            </a:r>
            <a:br>
              <a:rPr lang="en-US" sz="2000" dirty="0" smtClean="0">
                <a:solidFill>
                  <a:srgbClr val="000000"/>
                </a:solidFill>
              </a:rPr>
            </a:br>
            <a:r>
              <a:rPr lang="en-US" sz="2000" dirty="0" smtClean="0">
                <a:solidFill>
                  <a:srgbClr val="000000"/>
                </a:solidFill>
              </a:rPr>
              <a:t>that they are directly connected to</a:t>
            </a:r>
          </a:p>
        </p:txBody>
      </p:sp>
      <p:pic>
        <p:nvPicPr>
          <p:cNvPr id="31" name="Picture 30"/>
          <p:cNvPicPr>
            <a:picLocks noChangeAspect="1"/>
          </p:cNvPicPr>
          <p:nvPr/>
        </p:nvPicPr>
        <p:blipFill>
          <a:blip r:embed="rId3" cstate="print"/>
          <a:stretch>
            <a:fillRect/>
          </a:stretch>
        </p:blipFill>
        <p:spPr>
          <a:xfrm>
            <a:off x="5334000" y="914400"/>
            <a:ext cx="3581400" cy="5550624"/>
          </a:xfrm>
          <a:prstGeom prst="rect">
            <a:avLst/>
          </a:prstGeom>
          <a:effectLst>
            <a:outerShdw blurRad="50800" dist="38100" dir="2700000" algn="tl" rotWithShape="0">
              <a:srgbClr val="000000">
                <a:alpha val="43000"/>
              </a:srgbClr>
            </a:outerShdw>
          </a:effectLst>
        </p:spPr>
      </p:pic>
      <p:grpSp>
        <p:nvGrpSpPr>
          <p:cNvPr id="55" name="Group 54"/>
          <p:cNvGrpSpPr/>
          <p:nvPr/>
        </p:nvGrpSpPr>
        <p:grpSpPr>
          <a:xfrm>
            <a:off x="457200" y="3657600"/>
            <a:ext cx="4267200" cy="2971800"/>
            <a:chOff x="228600" y="3810000"/>
            <a:chExt cx="4267200" cy="2971800"/>
          </a:xfrm>
        </p:grpSpPr>
        <p:sp>
          <p:nvSpPr>
            <p:cNvPr id="32" name="Rectangle 31"/>
            <p:cNvSpPr/>
            <p:nvPr/>
          </p:nvSpPr>
          <p:spPr bwMode="auto">
            <a:xfrm>
              <a:off x="685800" y="4495800"/>
              <a:ext cx="1752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Navigator</a:t>
              </a:r>
            </a:p>
          </p:txBody>
        </p:sp>
        <p:sp>
          <p:nvSpPr>
            <p:cNvPr id="33" name="Rectangle 32"/>
            <p:cNvSpPr/>
            <p:nvPr/>
          </p:nvSpPr>
          <p:spPr bwMode="auto">
            <a:xfrm>
              <a:off x="685800" y="5105400"/>
              <a:ext cx="1752600" cy="381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Planner</a:t>
              </a:r>
              <a:r>
                <a:rPr kumimoji="0" lang="en-US" sz="1800" b="0" i="0" u="none" strike="noStrike" cap="none" normalizeH="0" dirty="0" smtClean="0">
                  <a:ln>
                    <a:noFill/>
                  </a:ln>
                  <a:solidFill>
                    <a:schemeClr val="tx1"/>
                  </a:solidFill>
                  <a:effectLst/>
                  <a:latin typeface="Arial" charset="0"/>
                  <a:ea typeface="ＭＳ Ｐゴシック" charset="-128"/>
                </a:rPr>
                <a:t> (RRT)</a:t>
              </a:r>
              <a:endParaRPr kumimoji="0" 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34" name="Rectangle 33"/>
            <p:cNvSpPr/>
            <p:nvPr/>
          </p:nvSpPr>
          <p:spPr bwMode="auto">
            <a:xfrm>
              <a:off x="685800" y="5715000"/>
              <a:ext cx="1752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Controller</a:t>
              </a:r>
            </a:p>
          </p:txBody>
        </p:sp>
        <p:cxnSp>
          <p:nvCxnSpPr>
            <p:cNvPr id="36" name="Straight Connector 35"/>
            <p:cNvCxnSpPr/>
            <p:nvPr/>
          </p:nvCxnSpPr>
          <p:spPr bwMode="auto">
            <a:xfrm rot="16200000" flipH="1">
              <a:off x="876300" y="4152900"/>
              <a:ext cx="381000" cy="3048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8" name="Straight Connector 37"/>
            <p:cNvCxnSpPr/>
            <p:nvPr/>
          </p:nvCxnSpPr>
          <p:spPr bwMode="auto">
            <a:xfrm rot="5400000">
              <a:off x="1828800" y="4114800"/>
              <a:ext cx="381000" cy="3810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4" name="Straight Connector 43"/>
            <p:cNvCxnSpPr>
              <a:endCxn id="33" idx="3"/>
            </p:cNvCxnSpPr>
            <p:nvPr/>
          </p:nvCxnSpPr>
          <p:spPr bwMode="auto">
            <a:xfrm rot="10800000">
              <a:off x="2438400" y="5257800"/>
              <a:ext cx="990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45" name="TextBox 44"/>
            <p:cNvSpPr txBox="1"/>
            <p:nvPr/>
          </p:nvSpPr>
          <p:spPr>
            <a:xfrm>
              <a:off x="228600" y="3810000"/>
              <a:ext cx="1454244" cy="369332"/>
            </a:xfrm>
            <a:prstGeom prst="rect">
              <a:avLst/>
            </a:prstGeom>
            <a:noFill/>
          </p:spPr>
          <p:txBody>
            <a:bodyPr wrap="none" rtlCol="0">
              <a:spAutoFit/>
            </a:bodyPr>
            <a:lstStyle/>
            <a:p>
              <a:r>
                <a:rPr lang="en-US" sz="1800" dirty="0" smtClean="0"/>
                <a:t>Checkpoints</a:t>
              </a:r>
              <a:endParaRPr lang="en-US" sz="1800" dirty="0"/>
            </a:p>
          </p:txBody>
        </p:sp>
        <p:sp>
          <p:nvSpPr>
            <p:cNvPr id="46" name="TextBox 45"/>
            <p:cNvSpPr txBox="1"/>
            <p:nvPr/>
          </p:nvSpPr>
          <p:spPr>
            <a:xfrm>
              <a:off x="1886619" y="3810000"/>
              <a:ext cx="1608133" cy="369332"/>
            </a:xfrm>
            <a:prstGeom prst="rect">
              <a:avLst/>
            </a:prstGeom>
            <a:noFill/>
          </p:spPr>
          <p:txBody>
            <a:bodyPr wrap="none" rtlCol="0">
              <a:spAutoFit/>
            </a:bodyPr>
            <a:lstStyle/>
            <a:p>
              <a:r>
                <a:rPr lang="en-US" sz="1800" dirty="0" smtClean="0"/>
                <a:t>Road network</a:t>
              </a:r>
              <a:endParaRPr lang="en-US" sz="1800" dirty="0"/>
            </a:p>
          </p:txBody>
        </p:sp>
        <p:sp>
          <p:nvSpPr>
            <p:cNvPr id="47" name="Rectangle 46"/>
            <p:cNvSpPr/>
            <p:nvPr/>
          </p:nvSpPr>
          <p:spPr bwMode="auto">
            <a:xfrm>
              <a:off x="3352800" y="4953000"/>
              <a:ext cx="114300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Obstacle Map</a:t>
              </a:r>
            </a:p>
          </p:txBody>
        </p:sp>
        <p:sp>
          <p:nvSpPr>
            <p:cNvPr id="48" name="Rectangle 47"/>
            <p:cNvSpPr/>
            <p:nvPr/>
          </p:nvSpPr>
          <p:spPr bwMode="auto">
            <a:xfrm>
              <a:off x="685800" y="6400800"/>
              <a:ext cx="1752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Vehicle</a:t>
              </a:r>
            </a:p>
          </p:txBody>
        </p:sp>
        <p:cxnSp>
          <p:nvCxnSpPr>
            <p:cNvPr id="50" name="Straight Connector 49"/>
            <p:cNvCxnSpPr>
              <a:stCxn id="34" idx="2"/>
              <a:endCxn id="48" idx="0"/>
            </p:cNvCxnSpPr>
            <p:nvPr/>
          </p:nvCxnSpPr>
          <p:spPr bwMode="auto">
            <a:xfrm rot="5400000">
              <a:off x="1409700" y="6248400"/>
              <a:ext cx="3048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2" name="Straight Connector 51"/>
            <p:cNvCxnSpPr>
              <a:stCxn id="33" idx="2"/>
              <a:endCxn id="34" idx="0"/>
            </p:cNvCxnSpPr>
            <p:nvPr/>
          </p:nvCxnSpPr>
          <p:spPr bwMode="auto">
            <a:xfrm rot="5400000">
              <a:off x="1447800" y="5600700"/>
              <a:ext cx="228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4" name="Straight Connector 53"/>
            <p:cNvCxnSpPr>
              <a:stCxn id="32" idx="2"/>
              <a:endCxn id="33" idx="0"/>
            </p:cNvCxnSpPr>
            <p:nvPr/>
          </p:nvCxnSpPr>
          <p:spPr bwMode="auto">
            <a:xfrm rot="5400000">
              <a:off x="1447800" y="4991100"/>
              <a:ext cx="228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1223689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solidFill>
                  <a:srgbClr val="000000"/>
                </a:solidFill>
              </a:rPr>
              <a:t>Dynamical Feasibility</a:t>
            </a:r>
          </a:p>
        </p:txBody>
      </p:sp>
      <p:sp>
        <p:nvSpPr>
          <p:cNvPr id="15363" name="Rectangle 2"/>
          <p:cNvSpPr>
            <a:spLocks noGrp="1" noChangeArrowheads="1"/>
          </p:cNvSpPr>
          <p:nvPr>
            <p:ph type="body" idx="1"/>
          </p:nvPr>
        </p:nvSpPr>
        <p:spPr>
          <a:xfrm>
            <a:off x="414720" y="1029708"/>
            <a:ext cx="4976640" cy="5530181"/>
          </a:xfrm>
        </p:spPr>
        <p:txBody>
          <a:bodyPr lIns="81639" tIns="56168" rIns="81639" bIns="42452"/>
          <a:lstStyle/>
          <a:p>
            <a:pPr marL="391686" lvl="0"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800" dirty="0" smtClean="0">
                <a:solidFill>
                  <a:srgbClr val="000000"/>
                </a:solidFill>
              </a:rPr>
              <a:t>Vehicle (car, forklift) is modeled as a dynamical system with 5 states:</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X</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Y</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Theta (heading)</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Speed</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Sideslip – not used for planning</a:t>
            </a:r>
          </a:p>
          <a:p>
            <a:pPr marL="791736" lvl="1" indent="-293764">
              <a:lnSpc>
                <a:spcPct val="94000"/>
              </a:lnSpc>
              <a:spcBef>
                <a:spcPts val="454"/>
              </a:spcBef>
              <a:buSzPct val="45000"/>
              <a:buNone/>
              <a:tabLst>
                <a:tab pos="656650" algn="l"/>
                <a:tab pos="1313299" algn="l"/>
                <a:tab pos="1969949" algn="l"/>
                <a:tab pos="2626599" algn="l"/>
                <a:tab pos="3283248" algn="l"/>
                <a:tab pos="3939898" algn="l"/>
                <a:tab pos="4596548" algn="l"/>
              </a:tabLst>
              <a:defRPr/>
            </a:pPr>
            <a:endParaRPr lang="en-US" sz="14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800" dirty="0" smtClean="0">
                <a:solidFill>
                  <a:srgbClr val="000000"/>
                </a:solidFill>
              </a:rPr>
              <a:t>A closed-loop controller is designed </a:t>
            </a:r>
            <a:br>
              <a:rPr lang="en-US" sz="1800" dirty="0" smtClean="0">
                <a:solidFill>
                  <a:srgbClr val="000000"/>
                </a:solidFill>
              </a:rPr>
            </a:br>
            <a:r>
              <a:rPr lang="en-US" sz="1800" dirty="0" smtClean="0">
                <a:solidFill>
                  <a:srgbClr val="000000"/>
                </a:solidFill>
              </a:rPr>
              <a:t>to stabilize the system in</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Position/orientation (X, Y, Theta)</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400" dirty="0" smtClean="0">
                <a:solidFill>
                  <a:srgbClr val="000000"/>
                </a:solidFill>
              </a:rPr>
              <a:t>Speed control</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endParaRPr lang="en-US" sz="14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800" dirty="0" smtClean="0">
                <a:solidFill>
                  <a:srgbClr val="000000"/>
                </a:solidFill>
              </a:rPr>
              <a:t>The RRT samples </a:t>
            </a:r>
            <a:r>
              <a:rPr lang="en-US" sz="1800" b="1" dirty="0" smtClean="0">
                <a:solidFill>
                  <a:srgbClr val="000000"/>
                </a:solidFill>
              </a:rPr>
              <a:t>controller </a:t>
            </a:r>
            <a:r>
              <a:rPr lang="en-US" sz="1800" b="1" dirty="0" err="1" smtClean="0">
                <a:solidFill>
                  <a:srgbClr val="000000"/>
                </a:solidFill>
              </a:rPr>
              <a:t>setpoints</a:t>
            </a:r>
            <a:r>
              <a:rPr lang="en-US" sz="1800" b="1" dirty="0" smtClean="0">
                <a:solidFill>
                  <a:srgbClr val="000000"/>
                </a:solidFill>
              </a:rPr>
              <a:t/>
            </a:r>
            <a:br>
              <a:rPr lang="en-US" sz="1800" b="1" dirty="0" smtClean="0">
                <a:solidFill>
                  <a:srgbClr val="000000"/>
                </a:solidFill>
              </a:rPr>
            </a:br>
            <a:r>
              <a:rPr lang="en-US" sz="1800" dirty="0" smtClean="0">
                <a:solidFill>
                  <a:srgbClr val="000000"/>
                </a:solidFill>
              </a:rPr>
              <a:t>(which a lower-level controller then tracks)</a:t>
            </a: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defRPr/>
            </a:pPr>
            <a:r>
              <a:rPr lang="en-US" sz="1800" dirty="0" smtClean="0">
                <a:solidFill>
                  <a:srgbClr val="000000"/>
                </a:solidFill>
              </a:rPr>
              <a:t>This process ensures dynamical feasibility (i.e. generates only trajectories that can indeed be executed by the vehicle)</a:t>
            </a:r>
          </a:p>
        </p:txBody>
      </p:sp>
      <p:pic>
        <p:nvPicPr>
          <p:cNvPr id="29" name="Picture 28"/>
          <p:cNvPicPr>
            <a:picLocks noChangeAspect="1"/>
          </p:cNvPicPr>
          <p:nvPr/>
        </p:nvPicPr>
        <p:blipFill>
          <a:blip r:embed="rId3" cstate="print"/>
          <a:stretch>
            <a:fillRect/>
          </a:stretch>
        </p:blipFill>
        <p:spPr>
          <a:xfrm>
            <a:off x="5486400" y="990600"/>
            <a:ext cx="3505200" cy="5432526"/>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57450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fade">
                                      <p:cBhvr>
                                        <p:cTn id="19" dur="500"/>
                                        <p:tgtEl>
                                          <p:spTgt spid="1536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animEffect transition="in" filter="fade">
                                      <p:cBhvr>
                                        <p:cTn id="27" dur="500"/>
                                        <p:tgtEl>
                                          <p:spTgt spid="1536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363">
                                            <p:txEl>
                                              <p:pRg st="8" end="8"/>
                                            </p:txEl>
                                          </p:spTgt>
                                        </p:tgtEl>
                                        <p:attrNameLst>
                                          <p:attrName>style.visibility</p:attrName>
                                        </p:attrNameLst>
                                      </p:cBhvr>
                                      <p:to>
                                        <p:strVal val="visible"/>
                                      </p:to>
                                    </p:set>
                                    <p:animEffect transition="in" filter="fade">
                                      <p:cBhvr>
                                        <p:cTn id="30" dur="500"/>
                                        <p:tgtEl>
                                          <p:spTgt spid="1536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63">
                                            <p:txEl>
                                              <p:pRg st="9" end="9"/>
                                            </p:txEl>
                                          </p:spTgt>
                                        </p:tgtEl>
                                        <p:attrNameLst>
                                          <p:attrName>style.visibility</p:attrName>
                                        </p:attrNameLst>
                                      </p:cBhvr>
                                      <p:to>
                                        <p:strVal val="visible"/>
                                      </p:to>
                                    </p:set>
                                    <p:animEffect transition="in" filter="fade">
                                      <p:cBhvr>
                                        <p:cTn id="33" dur="500"/>
                                        <p:tgtEl>
                                          <p:spTgt spid="1536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363">
                                            <p:txEl>
                                              <p:pRg st="11" end="11"/>
                                            </p:txEl>
                                          </p:spTgt>
                                        </p:tgtEl>
                                        <p:attrNameLst>
                                          <p:attrName>style.visibility</p:attrName>
                                        </p:attrNameLst>
                                      </p:cBhvr>
                                      <p:to>
                                        <p:strVal val="visible"/>
                                      </p:to>
                                    </p:set>
                                    <p:animEffect transition="in" filter="fade">
                                      <p:cBhvr>
                                        <p:cTn id="38" dur="500"/>
                                        <p:tgtEl>
                                          <p:spTgt spid="1536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363">
                                            <p:txEl>
                                              <p:pRg st="13" end="13"/>
                                            </p:txEl>
                                          </p:spTgt>
                                        </p:tgtEl>
                                        <p:attrNameLst>
                                          <p:attrName>style.visibility</p:attrName>
                                        </p:attrNameLst>
                                      </p:cBhvr>
                                      <p:to>
                                        <p:strVal val="visible"/>
                                      </p:to>
                                    </p:set>
                                    <p:animEffect transition="in" filter="fade">
                                      <p:cBhvr>
                                        <p:cTn id="43" dur="500"/>
                                        <p:tgtEl>
                                          <p:spTgt spid="15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pPr algn="l"/>
            <a:r>
              <a:rPr lang="en-US" sz="4400" dirty="0" smtClean="0"/>
              <a:t>Today’s Focus</a:t>
            </a:r>
            <a:endParaRPr lang="en-US" sz="4400" dirty="0"/>
          </a:p>
        </p:txBody>
      </p:sp>
      <p:pic>
        <p:nvPicPr>
          <p:cNvPr id="7" name="Picture 13"/>
          <p:cNvPicPr>
            <a:picLocks noChangeAspect="1"/>
          </p:cNvPicPr>
          <p:nvPr/>
        </p:nvPicPr>
        <p:blipFill>
          <a:blip r:embed="rId3" cstate="print"/>
          <a:srcRect/>
          <a:stretch>
            <a:fillRect/>
          </a:stretch>
        </p:blipFill>
        <p:spPr bwMode="auto">
          <a:xfrm>
            <a:off x="6553200" y="3200400"/>
            <a:ext cx="2057400" cy="2895678"/>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8" name="Picture 7" descr="jr-venture-30.gif"/>
          <p:cNvPicPr>
            <a:picLocks noChangeAspect="1"/>
          </p:cNvPicPr>
          <p:nvPr/>
        </p:nvPicPr>
        <p:blipFill>
          <a:blip r:embed="rId4" cstate="print"/>
          <a:stretch>
            <a:fillRect/>
          </a:stretch>
        </p:blipFill>
        <p:spPr>
          <a:xfrm>
            <a:off x="4876800" y="762000"/>
            <a:ext cx="3683725" cy="1828800"/>
          </a:xfrm>
          <a:prstGeom prst="rect">
            <a:avLst/>
          </a:prstGeom>
        </p:spPr>
      </p:pic>
      <p:sp>
        <p:nvSpPr>
          <p:cNvPr id="9" name="Content Placeholder 2"/>
          <p:cNvSpPr txBox="1">
            <a:spLocks/>
          </p:cNvSpPr>
          <p:nvPr/>
        </p:nvSpPr>
        <p:spPr>
          <a:xfrm>
            <a:off x="457200" y="1143000"/>
            <a:ext cx="7772400" cy="5334000"/>
          </a:xfrm>
          <a:prstGeom prst="rect">
            <a:avLst/>
          </a:prstGeom>
        </p:spPr>
        <p:txBody>
          <a:bodyPr/>
          <a:lstStyle/>
          <a:p>
            <a:pPr marL="342900" lvl="0" indent="-342900" eaLnBrk="1" hangingPunct="1">
              <a:spcBef>
                <a:spcPct val="20000"/>
              </a:spcBef>
              <a:buFontTx/>
              <a:buChar char="•"/>
              <a:defRPr/>
            </a:pPr>
            <a:r>
              <a:rPr lang="en-US" sz="2800" kern="0" dirty="0" smtClean="0"/>
              <a:t>Retain assumptions:</a:t>
            </a:r>
          </a:p>
          <a:p>
            <a:pPr marL="742950" lvl="1" indent="-285750" eaLnBrk="1" hangingPunct="1">
              <a:spcBef>
                <a:spcPct val="20000"/>
              </a:spcBef>
              <a:buFontTx/>
              <a:buChar char="–"/>
              <a:defRPr/>
            </a:pPr>
            <a:r>
              <a:rPr lang="en-US" kern="0" dirty="0" smtClean="0"/>
              <a:t>Perfect map</a:t>
            </a:r>
          </a:p>
          <a:p>
            <a:pPr marL="742950" lvl="1" indent="-285750" eaLnBrk="1" hangingPunct="1">
              <a:spcBef>
                <a:spcPct val="20000"/>
              </a:spcBef>
              <a:buFontTx/>
              <a:buChar char="–"/>
              <a:defRPr/>
            </a:pPr>
            <a:r>
              <a:rPr lang="en-US" kern="0" dirty="0" smtClean="0"/>
              <a:t>Perfect localization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Incorporate additional elements: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Unstable</a:t>
            </a:r>
            <a:r>
              <a:rPr kumimoji="0" lang="en-US" sz="2400" b="0" i="0" u="none" strike="noStrike" kern="0" cap="none" spc="0" normalizeH="0" noProof="0" dirty="0" smtClean="0">
                <a:ln>
                  <a:noFill/>
                </a:ln>
                <a:solidFill>
                  <a:schemeClr val="tx1"/>
                </a:solidFill>
                <a:effectLst/>
                <a:uLnTx/>
                <a:uFillTx/>
                <a:latin typeface="+mn-lt"/>
                <a:ea typeface="+mn-ea"/>
              </a:rPr>
              <a:t> </a:t>
            </a:r>
            <a:r>
              <a:rPr kumimoji="0" lang="en-US" sz="2400" b="1" i="0" u="none" strike="noStrike" kern="0" cap="none" spc="0" normalizeH="0" noProof="0" dirty="0" smtClean="0">
                <a:ln>
                  <a:noFill/>
                </a:ln>
                <a:solidFill>
                  <a:schemeClr val="tx1"/>
                </a:solidFill>
                <a:effectLst/>
                <a:uLnTx/>
                <a:uFillTx/>
                <a:latin typeface="+mn-lt"/>
                <a:ea typeface="+mn-ea"/>
              </a:rPr>
              <a:t>dynamics</a:t>
            </a:r>
          </a:p>
          <a:p>
            <a:pPr lvl="2">
              <a:buFontTx/>
              <a:buChar char="•"/>
            </a:pPr>
            <a:r>
              <a:rPr lang="en-US" dirty="0" smtClean="0"/>
              <a:t> Cars, helicopters, humanoids, …</a:t>
            </a:r>
          </a:p>
          <a:p>
            <a:pPr lvl="2">
              <a:buFontTx/>
              <a:buChar char="•"/>
            </a:pPr>
            <a:r>
              <a:rPr lang="en-US" dirty="0" smtClean="0"/>
              <a:t> Agile maneuvering aircraft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High-dimensional</a:t>
            </a:r>
            <a:r>
              <a:rPr kumimoji="0" lang="en-US" sz="2400" b="0" i="0" u="none" strike="noStrike" kern="0" cap="none" spc="0" normalizeH="0" noProof="0" dirty="0" smtClean="0">
                <a:ln>
                  <a:noFill/>
                </a:ln>
                <a:solidFill>
                  <a:srgbClr val="DDDDDD"/>
                </a:solidFill>
                <a:effectLst/>
                <a:uLnTx/>
                <a:uFillTx/>
                <a:latin typeface="+mn-lt"/>
                <a:ea typeface="+mn-ea"/>
              </a:rPr>
              <a:t/>
            </a:r>
            <a:br>
              <a:rPr kumimoji="0" lang="en-US" sz="2400" b="0" i="0" u="none" strike="noStrike" kern="0" cap="none" spc="0" normalizeH="0" noProof="0" dirty="0" smtClean="0">
                <a:ln>
                  <a:noFill/>
                </a:ln>
                <a:solidFill>
                  <a:srgbClr val="DDDDDD"/>
                </a:solidFill>
                <a:effectLst/>
                <a:uLnTx/>
                <a:uFillTx/>
                <a:latin typeface="+mn-lt"/>
                <a:ea typeface="+mn-ea"/>
              </a:rPr>
            </a:br>
            <a:r>
              <a:rPr kumimoji="0" lang="en-US" sz="2400" b="0" i="0" u="none" strike="noStrike" kern="0" cap="none" spc="0" normalizeH="0" noProof="0" dirty="0" smtClean="0">
                <a:ln>
                  <a:noFill/>
                </a:ln>
                <a:solidFill>
                  <a:srgbClr val="DDDDDD"/>
                </a:solidFill>
                <a:effectLst/>
                <a:uLnTx/>
                <a:uFillTx/>
                <a:latin typeface="+mn-lt"/>
                <a:ea typeface="+mn-ea"/>
              </a:rPr>
              <a:t>configuration space</a:t>
            </a:r>
            <a:endParaRPr kumimoji="0" lang="en-US" sz="2400" b="0" i="0" u="none" strike="noStrike" kern="0" cap="none" spc="0" normalizeH="0" baseline="0" noProof="0" dirty="0" smtClean="0">
              <a:ln>
                <a:noFill/>
              </a:ln>
              <a:solidFill>
                <a:srgbClr val="DDDDDD"/>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Real-time and online</a:t>
            </a:r>
          </a:p>
          <a:p>
            <a:pPr lvl="2">
              <a:buFontTx/>
              <a:buChar char="•"/>
            </a:pPr>
            <a:r>
              <a:rPr lang="en-US" dirty="0" smtClean="0">
                <a:solidFill>
                  <a:srgbClr val="DDDDDD"/>
                </a:solidFill>
              </a:rPr>
              <a:t> Trajectory design &amp; execution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5240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solidFill>
                  <a:srgbClr val="000000"/>
                </a:solidFill>
              </a:rPr>
              <a:t>Grid Map and Moving Obstacles</a:t>
            </a:r>
          </a:p>
        </p:txBody>
      </p:sp>
      <p:sp>
        <p:nvSpPr>
          <p:cNvPr id="15363" name="Rectangle 2"/>
          <p:cNvSpPr>
            <a:spLocks noGrp="1" noChangeArrowheads="1"/>
          </p:cNvSpPr>
          <p:nvPr>
            <p:ph type="body" idx="1"/>
          </p:nvPr>
        </p:nvSpPr>
        <p:spPr>
          <a:xfrm>
            <a:off x="228600" y="838200"/>
            <a:ext cx="5528880" cy="553018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The RRT uses the </a:t>
            </a:r>
            <a:r>
              <a:rPr lang="en-US" sz="1800" b="1" dirty="0" smtClean="0">
                <a:solidFill>
                  <a:srgbClr val="000000"/>
                </a:solidFill>
              </a:rPr>
              <a:t>grid map </a:t>
            </a:r>
            <a:r>
              <a:rPr lang="en-US" sz="1800" dirty="0" smtClean="0">
                <a:solidFill>
                  <a:srgbClr val="000000"/>
                </a:solidFill>
              </a:rPr>
              <a:t>data structure,</a:t>
            </a:r>
            <a:br>
              <a:rPr lang="en-US" sz="1800" dirty="0" smtClean="0">
                <a:solidFill>
                  <a:srgbClr val="000000"/>
                </a:solidFill>
              </a:rPr>
            </a:br>
            <a:r>
              <a:rPr lang="en-US" sz="1800" dirty="0" smtClean="0">
                <a:solidFill>
                  <a:srgbClr val="000000"/>
                </a:solidFill>
              </a:rPr>
              <a:t>which provides one efficient query:</a:t>
            </a:r>
            <a:endParaRPr lang="en-US" sz="1800" b="1" dirty="0" smtClean="0">
              <a:solidFill>
                <a:srgbClr val="000000"/>
              </a:solidFill>
            </a:endParaRP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Check whether a specified </a:t>
            </a:r>
            <a:br>
              <a:rPr lang="en-US" sz="1800" dirty="0" smtClean="0">
                <a:solidFill>
                  <a:srgbClr val="000000"/>
                </a:solidFill>
              </a:rPr>
            </a:br>
            <a:r>
              <a:rPr lang="en-US" sz="1800" dirty="0" smtClean="0">
                <a:solidFill>
                  <a:srgbClr val="000000"/>
                </a:solidFill>
              </a:rPr>
              <a:t>hypothetical trajectory collides</a:t>
            </a:r>
            <a:br>
              <a:rPr lang="en-US" sz="1800" dirty="0" smtClean="0">
                <a:solidFill>
                  <a:srgbClr val="000000"/>
                </a:solidFill>
              </a:rPr>
            </a:br>
            <a:r>
              <a:rPr lang="en-US" sz="1800" dirty="0" smtClean="0">
                <a:solidFill>
                  <a:srgbClr val="000000"/>
                </a:solidFill>
              </a:rPr>
              <a:t>with any (dilated) obstacle</a:t>
            </a:r>
            <a:endParaRPr lang="en-US" sz="1000" dirty="0" smtClean="0">
              <a:solidFill>
                <a:srgbClr val="000000"/>
              </a:solidFill>
            </a:endParaRP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0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The perception subsystem also detects moving obstacles and predicts their future trajectories </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400" dirty="0" smtClean="0">
              <a:solidFill>
                <a:srgbClr val="000000"/>
              </a:solidFill>
            </a:endParaRPr>
          </a:p>
        </p:txBody>
      </p:sp>
      <p:pic>
        <p:nvPicPr>
          <p:cNvPr id="31" name="Picture 30"/>
          <p:cNvPicPr>
            <a:picLocks noChangeAspect="1"/>
          </p:cNvPicPr>
          <p:nvPr/>
        </p:nvPicPr>
        <p:blipFill>
          <a:blip r:embed="rId3" cstate="print"/>
          <a:stretch>
            <a:fillRect/>
          </a:stretch>
        </p:blipFill>
        <p:spPr>
          <a:xfrm>
            <a:off x="5619258" y="914400"/>
            <a:ext cx="3392463" cy="5257800"/>
          </a:xfrm>
          <a:prstGeom prst="rect">
            <a:avLst/>
          </a:prstGeom>
          <a:effectLst>
            <a:outerShdw blurRad="50800" dist="38100" dir="2700000" algn="tl" rotWithShape="0">
              <a:srgbClr val="000000">
                <a:alpha val="43000"/>
              </a:srgbClr>
            </a:outerShdw>
          </a:effectLst>
        </p:spPr>
      </p:pic>
      <p:grpSp>
        <p:nvGrpSpPr>
          <p:cNvPr id="32" name="Group 31"/>
          <p:cNvGrpSpPr/>
          <p:nvPr/>
        </p:nvGrpSpPr>
        <p:grpSpPr>
          <a:xfrm>
            <a:off x="685800" y="3276600"/>
            <a:ext cx="4267200" cy="2971800"/>
            <a:chOff x="228600" y="3810000"/>
            <a:chExt cx="4267200" cy="2971800"/>
          </a:xfrm>
        </p:grpSpPr>
        <p:sp>
          <p:nvSpPr>
            <p:cNvPr id="33" name="Rectangle 32"/>
            <p:cNvSpPr/>
            <p:nvPr/>
          </p:nvSpPr>
          <p:spPr bwMode="auto">
            <a:xfrm>
              <a:off x="685800" y="4495800"/>
              <a:ext cx="1752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Navigator</a:t>
              </a:r>
            </a:p>
          </p:txBody>
        </p:sp>
        <p:sp>
          <p:nvSpPr>
            <p:cNvPr id="34" name="Rectangle 33"/>
            <p:cNvSpPr/>
            <p:nvPr/>
          </p:nvSpPr>
          <p:spPr bwMode="auto">
            <a:xfrm>
              <a:off x="685800" y="5105400"/>
              <a:ext cx="1752600" cy="381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Planner</a:t>
              </a:r>
              <a:r>
                <a:rPr kumimoji="0" lang="en-US" sz="1800" b="0" i="0" u="none" strike="noStrike" cap="none" normalizeH="0" dirty="0" smtClean="0">
                  <a:ln>
                    <a:noFill/>
                  </a:ln>
                  <a:solidFill>
                    <a:schemeClr val="tx1"/>
                  </a:solidFill>
                  <a:effectLst/>
                  <a:latin typeface="Arial" charset="0"/>
                  <a:ea typeface="ＭＳ Ｐゴシック" charset="-128"/>
                </a:rPr>
                <a:t> (RRT)</a:t>
              </a:r>
              <a:endParaRPr kumimoji="0" 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35" name="Rectangle 34"/>
            <p:cNvSpPr/>
            <p:nvPr/>
          </p:nvSpPr>
          <p:spPr bwMode="auto">
            <a:xfrm>
              <a:off x="685800" y="5715000"/>
              <a:ext cx="1752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Controller</a:t>
              </a:r>
            </a:p>
          </p:txBody>
        </p:sp>
        <p:cxnSp>
          <p:nvCxnSpPr>
            <p:cNvPr id="36" name="Straight Connector 35"/>
            <p:cNvCxnSpPr/>
            <p:nvPr/>
          </p:nvCxnSpPr>
          <p:spPr bwMode="auto">
            <a:xfrm rot="16200000" flipH="1">
              <a:off x="876300" y="4152900"/>
              <a:ext cx="381000" cy="3048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rot="5400000">
              <a:off x="1828800" y="4114800"/>
              <a:ext cx="381000" cy="3810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8" name="Straight Connector 37"/>
            <p:cNvCxnSpPr>
              <a:endCxn id="34" idx="3"/>
            </p:cNvCxnSpPr>
            <p:nvPr/>
          </p:nvCxnSpPr>
          <p:spPr bwMode="auto">
            <a:xfrm rot="10800000">
              <a:off x="2438400" y="5257800"/>
              <a:ext cx="990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39" name="TextBox 38"/>
            <p:cNvSpPr txBox="1"/>
            <p:nvPr/>
          </p:nvSpPr>
          <p:spPr>
            <a:xfrm>
              <a:off x="228600" y="3810000"/>
              <a:ext cx="1313781" cy="338554"/>
            </a:xfrm>
            <a:prstGeom prst="rect">
              <a:avLst/>
            </a:prstGeom>
            <a:noFill/>
          </p:spPr>
          <p:txBody>
            <a:bodyPr wrap="none" rtlCol="0">
              <a:spAutoFit/>
            </a:bodyPr>
            <a:lstStyle/>
            <a:p>
              <a:r>
                <a:rPr lang="en-US" sz="1600" dirty="0" smtClean="0"/>
                <a:t>Checkpoints</a:t>
              </a:r>
              <a:endParaRPr lang="en-US" sz="1600" dirty="0"/>
            </a:p>
          </p:txBody>
        </p:sp>
        <p:sp>
          <p:nvSpPr>
            <p:cNvPr id="40" name="TextBox 39"/>
            <p:cNvSpPr txBox="1"/>
            <p:nvPr/>
          </p:nvSpPr>
          <p:spPr>
            <a:xfrm>
              <a:off x="1886619" y="3810000"/>
              <a:ext cx="1467068" cy="338554"/>
            </a:xfrm>
            <a:prstGeom prst="rect">
              <a:avLst/>
            </a:prstGeom>
            <a:noFill/>
          </p:spPr>
          <p:txBody>
            <a:bodyPr wrap="none" rtlCol="0">
              <a:spAutoFit/>
            </a:bodyPr>
            <a:lstStyle/>
            <a:p>
              <a:r>
                <a:rPr lang="en-US" sz="1600" dirty="0" smtClean="0"/>
                <a:t>Road network</a:t>
              </a:r>
              <a:endParaRPr lang="en-US" sz="1600" dirty="0"/>
            </a:p>
          </p:txBody>
        </p:sp>
        <p:sp>
          <p:nvSpPr>
            <p:cNvPr id="41" name="Rectangle 40"/>
            <p:cNvSpPr/>
            <p:nvPr/>
          </p:nvSpPr>
          <p:spPr bwMode="auto">
            <a:xfrm>
              <a:off x="3352800" y="4953000"/>
              <a:ext cx="1143000" cy="6858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Obstacle Map</a:t>
              </a:r>
            </a:p>
          </p:txBody>
        </p:sp>
        <p:sp>
          <p:nvSpPr>
            <p:cNvPr id="42" name="Rectangle 41"/>
            <p:cNvSpPr/>
            <p:nvPr/>
          </p:nvSpPr>
          <p:spPr bwMode="auto">
            <a:xfrm>
              <a:off x="685800" y="6400800"/>
              <a:ext cx="1752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Vehicle</a:t>
              </a:r>
            </a:p>
          </p:txBody>
        </p:sp>
        <p:cxnSp>
          <p:nvCxnSpPr>
            <p:cNvPr id="43" name="Straight Connector 42"/>
            <p:cNvCxnSpPr>
              <a:stCxn id="35" idx="2"/>
              <a:endCxn id="42" idx="0"/>
            </p:cNvCxnSpPr>
            <p:nvPr/>
          </p:nvCxnSpPr>
          <p:spPr bwMode="auto">
            <a:xfrm rot="5400000">
              <a:off x="1409700" y="6248400"/>
              <a:ext cx="3048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4" name="Straight Connector 43"/>
            <p:cNvCxnSpPr>
              <a:stCxn id="34" idx="2"/>
              <a:endCxn id="35" idx="0"/>
            </p:cNvCxnSpPr>
            <p:nvPr/>
          </p:nvCxnSpPr>
          <p:spPr bwMode="auto">
            <a:xfrm rot="5400000">
              <a:off x="1447800" y="5600700"/>
              <a:ext cx="228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5" name="Straight Connector 44"/>
            <p:cNvCxnSpPr>
              <a:stCxn id="33" idx="2"/>
              <a:endCxn id="34" idx="0"/>
            </p:cNvCxnSpPr>
            <p:nvPr/>
          </p:nvCxnSpPr>
          <p:spPr bwMode="auto">
            <a:xfrm rot="5400000">
              <a:off x="1447800" y="4991100"/>
              <a:ext cx="228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259683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solidFill>
                  <a:srgbClr val="000000"/>
                </a:solidFill>
              </a:rPr>
              <a:t>Stop Nodes</a:t>
            </a:r>
          </a:p>
        </p:txBody>
      </p:sp>
      <p:sp>
        <p:nvSpPr>
          <p:cNvPr id="15363" name="Rectangle 2"/>
          <p:cNvSpPr>
            <a:spLocks noGrp="1" noChangeArrowheads="1"/>
          </p:cNvSpPr>
          <p:nvPr>
            <p:ph type="body" idx="1"/>
          </p:nvPr>
        </p:nvSpPr>
        <p:spPr>
          <a:xfrm>
            <a:off x="228600" y="914400"/>
            <a:ext cx="5376480" cy="553018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Remember the </a:t>
            </a:r>
            <a:r>
              <a:rPr lang="en-US" sz="1800" b="1" dirty="0" smtClean="0">
                <a:solidFill>
                  <a:srgbClr val="000000"/>
                </a:solidFill>
              </a:rPr>
              <a:t>safety </a:t>
            </a:r>
            <a:r>
              <a:rPr lang="en-US" sz="1800" dirty="0" smtClean="0">
                <a:solidFill>
                  <a:srgbClr val="000000"/>
                </a:solidFill>
              </a:rPr>
              <a:t>requirement.</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All leaf nodes constrained to have speed=0</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The RRT attempts to maintain a path from every internal node to some leaf node</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If, due to some newly discovered obstacle,</a:t>
            </a:r>
            <a:br>
              <a:rPr lang="en-US" sz="1800" dirty="0" smtClean="0">
                <a:solidFill>
                  <a:srgbClr val="000000"/>
                </a:solidFill>
              </a:rPr>
            </a:br>
            <a:r>
              <a:rPr lang="en-US" sz="1800" dirty="0" smtClean="0">
                <a:solidFill>
                  <a:srgbClr val="000000"/>
                </a:solidFill>
              </a:rPr>
              <a:t>no such trajectory exists in the tree, the </a:t>
            </a:r>
            <a:br>
              <a:rPr lang="en-US" sz="1800" dirty="0" smtClean="0">
                <a:solidFill>
                  <a:srgbClr val="000000"/>
                </a:solidFill>
              </a:rPr>
            </a:br>
            <a:r>
              <a:rPr lang="en-US" sz="1800" dirty="0" smtClean="0">
                <a:solidFill>
                  <a:srgbClr val="000000"/>
                </a:solidFill>
              </a:rPr>
              <a:t>robot “E-stops” (i.e., slams on the brakes)</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b="1" dirty="0" smtClean="0">
                <a:solidFill>
                  <a:srgbClr val="000000"/>
                </a:solidFill>
              </a:rPr>
              <a:t>Safety </a:t>
            </a:r>
            <a:r>
              <a:rPr lang="en-US" sz="1800" dirty="0" smtClean="0">
                <a:solidFill>
                  <a:srgbClr val="000000"/>
                </a:solidFill>
              </a:rPr>
              <a:t>is perhaps the most important requirement in real-time motion planning </a:t>
            </a:r>
            <a:br>
              <a:rPr lang="en-US" sz="1800" dirty="0" smtClean="0">
                <a:solidFill>
                  <a:srgbClr val="000000"/>
                </a:solidFill>
              </a:rPr>
            </a:br>
            <a:r>
              <a:rPr lang="en-US" sz="1800" dirty="0" smtClean="0">
                <a:solidFill>
                  <a:srgbClr val="000000"/>
                </a:solidFill>
              </a:rPr>
              <a:t>for robotic vehicles. </a:t>
            </a:r>
            <a:endParaRPr lang="en-US" sz="1400" dirty="0" smtClean="0">
              <a:solidFill>
                <a:srgbClr val="000000"/>
              </a:solidFill>
            </a:endParaRPr>
          </a:p>
        </p:txBody>
      </p:sp>
      <p:pic>
        <p:nvPicPr>
          <p:cNvPr id="31" name="Picture 30"/>
          <p:cNvPicPr>
            <a:picLocks noChangeAspect="1"/>
          </p:cNvPicPr>
          <p:nvPr/>
        </p:nvPicPr>
        <p:blipFill>
          <a:blip r:embed="rId3" cstate="print"/>
          <a:stretch>
            <a:fillRect/>
          </a:stretch>
        </p:blipFill>
        <p:spPr>
          <a:xfrm>
            <a:off x="5668424" y="914400"/>
            <a:ext cx="3343297" cy="5181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57018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Topics in Sampling</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lstStyle/>
          <a:p>
            <a:pPr algn="l"/>
            <a:r>
              <a:rPr lang="en-US" sz="4400" dirty="0" smtClean="0"/>
              <a:t>Sampling Strategies</a:t>
            </a:r>
            <a:endParaRPr lang="en-US" sz="4400" dirty="0"/>
          </a:p>
        </p:txBody>
      </p:sp>
      <p:sp>
        <p:nvSpPr>
          <p:cNvPr id="3" name="Content Placeholder 2"/>
          <p:cNvSpPr>
            <a:spLocks noGrp="1"/>
          </p:cNvSpPr>
          <p:nvPr>
            <p:ph idx="1"/>
          </p:nvPr>
        </p:nvSpPr>
        <p:spPr>
          <a:xfrm>
            <a:off x="685800" y="838200"/>
            <a:ext cx="7772400" cy="4800600"/>
          </a:xfrm>
        </p:spPr>
        <p:txBody>
          <a:bodyPr/>
          <a:lstStyle/>
          <a:p>
            <a:r>
              <a:rPr lang="en-US" sz="2000" dirty="0" smtClean="0"/>
              <a:t>Measuring the “quality” of samples:</a:t>
            </a:r>
          </a:p>
        </p:txBody>
      </p:sp>
      <p:pic>
        <p:nvPicPr>
          <p:cNvPr id="8" name="Picture 7"/>
          <p:cNvPicPr>
            <a:picLocks noChangeAspect="1"/>
          </p:cNvPicPr>
          <p:nvPr/>
        </p:nvPicPr>
        <p:blipFill>
          <a:blip r:embed="rId3" cstate="print"/>
          <a:stretch>
            <a:fillRect/>
          </a:stretch>
        </p:blipFill>
        <p:spPr>
          <a:xfrm>
            <a:off x="1371600" y="1219200"/>
            <a:ext cx="3048000" cy="1301087"/>
          </a:xfrm>
          <a:prstGeom prst="rect">
            <a:avLst/>
          </a:prstGeom>
        </p:spPr>
      </p:pic>
      <p:sp>
        <p:nvSpPr>
          <p:cNvPr id="9" name="TextBox 8"/>
          <p:cNvSpPr txBox="1"/>
          <p:nvPr/>
        </p:nvSpPr>
        <p:spPr>
          <a:xfrm>
            <a:off x="4572000" y="1371600"/>
            <a:ext cx="3143258" cy="461665"/>
          </a:xfrm>
          <a:prstGeom prst="rect">
            <a:avLst/>
          </a:prstGeom>
          <a:noFill/>
        </p:spPr>
        <p:txBody>
          <a:bodyPr wrap="none" rtlCol="0">
            <a:spAutoFit/>
          </a:bodyPr>
          <a:lstStyle/>
          <a:p>
            <a:r>
              <a:rPr lang="en-US" b="1" dirty="0" smtClean="0"/>
              <a:t>Dispersion methods</a:t>
            </a:r>
            <a:endParaRPr lang="en-US" b="1" dirty="0"/>
          </a:p>
        </p:txBody>
      </p:sp>
      <p:sp>
        <p:nvSpPr>
          <p:cNvPr id="10" name="TextBox 9"/>
          <p:cNvSpPr txBox="1"/>
          <p:nvPr/>
        </p:nvSpPr>
        <p:spPr>
          <a:xfrm>
            <a:off x="228600" y="2819400"/>
            <a:ext cx="4032174" cy="646331"/>
          </a:xfrm>
          <a:prstGeom prst="rect">
            <a:avLst/>
          </a:prstGeom>
          <a:noFill/>
        </p:spPr>
        <p:txBody>
          <a:bodyPr wrap="none" rtlCol="0">
            <a:spAutoFit/>
          </a:bodyPr>
          <a:lstStyle/>
          <a:p>
            <a:r>
              <a:rPr lang="en-US" sz="1800" b="1" dirty="0" smtClean="0"/>
              <a:t>How good is uniform sampling?</a:t>
            </a:r>
          </a:p>
          <a:p>
            <a:r>
              <a:rPr lang="en-US" sz="1800" b="1" dirty="0" smtClean="0"/>
              <a:t>How about deterministic methods?</a:t>
            </a:r>
            <a:endParaRPr lang="en-US" sz="1800" b="1" dirty="0"/>
          </a:p>
        </p:txBody>
      </p:sp>
      <p:pic>
        <p:nvPicPr>
          <p:cNvPr id="11" name="Picture 10"/>
          <p:cNvPicPr>
            <a:picLocks noChangeAspect="1"/>
          </p:cNvPicPr>
          <p:nvPr/>
        </p:nvPicPr>
        <p:blipFill>
          <a:blip r:embed="rId4" cstate="print"/>
          <a:stretch>
            <a:fillRect/>
          </a:stretch>
        </p:blipFill>
        <p:spPr>
          <a:xfrm>
            <a:off x="0" y="3810000"/>
            <a:ext cx="4318000" cy="2171700"/>
          </a:xfrm>
          <a:prstGeom prst="rect">
            <a:avLst/>
          </a:prstGeom>
        </p:spPr>
      </p:pic>
      <p:pic>
        <p:nvPicPr>
          <p:cNvPr id="13" name="Picture 12"/>
          <p:cNvPicPr>
            <a:picLocks noChangeAspect="1"/>
          </p:cNvPicPr>
          <p:nvPr/>
        </p:nvPicPr>
        <p:blipFill>
          <a:blip r:embed="rId5" cstate="print"/>
          <a:stretch>
            <a:fillRect/>
          </a:stretch>
        </p:blipFill>
        <p:spPr>
          <a:xfrm>
            <a:off x="4495800" y="2133600"/>
            <a:ext cx="4114800" cy="2164556"/>
          </a:xfrm>
          <a:prstGeom prst="rect">
            <a:avLst/>
          </a:prstGeom>
        </p:spPr>
      </p:pic>
      <p:pic>
        <p:nvPicPr>
          <p:cNvPr id="14" name="Picture 13"/>
          <p:cNvPicPr>
            <a:picLocks noChangeAspect="1"/>
          </p:cNvPicPr>
          <p:nvPr/>
        </p:nvPicPr>
        <p:blipFill>
          <a:blip r:embed="rId6" cstate="print"/>
          <a:stretch>
            <a:fillRect/>
          </a:stretch>
        </p:blipFill>
        <p:spPr>
          <a:xfrm>
            <a:off x="4495800" y="4343399"/>
            <a:ext cx="4038600" cy="2024237"/>
          </a:xfrm>
          <a:prstGeom prst="rect">
            <a:avLst/>
          </a:prstGeom>
        </p:spPr>
      </p:pic>
      <p:sp>
        <p:nvSpPr>
          <p:cNvPr id="12" name="Rectangle 11"/>
          <p:cNvSpPr/>
          <p:nvPr/>
        </p:nvSpPr>
        <p:spPr>
          <a:xfrm>
            <a:off x="6324600" y="228600"/>
            <a:ext cx="2478564" cy="830997"/>
          </a:xfrm>
          <a:prstGeom prst="rect">
            <a:avLst/>
          </a:prstGeom>
        </p:spPr>
        <p:txBody>
          <a:bodyPr wrap="none">
            <a:spAutoFit/>
          </a:bodyPr>
          <a:lstStyle/>
          <a:p>
            <a:r>
              <a:rPr lang="en-US" dirty="0" smtClean="0">
                <a:solidFill>
                  <a:srgbClr val="FF0000"/>
                </a:solidFill>
              </a:rPr>
              <a:t>No labels for last</a:t>
            </a:r>
            <a:br>
              <a:rPr lang="en-US" dirty="0" smtClean="0">
                <a:solidFill>
                  <a:srgbClr val="FF0000"/>
                </a:solidFill>
              </a:rPr>
            </a:br>
            <a:r>
              <a:rPr lang="en-US" dirty="0" smtClean="0">
                <a:solidFill>
                  <a:srgbClr val="FF0000"/>
                </a:solidFill>
              </a:rPr>
              <a:t>two images??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1"/>
                                        </p:tgtEl>
                                      </p:cBhvr>
                                    </p:animEffect>
                                    <p:set>
                                      <p:cBhvr>
                                        <p:cTn id="25" dur="1" fill="hold">
                                          <p:stCondLst>
                                            <p:cond delay="19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Topics in Dynamics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rrt_with_linear_dynamics.mp4" descr="Macintosh HD:Users:sertackaraman:Desktop:6141_rrt_lecture:rrt_with_linear_dynamics.mp4">
            <a:hlinkClick r:id="" action="ppaction://media"/>
          </p:cNvPr>
          <p:cNvPicPr>
            <a:picLocks noGrp="1"/>
          </p:cNvPicPr>
          <p:nvPr>
            <p:ph idx="1"/>
            <a:videoFile r:link="rId1"/>
          </p:nvPr>
        </p:nvPicPr>
        <p:blipFill>
          <a:blip r:embed="rId3" cstate="print"/>
          <a:srcRect/>
          <a:stretch>
            <a:fillRect/>
          </a:stretch>
        </p:blipFill>
        <p:spPr>
          <a:xfrm>
            <a:off x="1371600" y="1828800"/>
            <a:ext cx="6413160" cy="4677355"/>
          </a:xfrm>
        </p:spPr>
      </p:pic>
      <p:sp>
        <p:nvSpPr>
          <p:cNvPr id="5" name="TextBox 4"/>
          <p:cNvSpPr txBox="1"/>
          <p:nvPr/>
        </p:nvSpPr>
        <p:spPr>
          <a:xfrm>
            <a:off x="381000" y="1371600"/>
            <a:ext cx="7364791" cy="461665"/>
          </a:xfrm>
          <a:prstGeom prst="rect">
            <a:avLst/>
          </a:prstGeom>
          <a:noFill/>
        </p:spPr>
        <p:txBody>
          <a:bodyPr wrap="none" rtlCol="0">
            <a:spAutoFit/>
          </a:bodyPr>
          <a:lstStyle/>
          <a:p>
            <a:r>
              <a:rPr lang="en-US" b="1" dirty="0" smtClean="0"/>
              <a:t>A linear dynamical system with 2 states and drift:</a:t>
            </a:r>
            <a:endParaRPr lang="en-US" b="1" dirty="0"/>
          </a:p>
        </p:txBody>
      </p:sp>
      <p:sp>
        <p:nvSpPr>
          <p:cNvPr id="6"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Rapidly-exploring Random Trees</a:t>
            </a:r>
            <a:br>
              <a:rPr kumimoji="0" lang="en-US" sz="4400" b="1" i="0" u="none" strike="noStrike" kern="0" cap="none" spc="0" normalizeH="0" baseline="0" noProof="0" dirty="0" smtClean="0">
                <a:ln>
                  <a:noFill/>
                </a:ln>
                <a:solidFill>
                  <a:schemeClr val="tx2"/>
                </a:solidFill>
                <a:effectLst/>
                <a:uLnTx/>
                <a:uFillTx/>
                <a:latin typeface="+mj-lt"/>
                <a:ea typeface="+mj-ea"/>
                <a:cs typeface="+mj-cs"/>
              </a:rPr>
            </a:br>
            <a:r>
              <a:rPr kumimoji="0" lang="en-US" sz="4000" b="1" i="0" u="none" strike="noStrike" kern="0" cap="none" spc="0" normalizeH="0" baseline="0" noProof="0" dirty="0" smtClean="0">
                <a:ln>
                  <a:noFill/>
                </a:ln>
                <a:solidFill>
                  <a:schemeClr val="tx2"/>
                </a:solidFill>
                <a:effectLst/>
                <a:uLnTx/>
                <a:uFillTx/>
                <a:latin typeface="+mj-lt"/>
                <a:ea typeface="+mj-ea"/>
                <a:cs typeface="+mj-cs"/>
              </a:rPr>
              <a:t>in simulation</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675"/>
                                        </p:tgtEl>
                                      </p:cBhvr>
                                    </p:cmd>
                                  </p:childTnLst>
                                </p:cTn>
                              </p:par>
                            </p:childTnLst>
                          </p:cTn>
                        </p:par>
                      </p:childTnLst>
                    </p:cTn>
                  </p:par>
                </p:childTnLst>
              </p:cTn>
              <p:nextCondLst>
                <p:cond evt="onClick" delay="0">
                  <p:tgtEl>
                    <p:spTgt spid="28675"/>
                  </p:tgtEl>
                </p:cond>
              </p:nextCondLst>
            </p:seq>
            <p:video>
              <p:cMediaNode>
                <p:cTn id="7" fill="hold" display="0">
                  <p:stCondLst>
                    <p:cond delay="indefinite"/>
                  </p:stCondLst>
                  <p:endCondLst>
                    <p:cond evt="onNext" delay="0">
                      <p:tgtEl>
                        <p:sldTgt/>
                      </p:tgtEl>
                    </p:cond>
                    <p:cond evt="onPrev" delay="0">
                      <p:tgtEl>
                        <p:sldTgt/>
                      </p:tgtEl>
                    </p:cond>
                  </p:endCondLst>
                </p:cTn>
                <p:tgtEl>
                  <p:spTgt spid="2867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Topics in Optimization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Limitations of RRT</a:t>
            </a:r>
          </a:p>
        </p:txBody>
      </p:sp>
      <p:sp>
        <p:nvSpPr>
          <p:cNvPr id="15363" name="Rectangle 2"/>
          <p:cNvSpPr>
            <a:spLocks noGrp="1" noChangeArrowheads="1"/>
          </p:cNvSpPr>
          <p:nvPr>
            <p:ph type="body" idx="1"/>
          </p:nvPr>
        </p:nvSpPr>
        <p:spPr>
          <a:xfrm>
            <a:off x="228600" y="914400"/>
            <a:ext cx="5071680" cy="194209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RRT algorithm is tailored to find </a:t>
            </a:r>
            <a:r>
              <a:rPr lang="en-US" sz="1800" b="1" dirty="0" smtClean="0">
                <a:solidFill>
                  <a:srgbClr val="000000"/>
                </a:solidFill>
              </a:rPr>
              <a:t>a feasible solution very quickly</a:t>
            </a:r>
            <a:r>
              <a:rPr lang="en-US" sz="1800" dirty="0" smtClean="0">
                <a:solidFill>
                  <a:srgbClr val="000000"/>
                </a:solidFill>
              </a:rPr>
              <a:t>. </a:t>
            </a: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p:txBody>
      </p:sp>
      <p:pic>
        <p:nvPicPr>
          <p:cNvPr id="4" name="Picture 3"/>
          <p:cNvPicPr>
            <a:picLocks noChangeAspect="1"/>
          </p:cNvPicPr>
          <p:nvPr/>
        </p:nvPicPr>
        <p:blipFill>
          <a:blip r:embed="rId3" cstate="print"/>
          <a:stretch>
            <a:fillRect/>
          </a:stretch>
        </p:blipFill>
        <p:spPr>
          <a:xfrm>
            <a:off x="6324599" y="762000"/>
            <a:ext cx="1994527" cy="2667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Limitations of RRT</a:t>
            </a:r>
          </a:p>
        </p:txBody>
      </p:sp>
      <p:sp>
        <p:nvSpPr>
          <p:cNvPr id="15363" name="Rectangle 2"/>
          <p:cNvSpPr>
            <a:spLocks noGrp="1" noChangeArrowheads="1"/>
          </p:cNvSpPr>
          <p:nvPr>
            <p:ph type="body" idx="1"/>
          </p:nvPr>
        </p:nvSpPr>
        <p:spPr>
          <a:xfrm>
            <a:off x="228600" y="914400"/>
            <a:ext cx="5071680" cy="194209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RRT algorithm is tailored to find </a:t>
            </a:r>
            <a:r>
              <a:rPr lang="en-US" sz="1800" b="1" dirty="0" smtClean="0">
                <a:solidFill>
                  <a:srgbClr val="000000"/>
                </a:solidFill>
              </a:rPr>
              <a:t>a feasible solution very quickly</a:t>
            </a:r>
            <a:r>
              <a:rPr lang="en-US" sz="1800" dirty="0" smtClean="0">
                <a:solidFill>
                  <a:srgbClr val="000000"/>
                </a:solidFill>
              </a:rPr>
              <a:t>. </a:t>
            </a: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However, our simulation results suggest that, </a:t>
            </a:r>
            <a:r>
              <a:rPr lang="en-US" sz="1800" b="1" dirty="0" smtClean="0">
                <a:solidFill>
                  <a:srgbClr val="000000"/>
                </a:solidFill>
              </a:rPr>
              <a:t>if kept running, the solution is </a:t>
            </a:r>
            <a:r>
              <a:rPr lang="en-US" sz="1800" b="1" i="1" u="sng" dirty="0" smtClean="0">
                <a:solidFill>
                  <a:srgbClr val="000000"/>
                </a:solidFill>
              </a:rPr>
              <a:t>not </a:t>
            </a:r>
            <a:r>
              <a:rPr lang="en-US" sz="1800" b="1" dirty="0" smtClean="0">
                <a:solidFill>
                  <a:srgbClr val="000000"/>
                </a:solidFill>
              </a:rPr>
              <a:t>improved in terms of quality.</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p:txBody>
      </p:sp>
      <p:pic>
        <p:nvPicPr>
          <p:cNvPr id="8" name="Picture 7"/>
          <p:cNvPicPr>
            <a:picLocks noChangeAspect="1"/>
          </p:cNvPicPr>
          <p:nvPr/>
        </p:nvPicPr>
        <p:blipFill>
          <a:blip r:embed="rId4" cstate="print"/>
          <a:stretch>
            <a:fillRect/>
          </a:stretch>
        </p:blipFill>
        <p:spPr>
          <a:xfrm>
            <a:off x="6324599" y="762000"/>
            <a:ext cx="1994527" cy="2667000"/>
          </a:xfrm>
          <a:prstGeom prst="rect">
            <a:avLst/>
          </a:prstGeom>
        </p:spPr>
      </p:pic>
      <p:pic>
        <p:nvPicPr>
          <p:cNvPr id="11" name="rrt_explore_empty_space.mp4">
            <a:hlinkClick r:id="" action="ppaction://media"/>
          </p:cNvPr>
          <p:cNvPicPr/>
          <p:nvPr>
            <a:videoFile r:link="rId1"/>
          </p:nvPr>
        </p:nvPicPr>
        <p:blipFill>
          <a:blip r:embed="rId5" cstate="print"/>
          <a:stretch>
            <a:fillRect/>
          </a:stretch>
        </p:blipFill>
        <p:spPr>
          <a:xfrm>
            <a:off x="685800" y="2686050"/>
            <a:ext cx="5257800" cy="3943350"/>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Limitations of RRT</a:t>
            </a:r>
          </a:p>
        </p:txBody>
      </p:sp>
      <p:sp>
        <p:nvSpPr>
          <p:cNvPr id="15363" name="Rectangle 2"/>
          <p:cNvSpPr>
            <a:spLocks noGrp="1" noChangeArrowheads="1"/>
          </p:cNvSpPr>
          <p:nvPr>
            <p:ph type="body" idx="1"/>
          </p:nvPr>
        </p:nvSpPr>
        <p:spPr>
          <a:xfrm>
            <a:off x="228600" y="914400"/>
            <a:ext cx="5071680" cy="194209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RRT algorithm is tailored to find </a:t>
            </a:r>
            <a:r>
              <a:rPr lang="en-US" sz="1800" b="1" dirty="0" smtClean="0">
                <a:solidFill>
                  <a:srgbClr val="000000"/>
                </a:solidFill>
              </a:rPr>
              <a:t>a feasible solution very quickly</a:t>
            </a:r>
            <a:r>
              <a:rPr lang="en-US" sz="1800" dirty="0" smtClean="0">
                <a:solidFill>
                  <a:srgbClr val="000000"/>
                </a:solidFill>
              </a:rPr>
              <a:t>. </a:t>
            </a: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b="1"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However, our simulation results suggest that, </a:t>
            </a:r>
            <a:r>
              <a:rPr lang="en-US" sz="1800" b="1" dirty="0" smtClean="0">
                <a:solidFill>
                  <a:srgbClr val="000000"/>
                </a:solidFill>
              </a:rPr>
              <a:t>if kept running, the solution is </a:t>
            </a:r>
            <a:r>
              <a:rPr lang="en-US" sz="1800" b="1" i="1" u="sng" dirty="0" smtClean="0">
                <a:solidFill>
                  <a:srgbClr val="000000"/>
                </a:solidFill>
              </a:rPr>
              <a:t>not </a:t>
            </a:r>
            <a:r>
              <a:rPr lang="en-US" sz="1800" b="1" dirty="0" smtClean="0">
                <a:solidFill>
                  <a:srgbClr val="000000"/>
                </a:solidFill>
              </a:rPr>
              <a:t>improved in terms of quality.</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p:txBody>
      </p:sp>
      <p:pic>
        <p:nvPicPr>
          <p:cNvPr id="4" name="Picture 3"/>
          <p:cNvPicPr>
            <a:picLocks noChangeAspect="1"/>
          </p:cNvPicPr>
          <p:nvPr/>
        </p:nvPicPr>
        <p:blipFill>
          <a:blip r:embed="rId3" cstate="print"/>
          <a:stretch>
            <a:fillRect/>
          </a:stretch>
        </p:blipFill>
        <p:spPr>
          <a:xfrm>
            <a:off x="6324599" y="762000"/>
            <a:ext cx="1994527" cy="2667000"/>
          </a:xfrm>
          <a:prstGeom prst="rect">
            <a:avLst/>
          </a:prstGeom>
        </p:spPr>
      </p:pic>
      <p:sp>
        <p:nvSpPr>
          <p:cNvPr id="5" name="Rectangle 4"/>
          <p:cNvSpPr/>
          <p:nvPr/>
        </p:nvSpPr>
        <p:spPr>
          <a:xfrm>
            <a:off x="-76200" y="2895600"/>
            <a:ext cx="5410200" cy="3662541"/>
          </a:xfrm>
          <a:prstGeom prst="rect">
            <a:avLst/>
          </a:prstGeom>
        </p:spPr>
        <p:txBody>
          <a:bodyPr wrap="square">
            <a:spAutoFit/>
          </a:bodyPr>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Can we formalize this claim?</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Let </a:t>
            </a:r>
            <a:r>
              <a:rPr lang="en-US" sz="2000" i="1" dirty="0" err="1" smtClean="0">
                <a:solidFill>
                  <a:srgbClr val="000000"/>
                </a:solidFill>
              </a:rPr>
              <a:t>s</a:t>
            </a:r>
            <a:r>
              <a:rPr lang="en-US" sz="2000" i="1" dirty="0" smtClean="0">
                <a:solidFill>
                  <a:srgbClr val="000000"/>
                </a:solidFill>
              </a:rPr>
              <a:t>*</a:t>
            </a:r>
            <a:r>
              <a:rPr lang="en-US" sz="2000" dirty="0" smtClean="0">
                <a:solidFill>
                  <a:srgbClr val="000000"/>
                </a:solidFill>
              </a:rPr>
              <a:t> be an optimal path and </a:t>
            </a:r>
            <a:r>
              <a:rPr lang="en-US" sz="2000" i="1" dirty="0" err="1" smtClean="0">
                <a:solidFill>
                  <a:srgbClr val="000000"/>
                </a:solidFill>
              </a:rPr>
              <a:t>c</a:t>
            </a:r>
            <a:r>
              <a:rPr lang="en-US" sz="2000" i="1" dirty="0" smtClean="0">
                <a:solidFill>
                  <a:srgbClr val="000000"/>
                </a:solidFill>
              </a:rPr>
              <a:t>* </a:t>
            </a:r>
            <a:r>
              <a:rPr lang="en-US" sz="2000" dirty="0" smtClean="0">
                <a:solidFill>
                  <a:srgbClr val="000000"/>
                </a:solidFill>
              </a:rPr>
              <a:t>denote its cost.</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Let </a:t>
            </a:r>
            <a:r>
              <a:rPr lang="en-US" sz="2000" i="1" dirty="0" err="1" smtClean="0">
                <a:solidFill>
                  <a:srgbClr val="000000"/>
                </a:solidFill>
              </a:rPr>
              <a:t>X</a:t>
            </a:r>
            <a:r>
              <a:rPr lang="en-US" sz="2000" i="1" baseline="-25000" dirty="0" err="1" smtClean="0">
                <a:solidFill>
                  <a:srgbClr val="000000"/>
                </a:solidFill>
              </a:rPr>
              <a:t>n</a:t>
            </a:r>
            <a:r>
              <a:rPr lang="en-US" sz="2000" dirty="0" smtClean="0">
                <a:solidFill>
                  <a:srgbClr val="000000"/>
                </a:solidFill>
              </a:rPr>
              <a:t> be a random variable that denotes the cost of the best path in the RRT at the end of iteration </a:t>
            </a:r>
            <a:r>
              <a:rPr lang="en-US" sz="2000" i="1" dirty="0" err="1" smtClean="0">
                <a:solidFill>
                  <a:srgbClr val="000000"/>
                </a:solidFill>
              </a:rPr>
              <a:t>n</a:t>
            </a:r>
            <a:r>
              <a:rPr lang="en-US" sz="2000" dirty="0" smtClean="0">
                <a:solidFill>
                  <a:srgbClr val="000000"/>
                </a:solidFill>
              </a:rPr>
              <a:t>.</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That is, the probability that RRT will get closer to an optimal solution is zero.</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In other words, the RRT will </a:t>
            </a:r>
            <a:r>
              <a:rPr lang="en-US" sz="2000" b="1" dirty="0" smtClean="0">
                <a:solidFill>
                  <a:srgbClr val="000000"/>
                </a:solidFill>
              </a:rPr>
              <a:t>get stuck</a:t>
            </a:r>
            <a:r>
              <a:rPr lang="en-US" sz="2000" dirty="0" smtClean="0">
                <a:solidFill>
                  <a:srgbClr val="000000"/>
                </a:solidFill>
              </a:rPr>
              <a:t>.</a:t>
            </a:r>
          </a:p>
        </p:txBody>
      </p:sp>
      <p:pic>
        <p:nvPicPr>
          <p:cNvPr id="6" name="Picture 5" descr="latex-image-1.pdf"/>
          <p:cNvPicPr>
            <a:picLocks noChangeAspect="1"/>
          </p:cNvPicPr>
          <p:nvPr/>
        </p:nvPicPr>
        <p:blipFill>
          <a:blip r:embed="rId4" cstate="print"/>
          <a:stretch>
            <a:fillRect/>
          </a:stretch>
        </p:blipFill>
        <p:spPr>
          <a:xfrm>
            <a:off x="1322388" y="4876800"/>
            <a:ext cx="2755900" cy="546100"/>
          </a:xfrm>
          <a:prstGeom prst="rect">
            <a:avLst/>
          </a:prstGeom>
        </p:spPr>
      </p:pic>
      <p:pic>
        <p:nvPicPr>
          <p:cNvPr id="7" name="Picture 6"/>
          <p:cNvPicPr>
            <a:picLocks noChangeAspect="1"/>
          </p:cNvPicPr>
          <p:nvPr/>
        </p:nvPicPr>
        <p:blipFill>
          <a:blip r:embed="rId5" cstate="print"/>
          <a:stretch>
            <a:fillRect/>
          </a:stretch>
        </p:blipFill>
        <p:spPr>
          <a:xfrm>
            <a:off x="5410200" y="3886200"/>
            <a:ext cx="1828800" cy="1833442"/>
          </a:xfrm>
          <a:prstGeom prst="rect">
            <a:avLst/>
          </a:prstGeom>
        </p:spPr>
      </p:pic>
      <p:pic>
        <p:nvPicPr>
          <p:cNvPr id="8" name="Picture 7"/>
          <p:cNvPicPr>
            <a:picLocks noChangeAspect="1"/>
          </p:cNvPicPr>
          <p:nvPr/>
        </p:nvPicPr>
        <p:blipFill>
          <a:blip r:embed="rId6" cstate="print"/>
          <a:stretch>
            <a:fillRect/>
          </a:stretch>
        </p:blipFill>
        <p:spPr>
          <a:xfrm>
            <a:off x="7291874" y="3886200"/>
            <a:ext cx="1852126" cy="1828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pPr algn="l"/>
            <a:r>
              <a:rPr lang="en-US" sz="4400" dirty="0" smtClean="0"/>
              <a:t>Today’s Focus</a:t>
            </a:r>
            <a:endParaRPr lang="en-US" sz="4400" dirty="0"/>
          </a:p>
        </p:txBody>
      </p:sp>
      <p:sp>
        <p:nvSpPr>
          <p:cNvPr id="9" name="Content Placeholder 2"/>
          <p:cNvSpPr txBox="1">
            <a:spLocks/>
          </p:cNvSpPr>
          <p:nvPr/>
        </p:nvSpPr>
        <p:spPr>
          <a:xfrm>
            <a:off x="457200" y="1143000"/>
            <a:ext cx="7772400" cy="5334000"/>
          </a:xfrm>
          <a:prstGeom prst="rect">
            <a:avLst/>
          </a:prstGeom>
        </p:spPr>
        <p:txBody>
          <a:bodyPr/>
          <a:lstStyle/>
          <a:p>
            <a:pPr marL="342900" lvl="0" indent="-342900" eaLnBrk="1" hangingPunct="1">
              <a:spcBef>
                <a:spcPct val="20000"/>
              </a:spcBef>
              <a:buFontTx/>
              <a:buChar char="•"/>
              <a:defRPr/>
            </a:pPr>
            <a:r>
              <a:rPr lang="en-US" sz="2800" kern="0" dirty="0" smtClean="0"/>
              <a:t>Retain assumptions:</a:t>
            </a:r>
          </a:p>
          <a:p>
            <a:pPr marL="742950" lvl="1" indent="-285750" eaLnBrk="1" hangingPunct="1">
              <a:spcBef>
                <a:spcPct val="20000"/>
              </a:spcBef>
              <a:buFontTx/>
              <a:buChar char="–"/>
              <a:defRPr/>
            </a:pPr>
            <a:r>
              <a:rPr lang="en-US" kern="0" dirty="0" smtClean="0"/>
              <a:t>Perfect map</a:t>
            </a:r>
          </a:p>
          <a:p>
            <a:pPr marL="742950" lvl="1" indent="-285750" eaLnBrk="1" hangingPunct="1">
              <a:spcBef>
                <a:spcPct val="20000"/>
              </a:spcBef>
              <a:buFontTx/>
              <a:buChar char="–"/>
              <a:defRPr/>
            </a:pPr>
            <a:r>
              <a:rPr lang="en-US" kern="0" dirty="0" smtClean="0"/>
              <a:t>Perfect localization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Incorporate additional elements: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Unstable</a:t>
            </a:r>
            <a:r>
              <a:rPr kumimoji="0" lang="en-US" sz="2400" b="0" i="0" u="none" strike="noStrike" kern="0" cap="none" spc="0" normalizeH="0" noProof="0" dirty="0" smtClean="0">
                <a:ln>
                  <a:noFill/>
                </a:ln>
                <a:solidFill>
                  <a:srgbClr val="DDDDDD"/>
                </a:solidFill>
                <a:effectLst/>
                <a:uLnTx/>
                <a:uFillTx/>
                <a:latin typeface="+mn-lt"/>
                <a:ea typeface="+mn-ea"/>
              </a:rPr>
              <a:t> </a:t>
            </a:r>
            <a:r>
              <a:rPr kumimoji="0" lang="en-US" sz="2400" b="1" i="0" u="none" strike="noStrike" kern="0" cap="none" spc="0" normalizeH="0" noProof="0" dirty="0" smtClean="0">
                <a:ln>
                  <a:noFill/>
                </a:ln>
                <a:solidFill>
                  <a:srgbClr val="DDDDDD"/>
                </a:solidFill>
                <a:effectLst/>
                <a:uLnTx/>
                <a:uFillTx/>
                <a:latin typeface="+mn-lt"/>
                <a:ea typeface="+mn-ea"/>
              </a:rPr>
              <a:t>dynamics</a:t>
            </a:r>
          </a:p>
          <a:p>
            <a:pPr lvl="2">
              <a:buFontTx/>
              <a:buChar char="•"/>
            </a:pPr>
            <a:r>
              <a:rPr lang="en-US" dirty="0" smtClean="0">
                <a:solidFill>
                  <a:srgbClr val="DDDDDD"/>
                </a:solidFill>
              </a:rPr>
              <a:t> Cars, helicopters, humanoids, …</a:t>
            </a:r>
          </a:p>
          <a:p>
            <a:pPr lvl="2">
              <a:buFontTx/>
              <a:buChar char="•"/>
            </a:pPr>
            <a:r>
              <a:rPr lang="en-US" dirty="0" smtClean="0">
                <a:solidFill>
                  <a:srgbClr val="DDDDDD"/>
                </a:solidFill>
              </a:rPr>
              <a:t> Agile maneuvering aircraft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High-dimensional</a:t>
            </a:r>
            <a:r>
              <a:rPr kumimoji="0" lang="en-US" sz="2400" b="0" i="0" u="none" strike="noStrike" kern="0" cap="none" spc="0" normalizeH="0" noProof="0" dirty="0" smtClean="0">
                <a:ln>
                  <a:noFill/>
                </a:ln>
                <a:solidFill>
                  <a:schemeClr val="tx1"/>
                </a:solidFill>
                <a:effectLst/>
                <a:uLnTx/>
                <a:uFillTx/>
                <a:latin typeface="+mn-lt"/>
                <a:ea typeface="+mn-ea"/>
              </a:rPr>
              <a:t/>
            </a:r>
            <a:br>
              <a:rPr kumimoji="0" lang="en-US" sz="2400" b="0" i="0" u="none" strike="noStrike" kern="0" cap="none" spc="0" normalizeH="0" noProof="0" dirty="0" smtClean="0">
                <a:ln>
                  <a:noFill/>
                </a:ln>
                <a:solidFill>
                  <a:schemeClr val="tx1"/>
                </a:solidFill>
                <a:effectLst/>
                <a:uLnTx/>
                <a:uFillTx/>
                <a:latin typeface="+mn-lt"/>
                <a:ea typeface="+mn-ea"/>
              </a:rPr>
            </a:br>
            <a:r>
              <a:rPr kumimoji="0" lang="en-US" sz="2400" b="0" i="0" u="none" strike="noStrike" kern="0" cap="none" spc="0" normalizeH="0" noProof="0" dirty="0" smtClean="0">
                <a:ln>
                  <a:noFill/>
                </a:ln>
                <a:solidFill>
                  <a:schemeClr val="tx1"/>
                </a:solidFill>
                <a:effectLst/>
                <a:uLnTx/>
                <a:uFillTx/>
                <a:latin typeface="+mn-lt"/>
                <a:ea typeface="+mn-ea"/>
              </a:rPr>
              <a:t>configuration space</a:t>
            </a:r>
            <a:endParaRPr kumimoji="0" lang="en-US" sz="24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Real-time and online</a:t>
            </a:r>
          </a:p>
          <a:p>
            <a:pPr lvl="2">
              <a:buFontTx/>
              <a:buChar char="•"/>
            </a:pPr>
            <a:r>
              <a:rPr lang="en-US" dirty="0" smtClean="0">
                <a:solidFill>
                  <a:srgbClr val="DDDDDD"/>
                </a:solidFill>
              </a:rPr>
              <a:t> Trajectory design &amp; execution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arc-welding-robot-383803.jpg"/>
          <p:cNvPicPr>
            <a:picLocks noChangeAspect="1"/>
          </p:cNvPicPr>
          <p:nvPr/>
        </p:nvPicPr>
        <p:blipFill>
          <a:blip r:embed="rId3" cstate="print"/>
          <a:stretch>
            <a:fillRect/>
          </a:stretch>
        </p:blipFill>
        <p:spPr>
          <a:xfrm>
            <a:off x="6324600" y="1219200"/>
            <a:ext cx="2527829" cy="469889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Limitations of RRT</a:t>
            </a:r>
          </a:p>
        </p:txBody>
      </p:sp>
      <p:pic>
        <p:nvPicPr>
          <p:cNvPr id="4" name="Picture 3"/>
          <p:cNvPicPr>
            <a:picLocks noChangeAspect="1"/>
          </p:cNvPicPr>
          <p:nvPr/>
        </p:nvPicPr>
        <p:blipFill>
          <a:blip r:embed="rId3" cstate="print"/>
          <a:stretch>
            <a:fillRect/>
          </a:stretch>
        </p:blipFill>
        <p:spPr>
          <a:xfrm>
            <a:off x="6324600" y="762000"/>
            <a:ext cx="1994527" cy="2667000"/>
          </a:xfrm>
          <a:prstGeom prst="rect">
            <a:avLst/>
          </a:prstGeom>
        </p:spPr>
      </p:pic>
      <p:sp>
        <p:nvSpPr>
          <p:cNvPr id="5" name="Rectangle 4"/>
          <p:cNvSpPr/>
          <p:nvPr/>
        </p:nvSpPr>
        <p:spPr>
          <a:xfrm>
            <a:off x="-76200" y="685800"/>
            <a:ext cx="5410200" cy="1734321"/>
          </a:xfrm>
          <a:prstGeom prst="rect">
            <a:avLst/>
          </a:prstGeom>
        </p:spPr>
        <p:txBody>
          <a:bodyPr wrap="square">
            <a:spAutoFit/>
          </a:bodyPr>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That is, the probability that RRT will get closer to an optimal solution is zero.</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dirty="0" smtClean="0">
                <a:solidFill>
                  <a:srgbClr val="000000"/>
                </a:solidFill>
              </a:rPr>
              <a:t>In other words, the RRT will </a:t>
            </a:r>
            <a:r>
              <a:rPr lang="en-US" sz="2000" b="1" dirty="0" smtClean="0">
                <a:solidFill>
                  <a:srgbClr val="000000"/>
                </a:solidFill>
              </a:rPr>
              <a:t>get stuck</a:t>
            </a:r>
            <a:r>
              <a:rPr lang="en-US" sz="2000" dirty="0" smtClean="0">
                <a:solidFill>
                  <a:srgbClr val="000000"/>
                </a:solidFill>
              </a:rPr>
              <a:t>.</a:t>
            </a:r>
          </a:p>
        </p:txBody>
      </p:sp>
      <p:pic>
        <p:nvPicPr>
          <p:cNvPr id="6" name="Picture 5" descr="latex-image-1.pdf"/>
          <p:cNvPicPr>
            <a:picLocks noChangeAspect="1"/>
          </p:cNvPicPr>
          <p:nvPr/>
        </p:nvPicPr>
        <p:blipFill>
          <a:blip r:embed="rId4" cstate="print"/>
          <a:stretch>
            <a:fillRect/>
          </a:stretch>
        </p:blipFill>
        <p:spPr>
          <a:xfrm>
            <a:off x="1066800" y="762000"/>
            <a:ext cx="2755900" cy="546100"/>
          </a:xfrm>
          <a:prstGeom prst="rect">
            <a:avLst/>
          </a:prstGeom>
        </p:spPr>
      </p:pic>
      <p:sp>
        <p:nvSpPr>
          <p:cNvPr id="8" name="TextBox 7"/>
          <p:cNvSpPr txBox="1"/>
          <p:nvPr/>
        </p:nvSpPr>
        <p:spPr>
          <a:xfrm>
            <a:off x="152400" y="2667000"/>
            <a:ext cx="5775940" cy="3785652"/>
          </a:xfrm>
          <a:prstGeom prst="rect">
            <a:avLst/>
          </a:prstGeom>
          <a:noFill/>
        </p:spPr>
        <p:txBody>
          <a:bodyPr wrap="none" rtlCol="0">
            <a:spAutoFit/>
          </a:bodyPr>
          <a:lstStyle/>
          <a:p>
            <a:r>
              <a:rPr lang="en-US" sz="1600" b="1" u="sng" dirty="0" smtClean="0"/>
              <a:t>Why?</a:t>
            </a:r>
          </a:p>
          <a:p>
            <a:pPr>
              <a:buFontTx/>
              <a:buChar char="•"/>
            </a:pPr>
            <a:r>
              <a:rPr lang="en-US" sz="1600" dirty="0" smtClean="0"/>
              <a:t>The RRT </a:t>
            </a:r>
            <a:r>
              <a:rPr lang="en-US" sz="1600" b="1" dirty="0" smtClean="0"/>
              <a:t>greedily</a:t>
            </a:r>
            <a:r>
              <a:rPr lang="en-US" sz="1600" dirty="0" smtClean="0"/>
              <a:t> </a:t>
            </a:r>
            <a:r>
              <a:rPr lang="en-US" sz="1600" b="1" dirty="0" smtClean="0"/>
              <a:t>explores </a:t>
            </a:r>
            <a:r>
              <a:rPr lang="en-US" sz="1600" dirty="0" smtClean="0"/>
              <a:t>the </a:t>
            </a:r>
            <a:r>
              <a:rPr lang="en-US" sz="1600" dirty="0" err="1" smtClean="0"/>
              <a:t>c</a:t>
            </a:r>
            <a:r>
              <a:rPr lang="en-US" sz="1600" dirty="0" smtClean="0"/>
              <a:t>-space </a:t>
            </a:r>
            <a:r>
              <a:rPr lang="en-US" sz="1600" b="1" dirty="0" smtClean="0"/>
              <a:t>exponentially fast</a:t>
            </a:r>
            <a:r>
              <a:rPr lang="en-US" sz="1600" dirty="0" smtClean="0"/>
              <a:t>.</a:t>
            </a:r>
          </a:p>
          <a:p>
            <a:pPr>
              <a:buFontTx/>
              <a:buChar char="•"/>
            </a:pPr>
            <a:endParaRPr lang="en-US" sz="1600" dirty="0" smtClean="0"/>
          </a:p>
          <a:p>
            <a:pPr>
              <a:buFontTx/>
              <a:buChar char="•"/>
            </a:pPr>
            <a:r>
              <a:rPr lang="en-US" sz="1600" dirty="0" smtClean="0"/>
              <a:t>Once </a:t>
            </a:r>
            <a:r>
              <a:rPr lang="en-US" sz="1600" i="1" dirty="0" smtClean="0"/>
              <a:t>a path </a:t>
            </a:r>
            <a:r>
              <a:rPr lang="en-US" sz="1600" dirty="0" smtClean="0"/>
              <a:t>is found, the RRT </a:t>
            </a:r>
            <a:r>
              <a:rPr lang="en-US" sz="1600" b="1" dirty="0" smtClean="0"/>
              <a:t>traps itself </a:t>
            </a:r>
            <a:r>
              <a:rPr lang="en-US" sz="1600" dirty="0" smtClean="0"/>
              <a:t>because of </a:t>
            </a:r>
          </a:p>
          <a:p>
            <a:r>
              <a:rPr lang="en-US" sz="1600" dirty="0" smtClean="0"/>
              <a:t>    fast greedy exploration.</a:t>
            </a:r>
          </a:p>
          <a:p>
            <a:pPr>
              <a:buFontTx/>
              <a:buChar char="•"/>
            </a:pPr>
            <a:endParaRPr lang="en-US" sz="1600" i="1" dirty="0" smtClean="0"/>
          </a:p>
          <a:p>
            <a:pPr>
              <a:buFontTx/>
              <a:buChar char="•"/>
            </a:pPr>
            <a:r>
              <a:rPr lang="en-US" sz="1600" i="1" dirty="0" smtClean="0"/>
              <a:t>How about:</a:t>
            </a:r>
          </a:p>
          <a:p>
            <a:pPr lvl="1">
              <a:buFontTx/>
              <a:buChar char="•"/>
            </a:pPr>
            <a:r>
              <a:rPr lang="en-US" sz="1600" i="1" dirty="0" smtClean="0"/>
              <a:t> running the RRT multiple times?</a:t>
            </a:r>
          </a:p>
          <a:p>
            <a:pPr lvl="1">
              <a:buFontTx/>
              <a:buChar char="•"/>
            </a:pPr>
            <a:r>
              <a:rPr lang="en-US" sz="1600" i="1" dirty="0" smtClean="0"/>
              <a:t> deleting parts of the tree and rebuilding? </a:t>
            </a:r>
          </a:p>
          <a:p>
            <a:pPr lvl="1">
              <a:buFontTx/>
              <a:buChar char="•"/>
            </a:pPr>
            <a:r>
              <a:rPr lang="en-US" sz="1600" i="1" dirty="0" smtClean="0"/>
              <a:t> new sampling strategies, better nearest neighbor?</a:t>
            </a:r>
          </a:p>
          <a:p>
            <a:pPr>
              <a:buFontTx/>
              <a:buChar char="•"/>
            </a:pPr>
            <a:r>
              <a:rPr lang="en-US" sz="1600" dirty="0" smtClean="0"/>
              <a:t> All these may improve the performance, </a:t>
            </a:r>
          </a:p>
          <a:p>
            <a:r>
              <a:rPr lang="en-US" sz="1600" b="1" dirty="0" smtClean="0"/>
              <a:t>     but they will not make the RRT optimal.</a:t>
            </a:r>
          </a:p>
          <a:p>
            <a:endParaRPr lang="en-US" sz="1600" b="1" dirty="0" smtClean="0"/>
          </a:p>
          <a:p>
            <a:pPr>
              <a:buFontTx/>
              <a:buChar char="•"/>
            </a:pPr>
            <a:r>
              <a:rPr lang="en-US" sz="1600" b="1" dirty="0" smtClean="0"/>
              <a:t> For optimality, we need to rethink the RRT algorithm…</a:t>
            </a:r>
          </a:p>
          <a:p>
            <a:pPr>
              <a:buFontTx/>
              <a:buChar char="•"/>
            </a:pPr>
            <a:endParaRPr lang="en-US" sz="1600" b="1" dirty="0"/>
          </a:p>
        </p:txBody>
      </p:sp>
      <p:pic>
        <p:nvPicPr>
          <p:cNvPr id="11" name="Picture 10"/>
          <p:cNvPicPr>
            <a:picLocks noChangeAspect="1"/>
          </p:cNvPicPr>
          <p:nvPr/>
        </p:nvPicPr>
        <p:blipFill>
          <a:blip r:embed="rId5" cstate="print"/>
          <a:stretch>
            <a:fillRect/>
          </a:stretch>
        </p:blipFill>
        <p:spPr>
          <a:xfrm>
            <a:off x="5410200" y="3886200"/>
            <a:ext cx="1828800" cy="1833442"/>
          </a:xfrm>
          <a:prstGeom prst="rect">
            <a:avLst/>
          </a:prstGeom>
        </p:spPr>
      </p:pic>
      <p:pic>
        <p:nvPicPr>
          <p:cNvPr id="12" name="Picture 11"/>
          <p:cNvPicPr>
            <a:picLocks noChangeAspect="1"/>
          </p:cNvPicPr>
          <p:nvPr/>
        </p:nvPicPr>
        <p:blipFill>
          <a:blip r:embed="rId6" cstate="print"/>
          <a:stretch>
            <a:fillRect/>
          </a:stretch>
        </p:blipFill>
        <p:spPr>
          <a:xfrm>
            <a:off x="7291874" y="3886200"/>
            <a:ext cx="1852126" cy="1828800"/>
          </a:xfrm>
          <a:prstGeom prst="rect">
            <a:avLst/>
          </a:prstGeom>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Extension to RRT*</a:t>
            </a:r>
            <a:br>
              <a:rPr lang="en-US" b="1" dirty="0" smtClean="0">
                <a:solidFill>
                  <a:srgbClr val="000000"/>
                </a:solidFill>
              </a:rPr>
            </a:br>
            <a:r>
              <a:rPr lang="en-US" sz="2400" dirty="0" smtClean="0">
                <a:solidFill>
                  <a:srgbClr val="000000"/>
                </a:solidFill>
              </a:rPr>
              <a:t>(Karaman, Frazzoli, RSS’10)</a:t>
            </a:r>
            <a:endParaRPr lang="en-US" dirty="0" smtClean="0">
              <a:solidFill>
                <a:srgbClr val="000000"/>
              </a:solidFill>
            </a:endParaRPr>
          </a:p>
        </p:txBody>
      </p:sp>
      <p:sp>
        <p:nvSpPr>
          <p:cNvPr id="15363" name="Rectangle 2"/>
          <p:cNvSpPr>
            <a:spLocks noGrp="1" noChangeArrowheads="1"/>
          </p:cNvSpPr>
          <p:nvPr>
            <p:ph type="body" idx="1"/>
          </p:nvPr>
        </p:nvSpPr>
        <p:spPr>
          <a:xfrm>
            <a:off x="414720" y="1029708"/>
            <a:ext cx="5224080" cy="553018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b="1" dirty="0" smtClean="0">
                <a:solidFill>
                  <a:srgbClr val="000000"/>
                </a:solidFill>
              </a:rPr>
              <a:t>Intuitively,</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rgbClr val="000000"/>
                </a:solidFill>
              </a:rPr>
              <a:t>Run an RRT</a:t>
            </a:r>
          </a:p>
          <a:p>
            <a:pPr marL="791736" lvl="1"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rgbClr val="000000"/>
                </a:solidFill>
              </a:rPr>
              <a:t>Consider rewiring for all the nodes that are inside a ball of radius </a:t>
            </a:r>
            <a:r>
              <a:rPr lang="en-US" sz="2000" b="1" dirty="0" err="1" smtClean="0">
                <a:solidFill>
                  <a:srgbClr val="000000"/>
                </a:solidFill>
              </a:rPr>
              <a:t>r</a:t>
            </a:r>
            <a:r>
              <a:rPr lang="en-US" sz="2000" b="1" baseline="-25000" dirty="0" err="1" smtClean="0">
                <a:solidFill>
                  <a:srgbClr val="000000"/>
                </a:solidFill>
              </a:rPr>
              <a:t>m</a:t>
            </a:r>
            <a:r>
              <a:rPr lang="en-US" sz="2000" b="1" dirty="0" smtClean="0">
                <a:solidFill>
                  <a:srgbClr val="000000"/>
                </a:solidFill>
              </a:rPr>
              <a:t> centered at the new sample </a:t>
            </a:r>
            <a:endParaRPr lang="en-US" sz="2000" dirty="0" smtClean="0">
              <a:solidFill>
                <a:srgbClr val="000000"/>
              </a:solidFill>
            </a:endParaRPr>
          </a:p>
        </p:txBody>
      </p:sp>
      <p:pic>
        <p:nvPicPr>
          <p:cNvPr id="4" name="Picture 3" descr="rrtstar_anim_1.pdf"/>
          <p:cNvPicPr>
            <a:picLocks noChangeAspect="1"/>
          </p:cNvPicPr>
          <p:nvPr/>
        </p:nvPicPr>
        <p:blipFill>
          <a:blip r:embed="rId3" cstate="print"/>
          <a:stretch>
            <a:fillRect/>
          </a:stretch>
        </p:blipFill>
        <p:spPr>
          <a:xfrm>
            <a:off x="2651125" y="2971800"/>
            <a:ext cx="3975100" cy="3111500"/>
          </a:xfrm>
          <a:prstGeom prst="rect">
            <a:avLst/>
          </a:prstGeom>
        </p:spPr>
      </p:pic>
      <p:pic>
        <p:nvPicPr>
          <p:cNvPr id="5" name="Picture 4" descr="rrtstar_anim_2.pdf"/>
          <p:cNvPicPr>
            <a:picLocks noChangeAspect="1"/>
          </p:cNvPicPr>
          <p:nvPr/>
        </p:nvPicPr>
        <p:blipFill>
          <a:blip r:embed="rId4" cstate="print"/>
          <a:stretch>
            <a:fillRect/>
          </a:stretch>
        </p:blipFill>
        <p:spPr>
          <a:xfrm>
            <a:off x="2654300" y="2971800"/>
            <a:ext cx="3975100" cy="3111500"/>
          </a:xfrm>
          <a:prstGeom prst="rect">
            <a:avLst/>
          </a:prstGeom>
        </p:spPr>
      </p:pic>
      <p:pic>
        <p:nvPicPr>
          <p:cNvPr id="6" name="Picture 5" descr="rrtstar_anim_3.pdf"/>
          <p:cNvPicPr>
            <a:picLocks noChangeAspect="1"/>
          </p:cNvPicPr>
          <p:nvPr/>
        </p:nvPicPr>
        <p:blipFill>
          <a:blip r:embed="rId5" cstate="print"/>
          <a:stretch>
            <a:fillRect/>
          </a:stretch>
        </p:blipFill>
        <p:spPr>
          <a:xfrm>
            <a:off x="2654299" y="2971800"/>
            <a:ext cx="3975101" cy="3111500"/>
          </a:xfrm>
          <a:prstGeom prst="rect">
            <a:avLst/>
          </a:prstGeom>
        </p:spPr>
      </p:pic>
      <p:pic>
        <p:nvPicPr>
          <p:cNvPr id="7" name="Picture 6" descr="rrtstar_anim_3a.pdf"/>
          <p:cNvPicPr>
            <a:picLocks noChangeAspect="1"/>
          </p:cNvPicPr>
          <p:nvPr/>
        </p:nvPicPr>
        <p:blipFill>
          <a:blip r:embed="rId6" cstate="print"/>
          <a:stretch>
            <a:fillRect/>
          </a:stretch>
        </p:blipFill>
        <p:spPr>
          <a:xfrm>
            <a:off x="2667000" y="2971800"/>
            <a:ext cx="3975101" cy="3111500"/>
          </a:xfrm>
          <a:prstGeom prst="rect">
            <a:avLst/>
          </a:prstGeom>
        </p:spPr>
      </p:pic>
      <p:pic>
        <p:nvPicPr>
          <p:cNvPr id="8" name="Picture 7" descr="rrtstar_anim_3b.pdf"/>
          <p:cNvPicPr>
            <a:picLocks noChangeAspect="1"/>
          </p:cNvPicPr>
          <p:nvPr/>
        </p:nvPicPr>
        <p:blipFill>
          <a:blip r:embed="rId7" cstate="print"/>
          <a:stretch>
            <a:fillRect/>
          </a:stretch>
        </p:blipFill>
        <p:spPr>
          <a:xfrm>
            <a:off x="2667000" y="2971800"/>
            <a:ext cx="3975100" cy="3111500"/>
          </a:xfrm>
          <a:prstGeom prst="rect">
            <a:avLst/>
          </a:prstGeom>
        </p:spPr>
      </p:pic>
      <p:pic>
        <p:nvPicPr>
          <p:cNvPr id="9" name="Picture 8" descr="rrtstar_anim_4.pdf"/>
          <p:cNvPicPr>
            <a:picLocks noChangeAspect="1"/>
          </p:cNvPicPr>
          <p:nvPr/>
        </p:nvPicPr>
        <p:blipFill>
          <a:blip r:embed="rId8" cstate="print"/>
          <a:stretch>
            <a:fillRect/>
          </a:stretch>
        </p:blipFill>
        <p:spPr>
          <a:xfrm>
            <a:off x="2667000" y="2971800"/>
            <a:ext cx="3975101" cy="3111500"/>
          </a:xfrm>
          <a:prstGeom prst="rect">
            <a:avLst/>
          </a:prstGeom>
        </p:spPr>
      </p:pic>
      <p:pic>
        <p:nvPicPr>
          <p:cNvPr id="10" name="Picture 9" descr="rrtstar_anim_4a.pdf"/>
          <p:cNvPicPr>
            <a:picLocks noChangeAspect="1"/>
          </p:cNvPicPr>
          <p:nvPr/>
        </p:nvPicPr>
        <p:blipFill>
          <a:blip r:embed="rId9" cstate="print"/>
          <a:stretch>
            <a:fillRect/>
          </a:stretch>
        </p:blipFill>
        <p:spPr>
          <a:xfrm>
            <a:off x="2667000" y="2971800"/>
            <a:ext cx="3975101" cy="3111500"/>
          </a:xfrm>
          <a:prstGeom prst="rect">
            <a:avLst/>
          </a:prstGeom>
        </p:spPr>
      </p:pic>
      <p:pic>
        <p:nvPicPr>
          <p:cNvPr id="11" name="Picture 10" descr="rrtstar_anim_5.pdf"/>
          <p:cNvPicPr>
            <a:picLocks noChangeAspect="1"/>
          </p:cNvPicPr>
          <p:nvPr/>
        </p:nvPicPr>
        <p:blipFill>
          <a:blip r:embed="rId10" cstate="print"/>
          <a:stretch>
            <a:fillRect/>
          </a:stretch>
        </p:blipFill>
        <p:spPr>
          <a:xfrm>
            <a:off x="2667000" y="2971800"/>
            <a:ext cx="3975100" cy="3111500"/>
          </a:xfrm>
          <a:prstGeom prst="rect">
            <a:avLst/>
          </a:prstGeom>
        </p:spPr>
      </p:pic>
      <p:pic>
        <p:nvPicPr>
          <p:cNvPr id="12" name="Picture 11" descr="rrtstar_anim_6.pdf"/>
          <p:cNvPicPr>
            <a:picLocks noChangeAspect="1"/>
          </p:cNvPicPr>
          <p:nvPr/>
        </p:nvPicPr>
        <p:blipFill>
          <a:blip r:embed="rId11" cstate="print"/>
          <a:stretch>
            <a:fillRect/>
          </a:stretch>
        </p:blipFill>
        <p:spPr>
          <a:xfrm>
            <a:off x="2667000" y="2971800"/>
            <a:ext cx="3975101" cy="3111500"/>
          </a:xfrm>
          <a:prstGeom prst="rect">
            <a:avLst/>
          </a:prstGeom>
        </p:spPr>
      </p:pic>
      <p:grpSp>
        <p:nvGrpSpPr>
          <p:cNvPr id="15" name="Group 14"/>
          <p:cNvGrpSpPr/>
          <p:nvPr/>
        </p:nvGrpSpPr>
        <p:grpSpPr>
          <a:xfrm>
            <a:off x="6019800" y="5486400"/>
            <a:ext cx="2914830" cy="1155700"/>
            <a:chOff x="6096000" y="1295400"/>
            <a:chExt cx="2914830" cy="1155700"/>
          </a:xfrm>
        </p:grpSpPr>
        <p:sp>
          <p:nvSpPr>
            <p:cNvPr id="13" name="TextBox 12"/>
            <p:cNvSpPr txBox="1"/>
            <p:nvPr/>
          </p:nvSpPr>
          <p:spPr>
            <a:xfrm>
              <a:off x="6096000" y="1295400"/>
              <a:ext cx="2914830" cy="461665"/>
            </a:xfrm>
            <a:prstGeom prst="rect">
              <a:avLst/>
            </a:prstGeom>
            <a:noFill/>
          </p:spPr>
          <p:txBody>
            <a:bodyPr wrap="none" rtlCol="0">
              <a:spAutoFit/>
            </a:bodyPr>
            <a:lstStyle/>
            <a:p>
              <a:r>
                <a:rPr lang="en-US" b="1" dirty="0" smtClean="0"/>
                <a:t>Volume of the ball:</a:t>
              </a:r>
              <a:endParaRPr lang="en-US" b="1" dirty="0"/>
            </a:p>
          </p:txBody>
        </p:sp>
        <p:pic>
          <p:nvPicPr>
            <p:cNvPr id="14" name="Picture 13" descr="latex-image-1.pdf"/>
            <p:cNvPicPr>
              <a:picLocks noChangeAspect="1"/>
            </p:cNvPicPr>
            <p:nvPr/>
          </p:nvPicPr>
          <p:blipFill>
            <a:blip r:embed="rId12" cstate="print"/>
            <a:stretch>
              <a:fillRect/>
            </a:stretch>
          </p:blipFill>
          <p:spPr>
            <a:xfrm>
              <a:off x="6934200" y="1752600"/>
              <a:ext cx="1206500" cy="6985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43205"/>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solidFill>
                  <a:srgbClr val="000000"/>
                </a:solidFill>
              </a:rPr>
              <a:t>Extension to RRT*</a:t>
            </a:r>
          </a:p>
        </p:txBody>
      </p:sp>
      <p:pic>
        <p:nvPicPr>
          <p:cNvPr id="6" name="Picture 5"/>
          <p:cNvPicPr>
            <a:picLocks noChangeAspect="1"/>
          </p:cNvPicPr>
          <p:nvPr/>
        </p:nvPicPr>
        <p:blipFill>
          <a:blip r:embed="rId3" cstate="print"/>
          <a:stretch>
            <a:fillRect/>
          </a:stretch>
        </p:blipFill>
        <p:spPr>
          <a:xfrm>
            <a:off x="127000" y="2057400"/>
            <a:ext cx="4216400" cy="4699000"/>
          </a:xfrm>
          <a:prstGeom prst="rect">
            <a:avLst/>
          </a:prstGeom>
        </p:spPr>
      </p:pic>
      <p:pic>
        <p:nvPicPr>
          <p:cNvPr id="7" name="Picture 6"/>
          <p:cNvPicPr>
            <a:picLocks noChangeAspect="1"/>
          </p:cNvPicPr>
          <p:nvPr/>
        </p:nvPicPr>
        <p:blipFill>
          <a:blip r:embed="rId4" cstate="print"/>
          <a:stretch>
            <a:fillRect/>
          </a:stretch>
        </p:blipFill>
        <p:spPr>
          <a:xfrm>
            <a:off x="228600" y="838200"/>
            <a:ext cx="2730500" cy="1092200"/>
          </a:xfrm>
          <a:prstGeom prst="rect">
            <a:avLst/>
          </a:prstGeom>
        </p:spPr>
      </p:pic>
      <p:sp>
        <p:nvSpPr>
          <p:cNvPr id="8" name="TextBox 7"/>
          <p:cNvSpPr txBox="1"/>
          <p:nvPr/>
        </p:nvSpPr>
        <p:spPr>
          <a:xfrm>
            <a:off x="3581400" y="914400"/>
            <a:ext cx="3982581" cy="830997"/>
          </a:xfrm>
          <a:prstGeom prst="rect">
            <a:avLst/>
          </a:prstGeom>
          <a:noFill/>
        </p:spPr>
        <p:txBody>
          <a:bodyPr wrap="none" rtlCol="0">
            <a:spAutoFit/>
          </a:bodyPr>
          <a:lstStyle/>
          <a:p>
            <a:r>
              <a:rPr lang="en-US" dirty="0" smtClean="0"/>
              <a:t>The body of the algorithm is</a:t>
            </a:r>
          </a:p>
          <a:p>
            <a:r>
              <a:rPr lang="en-US" dirty="0" smtClean="0"/>
              <a:t>     very similar to the RRT.</a:t>
            </a:r>
            <a:endParaRPr lang="en-US" dirty="0"/>
          </a:p>
        </p:txBody>
      </p:sp>
      <p:sp>
        <p:nvSpPr>
          <p:cNvPr id="9" name="Right Brace 8"/>
          <p:cNvSpPr/>
          <p:nvPr/>
        </p:nvSpPr>
        <p:spPr bwMode="auto">
          <a:xfrm>
            <a:off x="3257880" y="811464"/>
            <a:ext cx="304800" cy="1143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33" name="Group 32"/>
          <p:cNvGrpSpPr/>
          <p:nvPr/>
        </p:nvGrpSpPr>
        <p:grpSpPr>
          <a:xfrm>
            <a:off x="2362200" y="1905000"/>
            <a:ext cx="5017996" cy="609600"/>
            <a:chOff x="2362200" y="1905000"/>
            <a:chExt cx="5017996" cy="609600"/>
          </a:xfrm>
        </p:grpSpPr>
        <p:cxnSp>
          <p:nvCxnSpPr>
            <p:cNvPr id="11" name="Straight Connector 10"/>
            <p:cNvCxnSpPr>
              <a:stCxn id="12" idx="1"/>
            </p:cNvCxnSpPr>
            <p:nvPr/>
          </p:nvCxnSpPr>
          <p:spPr bwMode="auto">
            <a:xfrm rot="10800000" flipV="1">
              <a:off x="2362200" y="2089666"/>
              <a:ext cx="2895600" cy="424934"/>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12" name="TextBox 11"/>
            <p:cNvSpPr txBox="1"/>
            <p:nvPr/>
          </p:nvSpPr>
          <p:spPr>
            <a:xfrm>
              <a:off x="5257800" y="1905000"/>
              <a:ext cx="2122396" cy="369332"/>
            </a:xfrm>
            <a:prstGeom prst="rect">
              <a:avLst/>
            </a:prstGeom>
            <a:noFill/>
          </p:spPr>
          <p:txBody>
            <a:bodyPr wrap="none" rtlCol="0">
              <a:spAutoFit/>
            </a:bodyPr>
            <a:lstStyle/>
            <a:p>
              <a:r>
                <a:rPr lang="en-US" sz="1800" dirty="0" smtClean="0"/>
                <a:t>Extend the nearest</a:t>
              </a:r>
              <a:endParaRPr lang="en-US" sz="1800" dirty="0"/>
            </a:p>
          </p:txBody>
        </p:sp>
      </p:grpSp>
      <p:grpSp>
        <p:nvGrpSpPr>
          <p:cNvPr id="34" name="Group 33"/>
          <p:cNvGrpSpPr/>
          <p:nvPr/>
        </p:nvGrpSpPr>
        <p:grpSpPr>
          <a:xfrm>
            <a:off x="2209800" y="2438400"/>
            <a:ext cx="6350489" cy="646331"/>
            <a:chOff x="2209800" y="2438400"/>
            <a:chExt cx="6350489" cy="646331"/>
          </a:xfrm>
        </p:grpSpPr>
        <p:sp>
          <p:nvSpPr>
            <p:cNvPr id="13" name="TextBox 12"/>
            <p:cNvSpPr txBox="1"/>
            <p:nvPr/>
          </p:nvSpPr>
          <p:spPr>
            <a:xfrm>
              <a:off x="5334000" y="2438400"/>
              <a:ext cx="3226289" cy="646331"/>
            </a:xfrm>
            <a:prstGeom prst="rect">
              <a:avLst/>
            </a:prstGeom>
            <a:noFill/>
          </p:spPr>
          <p:txBody>
            <a:bodyPr wrap="none" rtlCol="0">
              <a:spAutoFit/>
            </a:bodyPr>
            <a:lstStyle/>
            <a:p>
              <a:r>
                <a:rPr lang="en-US" sz="1800" dirty="0" smtClean="0"/>
                <a:t>If obstacle-free segment,</a:t>
              </a:r>
            </a:p>
            <a:p>
              <a:r>
                <a:rPr lang="en-US" sz="1800" dirty="0" smtClean="0"/>
                <a:t>Then add the node to the tree</a:t>
              </a:r>
              <a:endParaRPr lang="en-US" sz="1800" dirty="0"/>
            </a:p>
          </p:txBody>
        </p:sp>
        <p:cxnSp>
          <p:nvCxnSpPr>
            <p:cNvPr id="15" name="Straight Connector 14"/>
            <p:cNvCxnSpPr/>
            <p:nvPr/>
          </p:nvCxnSpPr>
          <p:spPr bwMode="auto">
            <a:xfrm rot="10800000" flipV="1">
              <a:off x="2971800" y="2667000"/>
              <a:ext cx="2362200" cy="152400"/>
            </a:xfrm>
            <a:prstGeom prst="line">
              <a:avLst/>
            </a:prstGeom>
            <a:solidFill>
              <a:schemeClr val="accent1"/>
            </a:solidFill>
            <a:ln w="9525" cap="flat" cmpd="sng" algn="ctr">
              <a:solidFill>
                <a:schemeClr val="tx1"/>
              </a:solidFill>
              <a:prstDash val="solid"/>
              <a:round/>
              <a:headEnd type="none" w="med" len="med"/>
              <a:tailEnd type="arrow" w="med" len="med"/>
            </a:ln>
            <a:effectLst/>
          </p:spPr>
        </p:cxnSp>
        <p:cxnSp>
          <p:nvCxnSpPr>
            <p:cNvPr id="17" name="Straight Connector 16"/>
            <p:cNvCxnSpPr/>
            <p:nvPr/>
          </p:nvCxnSpPr>
          <p:spPr bwMode="auto">
            <a:xfrm rot="10800000" flipV="1">
              <a:off x="2209800" y="2895600"/>
              <a:ext cx="3124200" cy="152400"/>
            </a:xfrm>
            <a:prstGeom prst="line">
              <a:avLst/>
            </a:prstGeom>
            <a:solidFill>
              <a:schemeClr val="accent1"/>
            </a:solidFill>
            <a:ln w="9525" cap="flat" cmpd="sng" algn="ctr">
              <a:solidFill>
                <a:schemeClr val="tx1"/>
              </a:solidFill>
              <a:prstDash val="solid"/>
              <a:round/>
              <a:headEnd type="none" w="med" len="med"/>
              <a:tailEnd type="arrow" w="med" len="med"/>
            </a:ln>
            <a:effectLst/>
          </p:spPr>
        </p:cxnSp>
      </p:grpSp>
      <p:grpSp>
        <p:nvGrpSpPr>
          <p:cNvPr id="35" name="Group 34"/>
          <p:cNvGrpSpPr/>
          <p:nvPr/>
        </p:nvGrpSpPr>
        <p:grpSpPr>
          <a:xfrm>
            <a:off x="2819400" y="3124200"/>
            <a:ext cx="6305121" cy="369332"/>
            <a:chOff x="2819400" y="3124200"/>
            <a:chExt cx="6305121" cy="369332"/>
          </a:xfrm>
        </p:grpSpPr>
        <p:cxnSp>
          <p:nvCxnSpPr>
            <p:cNvPr id="22" name="Straight Connector 21"/>
            <p:cNvCxnSpPr>
              <a:stCxn id="23" idx="1"/>
            </p:cNvCxnSpPr>
            <p:nvPr/>
          </p:nvCxnSpPr>
          <p:spPr bwMode="auto">
            <a:xfrm rot="10800000" flipV="1">
              <a:off x="2819400" y="3308866"/>
              <a:ext cx="2514600" cy="120134"/>
            </a:xfrm>
            <a:prstGeom prst="line">
              <a:avLst/>
            </a:prstGeom>
            <a:solidFill>
              <a:schemeClr val="accent1"/>
            </a:solidFill>
            <a:ln w="9525" cap="flat" cmpd="sng" algn="ctr">
              <a:solidFill>
                <a:schemeClr val="tx1"/>
              </a:solidFill>
              <a:prstDash val="solid"/>
              <a:round/>
              <a:headEnd type="none" w="med" len="med"/>
              <a:tailEnd type="arrow" w="med" len="med"/>
            </a:ln>
            <a:effectLst/>
          </p:spPr>
        </p:cxnSp>
        <p:sp>
          <p:nvSpPr>
            <p:cNvPr id="23" name="TextBox 22"/>
            <p:cNvSpPr txBox="1"/>
            <p:nvPr/>
          </p:nvSpPr>
          <p:spPr>
            <a:xfrm>
              <a:off x="5334000" y="3124200"/>
              <a:ext cx="3790521" cy="369332"/>
            </a:xfrm>
            <a:prstGeom prst="rect">
              <a:avLst/>
            </a:prstGeom>
            <a:noFill/>
          </p:spPr>
          <p:txBody>
            <a:bodyPr wrap="none" rtlCol="0">
              <a:spAutoFit/>
            </a:bodyPr>
            <a:lstStyle/>
            <a:p>
              <a:r>
                <a:rPr lang="en-US" sz="1800" dirty="0" smtClean="0"/>
                <a:t>Compute the nodes inside the ball</a:t>
              </a:r>
              <a:endParaRPr lang="en-US" sz="1800" dirty="0"/>
            </a:p>
          </p:txBody>
        </p:sp>
      </p:grpSp>
      <p:grpSp>
        <p:nvGrpSpPr>
          <p:cNvPr id="36" name="Group 35"/>
          <p:cNvGrpSpPr/>
          <p:nvPr/>
        </p:nvGrpSpPr>
        <p:grpSpPr>
          <a:xfrm>
            <a:off x="4191000" y="3505200"/>
            <a:ext cx="4901783" cy="1066800"/>
            <a:chOff x="4191000" y="3505200"/>
            <a:chExt cx="4901783" cy="1066800"/>
          </a:xfrm>
        </p:grpSpPr>
        <p:sp>
          <p:nvSpPr>
            <p:cNvPr id="28" name="Right Brace 27"/>
            <p:cNvSpPr/>
            <p:nvPr/>
          </p:nvSpPr>
          <p:spPr bwMode="auto">
            <a:xfrm>
              <a:off x="4191000" y="3505200"/>
              <a:ext cx="381000" cy="10668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29" name="TextBox 28"/>
            <p:cNvSpPr txBox="1"/>
            <p:nvPr/>
          </p:nvSpPr>
          <p:spPr>
            <a:xfrm>
              <a:off x="4648200" y="3733800"/>
              <a:ext cx="4444583" cy="646331"/>
            </a:xfrm>
            <a:prstGeom prst="rect">
              <a:avLst/>
            </a:prstGeom>
            <a:noFill/>
          </p:spPr>
          <p:txBody>
            <a:bodyPr wrap="none" rtlCol="0">
              <a:spAutoFit/>
            </a:bodyPr>
            <a:lstStyle/>
            <a:p>
              <a:r>
                <a:rPr lang="en-US" sz="1800" dirty="0" smtClean="0"/>
                <a:t>Determine the closest node to the sample</a:t>
              </a:r>
            </a:p>
            <a:p>
              <a:r>
                <a:rPr lang="en-US" sz="1800" dirty="0" smtClean="0"/>
                <a:t>in terms of the cost</a:t>
              </a:r>
              <a:endParaRPr lang="en-US" sz="1800" dirty="0"/>
            </a:p>
          </p:txBody>
        </p:sp>
      </p:grpSp>
      <p:grpSp>
        <p:nvGrpSpPr>
          <p:cNvPr id="37" name="Group 36"/>
          <p:cNvGrpSpPr/>
          <p:nvPr/>
        </p:nvGrpSpPr>
        <p:grpSpPr>
          <a:xfrm>
            <a:off x="4191000" y="4724400"/>
            <a:ext cx="4273352" cy="1600200"/>
            <a:chOff x="4191000" y="4724400"/>
            <a:chExt cx="4273352" cy="1600200"/>
          </a:xfrm>
        </p:grpSpPr>
        <p:sp>
          <p:nvSpPr>
            <p:cNvPr id="30" name="Right Brace 29"/>
            <p:cNvSpPr/>
            <p:nvPr/>
          </p:nvSpPr>
          <p:spPr bwMode="auto">
            <a:xfrm>
              <a:off x="4191000" y="4724400"/>
              <a:ext cx="381000" cy="1600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31" name="TextBox 30"/>
            <p:cNvSpPr txBox="1"/>
            <p:nvPr/>
          </p:nvSpPr>
          <p:spPr>
            <a:xfrm>
              <a:off x="4699417" y="5181600"/>
              <a:ext cx="3764935" cy="646331"/>
            </a:xfrm>
            <a:prstGeom prst="rect">
              <a:avLst/>
            </a:prstGeom>
            <a:noFill/>
          </p:spPr>
          <p:txBody>
            <a:bodyPr wrap="none" rtlCol="0">
              <a:spAutoFit/>
            </a:bodyPr>
            <a:lstStyle/>
            <a:p>
              <a:r>
                <a:rPr lang="en-US" sz="1800" dirty="0" smtClean="0"/>
                <a:t>Extend back to the tree – extend to </a:t>
              </a:r>
            </a:p>
            <a:p>
              <a:r>
                <a:rPr lang="en-US" sz="1800" dirty="0" smtClean="0"/>
                <a:t>all the nodes inside the balls</a:t>
              </a:r>
              <a:endParaRPr lang="en-US" sz="18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RRT* on simulation examples</a:t>
            </a:r>
            <a:endParaRPr lang="en-US" dirty="0"/>
          </a:p>
        </p:txBody>
      </p:sp>
      <p:sp>
        <p:nvSpPr>
          <p:cNvPr id="3" name="Content Placeholder 2"/>
          <p:cNvSpPr>
            <a:spLocks noGrp="1"/>
          </p:cNvSpPr>
          <p:nvPr>
            <p:ph idx="1"/>
          </p:nvPr>
        </p:nvSpPr>
        <p:spPr/>
        <p:txBody>
          <a:bodyPr/>
          <a:lstStyle/>
          <a:p>
            <a:r>
              <a:rPr lang="en-US" dirty="0" smtClean="0"/>
              <a:t>The obstacle-free case:</a:t>
            </a:r>
            <a:endParaRPr lang="en-US" dirty="0"/>
          </a:p>
        </p:txBody>
      </p:sp>
      <p:pic>
        <p:nvPicPr>
          <p:cNvPr id="5" name="rrt_explore_empty_space.mp4">
            <a:hlinkClick r:id="" action="ppaction://media"/>
          </p:cNvPr>
          <p:cNvPicPr/>
          <p:nvPr>
            <a:videoFile r:link="rId1"/>
          </p:nvPr>
        </p:nvPicPr>
        <p:blipFill>
          <a:blip r:embed="rId4" cstate="print"/>
          <a:stretch>
            <a:fillRect/>
          </a:stretch>
        </p:blipFill>
        <p:spPr>
          <a:xfrm>
            <a:off x="0" y="2514600"/>
            <a:ext cx="4648200" cy="3486150"/>
          </a:xfrm>
          <a:prstGeom prst="rect">
            <a:avLst/>
          </a:prstGeom>
        </p:spPr>
      </p:pic>
      <p:pic>
        <p:nvPicPr>
          <p:cNvPr id="6" name="sim_rrtstar_no_obs.mp4">
            <a:hlinkClick r:id="" action="ppaction://media"/>
          </p:cNvPr>
          <p:cNvPicPr/>
          <p:nvPr>
            <a:videoFile r:link="rId2"/>
          </p:nvPr>
        </p:nvPicPr>
        <p:blipFill>
          <a:blip r:embed="rId5" cstate="print"/>
          <a:stretch>
            <a:fillRect/>
          </a:stretch>
        </p:blipFill>
        <p:spPr>
          <a:xfrm>
            <a:off x="4470400" y="2514600"/>
            <a:ext cx="4673600" cy="3505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RRT* on simulation examples</a:t>
            </a:r>
            <a:endParaRPr lang="en-US" dirty="0"/>
          </a:p>
        </p:txBody>
      </p:sp>
      <p:sp>
        <p:nvSpPr>
          <p:cNvPr id="3" name="Content Placeholder 2"/>
          <p:cNvSpPr>
            <a:spLocks noGrp="1"/>
          </p:cNvSpPr>
          <p:nvPr>
            <p:ph idx="1"/>
          </p:nvPr>
        </p:nvSpPr>
        <p:spPr/>
        <p:txBody>
          <a:bodyPr/>
          <a:lstStyle/>
          <a:p>
            <a:r>
              <a:rPr lang="en-US" dirty="0" smtClean="0"/>
              <a:t>With some obstacles</a:t>
            </a:r>
            <a:endParaRPr lang="en-US" dirty="0"/>
          </a:p>
        </p:txBody>
      </p:sp>
      <p:pic>
        <p:nvPicPr>
          <p:cNvPr id="8" name="rrt_with_obs.mp4">
            <a:hlinkClick r:id="" action="ppaction://media"/>
          </p:cNvPr>
          <p:cNvPicPr/>
          <p:nvPr>
            <a:videoFile r:link="rId1"/>
          </p:nvPr>
        </p:nvPicPr>
        <p:blipFill>
          <a:blip r:embed="rId4" cstate="print"/>
          <a:stretch>
            <a:fillRect/>
          </a:stretch>
        </p:blipFill>
        <p:spPr>
          <a:xfrm>
            <a:off x="152400" y="2743200"/>
            <a:ext cx="4800600" cy="3600450"/>
          </a:xfrm>
          <a:prstGeom prst="rect">
            <a:avLst/>
          </a:prstGeom>
        </p:spPr>
      </p:pic>
      <p:pic>
        <p:nvPicPr>
          <p:cNvPr id="9" name="rrtstar_with_obs.mp4">
            <a:hlinkClick r:id="" action="ppaction://media"/>
          </p:cNvPr>
          <p:cNvPicPr/>
          <p:nvPr>
            <a:videoFile r:link="rId2"/>
          </p:nvPr>
        </p:nvPicPr>
        <p:blipFill>
          <a:blip r:embed="rId5" cstate="print"/>
          <a:stretch>
            <a:fillRect/>
          </a:stretch>
        </p:blipFill>
        <p:spPr>
          <a:xfrm>
            <a:off x="4267200" y="2743200"/>
            <a:ext cx="4876800" cy="3657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RRT* on simulation examples</a:t>
            </a:r>
            <a:endParaRPr lang="en-US" dirty="0"/>
          </a:p>
        </p:txBody>
      </p:sp>
      <p:sp>
        <p:nvSpPr>
          <p:cNvPr id="3" name="Content Placeholder 2"/>
          <p:cNvSpPr>
            <a:spLocks noGrp="1"/>
          </p:cNvSpPr>
          <p:nvPr>
            <p:ph idx="1"/>
          </p:nvPr>
        </p:nvSpPr>
        <p:spPr/>
        <p:txBody>
          <a:bodyPr/>
          <a:lstStyle/>
          <a:p>
            <a:r>
              <a:rPr lang="en-US" dirty="0" smtClean="0"/>
              <a:t>With some obstacles</a:t>
            </a:r>
          </a:p>
          <a:p>
            <a:r>
              <a:rPr lang="en-US" dirty="0" smtClean="0"/>
              <a:t>Cost color coded:</a:t>
            </a:r>
            <a:endParaRPr lang="en-US" dirty="0"/>
          </a:p>
        </p:txBody>
      </p:sp>
      <p:pic>
        <p:nvPicPr>
          <p:cNvPr id="10" name="sim_rrtstar_color.mp4">
            <a:hlinkClick r:id="" action="ppaction://media"/>
          </p:cNvPr>
          <p:cNvPicPr/>
          <p:nvPr>
            <a:videoFile r:link="rId1"/>
          </p:nvPr>
        </p:nvPicPr>
        <p:blipFill>
          <a:blip r:embed="rId3" cstate="print"/>
          <a:stretch>
            <a:fillRect/>
          </a:stretch>
        </p:blipFill>
        <p:spPr>
          <a:xfrm>
            <a:off x="1981200" y="2552700"/>
            <a:ext cx="5334000" cy="4000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RRT* on simulation examples</a:t>
            </a:r>
            <a:endParaRPr lang="en-US" dirty="0"/>
          </a:p>
        </p:txBody>
      </p:sp>
      <p:sp>
        <p:nvSpPr>
          <p:cNvPr id="3" name="Content Placeholder 2"/>
          <p:cNvSpPr>
            <a:spLocks noGrp="1"/>
          </p:cNvSpPr>
          <p:nvPr>
            <p:ph idx="1"/>
          </p:nvPr>
        </p:nvSpPr>
        <p:spPr/>
        <p:txBody>
          <a:bodyPr/>
          <a:lstStyle/>
          <a:p>
            <a:r>
              <a:rPr lang="en-US" dirty="0" smtClean="0"/>
              <a:t>Upper rectangle is high cost</a:t>
            </a:r>
          </a:p>
          <a:p>
            <a:r>
              <a:rPr lang="en-US" dirty="0" smtClean="0"/>
              <a:t>Lower rectangle is low cost</a:t>
            </a:r>
            <a:endParaRPr lang="en-US" dirty="0"/>
          </a:p>
        </p:txBody>
      </p:sp>
      <p:pic>
        <p:nvPicPr>
          <p:cNvPr id="5" name="sim_rrtstar_cost_function.mp4">
            <a:hlinkClick r:id="" action="ppaction://media"/>
          </p:cNvPr>
          <p:cNvPicPr/>
          <p:nvPr>
            <a:videoFile r:link="rId1"/>
          </p:nvPr>
        </p:nvPicPr>
        <p:blipFill>
          <a:blip r:embed="rId3" cstate="print"/>
          <a:stretch>
            <a:fillRect/>
          </a:stretch>
        </p:blipFill>
        <p:spPr>
          <a:xfrm>
            <a:off x="1524000" y="2590800"/>
            <a:ext cx="5715000" cy="4286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1143000"/>
          </a:xfrm>
        </p:spPr>
        <p:txBody>
          <a:bodyPr/>
          <a:lstStyle/>
          <a:p>
            <a:pPr algn="l"/>
            <a:r>
              <a:rPr lang="en-US" sz="4400" dirty="0" smtClean="0"/>
              <a:t>Summary</a:t>
            </a:r>
            <a:endParaRPr lang="en-US" sz="4400" dirty="0"/>
          </a:p>
        </p:txBody>
      </p:sp>
      <p:sp>
        <p:nvSpPr>
          <p:cNvPr id="3" name="Content Placeholder 2"/>
          <p:cNvSpPr>
            <a:spLocks noGrp="1"/>
          </p:cNvSpPr>
          <p:nvPr>
            <p:ph idx="1"/>
          </p:nvPr>
        </p:nvSpPr>
        <p:spPr/>
        <p:txBody>
          <a:bodyPr/>
          <a:lstStyle/>
          <a:p>
            <a:r>
              <a:rPr lang="en-US" dirty="0" smtClean="0"/>
              <a:t>Studied the Rapidly-exploring Random Tree (RRT) algorithm</a:t>
            </a:r>
          </a:p>
          <a:p>
            <a:r>
              <a:rPr lang="en-US" dirty="0" smtClean="0"/>
              <a:t>Discussed challenges for motion planning </a:t>
            </a:r>
            <a:br>
              <a:rPr lang="en-US" dirty="0" smtClean="0"/>
            </a:br>
            <a:r>
              <a:rPr lang="en-US" dirty="0" smtClean="0"/>
              <a:t>methods in real-world applications</a:t>
            </a:r>
          </a:p>
          <a:p>
            <a:r>
              <a:rPr lang="en-US" dirty="0" smtClean="0"/>
              <a:t>Discussed </a:t>
            </a:r>
            <a:r>
              <a:rPr lang="en-US" i="1" dirty="0" smtClean="0"/>
              <a:t>magic </a:t>
            </a:r>
            <a:r>
              <a:rPr lang="en-US" dirty="0" smtClean="0"/>
              <a:t>behind sampling-based methods</a:t>
            </a:r>
          </a:p>
          <a:p>
            <a:r>
              <a:rPr lang="en-US" dirty="0" smtClean="0"/>
              <a:t>Looked at two applications: </a:t>
            </a:r>
          </a:p>
          <a:p>
            <a:pPr lvl="1"/>
            <a:r>
              <a:rPr lang="en-US" dirty="0" smtClean="0"/>
              <a:t>Urban Challenge vehicle, Agile Robotics forklift</a:t>
            </a:r>
          </a:p>
          <a:p>
            <a:r>
              <a:rPr lang="en-US" dirty="0" smtClean="0"/>
              <a:t>Studied the optimality properties of the RRT and the RRT* algorithm.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175602"/>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b="1" dirty="0" smtClean="0">
                <a:solidFill>
                  <a:srgbClr val="000000"/>
                </a:solidFill>
              </a:rPr>
              <a:t>RRT*: why it works? </a:t>
            </a:r>
            <a:br>
              <a:rPr lang="en-US" sz="3200" b="1" dirty="0" smtClean="0">
                <a:solidFill>
                  <a:srgbClr val="000000"/>
                </a:solidFill>
              </a:rPr>
            </a:br>
            <a:r>
              <a:rPr lang="en-US" sz="3200" b="1" dirty="0" smtClean="0">
                <a:solidFill>
                  <a:srgbClr val="000000"/>
                </a:solidFill>
              </a:rPr>
              <a:t>And how much time does it take to run?</a:t>
            </a:r>
          </a:p>
        </p:txBody>
      </p:sp>
      <p:sp>
        <p:nvSpPr>
          <p:cNvPr id="15363" name="Rectangle 2"/>
          <p:cNvSpPr>
            <a:spLocks noGrp="1" noChangeArrowheads="1"/>
          </p:cNvSpPr>
          <p:nvPr>
            <p:ph type="body" idx="1"/>
          </p:nvPr>
        </p:nvSpPr>
        <p:spPr>
          <a:xfrm>
            <a:off x="414720" y="1029709"/>
            <a:ext cx="8500680" cy="140869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It can be shown that the RRT* </a:t>
            </a:r>
            <a:r>
              <a:rPr lang="en-US" sz="1800" b="1" dirty="0" smtClean="0">
                <a:solidFill>
                  <a:srgbClr val="000000"/>
                </a:solidFill>
              </a:rPr>
              <a:t>converges to the optimum cost </a:t>
            </a:r>
            <a:r>
              <a:rPr lang="en-US" sz="1800" dirty="0" smtClean="0">
                <a:solidFill>
                  <a:srgbClr val="000000"/>
                </a:solidFill>
              </a:rPr>
              <a:t>with probability one, that is</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None/>
              <a:tabLst>
                <a:tab pos="656650" algn="l"/>
                <a:tab pos="1313299" algn="l"/>
                <a:tab pos="1969949" algn="l"/>
                <a:tab pos="2626599" algn="l"/>
                <a:tab pos="3283248" algn="l"/>
                <a:tab pos="3939898" algn="l"/>
                <a:tab pos="4596548" algn="l"/>
              </a:tabLst>
            </a:pPr>
            <a:endParaRPr lang="en-US" sz="1800" dirty="0" smtClean="0">
              <a:solidFill>
                <a:srgbClr val="000000"/>
              </a:solidFill>
            </a:endParaRPr>
          </a:p>
        </p:txBody>
      </p:sp>
      <p:pic>
        <p:nvPicPr>
          <p:cNvPr id="4" name="Picture 3" descr="latex-image-1.pdf"/>
          <p:cNvPicPr>
            <a:picLocks noChangeAspect="1"/>
          </p:cNvPicPr>
          <p:nvPr/>
        </p:nvPicPr>
        <p:blipFill>
          <a:blip r:embed="rId3" cstate="print"/>
          <a:stretch>
            <a:fillRect/>
          </a:stretch>
        </p:blipFill>
        <p:spPr>
          <a:xfrm>
            <a:off x="2819400" y="1676400"/>
            <a:ext cx="2743200" cy="546100"/>
          </a:xfrm>
          <a:prstGeom prst="rect">
            <a:avLst/>
          </a:prstGeom>
        </p:spPr>
      </p:pic>
      <p:sp>
        <p:nvSpPr>
          <p:cNvPr id="5" name="Rectangle 2"/>
          <p:cNvSpPr txBox="1">
            <a:spLocks noChangeArrowheads="1"/>
          </p:cNvSpPr>
          <p:nvPr/>
        </p:nvSpPr>
        <p:spPr bwMode="auto">
          <a:xfrm>
            <a:off x="414720" y="2590800"/>
            <a:ext cx="8500680" cy="1295400"/>
          </a:xfrm>
          <a:prstGeom prst="rect">
            <a:avLst/>
          </a:prstGeom>
          <a:noFill/>
          <a:ln w="9525">
            <a:noFill/>
            <a:miter lim="800000"/>
            <a:headEnd/>
            <a:tailEnd/>
          </a:ln>
        </p:spPr>
        <p:txBody>
          <a:bodyPr vert="horz" wrap="square" lIns="81639" tIns="56168" rIns="81639" bIns="42452" numCol="1" anchor="t" anchorCtr="0" compatLnSpc="1">
            <a:prstTxWarp prst="textNoShape">
              <a:avLst/>
            </a:prstTxWarp>
          </a:bodyPr>
          <a:lstStyle/>
          <a:p>
            <a:pPr marL="391686" marR="0" lvl="0" indent="-293764" algn="l" defTabSz="914400" rtl="0" eaLnBrk="1" fontAlgn="base" latinLnBrk="0" hangingPunct="1">
              <a:lnSpc>
                <a:spcPct val="94000"/>
              </a:lnSpc>
              <a:spcBef>
                <a:spcPts val="454"/>
              </a:spcBef>
              <a:spcAft>
                <a:spcPct val="0"/>
              </a:spcAft>
              <a:buClrTx/>
              <a:buSzPct val="45000"/>
              <a:buFontTx/>
              <a:buChar char="•"/>
              <a:tabLst>
                <a:tab pos="656650" algn="l"/>
                <a:tab pos="1313299" algn="l"/>
                <a:tab pos="1969949" algn="l"/>
                <a:tab pos="2626599" algn="l"/>
                <a:tab pos="3283248" algn="l"/>
                <a:tab pos="3939898" algn="l"/>
                <a:tab pos="4596548" algn="l"/>
              </a:tabLst>
              <a:defRPr/>
            </a:pPr>
            <a:r>
              <a:rPr kumimoji="0" lang="en-US" sz="1800" b="1" i="0" u="none" strike="noStrike" kern="0" cap="none" spc="0" normalizeH="0" baseline="0" noProof="0" dirty="0" smtClean="0">
                <a:ln>
                  <a:noFill/>
                </a:ln>
                <a:solidFill>
                  <a:srgbClr val="000000"/>
                </a:solidFill>
                <a:effectLst/>
                <a:uLnTx/>
                <a:uFillTx/>
                <a:latin typeface="+mn-lt"/>
                <a:ea typeface="+mn-ea"/>
                <a:cs typeface="+mn-cs"/>
              </a:rPr>
              <a:t>Then,</a:t>
            </a:r>
            <a:r>
              <a:rPr kumimoji="0" lang="en-US" sz="1800" b="1" i="0" u="none" strike="noStrike" kern="0" cap="none" spc="0" normalizeH="0" noProof="0" dirty="0" smtClean="0">
                <a:ln>
                  <a:noFill/>
                </a:ln>
                <a:solidFill>
                  <a:srgbClr val="000000"/>
                </a:solidFill>
                <a:effectLst/>
                <a:uLnTx/>
                <a:uFillTx/>
                <a:latin typeface="+mn-lt"/>
                <a:ea typeface="+mn-ea"/>
                <a:cs typeface="+mn-cs"/>
              </a:rPr>
              <a:t> </a:t>
            </a:r>
            <a:r>
              <a:rPr lang="en-US" sz="1800" b="1" kern="0" dirty="0" smtClean="0">
                <a:solidFill>
                  <a:srgbClr val="000000"/>
                </a:solidFill>
                <a:latin typeface="+mn-lt"/>
                <a:ea typeface="+mn-ea"/>
              </a:rPr>
              <a:t>how </a:t>
            </a:r>
            <a:r>
              <a:rPr kumimoji="0" lang="en-US" sz="1800" b="1" i="0" u="none" strike="noStrike" kern="0" cap="none" spc="0" normalizeH="0" baseline="0" noProof="0" dirty="0" smtClean="0">
                <a:ln>
                  <a:noFill/>
                </a:ln>
                <a:solidFill>
                  <a:srgbClr val="000000"/>
                </a:solidFill>
                <a:effectLst/>
                <a:uLnTx/>
                <a:uFillTx/>
                <a:latin typeface="+mn-lt"/>
                <a:ea typeface="+mn-ea"/>
                <a:cs typeface="+mn-cs"/>
              </a:rPr>
              <a:t>about computational complexity?</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a:t>
            </a:r>
          </a:p>
          <a:p>
            <a:pPr marL="791736" marR="0" lvl="1"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r>
              <a:rPr kumimoji="0" lang="en-US" sz="1400" b="0" i="0" u="none" strike="noStrike" kern="0" cap="none" spc="0" normalizeH="0" baseline="0" noProof="0" dirty="0" smtClean="0">
                <a:ln>
                  <a:noFill/>
                </a:ln>
                <a:solidFill>
                  <a:srgbClr val="000000"/>
                </a:solidFill>
                <a:effectLst/>
                <a:uLnTx/>
                <a:uFillTx/>
                <a:latin typeface="+mn-lt"/>
                <a:ea typeface="+mn-ea"/>
              </a:rPr>
              <a:t>The number of nodes in the ball is around </a:t>
            </a:r>
            <a:r>
              <a:rPr kumimoji="0" lang="en-US" sz="1400" b="0" i="0" u="none" strike="noStrike" kern="0" cap="none" spc="0" normalizeH="0" baseline="0" noProof="0" dirty="0" err="1" smtClean="0">
                <a:ln>
                  <a:noFill/>
                </a:ln>
                <a:solidFill>
                  <a:srgbClr val="000000"/>
                </a:solidFill>
                <a:effectLst/>
                <a:uLnTx/>
                <a:uFillTx/>
                <a:latin typeface="+mn-lt"/>
                <a:ea typeface="+mn-ea"/>
              </a:rPr>
              <a:t>log(m</a:t>
            </a:r>
            <a:r>
              <a:rPr kumimoji="0" lang="en-US" sz="1400" b="0" i="0" u="none" strike="noStrike" kern="0" cap="none" spc="0" normalizeH="0" baseline="0" noProof="0" dirty="0" smtClean="0">
                <a:ln>
                  <a:noFill/>
                </a:ln>
                <a:solidFill>
                  <a:srgbClr val="000000"/>
                </a:solidFill>
                <a:effectLst/>
                <a:uLnTx/>
                <a:uFillTx/>
                <a:latin typeface="+mn-lt"/>
                <a:ea typeface="+mn-ea"/>
              </a:rPr>
              <a:t>), where </a:t>
            </a:r>
            <a:r>
              <a:rPr kumimoji="0" lang="en-US" sz="1400" b="0" i="0" u="none" strike="noStrike" kern="0" cap="none" spc="0" normalizeH="0" baseline="0" noProof="0" dirty="0" err="1" smtClean="0">
                <a:ln>
                  <a:noFill/>
                </a:ln>
                <a:solidFill>
                  <a:srgbClr val="000000"/>
                </a:solidFill>
                <a:effectLst/>
                <a:uLnTx/>
                <a:uFillTx/>
                <a:latin typeface="+mn-lt"/>
                <a:ea typeface="+mn-ea"/>
              </a:rPr>
              <a:t>m</a:t>
            </a:r>
            <a:r>
              <a:rPr kumimoji="0" lang="en-US" sz="1400" b="0" i="0" u="none" strike="noStrike" kern="0" cap="none" spc="0" normalizeH="0" baseline="0" noProof="0" dirty="0" smtClean="0">
                <a:ln>
                  <a:noFill/>
                </a:ln>
                <a:solidFill>
                  <a:srgbClr val="000000"/>
                </a:solidFill>
                <a:effectLst/>
                <a:uLnTx/>
                <a:uFillTx/>
                <a:latin typeface="+mn-lt"/>
                <a:ea typeface="+mn-ea"/>
              </a:rPr>
              <a:t> is the number of nodes.</a:t>
            </a:r>
          </a:p>
          <a:p>
            <a:pPr marL="791736" marR="0" lvl="1"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r>
              <a:rPr kumimoji="0" lang="en-US" sz="1400" b="0" i="0" u="none" strike="noStrike" kern="0" cap="none" spc="0" normalizeH="0" baseline="0" noProof="0" dirty="0" smtClean="0">
                <a:ln>
                  <a:noFill/>
                </a:ln>
                <a:solidFill>
                  <a:srgbClr val="000000"/>
                </a:solidFill>
                <a:effectLst/>
                <a:uLnTx/>
                <a:uFillTx/>
                <a:latin typeface="+mn-lt"/>
                <a:ea typeface="+mn-ea"/>
              </a:rPr>
              <a:t>Hence, we need to do </a:t>
            </a:r>
            <a:r>
              <a:rPr kumimoji="0" lang="en-US" sz="1400" b="0" i="0" u="none" strike="noStrike" kern="0" cap="none" spc="0" normalizeH="0" baseline="0" noProof="0" dirty="0" err="1" smtClean="0">
                <a:ln>
                  <a:noFill/>
                </a:ln>
                <a:solidFill>
                  <a:srgbClr val="000000"/>
                </a:solidFill>
                <a:effectLst/>
                <a:uLnTx/>
                <a:uFillTx/>
                <a:latin typeface="+mn-lt"/>
                <a:ea typeface="+mn-ea"/>
              </a:rPr>
              <a:t>log(m</a:t>
            </a:r>
            <a:r>
              <a:rPr kumimoji="0" lang="en-US" sz="1400" b="0" i="0" u="none" strike="noStrike" kern="0" cap="none" spc="0" normalizeH="0" baseline="0" noProof="0" dirty="0" smtClean="0">
                <a:ln>
                  <a:noFill/>
                </a:ln>
                <a:solidFill>
                  <a:srgbClr val="000000"/>
                </a:solidFill>
                <a:effectLst/>
                <a:uLnTx/>
                <a:uFillTx/>
                <a:latin typeface="+mn-lt"/>
                <a:ea typeface="+mn-ea"/>
              </a:rPr>
              <a:t>) more extensions at each iteration.</a:t>
            </a:r>
          </a:p>
          <a:p>
            <a:pPr marL="791736" marR="0" lvl="1"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r>
              <a:rPr kumimoji="0" lang="en-US" sz="1400" b="0" i="0" u="none" strike="noStrike" kern="0" cap="none" spc="0" normalizeH="0" baseline="0" noProof="0" dirty="0" smtClean="0">
                <a:ln>
                  <a:noFill/>
                </a:ln>
                <a:solidFill>
                  <a:srgbClr val="000000"/>
                </a:solidFill>
                <a:effectLst/>
                <a:uLnTx/>
                <a:uFillTx/>
                <a:latin typeface="+mn-lt"/>
                <a:ea typeface="+mn-ea"/>
              </a:rPr>
              <a:t>However, finding the nearest neighbor in a tree with </a:t>
            </a:r>
            <a:r>
              <a:rPr kumimoji="0" lang="en-US" sz="1400" b="0" i="0" u="none" strike="noStrike" kern="0" cap="none" spc="0" normalizeH="0" baseline="0" noProof="0" dirty="0" err="1" smtClean="0">
                <a:ln>
                  <a:noFill/>
                </a:ln>
                <a:solidFill>
                  <a:srgbClr val="000000"/>
                </a:solidFill>
                <a:effectLst/>
                <a:uLnTx/>
                <a:uFillTx/>
                <a:latin typeface="+mn-lt"/>
                <a:ea typeface="+mn-ea"/>
              </a:rPr>
              <a:t>m</a:t>
            </a:r>
            <a:r>
              <a:rPr kumimoji="0" lang="en-US" sz="1400" b="0" i="0" u="none" strike="noStrike" kern="0" cap="none" spc="0" normalizeH="0" baseline="0" noProof="0" dirty="0" smtClean="0">
                <a:ln>
                  <a:noFill/>
                </a:ln>
                <a:solidFill>
                  <a:srgbClr val="000000"/>
                </a:solidFill>
                <a:effectLst/>
                <a:uLnTx/>
                <a:uFillTx/>
                <a:latin typeface="+mn-lt"/>
                <a:ea typeface="+mn-ea"/>
              </a:rPr>
              <a:t> nodes takes around </a:t>
            </a:r>
            <a:r>
              <a:rPr kumimoji="0" lang="en-US" sz="1400" b="0" i="0" u="none" strike="noStrike" kern="0" cap="none" spc="0" normalizeH="0" baseline="0" noProof="0" dirty="0" err="1" smtClean="0">
                <a:ln>
                  <a:noFill/>
                </a:ln>
                <a:solidFill>
                  <a:srgbClr val="000000"/>
                </a:solidFill>
                <a:effectLst/>
                <a:uLnTx/>
                <a:uFillTx/>
                <a:latin typeface="+mn-lt"/>
                <a:ea typeface="+mn-ea"/>
              </a:rPr>
              <a:t>log(m</a:t>
            </a:r>
            <a:r>
              <a:rPr kumimoji="0" lang="en-US" sz="1400" b="0" i="0" u="none" strike="noStrike" kern="0" cap="none" spc="0" normalizeH="0" baseline="0" noProof="0" dirty="0" smtClean="0">
                <a:ln>
                  <a:noFill/>
                </a:ln>
                <a:solidFill>
                  <a:srgbClr val="000000"/>
                </a:solidFill>
                <a:effectLst/>
                <a:uLnTx/>
                <a:uFillTx/>
                <a:latin typeface="+mn-lt"/>
                <a:ea typeface="+mn-ea"/>
              </a:rPr>
              <a:t>) time anyway</a:t>
            </a:r>
          </a:p>
          <a:p>
            <a:pPr marL="791736" marR="0" lvl="1"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endParaRPr kumimoji="0" lang="en-US" sz="1400" b="0" i="0" u="none" strike="noStrike" kern="0" cap="none" spc="0" normalizeH="0" baseline="0" noProof="0" dirty="0" smtClean="0">
              <a:ln>
                <a:noFill/>
              </a:ln>
              <a:solidFill>
                <a:srgbClr val="000000"/>
              </a:solidFill>
              <a:effectLst/>
              <a:uLnTx/>
              <a:uFillTx/>
              <a:latin typeface="+mn-lt"/>
              <a:ea typeface="+mn-ea"/>
            </a:endParaRPr>
          </a:p>
          <a:p>
            <a:pPr marL="791736" marR="0" lvl="1"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endParaRPr kumimoji="0" lang="en-US" sz="1400" b="0" i="0" u="none" strike="noStrike" kern="0" cap="none" spc="0" normalizeH="0" baseline="0" noProof="0" dirty="0" smtClean="0">
              <a:ln>
                <a:noFill/>
              </a:ln>
              <a:solidFill>
                <a:srgbClr val="000000"/>
              </a:solidFill>
              <a:effectLst/>
              <a:uLnTx/>
              <a:uFillTx/>
              <a:latin typeface="+mn-lt"/>
              <a:ea typeface="+mn-ea"/>
            </a:endParaRPr>
          </a:p>
        </p:txBody>
      </p:sp>
      <p:sp>
        <p:nvSpPr>
          <p:cNvPr id="6" name="TextBox 5"/>
          <p:cNvSpPr txBox="1"/>
          <p:nvPr/>
        </p:nvSpPr>
        <p:spPr>
          <a:xfrm>
            <a:off x="4375520" y="4114800"/>
            <a:ext cx="806080" cy="461665"/>
          </a:xfrm>
          <a:prstGeom prst="rect">
            <a:avLst/>
          </a:prstGeom>
          <a:noFill/>
        </p:spPr>
        <p:txBody>
          <a:bodyPr wrap="none" rtlCol="0">
            <a:spAutoFit/>
          </a:bodyPr>
          <a:lstStyle/>
          <a:p>
            <a:r>
              <a:rPr lang="en-US" dirty="0" smtClean="0"/>
              <a:t>RRT</a:t>
            </a:r>
            <a:endParaRPr lang="en-US" dirty="0"/>
          </a:p>
        </p:txBody>
      </p:sp>
      <p:cxnSp>
        <p:nvCxnSpPr>
          <p:cNvPr id="8" name="Straight Connector 7"/>
          <p:cNvCxnSpPr/>
          <p:nvPr/>
        </p:nvCxnSpPr>
        <p:spPr bwMode="auto">
          <a:xfrm>
            <a:off x="838200" y="4572000"/>
            <a:ext cx="7391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6688585" y="4114800"/>
            <a:ext cx="931415" cy="461665"/>
          </a:xfrm>
          <a:prstGeom prst="rect">
            <a:avLst/>
          </a:prstGeom>
          <a:noFill/>
        </p:spPr>
        <p:txBody>
          <a:bodyPr wrap="none" rtlCol="0">
            <a:spAutoFit/>
          </a:bodyPr>
          <a:lstStyle/>
          <a:p>
            <a:r>
              <a:rPr lang="en-US" dirty="0" smtClean="0"/>
              <a:t>RRT*</a:t>
            </a:r>
            <a:endParaRPr lang="en-US" dirty="0"/>
          </a:p>
        </p:txBody>
      </p:sp>
      <p:sp>
        <p:nvSpPr>
          <p:cNvPr id="10" name="TextBox 9"/>
          <p:cNvSpPr txBox="1"/>
          <p:nvPr/>
        </p:nvSpPr>
        <p:spPr>
          <a:xfrm>
            <a:off x="883261" y="4648200"/>
            <a:ext cx="2545739" cy="461665"/>
          </a:xfrm>
          <a:prstGeom prst="rect">
            <a:avLst/>
          </a:prstGeom>
          <a:noFill/>
        </p:spPr>
        <p:txBody>
          <a:bodyPr wrap="none" rtlCol="0">
            <a:spAutoFit/>
          </a:bodyPr>
          <a:lstStyle/>
          <a:p>
            <a:r>
              <a:rPr lang="en-US" dirty="0" smtClean="0"/>
              <a:t>Nearest neighbor</a:t>
            </a:r>
            <a:endParaRPr lang="en-US" dirty="0"/>
          </a:p>
        </p:txBody>
      </p:sp>
      <p:sp>
        <p:nvSpPr>
          <p:cNvPr id="11" name="TextBox 10"/>
          <p:cNvSpPr txBox="1"/>
          <p:nvPr/>
        </p:nvSpPr>
        <p:spPr>
          <a:xfrm>
            <a:off x="304800" y="5558135"/>
            <a:ext cx="3178424" cy="461665"/>
          </a:xfrm>
          <a:prstGeom prst="rect">
            <a:avLst/>
          </a:prstGeom>
          <a:noFill/>
        </p:spPr>
        <p:txBody>
          <a:bodyPr wrap="none" rtlCol="0">
            <a:spAutoFit/>
          </a:bodyPr>
          <a:lstStyle/>
          <a:p>
            <a:r>
              <a:rPr lang="en-US" dirty="0" smtClean="0"/>
              <a:t>Number of extensions</a:t>
            </a:r>
            <a:endParaRPr lang="en-US" dirty="0"/>
          </a:p>
        </p:txBody>
      </p:sp>
      <p:sp>
        <p:nvSpPr>
          <p:cNvPr id="12" name="TextBox 11"/>
          <p:cNvSpPr txBox="1"/>
          <p:nvPr/>
        </p:nvSpPr>
        <p:spPr>
          <a:xfrm>
            <a:off x="1524000" y="5100935"/>
            <a:ext cx="1946717" cy="461665"/>
          </a:xfrm>
          <a:prstGeom prst="rect">
            <a:avLst/>
          </a:prstGeom>
          <a:noFill/>
        </p:spPr>
        <p:txBody>
          <a:bodyPr wrap="none" rtlCol="0">
            <a:spAutoFit/>
          </a:bodyPr>
          <a:lstStyle/>
          <a:p>
            <a:r>
              <a:rPr lang="en-US" dirty="0" smtClean="0"/>
              <a:t>Close Nodes</a:t>
            </a:r>
            <a:endParaRPr lang="en-US" dirty="0"/>
          </a:p>
        </p:txBody>
      </p:sp>
      <p:sp>
        <p:nvSpPr>
          <p:cNvPr id="13" name="TextBox 12"/>
          <p:cNvSpPr txBox="1"/>
          <p:nvPr/>
        </p:nvSpPr>
        <p:spPr>
          <a:xfrm>
            <a:off x="2584906" y="6091535"/>
            <a:ext cx="920294" cy="461665"/>
          </a:xfrm>
          <a:prstGeom prst="rect">
            <a:avLst/>
          </a:prstGeom>
          <a:noFill/>
        </p:spPr>
        <p:txBody>
          <a:bodyPr wrap="none" rtlCol="0">
            <a:spAutoFit/>
          </a:bodyPr>
          <a:lstStyle/>
          <a:p>
            <a:r>
              <a:rPr lang="en-US" dirty="0" smtClean="0"/>
              <a:t>Total: </a:t>
            </a:r>
            <a:endParaRPr lang="en-US" dirty="0"/>
          </a:p>
        </p:txBody>
      </p:sp>
      <p:sp>
        <p:nvSpPr>
          <p:cNvPr id="14" name="TextBox 13"/>
          <p:cNvSpPr txBox="1"/>
          <p:nvPr/>
        </p:nvSpPr>
        <p:spPr>
          <a:xfrm>
            <a:off x="4038600" y="4648200"/>
            <a:ext cx="1381658" cy="461665"/>
          </a:xfrm>
          <a:prstGeom prst="rect">
            <a:avLst/>
          </a:prstGeom>
          <a:noFill/>
        </p:spPr>
        <p:txBody>
          <a:bodyPr wrap="none" rtlCol="0">
            <a:spAutoFit/>
          </a:bodyPr>
          <a:lstStyle/>
          <a:p>
            <a:r>
              <a:rPr lang="en-US" dirty="0" err="1" smtClean="0"/>
              <a:t>O(log</a:t>
            </a:r>
            <a:r>
              <a:rPr lang="en-US" dirty="0" smtClean="0"/>
              <a:t> </a:t>
            </a:r>
            <a:r>
              <a:rPr lang="en-US" dirty="0" err="1" smtClean="0"/>
              <a:t>m</a:t>
            </a:r>
            <a:r>
              <a:rPr lang="en-US" dirty="0" smtClean="0"/>
              <a:t>)</a:t>
            </a:r>
            <a:endParaRPr lang="en-US" dirty="0"/>
          </a:p>
        </p:txBody>
      </p:sp>
      <p:sp>
        <p:nvSpPr>
          <p:cNvPr id="15" name="TextBox 14"/>
          <p:cNvSpPr txBox="1"/>
          <p:nvPr/>
        </p:nvSpPr>
        <p:spPr>
          <a:xfrm>
            <a:off x="6400800" y="4648200"/>
            <a:ext cx="1381658" cy="461665"/>
          </a:xfrm>
          <a:prstGeom prst="rect">
            <a:avLst/>
          </a:prstGeom>
          <a:noFill/>
        </p:spPr>
        <p:txBody>
          <a:bodyPr wrap="none" rtlCol="0">
            <a:spAutoFit/>
          </a:bodyPr>
          <a:lstStyle/>
          <a:p>
            <a:r>
              <a:rPr lang="en-US" dirty="0" err="1" smtClean="0"/>
              <a:t>O(log</a:t>
            </a:r>
            <a:r>
              <a:rPr lang="en-US" dirty="0" smtClean="0"/>
              <a:t> </a:t>
            </a:r>
            <a:r>
              <a:rPr lang="en-US" dirty="0" err="1" smtClean="0"/>
              <a:t>m</a:t>
            </a:r>
            <a:r>
              <a:rPr lang="en-US" dirty="0" smtClean="0"/>
              <a:t>)</a:t>
            </a:r>
            <a:endParaRPr lang="en-US" dirty="0"/>
          </a:p>
        </p:txBody>
      </p:sp>
      <p:sp>
        <p:nvSpPr>
          <p:cNvPr id="16" name="TextBox 15"/>
          <p:cNvSpPr txBox="1"/>
          <p:nvPr/>
        </p:nvSpPr>
        <p:spPr>
          <a:xfrm>
            <a:off x="6400800" y="5029200"/>
            <a:ext cx="1381658" cy="461665"/>
          </a:xfrm>
          <a:prstGeom prst="rect">
            <a:avLst/>
          </a:prstGeom>
          <a:noFill/>
        </p:spPr>
        <p:txBody>
          <a:bodyPr wrap="none" rtlCol="0">
            <a:spAutoFit/>
          </a:bodyPr>
          <a:lstStyle/>
          <a:p>
            <a:r>
              <a:rPr lang="en-US" dirty="0" err="1" smtClean="0"/>
              <a:t>O(log</a:t>
            </a:r>
            <a:r>
              <a:rPr lang="en-US" dirty="0" smtClean="0"/>
              <a:t> </a:t>
            </a:r>
            <a:r>
              <a:rPr lang="en-US" dirty="0" err="1" smtClean="0"/>
              <a:t>m</a:t>
            </a:r>
            <a:r>
              <a:rPr lang="en-US" dirty="0" smtClean="0"/>
              <a:t>)</a:t>
            </a:r>
            <a:endParaRPr lang="en-US" dirty="0"/>
          </a:p>
        </p:txBody>
      </p:sp>
      <p:sp>
        <p:nvSpPr>
          <p:cNvPr id="17" name="TextBox 16"/>
          <p:cNvSpPr txBox="1"/>
          <p:nvPr/>
        </p:nvSpPr>
        <p:spPr>
          <a:xfrm>
            <a:off x="4589642" y="5029200"/>
            <a:ext cx="287158" cy="461665"/>
          </a:xfrm>
          <a:prstGeom prst="rect">
            <a:avLst/>
          </a:prstGeom>
          <a:noFill/>
        </p:spPr>
        <p:txBody>
          <a:bodyPr wrap="none" rtlCol="0">
            <a:spAutoFit/>
          </a:bodyPr>
          <a:lstStyle/>
          <a:p>
            <a:r>
              <a:rPr lang="en-US" dirty="0" smtClean="0"/>
              <a:t>-</a:t>
            </a:r>
            <a:endParaRPr lang="en-US" dirty="0"/>
          </a:p>
        </p:txBody>
      </p:sp>
      <p:sp>
        <p:nvSpPr>
          <p:cNvPr id="18" name="Rectangle 17"/>
          <p:cNvSpPr/>
          <p:nvPr/>
        </p:nvSpPr>
        <p:spPr>
          <a:xfrm>
            <a:off x="6400800" y="5481935"/>
            <a:ext cx="1381658" cy="461665"/>
          </a:xfrm>
          <a:prstGeom prst="rect">
            <a:avLst/>
          </a:prstGeom>
        </p:spPr>
        <p:txBody>
          <a:bodyPr wrap="none">
            <a:spAutoFit/>
          </a:bodyPr>
          <a:lstStyle/>
          <a:p>
            <a:r>
              <a:rPr lang="en-US" dirty="0" err="1" smtClean="0"/>
              <a:t>O(log</a:t>
            </a:r>
            <a:r>
              <a:rPr lang="en-US" dirty="0" smtClean="0"/>
              <a:t> </a:t>
            </a:r>
            <a:r>
              <a:rPr lang="en-US" dirty="0" err="1" smtClean="0"/>
              <a:t>m</a:t>
            </a:r>
            <a:r>
              <a:rPr lang="en-US" dirty="0" smtClean="0"/>
              <a:t>)</a:t>
            </a:r>
            <a:endParaRPr lang="en-US" dirty="0"/>
          </a:p>
        </p:txBody>
      </p:sp>
      <p:sp>
        <p:nvSpPr>
          <p:cNvPr id="19" name="Rectangle 18"/>
          <p:cNvSpPr/>
          <p:nvPr/>
        </p:nvSpPr>
        <p:spPr>
          <a:xfrm>
            <a:off x="4520963" y="5486400"/>
            <a:ext cx="355837" cy="461665"/>
          </a:xfrm>
          <a:prstGeom prst="rect">
            <a:avLst/>
          </a:prstGeom>
        </p:spPr>
        <p:txBody>
          <a:bodyPr wrap="none">
            <a:spAutoFit/>
          </a:bodyPr>
          <a:lstStyle/>
          <a:p>
            <a:r>
              <a:rPr lang="en-US" dirty="0" smtClean="0"/>
              <a:t>1</a:t>
            </a:r>
            <a:endParaRPr lang="en-US" dirty="0"/>
          </a:p>
        </p:txBody>
      </p:sp>
      <p:sp>
        <p:nvSpPr>
          <p:cNvPr id="20" name="Rectangle 19"/>
          <p:cNvSpPr/>
          <p:nvPr/>
        </p:nvSpPr>
        <p:spPr>
          <a:xfrm>
            <a:off x="4038600" y="6091535"/>
            <a:ext cx="1381658" cy="461665"/>
          </a:xfrm>
          <a:prstGeom prst="rect">
            <a:avLst/>
          </a:prstGeom>
        </p:spPr>
        <p:txBody>
          <a:bodyPr wrap="none">
            <a:spAutoFit/>
          </a:bodyPr>
          <a:lstStyle/>
          <a:p>
            <a:r>
              <a:rPr lang="en-US" dirty="0" err="1" smtClean="0"/>
              <a:t>O(log</a:t>
            </a:r>
            <a:r>
              <a:rPr lang="en-US" dirty="0" smtClean="0"/>
              <a:t> </a:t>
            </a:r>
            <a:r>
              <a:rPr lang="en-US" dirty="0" err="1" smtClean="0"/>
              <a:t>m</a:t>
            </a:r>
            <a:r>
              <a:rPr lang="en-US" dirty="0" smtClean="0"/>
              <a:t>)</a:t>
            </a:r>
            <a:endParaRPr lang="en-US" dirty="0"/>
          </a:p>
        </p:txBody>
      </p:sp>
      <p:cxnSp>
        <p:nvCxnSpPr>
          <p:cNvPr id="21" name="Straight Connector 20"/>
          <p:cNvCxnSpPr/>
          <p:nvPr/>
        </p:nvCxnSpPr>
        <p:spPr bwMode="auto">
          <a:xfrm>
            <a:off x="381000" y="6019800"/>
            <a:ext cx="7848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Rectangle 22"/>
          <p:cNvSpPr/>
          <p:nvPr/>
        </p:nvSpPr>
        <p:spPr>
          <a:xfrm>
            <a:off x="6390742" y="6096000"/>
            <a:ext cx="1381658" cy="461665"/>
          </a:xfrm>
          <a:prstGeom prst="rect">
            <a:avLst/>
          </a:prstGeom>
        </p:spPr>
        <p:txBody>
          <a:bodyPr wrap="none">
            <a:spAutoFit/>
          </a:bodyPr>
          <a:lstStyle/>
          <a:p>
            <a:r>
              <a:rPr lang="en-US" dirty="0" err="1" smtClean="0"/>
              <a:t>O(log</a:t>
            </a:r>
            <a:r>
              <a:rPr lang="en-US" dirty="0" smtClean="0"/>
              <a:t> </a:t>
            </a:r>
            <a:r>
              <a:rPr lang="en-US" dirty="0" err="1" smtClean="0"/>
              <a:t>m</a:t>
            </a:r>
            <a:r>
              <a:rPr lang="en-US" dirty="0" smtClean="0"/>
              <a:t>)</a:t>
            </a:r>
            <a:endParaRPr lang="en-US" dirty="0"/>
          </a:p>
        </p:txBody>
      </p:sp>
      <p:cxnSp>
        <p:nvCxnSpPr>
          <p:cNvPr id="25" name="Straight Connector 24"/>
          <p:cNvCxnSpPr/>
          <p:nvPr/>
        </p:nvCxnSpPr>
        <p:spPr bwMode="auto">
          <a:xfrm rot="5400000">
            <a:off x="2324100" y="5372100"/>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4687094" y="5371306"/>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 grpId="0"/>
      <p:bldP spid="6" grpId="0"/>
      <p:bldP spid="9" grpId="0"/>
      <p:bldP spid="10" grpId="0"/>
      <p:bldP spid="11" grpId="0"/>
      <p:bldP spid="12" grpId="0"/>
      <p:bldP spid="13" grpId="0"/>
      <p:bldP spid="14" grpId="0"/>
      <p:bldP spid="15" grpId="0"/>
      <p:bldP spid="16" grpId="0"/>
      <p:bldP spid="17" grpId="0"/>
      <p:bldP spid="18" grpId="0"/>
      <p:bldP spid="19" grpId="0"/>
      <p:bldP spid="20"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17440" y="175602"/>
            <a:ext cx="8926560" cy="738798"/>
          </a:xfrm>
        </p:spPr>
        <p:txBody>
          <a:bodyPr lIns="81639" tIns="42452" rIns="81639" bIns="4245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b="1" dirty="0" smtClean="0">
                <a:solidFill>
                  <a:srgbClr val="000000"/>
                </a:solidFill>
              </a:rPr>
              <a:t>RRT*: why does it work? </a:t>
            </a:r>
            <a:br>
              <a:rPr lang="en-US" sz="3200" b="1" dirty="0" smtClean="0">
                <a:solidFill>
                  <a:srgbClr val="000000"/>
                </a:solidFill>
              </a:rPr>
            </a:br>
            <a:r>
              <a:rPr lang="en-US" sz="3200" b="1" dirty="0" smtClean="0">
                <a:solidFill>
                  <a:srgbClr val="000000"/>
                </a:solidFill>
              </a:rPr>
              <a:t>And how much time does it take to run?</a:t>
            </a:r>
          </a:p>
        </p:txBody>
      </p:sp>
      <p:sp>
        <p:nvSpPr>
          <p:cNvPr id="15363" name="Rectangle 2"/>
          <p:cNvSpPr>
            <a:spLocks noGrp="1" noChangeArrowheads="1"/>
          </p:cNvSpPr>
          <p:nvPr>
            <p:ph type="body" idx="1"/>
          </p:nvPr>
        </p:nvSpPr>
        <p:spPr>
          <a:xfrm>
            <a:off x="414720" y="1410709"/>
            <a:ext cx="8500680" cy="1408691"/>
          </a:xfrm>
        </p:spPr>
        <p:txBody>
          <a:bodyPr lIns="81639" tIns="56168" rIns="81639" bIns="42452"/>
          <a:lstStyle/>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RRT* </a:t>
            </a:r>
            <a:r>
              <a:rPr lang="en-US" sz="1800" b="1" dirty="0" smtClean="0">
                <a:solidFill>
                  <a:srgbClr val="000000"/>
                </a:solidFill>
              </a:rPr>
              <a:t>converges to the optimum cost </a:t>
            </a:r>
            <a:r>
              <a:rPr lang="en-US" sz="1800" dirty="0" smtClean="0">
                <a:solidFill>
                  <a:srgbClr val="000000"/>
                </a:solidFill>
              </a:rPr>
              <a:t>with probability one</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r>
              <a:rPr lang="en-US" sz="1800" dirty="0" smtClean="0">
                <a:solidFill>
                  <a:srgbClr val="000000"/>
                </a:solidFill>
              </a:rPr>
              <a:t>RRT* has the </a:t>
            </a:r>
            <a:r>
              <a:rPr lang="en-US" sz="1800" b="1" dirty="0" smtClean="0">
                <a:solidFill>
                  <a:srgbClr val="000000"/>
                </a:solidFill>
              </a:rPr>
              <a:t>same </a:t>
            </a:r>
            <a:r>
              <a:rPr lang="en-US" sz="1800" dirty="0" smtClean="0">
                <a:solidFill>
                  <a:srgbClr val="000000"/>
                </a:solidFill>
              </a:rPr>
              <a:t>asymptotic </a:t>
            </a:r>
            <a:r>
              <a:rPr lang="en-US" sz="1800" b="1" dirty="0" smtClean="0">
                <a:solidFill>
                  <a:srgbClr val="000000"/>
                </a:solidFill>
              </a:rPr>
              <a:t>computational complexity </a:t>
            </a:r>
            <a:r>
              <a:rPr lang="en-US" sz="1800" dirty="0" smtClean="0">
                <a:solidFill>
                  <a:srgbClr val="000000"/>
                </a:solidFill>
              </a:rPr>
              <a:t>with the RRT.</a:t>
            </a:r>
          </a:p>
          <a:p>
            <a:pPr marL="391686" indent="-293764">
              <a:lnSpc>
                <a:spcPct val="94000"/>
              </a:lnSpc>
              <a:spcBef>
                <a:spcPts val="454"/>
              </a:spcBef>
              <a:buSzPct val="45000"/>
              <a:buFont typeface="Wingdings" pitchFamily="32" charset="2"/>
              <a:buChar char=""/>
              <a:tabLst>
                <a:tab pos="656650" algn="l"/>
                <a:tab pos="1313299" algn="l"/>
                <a:tab pos="1969949" algn="l"/>
                <a:tab pos="2626599" algn="l"/>
                <a:tab pos="3283248" algn="l"/>
                <a:tab pos="3939898" algn="l"/>
                <a:tab pos="4596548" algn="l"/>
              </a:tabLst>
            </a:pPr>
            <a:endParaRPr lang="en-US" sz="1800" dirty="0" smtClean="0">
              <a:solidFill>
                <a:srgbClr val="000000"/>
              </a:solidFill>
            </a:endParaRPr>
          </a:p>
          <a:p>
            <a:pPr marL="391686" indent="-293764">
              <a:lnSpc>
                <a:spcPct val="94000"/>
              </a:lnSpc>
              <a:spcBef>
                <a:spcPts val="454"/>
              </a:spcBef>
              <a:buSzPct val="45000"/>
              <a:buNone/>
              <a:tabLst>
                <a:tab pos="656650" algn="l"/>
                <a:tab pos="1313299" algn="l"/>
                <a:tab pos="1969949" algn="l"/>
                <a:tab pos="2626599" algn="l"/>
                <a:tab pos="3283248" algn="l"/>
                <a:tab pos="3939898" algn="l"/>
                <a:tab pos="4596548" algn="l"/>
              </a:tabLst>
            </a:pPr>
            <a:endParaRPr lang="en-US" sz="1800" dirty="0" smtClean="0">
              <a:solidFill>
                <a:srgbClr val="000000"/>
              </a:solidFill>
            </a:endParaRPr>
          </a:p>
        </p:txBody>
      </p:sp>
      <p:sp>
        <p:nvSpPr>
          <p:cNvPr id="24" name="Rectangle 2"/>
          <p:cNvSpPr txBox="1">
            <a:spLocks noChangeArrowheads="1"/>
          </p:cNvSpPr>
          <p:nvPr/>
        </p:nvSpPr>
        <p:spPr bwMode="auto">
          <a:xfrm>
            <a:off x="414720" y="2553709"/>
            <a:ext cx="8500680" cy="494291"/>
          </a:xfrm>
          <a:prstGeom prst="rect">
            <a:avLst/>
          </a:prstGeom>
          <a:noFill/>
          <a:ln w="9525">
            <a:noFill/>
            <a:miter lim="800000"/>
            <a:headEnd/>
            <a:tailEnd/>
          </a:ln>
        </p:spPr>
        <p:txBody>
          <a:bodyPr vert="horz" wrap="square" lIns="81639" tIns="56168" rIns="81639" bIns="42452" numCol="1" anchor="t" anchorCtr="0" compatLnSpc="1">
            <a:prstTxWarp prst="textNoShape">
              <a:avLst/>
            </a:prstTxWarp>
          </a:bodyPr>
          <a:lstStyle/>
          <a:p>
            <a:pPr marL="391686" marR="0" lvl="0" indent="-293764" algn="l" defTabSz="914400" rtl="0" eaLnBrk="1" fontAlgn="base" latinLnBrk="0" hangingPunct="1">
              <a:lnSpc>
                <a:spcPct val="94000"/>
              </a:lnSpc>
              <a:spcBef>
                <a:spcPts val="454"/>
              </a:spcBef>
              <a:spcAft>
                <a:spcPct val="0"/>
              </a:spcAft>
              <a:buClrTx/>
              <a:buSzPct val="45000"/>
              <a:buFont typeface="Wingdings" pitchFamily="32" charset="2"/>
              <a:buChar char=""/>
              <a:tabLst>
                <a:tab pos="656650" algn="l"/>
                <a:tab pos="1313299" algn="l"/>
                <a:tab pos="1969949" algn="l"/>
                <a:tab pos="2626599" algn="l"/>
                <a:tab pos="3283248" algn="l"/>
                <a:tab pos="3939898" algn="l"/>
                <a:tab pos="4596548"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Some experimental evidence for the theoretical</a:t>
            </a:r>
            <a:r>
              <a:rPr kumimoji="0" lang="en-US" sz="1800" b="0" i="0" u="none" strike="noStrike" kern="0" cap="none" spc="0" normalizeH="0" noProof="0" dirty="0" smtClean="0">
                <a:ln>
                  <a:noFill/>
                </a:ln>
                <a:solidFill>
                  <a:srgbClr val="000000"/>
                </a:solidFill>
                <a:effectLst/>
                <a:uLnTx/>
                <a:uFillTx/>
                <a:latin typeface="+mn-lt"/>
                <a:ea typeface="+mn-ea"/>
                <a:cs typeface="+mn-cs"/>
              </a:rPr>
              <a:t> claims</a:t>
            </a:r>
            <a:r>
              <a:rPr kumimoji="0" lang="en-US" sz="1800" b="0" i="0" u="none" strike="noStrike" kern="0" cap="none" spc="0" normalizeH="0" baseline="0" noProof="0" dirty="0" smtClean="0">
                <a:ln>
                  <a:noFill/>
                </a:ln>
                <a:solidFill>
                  <a:srgbClr val="000000"/>
                </a:solidFill>
                <a:effectLst/>
                <a:uLnTx/>
                <a:uFillTx/>
                <a:latin typeface="+mn-lt"/>
                <a:ea typeface="+mn-ea"/>
                <a:cs typeface="+mn-cs"/>
              </a:rPr>
              <a:t>:</a:t>
            </a:r>
          </a:p>
          <a:p>
            <a:pPr marL="391686" marR="0" lvl="0" indent="-293764" algn="l" defTabSz="914400" rtl="0" eaLnBrk="1" fontAlgn="base" latinLnBrk="0" hangingPunct="1">
              <a:lnSpc>
                <a:spcPct val="94000"/>
              </a:lnSpc>
              <a:spcBef>
                <a:spcPts val="454"/>
              </a:spcBef>
              <a:spcAft>
                <a:spcPct val="0"/>
              </a:spcAft>
              <a:buClrTx/>
              <a:buSzPct val="45000"/>
              <a:tabLst>
                <a:tab pos="656650" algn="l"/>
                <a:tab pos="1313299" algn="l"/>
                <a:tab pos="1969949" algn="l"/>
                <a:tab pos="2626599" algn="l"/>
                <a:tab pos="3283248" algn="l"/>
                <a:tab pos="3939898" algn="l"/>
                <a:tab pos="4596548" algn="l"/>
              </a:tabLst>
              <a:defRPr/>
            </a:pPr>
            <a:endParaRPr lang="en-US" sz="1800" kern="0" dirty="0" smtClean="0">
              <a:solidFill>
                <a:srgbClr val="000000"/>
              </a:solidFill>
              <a:latin typeface="+mn-lt"/>
              <a:ea typeface="+mn-ea"/>
            </a:endParaRPr>
          </a:p>
          <a:p>
            <a:pPr marL="391686" marR="0" lvl="0" indent="-293764" algn="l" defTabSz="914400" rtl="0" eaLnBrk="1" fontAlgn="base" latinLnBrk="0" hangingPunct="1">
              <a:lnSpc>
                <a:spcPct val="94000"/>
              </a:lnSpc>
              <a:spcBef>
                <a:spcPts val="454"/>
              </a:spcBef>
              <a:spcAft>
                <a:spcPct val="0"/>
              </a:spcAft>
              <a:buClrTx/>
              <a:buSzPct val="45000"/>
              <a:tabLst>
                <a:tab pos="656650" algn="l"/>
                <a:tab pos="1313299" algn="l"/>
                <a:tab pos="1969949" algn="l"/>
                <a:tab pos="2626599" algn="l"/>
                <a:tab pos="3283248" algn="l"/>
                <a:tab pos="3939898" algn="l"/>
                <a:tab pos="4596548" algn="l"/>
              </a:tabLst>
              <a:defRPr/>
            </a:pPr>
            <a:r>
              <a:rPr lang="en-US" sz="1800" b="1" kern="0" dirty="0" smtClean="0">
                <a:solidFill>
                  <a:srgbClr val="000000"/>
                </a:solidFill>
                <a:latin typeface="+mn-lt"/>
                <a:ea typeface="+mn-ea"/>
              </a:rPr>
              <a:t>Running time of the RRT* / running time of the RRT vs. number of iterations</a:t>
            </a:r>
            <a:r>
              <a:rPr kumimoji="0" lang="en-US" sz="1800" b="1" i="0" u="none" strike="noStrike" kern="0" cap="none" spc="0" normalizeH="0" noProof="0" dirty="0" smtClean="0">
                <a:ln>
                  <a:noFill/>
                </a:ln>
                <a:solidFill>
                  <a:srgbClr val="000000"/>
                </a:solidFill>
                <a:effectLst/>
                <a:uLnTx/>
                <a:uFillTx/>
                <a:latin typeface="+mn-lt"/>
                <a:ea typeface="+mn-ea"/>
                <a:cs typeface="+mn-cs"/>
              </a:rPr>
              <a:t> </a:t>
            </a:r>
            <a:endParaRPr kumimoji="0" lang="en-US" sz="1800" b="1" i="0" u="none" strike="noStrike" kern="0" cap="none" spc="0" normalizeH="0" baseline="0" noProof="0" dirty="0" smtClean="0">
              <a:ln>
                <a:noFill/>
              </a:ln>
              <a:solidFill>
                <a:srgbClr val="000000"/>
              </a:solidFill>
              <a:effectLst/>
              <a:uLnTx/>
              <a:uFillTx/>
              <a:latin typeface="+mn-lt"/>
              <a:ea typeface="+mn-ea"/>
              <a:cs typeface="+mn-cs"/>
            </a:endParaRPr>
          </a:p>
          <a:p>
            <a:pPr marL="391686" marR="0" lvl="0" indent="-293764" algn="l" defTabSz="914400" rtl="0" eaLnBrk="1" fontAlgn="base" latinLnBrk="0" hangingPunct="1">
              <a:lnSpc>
                <a:spcPct val="94000"/>
              </a:lnSpc>
              <a:spcBef>
                <a:spcPts val="454"/>
              </a:spcBef>
              <a:spcAft>
                <a:spcPct val="0"/>
              </a:spcAft>
              <a:buClrTx/>
              <a:buSzPct val="45000"/>
              <a:buFontTx/>
              <a:buNone/>
              <a:tabLst>
                <a:tab pos="656650" algn="l"/>
                <a:tab pos="1313299" algn="l"/>
                <a:tab pos="1969949" algn="l"/>
                <a:tab pos="2626599" algn="l"/>
                <a:tab pos="3283248" algn="l"/>
                <a:tab pos="3939898" algn="l"/>
                <a:tab pos="4596548" algn="l"/>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pPr algn="l"/>
            <a:r>
              <a:rPr lang="en-US" sz="4400" dirty="0" smtClean="0"/>
              <a:t>Today’s Focus</a:t>
            </a:r>
            <a:endParaRPr lang="en-US" sz="4400" dirty="0"/>
          </a:p>
        </p:txBody>
      </p:sp>
      <p:sp>
        <p:nvSpPr>
          <p:cNvPr id="9" name="Content Placeholder 2"/>
          <p:cNvSpPr txBox="1">
            <a:spLocks/>
          </p:cNvSpPr>
          <p:nvPr/>
        </p:nvSpPr>
        <p:spPr>
          <a:xfrm>
            <a:off x="457200" y="1143000"/>
            <a:ext cx="7772400" cy="5334000"/>
          </a:xfrm>
          <a:prstGeom prst="rect">
            <a:avLst/>
          </a:prstGeom>
        </p:spPr>
        <p:txBody>
          <a:bodyPr/>
          <a:lstStyle/>
          <a:p>
            <a:pPr marL="342900" lvl="0" indent="-342900" eaLnBrk="1" hangingPunct="1">
              <a:spcBef>
                <a:spcPct val="20000"/>
              </a:spcBef>
              <a:buFontTx/>
              <a:buChar char="•"/>
              <a:defRPr/>
            </a:pPr>
            <a:r>
              <a:rPr lang="en-US" sz="2800" kern="0" dirty="0" smtClean="0"/>
              <a:t>Retain assumptions:</a:t>
            </a:r>
          </a:p>
          <a:p>
            <a:pPr marL="742950" lvl="1" indent="-285750" eaLnBrk="1" hangingPunct="1">
              <a:spcBef>
                <a:spcPct val="20000"/>
              </a:spcBef>
              <a:buFontTx/>
              <a:buChar char="–"/>
              <a:defRPr/>
            </a:pPr>
            <a:r>
              <a:rPr lang="en-US" kern="0" dirty="0" smtClean="0"/>
              <a:t>Perfect map</a:t>
            </a:r>
          </a:p>
          <a:p>
            <a:pPr marL="742950" lvl="1" indent="-285750" eaLnBrk="1" hangingPunct="1">
              <a:spcBef>
                <a:spcPct val="20000"/>
              </a:spcBef>
              <a:buFontTx/>
              <a:buChar char="–"/>
              <a:defRPr/>
            </a:pPr>
            <a:r>
              <a:rPr lang="en-US" kern="0" dirty="0" smtClean="0"/>
              <a:t>Perfect localization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Incorporate additional elements: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Unstable</a:t>
            </a:r>
            <a:r>
              <a:rPr kumimoji="0" lang="en-US" sz="2400" b="0" i="0" u="none" strike="noStrike" kern="0" cap="none" spc="0" normalizeH="0" noProof="0" dirty="0" smtClean="0">
                <a:ln>
                  <a:noFill/>
                </a:ln>
                <a:solidFill>
                  <a:srgbClr val="DDDDDD"/>
                </a:solidFill>
                <a:effectLst/>
                <a:uLnTx/>
                <a:uFillTx/>
                <a:latin typeface="+mn-lt"/>
                <a:ea typeface="+mn-ea"/>
              </a:rPr>
              <a:t> </a:t>
            </a:r>
            <a:r>
              <a:rPr kumimoji="0" lang="en-US" sz="2400" b="1" i="0" u="none" strike="noStrike" kern="0" cap="none" spc="0" normalizeH="0" noProof="0" dirty="0" smtClean="0">
                <a:ln>
                  <a:noFill/>
                </a:ln>
                <a:solidFill>
                  <a:srgbClr val="DDDDDD"/>
                </a:solidFill>
                <a:effectLst/>
                <a:uLnTx/>
                <a:uFillTx/>
                <a:latin typeface="+mn-lt"/>
                <a:ea typeface="+mn-ea"/>
              </a:rPr>
              <a:t>dynamics</a:t>
            </a:r>
          </a:p>
          <a:p>
            <a:pPr lvl="2">
              <a:buFontTx/>
              <a:buChar char="•"/>
            </a:pPr>
            <a:r>
              <a:rPr lang="en-US" dirty="0" smtClean="0">
                <a:solidFill>
                  <a:srgbClr val="DDDDDD"/>
                </a:solidFill>
              </a:rPr>
              <a:t> Cars, helicopters, humanoids, …</a:t>
            </a:r>
          </a:p>
          <a:p>
            <a:pPr lvl="2">
              <a:buFontTx/>
              <a:buChar char="•"/>
            </a:pPr>
            <a:r>
              <a:rPr lang="en-US" dirty="0" smtClean="0">
                <a:solidFill>
                  <a:srgbClr val="DDDDDD"/>
                </a:solidFill>
              </a:rPr>
              <a:t> Agile maneuvering aircraft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DDDDDD"/>
                </a:solidFill>
                <a:effectLst/>
                <a:uLnTx/>
                <a:uFillTx/>
                <a:latin typeface="+mn-lt"/>
                <a:ea typeface="+mn-ea"/>
              </a:rPr>
              <a:t>High-dimensional</a:t>
            </a:r>
            <a:r>
              <a:rPr kumimoji="0" lang="en-US" sz="2400" b="0" i="0" u="none" strike="noStrike" kern="0" cap="none" spc="0" normalizeH="0" noProof="0" dirty="0" smtClean="0">
                <a:ln>
                  <a:noFill/>
                </a:ln>
                <a:solidFill>
                  <a:srgbClr val="DDDDDD"/>
                </a:solidFill>
                <a:effectLst/>
                <a:uLnTx/>
                <a:uFillTx/>
                <a:latin typeface="+mn-lt"/>
                <a:ea typeface="+mn-ea"/>
              </a:rPr>
              <a:t/>
            </a:r>
            <a:br>
              <a:rPr kumimoji="0" lang="en-US" sz="2400" b="0" i="0" u="none" strike="noStrike" kern="0" cap="none" spc="0" normalizeH="0" noProof="0" dirty="0" smtClean="0">
                <a:ln>
                  <a:noFill/>
                </a:ln>
                <a:solidFill>
                  <a:srgbClr val="DDDDDD"/>
                </a:solidFill>
                <a:effectLst/>
                <a:uLnTx/>
                <a:uFillTx/>
                <a:latin typeface="+mn-lt"/>
                <a:ea typeface="+mn-ea"/>
              </a:rPr>
            </a:br>
            <a:r>
              <a:rPr kumimoji="0" lang="en-US" sz="2400" b="0" i="0" u="none" strike="noStrike" kern="0" cap="none" spc="0" normalizeH="0" noProof="0" dirty="0" smtClean="0">
                <a:ln>
                  <a:noFill/>
                </a:ln>
                <a:solidFill>
                  <a:srgbClr val="DDDDDD"/>
                </a:solidFill>
                <a:effectLst/>
                <a:uLnTx/>
                <a:uFillTx/>
                <a:latin typeface="+mn-lt"/>
                <a:ea typeface="+mn-ea"/>
              </a:rPr>
              <a:t>configuration space</a:t>
            </a:r>
            <a:endParaRPr kumimoji="0" lang="en-US" sz="2400" b="0" i="0" u="none" strike="noStrike" kern="0" cap="none" spc="0" normalizeH="0" baseline="0" noProof="0" dirty="0" smtClean="0">
              <a:ln>
                <a:noFill/>
              </a:ln>
              <a:solidFill>
                <a:srgbClr val="DDDDDD"/>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Real-time and online</a:t>
            </a:r>
          </a:p>
          <a:p>
            <a:pPr lvl="2">
              <a:buFontTx/>
              <a:buChar char="•"/>
            </a:pPr>
            <a:r>
              <a:rPr lang="en-US" dirty="0" smtClean="0"/>
              <a:t> Trajectory generation &amp; execution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cstate="print"/>
          <a:stretch>
            <a:fillRect/>
          </a:stretch>
        </p:blipFill>
        <p:spPr>
          <a:xfrm>
            <a:off x="6096000" y="1295400"/>
            <a:ext cx="2915721" cy="451892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pPr algn="l"/>
            <a:r>
              <a:rPr lang="en-US" sz="4400" dirty="0" smtClean="0"/>
              <a:t>Today’s Focus</a:t>
            </a:r>
            <a:endParaRPr lang="en-US" sz="4400" dirty="0"/>
          </a:p>
        </p:txBody>
      </p:sp>
      <p:sp>
        <p:nvSpPr>
          <p:cNvPr id="9" name="Content Placeholder 2"/>
          <p:cNvSpPr txBox="1">
            <a:spLocks/>
          </p:cNvSpPr>
          <p:nvPr/>
        </p:nvSpPr>
        <p:spPr>
          <a:xfrm>
            <a:off x="457200" y="1143000"/>
            <a:ext cx="7772400" cy="5334000"/>
          </a:xfrm>
          <a:prstGeom prst="rect">
            <a:avLst/>
          </a:prstGeom>
        </p:spPr>
        <p:txBody>
          <a:bodyPr/>
          <a:lstStyle/>
          <a:p>
            <a:pPr marL="342900" lvl="0" indent="-342900" eaLnBrk="1" hangingPunct="1">
              <a:spcBef>
                <a:spcPct val="20000"/>
              </a:spcBef>
              <a:buFontTx/>
              <a:buChar char="•"/>
              <a:defRPr/>
            </a:pPr>
            <a:r>
              <a:rPr lang="en-US" sz="2800" kern="0" dirty="0" smtClean="0"/>
              <a:t>Retain assumptions:</a:t>
            </a:r>
          </a:p>
          <a:p>
            <a:pPr marL="742950" lvl="1" indent="-285750" eaLnBrk="1" hangingPunct="1">
              <a:spcBef>
                <a:spcPct val="20000"/>
              </a:spcBef>
              <a:buFontTx/>
              <a:buChar char="–"/>
              <a:defRPr/>
            </a:pPr>
            <a:r>
              <a:rPr lang="en-US" kern="0" dirty="0" smtClean="0"/>
              <a:t>Perfect map</a:t>
            </a:r>
          </a:p>
          <a:p>
            <a:pPr marL="742950" lvl="1" indent="-285750" eaLnBrk="1" hangingPunct="1">
              <a:spcBef>
                <a:spcPct val="20000"/>
              </a:spcBef>
              <a:buFontTx/>
              <a:buChar char="–"/>
              <a:defRPr/>
            </a:pPr>
            <a:r>
              <a:rPr lang="en-US" kern="0" dirty="0" smtClean="0"/>
              <a:t>Perfect localization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effectLst/>
                <a:uLnTx/>
                <a:uFillTx/>
                <a:latin typeface="+mn-lt"/>
                <a:ea typeface="+mn-ea"/>
                <a:cs typeface="+mn-cs"/>
              </a:rPr>
              <a:t>Incorporate additional elements: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rPr>
              <a:t>Unstable</a:t>
            </a:r>
            <a:r>
              <a:rPr kumimoji="0" lang="en-US" sz="2400" b="0" i="0" u="none" strike="noStrike" kern="0" cap="none" spc="0" normalizeH="0" noProof="0" dirty="0" smtClean="0">
                <a:ln>
                  <a:noFill/>
                </a:ln>
                <a:effectLst/>
                <a:uLnTx/>
                <a:uFillTx/>
                <a:latin typeface="+mn-lt"/>
                <a:ea typeface="+mn-ea"/>
              </a:rPr>
              <a:t> </a:t>
            </a:r>
            <a:r>
              <a:rPr kumimoji="0" lang="en-US" sz="2400" b="1" i="0" u="none" strike="noStrike" kern="0" cap="none" spc="0" normalizeH="0" noProof="0" dirty="0" smtClean="0">
                <a:ln>
                  <a:noFill/>
                </a:ln>
                <a:effectLst/>
                <a:uLnTx/>
                <a:uFillTx/>
                <a:latin typeface="+mn-lt"/>
                <a:ea typeface="+mn-ea"/>
              </a:rPr>
              <a:t>dynamics</a:t>
            </a:r>
          </a:p>
          <a:p>
            <a:pPr lvl="2">
              <a:buFontTx/>
              <a:buChar char="•"/>
            </a:pPr>
            <a:r>
              <a:rPr lang="en-US" dirty="0" smtClean="0"/>
              <a:t> Cars, helicopters, humanoids, …</a:t>
            </a:r>
          </a:p>
          <a:p>
            <a:pPr lvl="2">
              <a:buFontTx/>
              <a:buChar char="•"/>
            </a:pPr>
            <a:r>
              <a:rPr lang="en-US" dirty="0" smtClean="0"/>
              <a:t> Agile maneuvering aircraft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rPr>
              <a:t>High-dimensional</a:t>
            </a:r>
            <a:r>
              <a:rPr kumimoji="0" lang="en-US" sz="2400" b="0" i="0" u="none" strike="noStrike" kern="0" cap="none" spc="0" normalizeH="0" noProof="0" dirty="0" smtClean="0">
                <a:ln>
                  <a:noFill/>
                </a:ln>
                <a:effectLst/>
                <a:uLnTx/>
                <a:uFillTx/>
                <a:latin typeface="+mn-lt"/>
                <a:ea typeface="+mn-ea"/>
              </a:rPr>
              <a:t/>
            </a:r>
            <a:br>
              <a:rPr kumimoji="0" lang="en-US" sz="2400" b="0" i="0" u="none" strike="noStrike" kern="0" cap="none" spc="0" normalizeH="0" noProof="0" dirty="0" smtClean="0">
                <a:ln>
                  <a:noFill/>
                </a:ln>
                <a:effectLst/>
                <a:uLnTx/>
                <a:uFillTx/>
                <a:latin typeface="+mn-lt"/>
                <a:ea typeface="+mn-ea"/>
              </a:rPr>
            </a:br>
            <a:r>
              <a:rPr kumimoji="0" lang="en-US" sz="2400" b="0" i="0" u="none" strike="noStrike" kern="0" cap="none" spc="0" normalizeH="0" noProof="0" dirty="0" smtClean="0">
                <a:ln>
                  <a:noFill/>
                </a:ln>
                <a:effectLst/>
                <a:uLnTx/>
                <a:uFillTx/>
                <a:latin typeface="+mn-lt"/>
                <a:ea typeface="+mn-ea"/>
              </a:rPr>
              <a:t>configuration space</a:t>
            </a:r>
            <a:endParaRPr kumimoji="0" lang="en-US" sz="2400" b="0" i="0" u="none" strike="noStrike" kern="0" cap="none" spc="0" normalizeH="0" baseline="0" noProof="0" dirty="0" smtClean="0">
              <a:ln>
                <a:noFill/>
              </a:ln>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rPr>
              <a:t>Real-time and online</a:t>
            </a:r>
          </a:p>
          <a:p>
            <a:pPr lvl="2">
              <a:buFontTx/>
              <a:buChar char="•"/>
            </a:pPr>
            <a:r>
              <a:rPr lang="en-US" dirty="0" smtClean="0"/>
              <a:t> Trajectory generation &amp; execution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28212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990600"/>
            <a:ext cx="5875200" cy="5638800"/>
          </a:xfrm>
        </p:spPr>
        <p:txBody>
          <a:bodyPr/>
          <a:lstStyle/>
          <a:p>
            <a:pPr marL="263524"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400" b="1" dirty="0" smtClean="0"/>
              <a:t>Given: </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Robot's dynamics</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A map of the environment</a:t>
            </a:r>
          </a:p>
          <a:p>
            <a:pPr marL="655210" lvl="1" indent="-165603">
              <a:spcBef>
                <a:spcPts val="0"/>
              </a:spcBef>
              <a:spcAft>
                <a:spcPts val="272"/>
              </a:spcAft>
              <a:buSzPct val="45000"/>
              <a:buNone/>
              <a:tabLst>
                <a:tab pos="656650" algn="l"/>
                <a:tab pos="1313299" algn="l"/>
                <a:tab pos="1969949" algn="l"/>
                <a:tab pos="2626599" algn="l"/>
                <a:tab pos="3283248" algn="l"/>
                <a:tab pos="3939898" algn="l"/>
              </a:tabLst>
            </a:pPr>
            <a:r>
              <a:rPr lang="en-US" sz="2000" dirty="0" smtClean="0"/>
              <a:t>    </a:t>
            </a:r>
            <a:r>
              <a:rPr lang="en-US" sz="1600" dirty="0" smtClean="0"/>
              <a:t>(perfect information, but discovered online)</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Robot's pose in the map</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A goal </a:t>
            </a:r>
            <a:r>
              <a:rPr lang="en-US" sz="2000" dirty="0" smtClean="0">
                <a:solidFill>
                  <a:srgbClr val="000000"/>
                </a:solidFill>
              </a:rPr>
              <a:t>pose </a:t>
            </a:r>
            <a:r>
              <a:rPr lang="en-US" sz="2000" dirty="0" smtClean="0"/>
              <a:t>in the map</a:t>
            </a:r>
          </a:p>
          <a:p>
            <a:pPr marL="263524"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400" b="1" dirty="0" smtClean="0"/>
              <a:t>Find a sequence of</a:t>
            </a:r>
            <a:r>
              <a:rPr lang="en-US" sz="2400" dirty="0" smtClean="0"/>
              <a:t> </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Actuation commands </a:t>
            </a:r>
          </a:p>
          <a:p>
            <a:pPr marL="655210" lvl="1" indent="-165603">
              <a:spcAft>
                <a:spcPts val="272"/>
              </a:spcAft>
              <a:buSzPct val="45000"/>
              <a:buNone/>
              <a:tabLst>
                <a:tab pos="656650" algn="l"/>
                <a:tab pos="1313299" algn="l"/>
                <a:tab pos="1969949" algn="l"/>
                <a:tab pos="2626599" algn="l"/>
                <a:tab pos="3283248" algn="l"/>
                <a:tab pos="3939898" algn="l"/>
              </a:tabLst>
            </a:pPr>
            <a:r>
              <a:rPr lang="en-US" sz="2000" dirty="0" smtClean="0"/>
              <a:t>	(such as steer, gas/brake, transmission)</a:t>
            </a:r>
          </a:p>
          <a:p>
            <a:pPr marL="655210" lvl="1"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In real time (requires efficient algorithms)</a:t>
            </a:r>
          </a:p>
          <a:p>
            <a:pPr marL="263524" indent="-165603">
              <a:spcAft>
                <a:spcPts val="272"/>
              </a:spcAft>
              <a:buSzPct val="45000"/>
              <a:buNone/>
              <a:tabLst>
                <a:tab pos="656650" algn="l"/>
                <a:tab pos="1313299" algn="l"/>
                <a:tab pos="1969949" algn="l"/>
                <a:tab pos="2626599" algn="l"/>
                <a:tab pos="3283248" algn="l"/>
                <a:tab pos="3939898" algn="l"/>
              </a:tabLst>
            </a:pPr>
            <a:r>
              <a:rPr lang="en-US" sz="2000" dirty="0" smtClean="0"/>
              <a:t>	</a:t>
            </a:r>
            <a:r>
              <a:rPr lang="en-US" sz="2000" b="1" dirty="0" smtClean="0"/>
              <a:t> </a:t>
            </a:r>
            <a:r>
              <a:rPr lang="en-US" sz="2400" b="1" dirty="0" smtClean="0"/>
              <a:t>… that drive system to the goal </a:t>
            </a:r>
            <a:r>
              <a:rPr lang="en-US" sz="2400" b="1" dirty="0" smtClean="0">
                <a:solidFill>
                  <a:srgbClr val="000000"/>
                </a:solidFill>
              </a:rPr>
              <a:t>pose</a:t>
            </a:r>
            <a:endParaRPr lang="en-US" sz="2000" b="1" dirty="0" smtClean="0">
              <a:solidFill>
                <a:srgbClr val="000000"/>
              </a:solidFill>
            </a:endParaRPr>
          </a:p>
          <a:p>
            <a:pPr marL="263524" indent="-165603">
              <a:spcAft>
                <a:spcPts val="272"/>
              </a:spcAft>
              <a:buSzPct val="45000"/>
              <a:buFont typeface="Wingdings" pitchFamily="32" charset="2"/>
              <a:buChar char=""/>
              <a:tabLst>
                <a:tab pos="656650" algn="l"/>
                <a:tab pos="1313299" algn="l"/>
                <a:tab pos="1969949" algn="l"/>
                <a:tab pos="2626599" algn="l"/>
                <a:tab pos="3283248" algn="l"/>
                <a:tab pos="3939898" algn="l"/>
              </a:tabLst>
            </a:pPr>
            <a:r>
              <a:rPr lang="en-US" sz="2000" dirty="0" smtClean="0"/>
              <a:t>Problem is essential in almost all robotics applications irrespective of size, type of actuation, sensor suite, task domain, etc.  </a:t>
            </a:r>
          </a:p>
          <a:p>
            <a:pPr marL="263524" indent="-165603">
              <a:spcAft>
                <a:spcPts val="272"/>
              </a:spcAft>
              <a:buSzPct val="45000"/>
              <a:tabLst>
                <a:tab pos="656650" algn="l"/>
                <a:tab pos="1313299" algn="l"/>
                <a:tab pos="1969949" algn="l"/>
                <a:tab pos="2626599" algn="l"/>
                <a:tab pos="3283248" algn="l"/>
                <a:tab pos="3939898" algn="l"/>
              </a:tabLst>
            </a:pPr>
            <a:endParaRPr lang="en-US" sz="2200" dirty="0" smtClean="0"/>
          </a:p>
        </p:txBody>
      </p:sp>
      <p:pic>
        <p:nvPicPr>
          <p:cNvPr id="2051" name="Picture 13"/>
          <p:cNvPicPr>
            <a:picLocks noChangeAspect="1"/>
          </p:cNvPicPr>
          <p:nvPr/>
        </p:nvPicPr>
        <p:blipFill>
          <a:blip r:embed="rId3" cstate="print"/>
          <a:srcRect/>
          <a:stretch>
            <a:fillRect/>
          </a:stretch>
        </p:blipFill>
        <p:spPr bwMode="auto">
          <a:xfrm>
            <a:off x="4953000" y="1143000"/>
            <a:ext cx="1460160" cy="2055095"/>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2052" name="Rectangle 1"/>
          <p:cNvSpPr>
            <a:spLocks noGrp="1" noChangeArrowheads="1"/>
          </p:cNvSpPr>
          <p:nvPr>
            <p:ph type="title"/>
          </p:nvPr>
        </p:nvSpPr>
        <p:spPr>
          <a:xfrm>
            <a:off x="152400" y="152401"/>
            <a:ext cx="8228160" cy="990599"/>
          </a:xfrm>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Motion Planning Revisited</a:t>
            </a:r>
          </a:p>
        </p:txBody>
      </p:sp>
      <p:pic>
        <p:nvPicPr>
          <p:cNvPr id="2053" name="Picture 10"/>
          <p:cNvPicPr>
            <a:picLocks noChangeAspect="1"/>
          </p:cNvPicPr>
          <p:nvPr/>
        </p:nvPicPr>
        <p:blipFill>
          <a:blip r:embed="rId4" cstate="print"/>
          <a:srcRect/>
          <a:stretch>
            <a:fillRect/>
          </a:stretch>
        </p:blipFill>
        <p:spPr bwMode="auto">
          <a:xfrm>
            <a:off x="6096000" y="1676400"/>
            <a:ext cx="2489760" cy="1866436"/>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2054" name="Picture 4"/>
          <p:cNvPicPr>
            <a:picLocks noChangeAspect="1" noChangeArrowheads="1"/>
          </p:cNvPicPr>
          <p:nvPr/>
        </p:nvPicPr>
        <p:blipFill>
          <a:blip r:embed="rId5" cstate="print"/>
          <a:srcRect/>
          <a:stretch>
            <a:fillRect/>
          </a:stretch>
        </p:blipFill>
        <p:spPr bwMode="auto">
          <a:xfrm>
            <a:off x="6324600" y="3200400"/>
            <a:ext cx="2667000" cy="1780396"/>
          </a:xfrm>
          <a:prstGeom prst="rect">
            <a:avLst/>
          </a:prstGeom>
          <a:noFill/>
          <a:ln w="9525">
            <a:noFill/>
            <a:round/>
            <a:headEnd/>
            <a:tailEnd/>
          </a:ln>
          <a:effectLst>
            <a:outerShdw blurRad="50800" dist="38100" dir="2700000" algn="tl" rotWithShape="0">
              <a:srgbClr val="000000">
                <a:alpha val="43000"/>
              </a:srgbClr>
            </a:outerShdw>
          </a:effectLst>
        </p:spPr>
      </p:pic>
      <p:pic>
        <p:nvPicPr>
          <p:cNvPr id="2055" name="Picture 5"/>
          <p:cNvPicPr>
            <a:picLocks noChangeAspect="1" noChangeArrowheads="1"/>
          </p:cNvPicPr>
          <p:nvPr/>
        </p:nvPicPr>
        <p:blipFill>
          <a:blip r:embed="rId6" cstate="print"/>
          <a:srcRect/>
          <a:stretch>
            <a:fillRect/>
          </a:stretch>
        </p:blipFill>
        <p:spPr bwMode="auto">
          <a:xfrm>
            <a:off x="6432600" y="4742418"/>
            <a:ext cx="2635200" cy="1935563"/>
          </a:xfrm>
          <a:prstGeom prst="rect">
            <a:avLst/>
          </a:prstGeom>
          <a:noFill/>
          <a:ln w="9525">
            <a:noFill/>
            <a:round/>
            <a:headEnd/>
            <a:tailEnd/>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28600" y="152400"/>
            <a:ext cx="8228160" cy="945571"/>
          </a:xfrm>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400" b="1" dirty="0" smtClean="0"/>
              <a:t>Practical Challenges</a:t>
            </a:r>
            <a:endParaRPr lang="en-US" sz="4400" b="1" dirty="0" smtClean="0"/>
          </a:p>
        </p:txBody>
      </p:sp>
      <p:sp>
        <p:nvSpPr>
          <p:cNvPr id="3076" name="Text Box 3"/>
          <p:cNvSpPr txBox="1">
            <a:spLocks noChangeArrowheads="1"/>
          </p:cNvSpPr>
          <p:nvPr/>
        </p:nvSpPr>
        <p:spPr bwMode="auto">
          <a:xfrm>
            <a:off x="152400" y="1066800"/>
            <a:ext cx="6705600" cy="5715000"/>
          </a:xfrm>
          <a:prstGeom prst="rect">
            <a:avLst/>
          </a:prstGeom>
          <a:noFill/>
          <a:ln w="9525">
            <a:noFill/>
            <a:round/>
            <a:headEnd/>
            <a:tailEnd/>
          </a:ln>
        </p:spPr>
        <p:txBody>
          <a:bodyPr lIns="0" tIns="0" rIns="0" bIns="0"/>
          <a:lstStyle/>
          <a:p>
            <a:pPr marL="783372" lvl="1" indent="-293764">
              <a:spcAft>
                <a:spcPts val="300"/>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rgbClr val="000000"/>
                </a:solidFill>
              </a:rPr>
              <a:t>Safety</a:t>
            </a:r>
            <a:r>
              <a:rPr lang="en-US" sz="2000" b="1" dirty="0">
                <a:solidFill>
                  <a:srgbClr val="000000"/>
                </a:solidFill>
              </a:rPr>
              <a:t>: </a:t>
            </a:r>
            <a:r>
              <a:rPr lang="en-US" sz="2000" dirty="0">
                <a:solidFill>
                  <a:srgbClr val="000000"/>
                </a:solidFill>
              </a:rPr>
              <a:t>do not collide with </a:t>
            </a:r>
            <a:r>
              <a:rPr lang="en-US" sz="2000" dirty="0" smtClean="0">
                <a:solidFill>
                  <a:srgbClr val="000000"/>
                </a:solidFill>
              </a:rPr>
              <a:t>anything; </a:t>
            </a:r>
          </a:p>
          <a:p>
            <a:pPr marL="783372" lvl="1" indent="-293764">
              <a:spcAft>
                <a:spcPts val="300"/>
              </a:spcAft>
              <a:buSzPct val="45000"/>
              <a:tabLst>
                <a:tab pos="656650" algn="l"/>
                <a:tab pos="1313299" algn="l"/>
                <a:tab pos="1969949" algn="l"/>
                <a:tab pos="2626599" algn="l"/>
                <a:tab pos="3283248" algn="l"/>
                <a:tab pos="3939898" algn="l"/>
                <a:tab pos="4596548" algn="l"/>
              </a:tabLst>
            </a:pPr>
            <a:r>
              <a:rPr lang="en-US" sz="2000" dirty="0" smtClean="0">
                <a:solidFill>
                  <a:srgbClr val="000000"/>
                </a:solidFill>
              </a:rPr>
              <a:t>        ensure that system is stable; etc.</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rgbClr val="000000"/>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Computational effectiveness: </a:t>
            </a:r>
            <a:r>
              <a:rPr lang="en-US" sz="2000" b="1" dirty="0" smtClean="0">
                <a:solidFill>
                  <a:schemeClr val="bg2"/>
                </a:solidFill>
              </a:rPr>
              <a:t/>
            </a:r>
            <a:br>
              <a:rPr lang="en-US" sz="2000" b="1" dirty="0" smtClean="0">
                <a:solidFill>
                  <a:schemeClr val="bg2"/>
                </a:solidFill>
              </a:rPr>
            </a:br>
            <a:r>
              <a:rPr lang="en-US" sz="2000" dirty="0" smtClean="0">
                <a:solidFill>
                  <a:schemeClr val="bg2"/>
                </a:solidFill>
              </a:rPr>
              <a:t>problem </a:t>
            </a:r>
            <a:r>
              <a:rPr lang="en-US" sz="2000" dirty="0">
                <a:solidFill>
                  <a:schemeClr val="bg2"/>
                </a:solidFill>
              </a:rPr>
              <a:t>is (provably) </a:t>
            </a:r>
            <a:r>
              <a:rPr lang="en-US" sz="2000" dirty="0" err="1" smtClean="0">
                <a:solidFill>
                  <a:schemeClr val="bg2"/>
                </a:solidFill>
              </a:rPr>
              <a:t>computa</a:t>
            </a:r>
            <a:r>
              <a:rPr lang="en-US" sz="2000" dirty="0" smtClean="0">
                <a:solidFill>
                  <a:schemeClr val="bg2"/>
                </a:solidFill>
              </a:rPr>
              <a:t>-</a:t>
            </a:r>
            <a:br>
              <a:rPr lang="en-US" sz="2000" dirty="0" smtClean="0">
                <a:solidFill>
                  <a:schemeClr val="bg2"/>
                </a:solidFill>
              </a:rPr>
            </a:br>
            <a:r>
              <a:rPr lang="en-US" sz="2000" dirty="0" err="1" smtClean="0">
                <a:solidFill>
                  <a:schemeClr val="bg2"/>
                </a:solidFill>
              </a:rPr>
              <a:t>tionally</a:t>
            </a:r>
            <a:r>
              <a:rPr lang="en-US" sz="2000" dirty="0" smtClean="0">
                <a:solidFill>
                  <a:schemeClr val="bg2"/>
                </a:solidFill>
              </a:rPr>
              <a:t> very challenging</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smtClean="0">
                <a:solidFill>
                  <a:schemeClr val="bg2"/>
                </a:solidFill>
              </a:rPr>
              <a:t>Optimize: </a:t>
            </a:r>
            <a:r>
              <a:rPr lang="en-US" sz="2000" dirty="0" smtClean="0">
                <a:solidFill>
                  <a:schemeClr val="bg2"/>
                </a:solidFill>
              </a:rPr>
              <a:t>fuel, efficiency </a:t>
            </a:r>
            <a:r>
              <a:rPr lang="en-US" sz="2000" dirty="0">
                <a:solidFill>
                  <a:schemeClr val="bg2"/>
                </a:solidFill>
              </a:rPr>
              <a:t>etc</a:t>
            </a:r>
            <a:r>
              <a:rPr lang="en-US" sz="2000" dirty="0" smtClean="0">
                <a:solidFill>
                  <a:schemeClr val="bg2"/>
                </a:solidFill>
              </a:rPr>
              <a:t>.</a:t>
            </a: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endParaRPr lang="en-US" sz="2000" dirty="0" smtClean="0">
              <a:solidFill>
                <a:schemeClr val="bg2"/>
              </a:solidFill>
            </a:endParaRPr>
          </a:p>
          <a:p>
            <a:pPr marL="783372" lvl="1" indent="-293764">
              <a:spcAft>
                <a:spcPts val="1032"/>
              </a:spcAft>
              <a:buSzPct val="45000"/>
              <a:buFont typeface="Wingdings" pitchFamily="32" charset="2"/>
              <a:buChar char=""/>
              <a:tabLst>
                <a:tab pos="656650" algn="l"/>
                <a:tab pos="1313299" algn="l"/>
                <a:tab pos="1969949" algn="l"/>
                <a:tab pos="2626599" algn="l"/>
                <a:tab pos="3283248" algn="l"/>
                <a:tab pos="3939898" algn="l"/>
                <a:tab pos="4596548" algn="l"/>
              </a:tabLst>
            </a:pPr>
            <a:r>
              <a:rPr lang="en-US" sz="2000" b="1" dirty="0">
                <a:solidFill>
                  <a:schemeClr val="bg2"/>
                </a:solidFill>
              </a:rPr>
              <a:t>Social challenges (in human-occupied environments):</a:t>
            </a:r>
            <a:r>
              <a:rPr lang="en-US" sz="2000" dirty="0">
                <a:solidFill>
                  <a:schemeClr val="bg2"/>
                </a:solidFill>
              </a:rPr>
              <a:t> motion should </a:t>
            </a:r>
            <a:r>
              <a:rPr lang="en-US" sz="2000" dirty="0" smtClean="0">
                <a:solidFill>
                  <a:schemeClr val="bg2"/>
                </a:solidFill>
              </a:rPr>
              <a:t>seem natural; </a:t>
            </a:r>
            <a:br>
              <a:rPr lang="en-US" sz="2000" dirty="0" smtClean="0">
                <a:solidFill>
                  <a:schemeClr val="bg2"/>
                </a:solidFill>
              </a:rPr>
            </a:br>
            <a:r>
              <a:rPr lang="en-US" sz="2000" dirty="0" smtClean="0">
                <a:solidFill>
                  <a:schemeClr val="bg2"/>
                </a:solidFill>
              </a:rPr>
              <a:t>robot should be </a:t>
            </a:r>
            <a:r>
              <a:rPr lang="en-US" sz="2000" dirty="0">
                <a:solidFill>
                  <a:schemeClr val="bg2"/>
                </a:solidFill>
              </a:rPr>
              <a:t>accepted by humans</a:t>
            </a:r>
          </a:p>
        </p:txBody>
      </p:sp>
      <p:pic>
        <p:nvPicPr>
          <p:cNvPr id="6" name="Picture 5"/>
          <p:cNvPicPr>
            <a:picLocks noChangeAspect="1"/>
          </p:cNvPicPr>
          <p:nvPr/>
        </p:nvPicPr>
        <p:blipFill>
          <a:blip r:embed="rId3" cstate="print"/>
          <a:stretch>
            <a:fillRect/>
          </a:stretch>
        </p:blipFill>
        <p:spPr>
          <a:xfrm>
            <a:off x="6248400" y="1612900"/>
            <a:ext cx="2689717" cy="41783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14533</TotalTime>
  <Words>3986</Words>
  <Application>Microsoft Office PowerPoint</Application>
  <PresentationFormat>On-screen Show (4:3)</PresentationFormat>
  <Paragraphs>668</Paragraphs>
  <Slides>59</Slides>
  <Notes>45</Notes>
  <HiddenSlides>2</HiddenSlides>
  <MMClips>13</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Blank Presentation</vt:lpstr>
      <vt:lpstr>Rapidly-exploring Random Trees  (RRTs) for Efficient Motion Planning</vt:lpstr>
      <vt:lpstr>Recap of Previous Lectures:</vt:lpstr>
      <vt:lpstr>Recap: PRMs [Kavraki et al. 1996]</vt:lpstr>
      <vt:lpstr>Today’s Focus</vt:lpstr>
      <vt:lpstr>Today’s Focus</vt:lpstr>
      <vt:lpstr>Today’s Focus</vt:lpstr>
      <vt:lpstr>Today’s Focus</vt:lpstr>
      <vt:lpstr>Motion Planning Revisited</vt:lpstr>
      <vt:lpstr>Practical Challenges</vt:lpstr>
      <vt:lpstr>PowerPoint Presentation</vt:lpstr>
      <vt:lpstr>Practical Challenges</vt:lpstr>
      <vt:lpstr>Practical Challenges</vt:lpstr>
      <vt:lpstr>Practical Challenges</vt:lpstr>
      <vt:lpstr>Different Approaches</vt:lpstr>
      <vt:lpstr>Motion Planning Approaches</vt:lpstr>
      <vt:lpstr>Motion Planning Approaches</vt:lpstr>
      <vt:lpstr>Motion Planning Approaches</vt:lpstr>
      <vt:lpstr>Motion Planning Approaches</vt:lpstr>
      <vt:lpstr>Sampling Strategies</vt:lpstr>
      <vt:lpstr>Example Sample Sets</vt:lpstr>
      <vt:lpstr>Sampling-based Motion Planning</vt:lpstr>
      <vt:lpstr>Incremental Sampling-based Motion Planning</vt:lpstr>
      <vt:lpstr>RRT Data Structure, Algorithm</vt:lpstr>
      <vt:lpstr>Digression: Voronoi Diagrams</vt:lpstr>
      <vt:lpstr>Rapidly-exploring Random Trees: Clearly random! Why rapidly-exploring?</vt:lpstr>
      <vt:lpstr>Rapidly-exploring Random Trees in simulation</vt:lpstr>
      <vt:lpstr>Rapidly-exploring Random Trees in simulation</vt:lpstr>
      <vt:lpstr>Rapidly-exploring Random Trees in simulation</vt:lpstr>
      <vt:lpstr>Performance of  Sampling-based Methods</vt:lpstr>
      <vt:lpstr>Example: Unmanned Driving</vt:lpstr>
      <vt:lpstr>Real-world Implementation</vt:lpstr>
      <vt:lpstr>RRT at work: Urban Challenge</vt:lpstr>
      <vt:lpstr>Successful Parking Maneuver</vt:lpstr>
      <vt:lpstr>RRT at work: Autonomous Forklift</vt:lpstr>
      <vt:lpstr>Summary</vt:lpstr>
      <vt:lpstr>PowerPoint Presentation</vt:lpstr>
      <vt:lpstr>For next year</vt:lpstr>
      <vt:lpstr>System Architecture</vt:lpstr>
      <vt:lpstr>Dynamical Feasibility</vt:lpstr>
      <vt:lpstr>Grid Map and Moving Obstacles</vt:lpstr>
      <vt:lpstr>Stop Nodes</vt:lpstr>
      <vt:lpstr>Advanced Topics in Sampling</vt:lpstr>
      <vt:lpstr>Sampling Strategies</vt:lpstr>
      <vt:lpstr>Advanced Topics in Dynamics</vt:lpstr>
      <vt:lpstr>PowerPoint Presentation</vt:lpstr>
      <vt:lpstr>Advanced Topics in Optimization</vt:lpstr>
      <vt:lpstr>Limitations of RRT</vt:lpstr>
      <vt:lpstr>Limitations of RRT</vt:lpstr>
      <vt:lpstr>Limitations of RRT</vt:lpstr>
      <vt:lpstr>Limitations of RRT</vt:lpstr>
      <vt:lpstr>Extension to RRT* (Karaman, Frazzoli, RSS’10)</vt:lpstr>
      <vt:lpstr>Extension to RRT*</vt:lpstr>
      <vt:lpstr>RRT* on simulation examples</vt:lpstr>
      <vt:lpstr>RRT* on simulation examples</vt:lpstr>
      <vt:lpstr>RRT* on simulation examples</vt:lpstr>
      <vt:lpstr>RRT* on simulation examples</vt:lpstr>
      <vt:lpstr>Summary</vt:lpstr>
      <vt:lpstr>RRT*: why it works?  And how much time does it take to run?</vt:lpstr>
      <vt:lpstr>RRT*: why does it work?  And how much time does it take to run?</vt:lpstr>
    </vt:vector>
  </TitlesOfParts>
  <Company>MIT EECS /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Motors for Mobile Robots</dc:title>
  <dc:subject>RSS Lecture</dc:subject>
  <dc:creator>Seth Teller</dc:creator>
  <cp:lastModifiedBy>Seth Teller</cp:lastModifiedBy>
  <cp:revision>415</cp:revision>
  <cp:lastPrinted>2014-03-10T10:55:48Z</cp:lastPrinted>
  <dcterms:created xsi:type="dcterms:W3CDTF">2010-03-14T22:17:26Z</dcterms:created>
  <dcterms:modified xsi:type="dcterms:W3CDTF">2014-03-10T10:57:12Z</dcterms:modified>
</cp:coreProperties>
</file>