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media/image1.jpeg" ContentType="image/jpeg"/>
  <Override PartName="/ppt/media/image2.jpeg" ContentType="image/jpeg"/>
  <Override PartName="/ppt/media/image3.jpeg" ContentType="image/jpeg"/>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charts/chart1.xml" ContentType="application/vnd.openxmlformats-officedocument.drawingml.chart+xml"/>
  <Override PartName="/ppt/notesSlides/notesSlide61.xml" ContentType="application/vnd.openxmlformats-officedocument.presentationml.notesSlide+xml"/>
  <Override PartName="/ppt/notesSlides/notesSlide62.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chemeClr val="accent6"/>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chemeClr val="accent6"/>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chemeClr val="accent6"/>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chemeClr val="accent6"/>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chemeClr val="accent6"/>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chemeClr val="accent6"/>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chemeClr val="accent6"/>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chemeClr val="accent6"/>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chemeClr val="accent6"/>
        </a:solidFill>
        <a:effectLst/>
        <a:uFillTx/>
        <a:latin typeface="Arial"/>
        <a:ea typeface="Arial"/>
        <a:cs typeface="Arial"/>
        <a:sym typeface="Arial"/>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Arial"/>
          <a:ea typeface="Arial"/>
          <a:cs typeface="Arial"/>
        </a:font>
        <a:schemeClr val="accent6"/>
      </a:tcTxStyle>
      <a:tcStyle>
        <a:tcBdr>
          <a:left>
            <a:ln w="12700" cap="flat">
              <a:solidFill>
                <a:schemeClr val="accent1">
                  <a:lumOff val="4782"/>
                </a:schemeClr>
              </a:solidFill>
              <a:prstDash val="solid"/>
              <a:round/>
            </a:ln>
          </a:left>
          <a:right>
            <a:ln w="12700" cap="flat">
              <a:solidFill>
                <a:schemeClr val="accent1">
                  <a:lumOff val="4782"/>
                </a:schemeClr>
              </a:solidFill>
              <a:prstDash val="solid"/>
              <a:round/>
            </a:ln>
          </a:right>
          <a:top>
            <a:ln w="12700" cap="flat">
              <a:solidFill>
                <a:schemeClr val="accent1">
                  <a:lumOff val="4782"/>
                </a:schemeClr>
              </a:solidFill>
              <a:prstDash val="solid"/>
              <a:round/>
            </a:ln>
          </a:top>
          <a:bottom>
            <a:ln w="12700" cap="flat">
              <a:solidFill>
                <a:schemeClr val="accent1">
                  <a:lumOff val="4782"/>
                </a:schemeClr>
              </a:solidFill>
              <a:prstDash val="solid"/>
              <a:round/>
            </a:ln>
          </a:bottom>
          <a:insideH>
            <a:ln w="12700" cap="flat">
              <a:solidFill>
                <a:schemeClr val="accent1">
                  <a:lumOff val="4782"/>
                </a:schemeClr>
              </a:solidFill>
              <a:prstDash val="solid"/>
              <a:round/>
            </a:ln>
          </a:insideH>
          <a:insideV>
            <a:ln w="12700" cap="flat">
              <a:solidFill>
                <a:schemeClr val="accent1">
                  <a:lumOff val="4782"/>
                </a:schemeClr>
              </a:solidFill>
              <a:prstDash val="solid"/>
              <a:round/>
            </a:ln>
          </a:insideV>
        </a:tcBdr>
        <a:fill>
          <a:solidFill>
            <a:srgbClr val="FAFAFA"/>
          </a:solidFill>
        </a:fill>
      </a:tcStyle>
    </a:wholeTbl>
    <a:band2H>
      <a:tcTxStyle b="def" i="def"/>
      <a:tcStyle>
        <a:tcBdr/>
        <a:fill>
          <a:solidFill>
            <a:srgbClr val="FDFDFC"/>
          </a:solidFill>
        </a:fill>
      </a:tcStyle>
    </a:band2H>
    <a:firstCol>
      <a:tcTxStyle b="on" i="off">
        <a:font>
          <a:latin typeface="Arial"/>
          <a:ea typeface="Arial"/>
          <a:cs typeface="Arial"/>
        </a:font>
        <a:schemeClr val="accent1">
          <a:lumOff val="4782"/>
        </a:schemeClr>
      </a:tcTxStyle>
      <a:tcStyle>
        <a:tcBdr>
          <a:left>
            <a:ln w="12700" cap="flat">
              <a:solidFill>
                <a:schemeClr val="accent1">
                  <a:lumOff val="4782"/>
                </a:schemeClr>
              </a:solidFill>
              <a:prstDash val="solid"/>
              <a:round/>
            </a:ln>
          </a:left>
          <a:right>
            <a:ln w="12700" cap="flat">
              <a:solidFill>
                <a:schemeClr val="accent1">
                  <a:lumOff val="4782"/>
                </a:schemeClr>
              </a:solidFill>
              <a:prstDash val="solid"/>
              <a:round/>
            </a:ln>
          </a:right>
          <a:top>
            <a:ln w="12700" cap="flat">
              <a:solidFill>
                <a:schemeClr val="accent1">
                  <a:lumOff val="4782"/>
                </a:schemeClr>
              </a:solidFill>
              <a:prstDash val="solid"/>
              <a:round/>
            </a:ln>
          </a:top>
          <a:bottom>
            <a:ln w="12700" cap="flat">
              <a:solidFill>
                <a:schemeClr val="accent1">
                  <a:lumOff val="4782"/>
                </a:schemeClr>
              </a:solidFill>
              <a:prstDash val="solid"/>
              <a:round/>
            </a:ln>
          </a:bottom>
          <a:insideH>
            <a:ln w="12700" cap="flat">
              <a:solidFill>
                <a:schemeClr val="accent1">
                  <a:lumOff val="4782"/>
                </a:schemeClr>
              </a:solidFill>
              <a:prstDash val="solid"/>
              <a:round/>
            </a:ln>
          </a:insideH>
          <a:insideV>
            <a:ln w="12700" cap="flat">
              <a:solidFill>
                <a:schemeClr val="accent1">
                  <a:lumOff val="4782"/>
                </a:schemeClr>
              </a:solidFill>
              <a:prstDash val="solid"/>
              <a:round/>
            </a:ln>
          </a:insideV>
        </a:tcBdr>
        <a:fill>
          <a:solidFill>
            <a:schemeClr val="accent1"/>
          </a:solidFill>
        </a:fill>
      </a:tcStyle>
    </a:firstCol>
    <a:lastRow>
      <a:tcTxStyle b="on" i="off">
        <a:font>
          <a:latin typeface="Arial"/>
          <a:ea typeface="Arial"/>
          <a:cs typeface="Arial"/>
        </a:font>
        <a:schemeClr val="accent1">
          <a:lumOff val="4782"/>
        </a:schemeClr>
      </a:tcTxStyle>
      <a:tcStyle>
        <a:tcBdr>
          <a:left>
            <a:ln w="12700" cap="flat">
              <a:solidFill>
                <a:schemeClr val="accent1">
                  <a:lumOff val="4782"/>
                </a:schemeClr>
              </a:solidFill>
              <a:prstDash val="solid"/>
              <a:round/>
            </a:ln>
          </a:left>
          <a:right>
            <a:ln w="12700" cap="flat">
              <a:solidFill>
                <a:schemeClr val="accent1">
                  <a:lumOff val="4782"/>
                </a:schemeClr>
              </a:solidFill>
              <a:prstDash val="solid"/>
              <a:round/>
            </a:ln>
          </a:right>
          <a:top>
            <a:ln w="38100" cap="flat">
              <a:solidFill>
                <a:schemeClr val="accent1">
                  <a:lumOff val="4782"/>
                </a:schemeClr>
              </a:solidFill>
              <a:prstDash val="solid"/>
              <a:round/>
            </a:ln>
          </a:top>
          <a:bottom>
            <a:ln w="12700" cap="flat">
              <a:solidFill>
                <a:schemeClr val="accent1">
                  <a:lumOff val="4782"/>
                </a:schemeClr>
              </a:solidFill>
              <a:prstDash val="solid"/>
              <a:round/>
            </a:ln>
          </a:bottom>
          <a:insideH>
            <a:ln w="12700" cap="flat">
              <a:solidFill>
                <a:schemeClr val="accent1">
                  <a:lumOff val="4782"/>
                </a:schemeClr>
              </a:solidFill>
              <a:prstDash val="solid"/>
              <a:round/>
            </a:ln>
          </a:insideH>
          <a:insideV>
            <a:ln w="12700" cap="flat">
              <a:solidFill>
                <a:schemeClr val="accent1">
                  <a:lumOff val="4782"/>
                </a:schemeClr>
              </a:solidFill>
              <a:prstDash val="solid"/>
              <a:round/>
            </a:ln>
          </a:insideV>
        </a:tcBdr>
        <a:fill>
          <a:solidFill>
            <a:schemeClr val="accent1"/>
          </a:solidFill>
        </a:fill>
      </a:tcStyle>
    </a:lastRow>
    <a:firstRow>
      <a:tcTxStyle b="on" i="off">
        <a:font>
          <a:latin typeface="Arial"/>
          <a:ea typeface="Arial"/>
          <a:cs typeface="Arial"/>
        </a:font>
        <a:schemeClr val="accent1">
          <a:lumOff val="4782"/>
        </a:schemeClr>
      </a:tcTxStyle>
      <a:tcStyle>
        <a:tcBdr>
          <a:left>
            <a:ln w="12700" cap="flat">
              <a:solidFill>
                <a:schemeClr val="accent1">
                  <a:lumOff val="4782"/>
                </a:schemeClr>
              </a:solidFill>
              <a:prstDash val="solid"/>
              <a:round/>
            </a:ln>
          </a:left>
          <a:right>
            <a:ln w="12700" cap="flat">
              <a:solidFill>
                <a:schemeClr val="accent1">
                  <a:lumOff val="4782"/>
                </a:schemeClr>
              </a:solidFill>
              <a:prstDash val="solid"/>
              <a:round/>
            </a:ln>
          </a:right>
          <a:top>
            <a:ln w="12700" cap="flat">
              <a:solidFill>
                <a:schemeClr val="accent1">
                  <a:lumOff val="4782"/>
                </a:schemeClr>
              </a:solidFill>
              <a:prstDash val="solid"/>
              <a:round/>
            </a:ln>
          </a:top>
          <a:bottom>
            <a:ln w="38100" cap="flat">
              <a:solidFill>
                <a:schemeClr val="accent1">
                  <a:lumOff val="4782"/>
                </a:schemeClr>
              </a:solidFill>
              <a:prstDash val="solid"/>
              <a:round/>
            </a:ln>
          </a:bottom>
          <a:insideH>
            <a:ln w="12700" cap="flat">
              <a:solidFill>
                <a:schemeClr val="accent1">
                  <a:lumOff val="4782"/>
                </a:schemeClr>
              </a:solidFill>
              <a:prstDash val="solid"/>
              <a:round/>
            </a:ln>
          </a:insideH>
          <a:insideV>
            <a:ln w="12700" cap="flat">
              <a:solidFill>
                <a:schemeClr val="accent1">
                  <a:lumOff val="4782"/>
                </a:schemeClr>
              </a:solidFill>
              <a:prstDash val="solid"/>
              <a:round/>
            </a:ln>
          </a:insideV>
        </a:tcBdr>
        <a:fill>
          <a:solidFill>
            <a:schemeClr val="accent1"/>
          </a:solidFill>
        </a:fill>
      </a:tcStyle>
    </a:firstRow>
  </a:tblStyle>
  <a:tblStyle styleId="{C7B018BB-80A7-4F77-B60F-C8B233D01FF8}" styleName="">
    <a:tblBg/>
    <a:wholeTbl>
      <a:tcTxStyle b="off" i="off">
        <a:font>
          <a:latin typeface="Arial"/>
          <a:ea typeface="Arial"/>
          <a:cs typeface="Arial"/>
        </a:font>
        <a:schemeClr val="accent6"/>
      </a:tcTxStyle>
      <a:tcStyle>
        <a:tcBdr>
          <a:left>
            <a:ln w="12700" cap="flat">
              <a:solidFill>
                <a:schemeClr val="accent1">
                  <a:lumOff val="4782"/>
                </a:schemeClr>
              </a:solidFill>
              <a:prstDash val="solid"/>
              <a:round/>
            </a:ln>
          </a:left>
          <a:right>
            <a:ln w="12700" cap="flat">
              <a:solidFill>
                <a:schemeClr val="accent1">
                  <a:lumOff val="4782"/>
                </a:schemeClr>
              </a:solidFill>
              <a:prstDash val="solid"/>
              <a:round/>
            </a:ln>
          </a:right>
          <a:top>
            <a:ln w="12700" cap="flat">
              <a:solidFill>
                <a:schemeClr val="accent1">
                  <a:lumOff val="4782"/>
                </a:schemeClr>
              </a:solidFill>
              <a:prstDash val="solid"/>
              <a:round/>
            </a:ln>
          </a:top>
          <a:bottom>
            <a:ln w="12700" cap="flat">
              <a:solidFill>
                <a:schemeClr val="accent1">
                  <a:lumOff val="4782"/>
                </a:schemeClr>
              </a:solidFill>
              <a:prstDash val="solid"/>
              <a:round/>
            </a:ln>
          </a:bottom>
          <a:insideH>
            <a:ln w="12700" cap="flat">
              <a:solidFill>
                <a:schemeClr val="accent1">
                  <a:lumOff val="4782"/>
                </a:schemeClr>
              </a:solidFill>
              <a:prstDash val="solid"/>
              <a:round/>
            </a:ln>
          </a:insideH>
          <a:insideV>
            <a:ln w="12700" cap="flat">
              <a:solidFill>
                <a:schemeClr val="accent1">
                  <a:lumOff val="4782"/>
                </a:schemeClr>
              </a:solidFill>
              <a:prstDash val="solid"/>
              <a:round/>
            </a:ln>
          </a:insideV>
        </a:tcBdr>
        <a:fill>
          <a:solidFill>
            <a:srgbClr val="FEE7CD"/>
          </a:solidFill>
        </a:fill>
      </a:tcStyle>
    </a:wholeTbl>
    <a:band2H>
      <a:tcTxStyle b="def" i="def"/>
      <a:tcStyle>
        <a:tcBdr/>
        <a:fill>
          <a:solidFill>
            <a:srgbClr val="FFF3E8"/>
          </a:solidFill>
        </a:fill>
      </a:tcStyle>
    </a:band2H>
    <a:firstCol>
      <a:tcTxStyle b="on" i="off">
        <a:font>
          <a:latin typeface="Arial"/>
          <a:ea typeface="Arial"/>
          <a:cs typeface="Arial"/>
        </a:font>
        <a:schemeClr val="accent1">
          <a:lumOff val="4782"/>
        </a:schemeClr>
      </a:tcTxStyle>
      <a:tcStyle>
        <a:tcBdr>
          <a:left>
            <a:ln w="12700" cap="flat">
              <a:solidFill>
                <a:schemeClr val="accent1">
                  <a:lumOff val="4782"/>
                </a:schemeClr>
              </a:solidFill>
              <a:prstDash val="solid"/>
              <a:round/>
            </a:ln>
          </a:left>
          <a:right>
            <a:ln w="12700" cap="flat">
              <a:solidFill>
                <a:schemeClr val="accent1">
                  <a:lumOff val="4782"/>
                </a:schemeClr>
              </a:solidFill>
              <a:prstDash val="solid"/>
              <a:round/>
            </a:ln>
          </a:right>
          <a:top>
            <a:ln w="12700" cap="flat">
              <a:solidFill>
                <a:schemeClr val="accent1">
                  <a:lumOff val="4782"/>
                </a:schemeClr>
              </a:solidFill>
              <a:prstDash val="solid"/>
              <a:round/>
            </a:ln>
          </a:top>
          <a:bottom>
            <a:ln w="12700" cap="flat">
              <a:solidFill>
                <a:schemeClr val="accent1">
                  <a:lumOff val="4782"/>
                </a:schemeClr>
              </a:solidFill>
              <a:prstDash val="solid"/>
              <a:round/>
            </a:ln>
          </a:bottom>
          <a:insideH>
            <a:ln w="12700" cap="flat">
              <a:solidFill>
                <a:schemeClr val="accent1">
                  <a:lumOff val="4782"/>
                </a:schemeClr>
              </a:solidFill>
              <a:prstDash val="solid"/>
              <a:round/>
            </a:ln>
          </a:insideH>
          <a:insideV>
            <a:ln w="12700" cap="flat">
              <a:solidFill>
                <a:schemeClr val="accent1">
                  <a:lumOff val="4782"/>
                </a:schemeClr>
              </a:solidFill>
              <a:prstDash val="solid"/>
              <a:round/>
            </a:ln>
          </a:insideV>
        </a:tcBdr>
        <a:fill>
          <a:solidFill>
            <a:schemeClr val="accent3"/>
          </a:solidFill>
        </a:fill>
      </a:tcStyle>
    </a:firstCol>
    <a:lastRow>
      <a:tcTxStyle b="on" i="off">
        <a:font>
          <a:latin typeface="Arial"/>
          <a:ea typeface="Arial"/>
          <a:cs typeface="Arial"/>
        </a:font>
        <a:schemeClr val="accent1">
          <a:lumOff val="4782"/>
        </a:schemeClr>
      </a:tcTxStyle>
      <a:tcStyle>
        <a:tcBdr>
          <a:left>
            <a:ln w="12700" cap="flat">
              <a:solidFill>
                <a:schemeClr val="accent1">
                  <a:lumOff val="4782"/>
                </a:schemeClr>
              </a:solidFill>
              <a:prstDash val="solid"/>
              <a:round/>
            </a:ln>
          </a:left>
          <a:right>
            <a:ln w="12700" cap="flat">
              <a:solidFill>
                <a:schemeClr val="accent1">
                  <a:lumOff val="4782"/>
                </a:schemeClr>
              </a:solidFill>
              <a:prstDash val="solid"/>
              <a:round/>
            </a:ln>
          </a:right>
          <a:top>
            <a:ln w="38100" cap="flat">
              <a:solidFill>
                <a:schemeClr val="accent1">
                  <a:lumOff val="4782"/>
                </a:schemeClr>
              </a:solidFill>
              <a:prstDash val="solid"/>
              <a:round/>
            </a:ln>
          </a:top>
          <a:bottom>
            <a:ln w="12700" cap="flat">
              <a:solidFill>
                <a:schemeClr val="accent1">
                  <a:lumOff val="4782"/>
                </a:schemeClr>
              </a:solidFill>
              <a:prstDash val="solid"/>
              <a:round/>
            </a:ln>
          </a:bottom>
          <a:insideH>
            <a:ln w="12700" cap="flat">
              <a:solidFill>
                <a:schemeClr val="accent1">
                  <a:lumOff val="4782"/>
                </a:schemeClr>
              </a:solidFill>
              <a:prstDash val="solid"/>
              <a:round/>
            </a:ln>
          </a:insideH>
          <a:insideV>
            <a:ln w="12700" cap="flat">
              <a:solidFill>
                <a:schemeClr val="accent1">
                  <a:lumOff val="4782"/>
                </a:schemeClr>
              </a:solidFill>
              <a:prstDash val="solid"/>
              <a:round/>
            </a:ln>
          </a:insideV>
        </a:tcBdr>
        <a:fill>
          <a:solidFill>
            <a:schemeClr val="accent3"/>
          </a:solidFill>
        </a:fill>
      </a:tcStyle>
    </a:lastRow>
    <a:firstRow>
      <a:tcTxStyle b="on" i="off">
        <a:font>
          <a:latin typeface="Arial"/>
          <a:ea typeface="Arial"/>
          <a:cs typeface="Arial"/>
        </a:font>
        <a:schemeClr val="accent1">
          <a:lumOff val="4782"/>
        </a:schemeClr>
      </a:tcTxStyle>
      <a:tcStyle>
        <a:tcBdr>
          <a:left>
            <a:ln w="12700" cap="flat">
              <a:solidFill>
                <a:schemeClr val="accent1">
                  <a:lumOff val="4782"/>
                </a:schemeClr>
              </a:solidFill>
              <a:prstDash val="solid"/>
              <a:round/>
            </a:ln>
          </a:left>
          <a:right>
            <a:ln w="12700" cap="flat">
              <a:solidFill>
                <a:schemeClr val="accent1">
                  <a:lumOff val="4782"/>
                </a:schemeClr>
              </a:solidFill>
              <a:prstDash val="solid"/>
              <a:round/>
            </a:ln>
          </a:right>
          <a:top>
            <a:ln w="12700" cap="flat">
              <a:solidFill>
                <a:schemeClr val="accent1">
                  <a:lumOff val="4782"/>
                </a:schemeClr>
              </a:solidFill>
              <a:prstDash val="solid"/>
              <a:round/>
            </a:ln>
          </a:top>
          <a:bottom>
            <a:ln w="38100" cap="flat">
              <a:solidFill>
                <a:schemeClr val="accent1">
                  <a:lumOff val="4782"/>
                </a:schemeClr>
              </a:solidFill>
              <a:prstDash val="solid"/>
              <a:round/>
            </a:ln>
          </a:bottom>
          <a:insideH>
            <a:ln w="12700" cap="flat">
              <a:solidFill>
                <a:schemeClr val="accent1">
                  <a:lumOff val="4782"/>
                </a:schemeClr>
              </a:solidFill>
              <a:prstDash val="solid"/>
              <a:round/>
            </a:ln>
          </a:insideH>
          <a:insideV>
            <a:ln w="12700" cap="flat">
              <a:solidFill>
                <a:schemeClr val="accent1">
                  <a:lumOff val="4782"/>
                </a:schemeClr>
              </a:solidFill>
              <a:prstDash val="solid"/>
              <a:round/>
            </a:ln>
          </a:insideV>
        </a:tcBdr>
        <a:fill>
          <a:solidFill>
            <a:schemeClr val="accent3"/>
          </a:solidFill>
        </a:fill>
      </a:tcStyle>
    </a:firstRow>
  </a:tblStyle>
  <a:tblStyle styleId="{EEE7283C-3CF3-47DC-8721-378D4A62B228}" styleName="">
    <a:tblBg/>
    <a:wholeTbl>
      <a:tcTxStyle b="off" i="off">
        <a:font>
          <a:latin typeface="Arial"/>
          <a:ea typeface="Arial"/>
          <a:cs typeface="Arial"/>
        </a:font>
        <a:schemeClr val="accent6"/>
      </a:tcTxStyle>
      <a:tcStyle>
        <a:tcBdr>
          <a:left>
            <a:ln w="12700" cap="flat">
              <a:solidFill>
                <a:schemeClr val="accent1">
                  <a:lumOff val="4782"/>
                </a:schemeClr>
              </a:solidFill>
              <a:prstDash val="solid"/>
              <a:round/>
            </a:ln>
          </a:left>
          <a:right>
            <a:ln w="12700" cap="flat">
              <a:solidFill>
                <a:schemeClr val="accent1">
                  <a:lumOff val="4782"/>
                </a:schemeClr>
              </a:solidFill>
              <a:prstDash val="solid"/>
              <a:round/>
            </a:ln>
          </a:right>
          <a:top>
            <a:ln w="12700" cap="flat">
              <a:solidFill>
                <a:schemeClr val="accent1">
                  <a:lumOff val="4782"/>
                </a:schemeClr>
              </a:solidFill>
              <a:prstDash val="solid"/>
              <a:round/>
            </a:ln>
          </a:top>
          <a:bottom>
            <a:ln w="12700" cap="flat">
              <a:solidFill>
                <a:schemeClr val="accent1">
                  <a:lumOff val="4782"/>
                </a:schemeClr>
              </a:solidFill>
              <a:prstDash val="solid"/>
              <a:round/>
            </a:ln>
          </a:bottom>
          <a:insideH>
            <a:ln w="12700" cap="flat">
              <a:solidFill>
                <a:schemeClr val="accent1">
                  <a:lumOff val="4782"/>
                </a:schemeClr>
              </a:solidFill>
              <a:prstDash val="solid"/>
              <a:round/>
            </a:ln>
          </a:insideH>
          <a:insideV>
            <a:ln w="12700" cap="flat">
              <a:solidFill>
                <a:schemeClr val="accent1">
                  <a:lumOff val="4782"/>
                </a:schemeClr>
              </a:solidFill>
              <a:prstDash val="solid"/>
              <a:round/>
            </a:ln>
          </a:insideV>
        </a:tcBdr>
        <a:fill>
          <a:solidFill>
            <a:srgbClr val="CACBCC"/>
          </a:solidFill>
        </a:fill>
      </a:tcStyle>
    </a:wholeTbl>
    <a:band2H>
      <a:tcTxStyle b="def" i="def"/>
      <a:tcStyle>
        <a:tcBdr/>
        <a:fill>
          <a:solidFill>
            <a:srgbClr val="E6E7E7"/>
          </a:solidFill>
        </a:fill>
      </a:tcStyle>
    </a:band2H>
    <a:firstCol>
      <a:tcTxStyle b="on" i="off">
        <a:font>
          <a:latin typeface="Arial"/>
          <a:ea typeface="Arial"/>
          <a:cs typeface="Arial"/>
        </a:font>
        <a:schemeClr val="accent1">
          <a:lumOff val="4782"/>
        </a:schemeClr>
      </a:tcTxStyle>
      <a:tcStyle>
        <a:tcBdr>
          <a:left>
            <a:ln w="12700" cap="flat">
              <a:solidFill>
                <a:schemeClr val="accent1">
                  <a:lumOff val="4782"/>
                </a:schemeClr>
              </a:solidFill>
              <a:prstDash val="solid"/>
              <a:round/>
            </a:ln>
          </a:left>
          <a:right>
            <a:ln w="12700" cap="flat">
              <a:solidFill>
                <a:schemeClr val="accent1">
                  <a:lumOff val="4782"/>
                </a:schemeClr>
              </a:solidFill>
              <a:prstDash val="solid"/>
              <a:round/>
            </a:ln>
          </a:right>
          <a:top>
            <a:ln w="12700" cap="flat">
              <a:solidFill>
                <a:schemeClr val="accent1">
                  <a:lumOff val="4782"/>
                </a:schemeClr>
              </a:solidFill>
              <a:prstDash val="solid"/>
              <a:round/>
            </a:ln>
          </a:top>
          <a:bottom>
            <a:ln w="12700" cap="flat">
              <a:solidFill>
                <a:schemeClr val="accent1">
                  <a:lumOff val="4782"/>
                </a:schemeClr>
              </a:solidFill>
              <a:prstDash val="solid"/>
              <a:round/>
            </a:ln>
          </a:bottom>
          <a:insideH>
            <a:ln w="12700" cap="flat">
              <a:solidFill>
                <a:schemeClr val="accent1">
                  <a:lumOff val="4782"/>
                </a:schemeClr>
              </a:solidFill>
              <a:prstDash val="solid"/>
              <a:round/>
            </a:ln>
          </a:insideH>
          <a:insideV>
            <a:ln w="12700" cap="flat">
              <a:solidFill>
                <a:schemeClr val="accent1">
                  <a:lumOff val="4782"/>
                </a:schemeClr>
              </a:solidFill>
              <a:prstDash val="solid"/>
              <a:round/>
            </a:ln>
          </a:insideV>
        </a:tcBdr>
        <a:fill>
          <a:solidFill>
            <a:schemeClr val="accent6"/>
          </a:solidFill>
        </a:fill>
      </a:tcStyle>
    </a:firstCol>
    <a:lastRow>
      <a:tcTxStyle b="on" i="off">
        <a:font>
          <a:latin typeface="Arial"/>
          <a:ea typeface="Arial"/>
          <a:cs typeface="Arial"/>
        </a:font>
        <a:schemeClr val="accent1">
          <a:lumOff val="4782"/>
        </a:schemeClr>
      </a:tcTxStyle>
      <a:tcStyle>
        <a:tcBdr>
          <a:left>
            <a:ln w="12700" cap="flat">
              <a:solidFill>
                <a:schemeClr val="accent1">
                  <a:lumOff val="4782"/>
                </a:schemeClr>
              </a:solidFill>
              <a:prstDash val="solid"/>
              <a:round/>
            </a:ln>
          </a:left>
          <a:right>
            <a:ln w="12700" cap="flat">
              <a:solidFill>
                <a:schemeClr val="accent1">
                  <a:lumOff val="4782"/>
                </a:schemeClr>
              </a:solidFill>
              <a:prstDash val="solid"/>
              <a:round/>
            </a:ln>
          </a:right>
          <a:top>
            <a:ln w="38100" cap="flat">
              <a:solidFill>
                <a:schemeClr val="accent1">
                  <a:lumOff val="4782"/>
                </a:schemeClr>
              </a:solidFill>
              <a:prstDash val="solid"/>
              <a:round/>
            </a:ln>
          </a:top>
          <a:bottom>
            <a:ln w="12700" cap="flat">
              <a:solidFill>
                <a:schemeClr val="accent1">
                  <a:lumOff val="4782"/>
                </a:schemeClr>
              </a:solidFill>
              <a:prstDash val="solid"/>
              <a:round/>
            </a:ln>
          </a:bottom>
          <a:insideH>
            <a:ln w="12700" cap="flat">
              <a:solidFill>
                <a:schemeClr val="accent1">
                  <a:lumOff val="4782"/>
                </a:schemeClr>
              </a:solidFill>
              <a:prstDash val="solid"/>
              <a:round/>
            </a:ln>
          </a:insideH>
          <a:insideV>
            <a:ln w="12700" cap="flat">
              <a:solidFill>
                <a:schemeClr val="accent1">
                  <a:lumOff val="4782"/>
                </a:schemeClr>
              </a:solidFill>
              <a:prstDash val="solid"/>
              <a:round/>
            </a:ln>
          </a:insideV>
        </a:tcBdr>
        <a:fill>
          <a:solidFill>
            <a:schemeClr val="accent6"/>
          </a:solidFill>
        </a:fill>
      </a:tcStyle>
    </a:lastRow>
    <a:firstRow>
      <a:tcTxStyle b="on" i="off">
        <a:font>
          <a:latin typeface="Arial"/>
          <a:ea typeface="Arial"/>
          <a:cs typeface="Arial"/>
        </a:font>
        <a:schemeClr val="accent1">
          <a:lumOff val="4782"/>
        </a:schemeClr>
      </a:tcTxStyle>
      <a:tcStyle>
        <a:tcBdr>
          <a:left>
            <a:ln w="12700" cap="flat">
              <a:solidFill>
                <a:schemeClr val="accent1">
                  <a:lumOff val="4782"/>
                </a:schemeClr>
              </a:solidFill>
              <a:prstDash val="solid"/>
              <a:round/>
            </a:ln>
          </a:left>
          <a:right>
            <a:ln w="12700" cap="flat">
              <a:solidFill>
                <a:schemeClr val="accent1">
                  <a:lumOff val="4782"/>
                </a:schemeClr>
              </a:solidFill>
              <a:prstDash val="solid"/>
              <a:round/>
            </a:ln>
          </a:right>
          <a:top>
            <a:ln w="12700" cap="flat">
              <a:solidFill>
                <a:schemeClr val="accent1">
                  <a:lumOff val="4782"/>
                </a:schemeClr>
              </a:solidFill>
              <a:prstDash val="solid"/>
              <a:round/>
            </a:ln>
          </a:top>
          <a:bottom>
            <a:ln w="38100" cap="flat">
              <a:solidFill>
                <a:schemeClr val="accent1">
                  <a:lumOff val="4782"/>
                </a:schemeClr>
              </a:solidFill>
              <a:prstDash val="solid"/>
              <a:round/>
            </a:ln>
          </a:bottom>
          <a:insideH>
            <a:ln w="12700" cap="flat">
              <a:solidFill>
                <a:schemeClr val="accent1">
                  <a:lumOff val="4782"/>
                </a:schemeClr>
              </a:solidFill>
              <a:prstDash val="solid"/>
              <a:round/>
            </a:ln>
          </a:insideH>
          <a:insideV>
            <a:ln w="12700" cap="flat">
              <a:solidFill>
                <a:schemeClr val="accent1">
                  <a:lumOff val="4782"/>
                </a:schemeClr>
              </a:solidFill>
              <a:prstDash val="solid"/>
              <a:round/>
            </a:ln>
          </a:insideV>
        </a:tcBdr>
        <a:fill>
          <a:solidFill>
            <a:schemeClr val="accent6"/>
          </a:solidFill>
        </a:fill>
      </a:tcStyle>
    </a:firstRow>
  </a:tblStyle>
  <a:tblStyle styleId="{CF821DB8-F4EB-4A41-A1BA-3FCAFE7338EE}" styleName="">
    <a:tblBg/>
    <a:wholeTbl>
      <a:tcTxStyle b="off" i="off">
        <a:font>
          <a:latin typeface="Arial"/>
          <a:ea typeface="Arial"/>
          <a:cs typeface="Arial"/>
        </a:font>
        <a:schemeClr val="accent6"/>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7E7"/>
          </a:solidFill>
        </a:fill>
      </a:tcStyle>
    </a:wholeTbl>
    <a:band2H>
      <a:tcTxStyle b="def" i="def"/>
      <a:tcStyle>
        <a:tcBdr/>
        <a:fill>
          <a:solidFill>
            <a:schemeClr val="accent1">
              <a:lumOff val="4782"/>
            </a:schemeClr>
          </a:solidFill>
        </a:fill>
      </a:tcStyle>
    </a:band2H>
    <a:firstCol>
      <a:tcTxStyle b="on" i="off">
        <a:font>
          <a:latin typeface="Arial"/>
          <a:ea typeface="Arial"/>
          <a:cs typeface="Arial"/>
        </a:font>
        <a:schemeClr val="accent1">
          <a:lumOff val="4782"/>
        </a:schemeClr>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Arial"/>
          <a:ea typeface="Arial"/>
          <a:cs typeface="Arial"/>
        </a:font>
        <a:schemeClr val="accent6"/>
      </a:tcTxStyle>
      <a:tcStyle>
        <a:tcBdr>
          <a:left>
            <a:ln w="12700" cap="flat">
              <a:noFill/>
              <a:miter lim="400000"/>
            </a:ln>
          </a:left>
          <a:right>
            <a:ln w="12700" cap="flat">
              <a:noFill/>
              <a:miter lim="400000"/>
            </a:ln>
          </a:right>
          <a:top>
            <a:ln w="50800" cap="flat">
              <a:solidFill>
                <a:schemeClr val="accent6"/>
              </a:solidFill>
              <a:prstDash val="solid"/>
              <a:round/>
            </a:ln>
          </a:top>
          <a:bottom>
            <a:ln w="25400" cap="flat">
              <a:solidFill>
                <a:schemeClr val="accent6"/>
              </a:solidFill>
              <a:prstDash val="solid"/>
              <a:round/>
            </a:ln>
          </a:bottom>
          <a:insideH>
            <a:ln w="12700" cap="flat">
              <a:noFill/>
              <a:miter lim="400000"/>
            </a:ln>
          </a:insideH>
          <a:insideV>
            <a:ln w="12700" cap="flat">
              <a:noFill/>
              <a:miter lim="400000"/>
            </a:ln>
          </a:insideV>
        </a:tcBdr>
        <a:fill>
          <a:solidFill>
            <a:schemeClr val="accent1">
              <a:lumOff val="4782"/>
            </a:schemeClr>
          </a:solidFill>
        </a:fill>
      </a:tcStyle>
    </a:lastRow>
    <a:firstRow>
      <a:tcTxStyle b="on" i="off">
        <a:font>
          <a:latin typeface="Arial"/>
          <a:ea typeface="Arial"/>
          <a:cs typeface="Arial"/>
        </a:font>
        <a:schemeClr val="accent1">
          <a:lumOff val="4782"/>
        </a:schemeClr>
      </a:tcTxStyle>
      <a:tcStyle>
        <a:tcBdr>
          <a:left>
            <a:ln w="12700" cap="flat">
              <a:noFill/>
              <a:miter lim="400000"/>
            </a:ln>
          </a:left>
          <a:right>
            <a:ln w="12700" cap="flat">
              <a:noFill/>
              <a:miter lim="400000"/>
            </a:ln>
          </a:right>
          <a:top>
            <a:ln w="25400" cap="flat">
              <a:solidFill>
                <a:schemeClr val="accent6"/>
              </a:solidFill>
              <a:prstDash val="solid"/>
              <a:round/>
            </a:ln>
          </a:top>
          <a:bottom>
            <a:ln w="25400" cap="flat">
              <a:solidFill>
                <a:schemeClr val="accent6"/>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Arial"/>
          <a:ea typeface="Arial"/>
          <a:cs typeface="Arial"/>
        </a:font>
        <a:schemeClr val="accent6"/>
      </a:tcTxStyle>
      <a:tcStyle>
        <a:tcBdr>
          <a:left>
            <a:ln w="12700" cap="flat">
              <a:solidFill>
                <a:schemeClr val="accent1">
                  <a:lumOff val="4782"/>
                </a:schemeClr>
              </a:solidFill>
              <a:prstDash val="solid"/>
              <a:round/>
            </a:ln>
          </a:left>
          <a:right>
            <a:ln w="12700" cap="flat">
              <a:solidFill>
                <a:schemeClr val="accent1">
                  <a:lumOff val="4782"/>
                </a:schemeClr>
              </a:solidFill>
              <a:prstDash val="solid"/>
              <a:round/>
            </a:ln>
          </a:right>
          <a:top>
            <a:ln w="12700" cap="flat">
              <a:solidFill>
                <a:schemeClr val="accent1">
                  <a:lumOff val="4782"/>
                </a:schemeClr>
              </a:solidFill>
              <a:prstDash val="solid"/>
              <a:round/>
            </a:ln>
          </a:top>
          <a:bottom>
            <a:ln w="12700" cap="flat">
              <a:solidFill>
                <a:schemeClr val="accent1">
                  <a:lumOff val="4782"/>
                </a:schemeClr>
              </a:solidFill>
              <a:prstDash val="solid"/>
              <a:round/>
            </a:ln>
          </a:bottom>
          <a:insideH>
            <a:ln w="12700" cap="flat">
              <a:solidFill>
                <a:schemeClr val="accent1">
                  <a:lumOff val="4782"/>
                </a:schemeClr>
              </a:solidFill>
              <a:prstDash val="solid"/>
              <a:round/>
            </a:ln>
          </a:insideH>
          <a:insideV>
            <a:ln w="12700" cap="flat">
              <a:solidFill>
                <a:schemeClr val="accent1">
                  <a:lumOff val="4782"/>
                </a:schemeClr>
              </a:solidFill>
              <a:prstDash val="solid"/>
              <a:round/>
            </a:ln>
          </a:insideV>
        </a:tcBdr>
        <a:fill>
          <a:solidFill>
            <a:srgbClr val="CACBCC"/>
          </a:solidFill>
        </a:fill>
      </a:tcStyle>
    </a:wholeTbl>
    <a:band2H>
      <a:tcTxStyle b="def" i="def"/>
      <a:tcStyle>
        <a:tcBdr/>
        <a:fill>
          <a:solidFill>
            <a:srgbClr val="E6E7E7"/>
          </a:solidFill>
        </a:fill>
      </a:tcStyle>
    </a:band2H>
    <a:firstCol>
      <a:tcTxStyle b="on" i="off">
        <a:font>
          <a:latin typeface="Arial"/>
          <a:ea typeface="Arial"/>
          <a:cs typeface="Arial"/>
        </a:font>
        <a:schemeClr val="accent1">
          <a:lumOff val="4782"/>
        </a:schemeClr>
      </a:tcTxStyle>
      <a:tcStyle>
        <a:tcBdr>
          <a:left>
            <a:ln w="12700" cap="flat">
              <a:solidFill>
                <a:schemeClr val="accent1">
                  <a:lumOff val="4782"/>
                </a:schemeClr>
              </a:solidFill>
              <a:prstDash val="solid"/>
              <a:round/>
            </a:ln>
          </a:left>
          <a:right>
            <a:ln w="12700" cap="flat">
              <a:solidFill>
                <a:schemeClr val="accent1">
                  <a:lumOff val="4782"/>
                </a:schemeClr>
              </a:solidFill>
              <a:prstDash val="solid"/>
              <a:round/>
            </a:ln>
          </a:right>
          <a:top>
            <a:ln w="12700" cap="flat">
              <a:solidFill>
                <a:schemeClr val="accent1">
                  <a:lumOff val="4782"/>
                </a:schemeClr>
              </a:solidFill>
              <a:prstDash val="solid"/>
              <a:round/>
            </a:ln>
          </a:top>
          <a:bottom>
            <a:ln w="12700" cap="flat">
              <a:solidFill>
                <a:schemeClr val="accent1">
                  <a:lumOff val="4782"/>
                </a:schemeClr>
              </a:solidFill>
              <a:prstDash val="solid"/>
              <a:round/>
            </a:ln>
          </a:bottom>
          <a:insideH>
            <a:ln w="12700" cap="flat">
              <a:solidFill>
                <a:schemeClr val="accent1">
                  <a:lumOff val="4782"/>
                </a:schemeClr>
              </a:solidFill>
              <a:prstDash val="solid"/>
              <a:round/>
            </a:ln>
          </a:insideH>
          <a:insideV>
            <a:ln w="12700" cap="flat">
              <a:solidFill>
                <a:schemeClr val="accent1">
                  <a:lumOff val="4782"/>
                </a:schemeClr>
              </a:solidFill>
              <a:prstDash val="solid"/>
              <a:round/>
            </a:ln>
          </a:insideV>
        </a:tcBdr>
        <a:fill>
          <a:solidFill>
            <a:schemeClr val="accent6"/>
          </a:solidFill>
        </a:fill>
      </a:tcStyle>
    </a:firstCol>
    <a:lastRow>
      <a:tcTxStyle b="on" i="off">
        <a:font>
          <a:latin typeface="Arial"/>
          <a:ea typeface="Arial"/>
          <a:cs typeface="Arial"/>
        </a:font>
        <a:schemeClr val="accent1">
          <a:lumOff val="4782"/>
        </a:schemeClr>
      </a:tcTxStyle>
      <a:tcStyle>
        <a:tcBdr>
          <a:left>
            <a:ln w="12700" cap="flat">
              <a:solidFill>
                <a:schemeClr val="accent1">
                  <a:lumOff val="4782"/>
                </a:schemeClr>
              </a:solidFill>
              <a:prstDash val="solid"/>
              <a:round/>
            </a:ln>
          </a:left>
          <a:right>
            <a:ln w="12700" cap="flat">
              <a:solidFill>
                <a:schemeClr val="accent1">
                  <a:lumOff val="4782"/>
                </a:schemeClr>
              </a:solidFill>
              <a:prstDash val="solid"/>
              <a:round/>
            </a:ln>
          </a:right>
          <a:top>
            <a:ln w="38100" cap="flat">
              <a:solidFill>
                <a:schemeClr val="accent1">
                  <a:lumOff val="4782"/>
                </a:schemeClr>
              </a:solidFill>
              <a:prstDash val="solid"/>
              <a:round/>
            </a:ln>
          </a:top>
          <a:bottom>
            <a:ln w="12700" cap="flat">
              <a:solidFill>
                <a:schemeClr val="accent1">
                  <a:lumOff val="4782"/>
                </a:schemeClr>
              </a:solidFill>
              <a:prstDash val="solid"/>
              <a:round/>
            </a:ln>
          </a:bottom>
          <a:insideH>
            <a:ln w="12700" cap="flat">
              <a:solidFill>
                <a:schemeClr val="accent1">
                  <a:lumOff val="4782"/>
                </a:schemeClr>
              </a:solidFill>
              <a:prstDash val="solid"/>
              <a:round/>
            </a:ln>
          </a:insideH>
          <a:insideV>
            <a:ln w="12700" cap="flat">
              <a:solidFill>
                <a:schemeClr val="accent1">
                  <a:lumOff val="4782"/>
                </a:schemeClr>
              </a:solidFill>
              <a:prstDash val="solid"/>
              <a:round/>
            </a:ln>
          </a:insideV>
        </a:tcBdr>
        <a:fill>
          <a:solidFill>
            <a:schemeClr val="accent6"/>
          </a:solidFill>
        </a:fill>
      </a:tcStyle>
    </a:lastRow>
    <a:firstRow>
      <a:tcTxStyle b="on" i="off">
        <a:font>
          <a:latin typeface="Arial"/>
          <a:ea typeface="Arial"/>
          <a:cs typeface="Arial"/>
        </a:font>
        <a:schemeClr val="accent1">
          <a:lumOff val="4782"/>
        </a:schemeClr>
      </a:tcTxStyle>
      <a:tcStyle>
        <a:tcBdr>
          <a:left>
            <a:ln w="12700" cap="flat">
              <a:solidFill>
                <a:schemeClr val="accent1">
                  <a:lumOff val="4782"/>
                </a:schemeClr>
              </a:solidFill>
              <a:prstDash val="solid"/>
              <a:round/>
            </a:ln>
          </a:left>
          <a:right>
            <a:ln w="12700" cap="flat">
              <a:solidFill>
                <a:schemeClr val="accent1">
                  <a:lumOff val="4782"/>
                </a:schemeClr>
              </a:solidFill>
              <a:prstDash val="solid"/>
              <a:round/>
            </a:ln>
          </a:right>
          <a:top>
            <a:ln w="12700" cap="flat">
              <a:solidFill>
                <a:schemeClr val="accent1">
                  <a:lumOff val="4782"/>
                </a:schemeClr>
              </a:solidFill>
              <a:prstDash val="solid"/>
              <a:round/>
            </a:ln>
          </a:top>
          <a:bottom>
            <a:ln w="38100" cap="flat">
              <a:solidFill>
                <a:schemeClr val="accent1">
                  <a:lumOff val="4782"/>
                </a:schemeClr>
              </a:solidFill>
              <a:prstDash val="solid"/>
              <a:round/>
            </a:ln>
          </a:bottom>
          <a:insideH>
            <a:ln w="12700" cap="flat">
              <a:solidFill>
                <a:schemeClr val="accent1">
                  <a:lumOff val="4782"/>
                </a:schemeClr>
              </a:solidFill>
              <a:prstDash val="solid"/>
              <a:round/>
            </a:ln>
          </a:insideH>
          <a:insideV>
            <a:ln w="12700" cap="flat">
              <a:solidFill>
                <a:schemeClr val="accent1">
                  <a:lumOff val="4782"/>
                </a:schemeClr>
              </a:solidFill>
              <a:prstDash val="solid"/>
              <a:round/>
            </a:ln>
          </a:insideV>
        </a:tcBdr>
        <a:fill>
          <a:solidFill>
            <a:schemeClr val="accent6"/>
          </a:solidFill>
        </a:fill>
      </a:tcStyle>
    </a:firstRow>
  </a:tblStyle>
  <a:tblStyle styleId="{2708684C-4D16-4618-839F-0558EEFCDFE6}" styleName="">
    <a:tblBg/>
    <a:wholeTbl>
      <a:tcTxStyle b="off" i="off">
        <a:font>
          <a:latin typeface="Arial"/>
          <a:ea typeface="Arial"/>
          <a:cs typeface="Arial"/>
        </a:font>
        <a:schemeClr val="accent6"/>
      </a:tcTxStyle>
      <a:tcStyle>
        <a:tcBdr>
          <a:left>
            <a:ln w="12700" cap="flat">
              <a:solidFill>
                <a:schemeClr val="accent6"/>
              </a:solidFill>
              <a:prstDash val="solid"/>
              <a:round/>
            </a:ln>
          </a:left>
          <a:right>
            <a:ln w="12700" cap="flat">
              <a:solidFill>
                <a:schemeClr val="accent6"/>
              </a:solidFill>
              <a:prstDash val="solid"/>
              <a:round/>
            </a:ln>
          </a:right>
          <a:top>
            <a:ln w="12700" cap="flat">
              <a:solidFill>
                <a:schemeClr val="accent6"/>
              </a:solidFill>
              <a:prstDash val="solid"/>
              <a:round/>
            </a:ln>
          </a:top>
          <a:bottom>
            <a:ln w="12700" cap="flat">
              <a:solidFill>
                <a:schemeClr val="accent6"/>
              </a:solidFill>
              <a:prstDash val="solid"/>
              <a:round/>
            </a:ln>
          </a:bottom>
          <a:insideH>
            <a:ln w="12700" cap="flat">
              <a:solidFill>
                <a:schemeClr val="accent6"/>
              </a:solidFill>
              <a:prstDash val="solid"/>
              <a:round/>
            </a:ln>
          </a:insideH>
          <a:insideV>
            <a:ln w="12700" cap="flat">
              <a:solidFill>
                <a:schemeClr val="accent6"/>
              </a:solidFill>
              <a:prstDash val="solid"/>
              <a:round/>
            </a:ln>
          </a:insideV>
        </a:tcBdr>
        <a:fill>
          <a:solidFill>
            <a:schemeClr val="accent6">
              <a:alpha val="20000"/>
            </a:schemeClr>
          </a:solidFill>
        </a:fill>
      </a:tcStyle>
    </a:wholeTbl>
    <a:band2H>
      <a:tcTxStyle b="def" i="def"/>
      <a:tcStyle>
        <a:tcBdr/>
        <a:fill>
          <a:solidFill>
            <a:schemeClr val="accent1">
              <a:lumOff val="4782"/>
            </a:schemeClr>
          </a:solidFill>
        </a:fill>
      </a:tcStyle>
    </a:band2H>
    <a:firstCol>
      <a:tcTxStyle b="on" i="off">
        <a:font>
          <a:latin typeface="Arial"/>
          <a:ea typeface="Arial"/>
          <a:cs typeface="Arial"/>
        </a:font>
        <a:schemeClr val="accent6"/>
      </a:tcTxStyle>
      <a:tcStyle>
        <a:tcBdr>
          <a:left>
            <a:ln w="12700" cap="flat">
              <a:solidFill>
                <a:schemeClr val="accent6"/>
              </a:solidFill>
              <a:prstDash val="solid"/>
              <a:round/>
            </a:ln>
          </a:left>
          <a:right>
            <a:ln w="12700" cap="flat">
              <a:solidFill>
                <a:schemeClr val="accent6"/>
              </a:solidFill>
              <a:prstDash val="solid"/>
              <a:round/>
            </a:ln>
          </a:right>
          <a:top>
            <a:ln w="12700" cap="flat">
              <a:solidFill>
                <a:schemeClr val="accent6"/>
              </a:solidFill>
              <a:prstDash val="solid"/>
              <a:round/>
            </a:ln>
          </a:top>
          <a:bottom>
            <a:ln w="12700" cap="flat">
              <a:solidFill>
                <a:schemeClr val="accent6"/>
              </a:solidFill>
              <a:prstDash val="solid"/>
              <a:round/>
            </a:ln>
          </a:bottom>
          <a:insideH>
            <a:ln w="12700" cap="flat">
              <a:solidFill>
                <a:schemeClr val="accent6"/>
              </a:solidFill>
              <a:prstDash val="solid"/>
              <a:round/>
            </a:ln>
          </a:insideH>
          <a:insideV>
            <a:ln w="12700" cap="flat">
              <a:solidFill>
                <a:schemeClr val="accent6"/>
              </a:solidFill>
              <a:prstDash val="solid"/>
              <a:round/>
            </a:ln>
          </a:insideV>
        </a:tcBdr>
        <a:fill>
          <a:solidFill>
            <a:schemeClr val="accent6">
              <a:alpha val="20000"/>
            </a:schemeClr>
          </a:solidFill>
        </a:fill>
      </a:tcStyle>
    </a:firstCol>
    <a:lastRow>
      <a:tcTxStyle b="on" i="off">
        <a:font>
          <a:latin typeface="Arial"/>
          <a:ea typeface="Arial"/>
          <a:cs typeface="Arial"/>
        </a:font>
        <a:schemeClr val="accent6"/>
      </a:tcTxStyle>
      <a:tcStyle>
        <a:tcBdr>
          <a:left>
            <a:ln w="12700" cap="flat">
              <a:solidFill>
                <a:schemeClr val="accent6"/>
              </a:solidFill>
              <a:prstDash val="solid"/>
              <a:round/>
            </a:ln>
          </a:left>
          <a:right>
            <a:ln w="12700" cap="flat">
              <a:solidFill>
                <a:schemeClr val="accent6"/>
              </a:solidFill>
              <a:prstDash val="solid"/>
              <a:round/>
            </a:ln>
          </a:right>
          <a:top>
            <a:ln w="50800" cap="flat">
              <a:solidFill>
                <a:schemeClr val="accent6"/>
              </a:solidFill>
              <a:prstDash val="solid"/>
              <a:round/>
            </a:ln>
          </a:top>
          <a:bottom>
            <a:ln w="12700" cap="flat">
              <a:solidFill>
                <a:schemeClr val="accent6"/>
              </a:solidFill>
              <a:prstDash val="solid"/>
              <a:round/>
            </a:ln>
          </a:bottom>
          <a:insideH>
            <a:ln w="12700" cap="flat">
              <a:solidFill>
                <a:schemeClr val="accent6"/>
              </a:solidFill>
              <a:prstDash val="solid"/>
              <a:round/>
            </a:ln>
          </a:insideH>
          <a:insideV>
            <a:ln w="12700" cap="flat">
              <a:solidFill>
                <a:schemeClr val="accent6"/>
              </a:solidFill>
              <a:prstDash val="solid"/>
              <a:round/>
            </a:ln>
          </a:insideV>
        </a:tcBdr>
        <a:fill>
          <a:noFill/>
        </a:fill>
      </a:tcStyle>
    </a:lastRow>
    <a:firstRow>
      <a:tcTxStyle b="on" i="off">
        <a:font>
          <a:latin typeface="Arial"/>
          <a:ea typeface="Arial"/>
          <a:cs typeface="Arial"/>
        </a:font>
        <a:schemeClr val="accent6"/>
      </a:tcTxStyle>
      <a:tcStyle>
        <a:tcBdr>
          <a:left>
            <a:ln w="12700" cap="flat">
              <a:solidFill>
                <a:schemeClr val="accent6"/>
              </a:solidFill>
              <a:prstDash val="solid"/>
              <a:round/>
            </a:ln>
          </a:left>
          <a:right>
            <a:ln w="12700" cap="flat">
              <a:solidFill>
                <a:schemeClr val="accent6"/>
              </a:solidFill>
              <a:prstDash val="solid"/>
              <a:round/>
            </a:ln>
          </a:right>
          <a:top>
            <a:ln w="12700" cap="flat">
              <a:solidFill>
                <a:schemeClr val="accent6"/>
              </a:solidFill>
              <a:prstDash val="solid"/>
              <a:round/>
            </a:ln>
          </a:top>
          <a:bottom>
            <a:ln w="25400" cap="flat">
              <a:solidFill>
                <a:schemeClr val="accent6"/>
              </a:solidFill>
              <a:prstDash val="solid"/>
              <a:round/>
            </a:ln>
          </a:bottom>
          <a:insideH>
            <a:ln w="12700" cap="flat">
              <a:solidFill>
                <a:schemeClr val="accent6"/>
              </a:solidFill>
              <a:prstDash val="solid"/>
              <a:round/>
            </a:ln>
          </a:insideH>
          <a:insideV>
            <a:ln w="12700" cap="flat">
              <a:solidFill>
                <a:schemeClr val="accent6"/>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s>

</file>

<file path=ppt/charts/_rels/chart1.xml.rels><?xml version="1.0" encoding="UTF-8"?>
<Relationships xmlns="http://schemas.openxmlformats.org/package/2006/relationships"><Relationship Id="rId1" Type="http://schemas.openxmlformats.org/officeDocument/2006/relationships/package" Target="../embeddings/Microsoft_Excel_Sheet1.xlsx"/></Relationships>

</file>

<file path=ppt/charts/chart1.xml><?xml version="1.0" encoding="utf-8"?>
<c:chartSpace xmlns:c="http://schemas.openxmlformats.org/drawingml/2006/chart" xmlns:a="http://schemas.openxmlformats.org/drawingml/2006/main" xmlns:r="http://schemas.openxmlformats.org/officeDocument/2006/relationships">
  <c:date1904 val="1"/>
  <c:roundedCorners val="0"/>
  <c:chart>
    <c:autoTitleDeleted val="1"/>
    <c:plotArea>
      <c:layout>
        <c:manualLayout>
          <c:layoutTarget val="inner"/>
          <c:xMode val="edge"/>
          <c:yMode val="edge"/>
          <c:x val="0.245286"/>
          <c:y val="0.157934"/>
          <c:w val="0.542151"/>
          <c:h val="0.71637"/>
        </c:manualLayout>
      </c:layout>
      <c:barChart>
        <c:barDir val="col"/>
        <c:grouping val="clustered"/>
        <c:varyColors val="0"/>
        <c:ser>
          <c:idx val="0"/>
          <c:order val="0"/>
          <c:tx>
            <c:strRef>
              <c:f>Sheet1!$A$2</c:f>
              <c:strCache>
                <c:ptCount val="1"/>
                <c:pt idx="0">
                  <c:v>Ours</c:v>
                </c:pt>
              </c:strCache>
            </c:strRef>
          </c:tx>
          <c:spPr>
            <a:solidFill>
              <a:schemeClr val="accent5">
                <a:satOff val="-32755"/>
                <a:lumOff val="-12196"/>
              </a:schemeClr>
            </a:solidFill>
            <a:ln w="6350" cap="flat">
              <a:solidFill>
                <a:schemeClr val="accent1">
                  <a:lumOff val="4782"/>
                </a:schemeClr>
              </a:solidFill>
              <a:prstDash val="solid"/>
              <a:miter lim="800000"/>
            </a:ln>
            <a:effectLst/>
          </c:spPr>
          <c:invertIfNegative val="0"/>
          <c:dLbls>
            <c:numFmt formatCode="#,##0" sourceLinked="0"/>
            <c:txPr>
              <a:bodyPr/>
              <a:lstStyle/>
              <a:p>
                <a:pPr>
                  <a:defRPr b="0" i="0" strike="noStrike" sz="1800" u="none">
                    <a:solidFill>
                      <a:srgbClr val="001E38"/>
                    </a:solidFill>
                    <a:latin typeface="Arial"/>
                  </a:defRPr>
                </a:pPr>
              </a:p>
            </c:txPr>
            <c:dLblPos val="outEnd"/>
            <c:showLegendKey val="0"/>
            <c:showVal val="0"/>
            <c:showCatName val="0"/>
            <c:showSerName val="0"/>
            <c:showPercent val="0"/>
            <c:showBubbleSize val="0"/>
            <c:showLeaderLines val="0"/>
          </c:dLbls>
          <c:cat>
            <c:strRef>
              <c:f>Sheet1!$B$1:$D$1</c:f>
              <c:strCache>
                <c:ptCount val="3"/>
                <c:pt idx="0">
                  <c:v>SpatialTransformer</c:v>
                </c:pt>
                <c:pt idx="1">
                  <c:v>FlownetV2</c:v>
                </c:pt>
                <c:pt idx="2">
                  <c:v>BilateralSlice</c:v>
                </c:pt>
              </c:strCache>
            </c:strRef>
          </c:cat>
          <c:val>
            <c:numRef>
              <c:f>Sheet1!$B$2:$D$2</c:f>
              <c:numCache>
                <c:ptCount val="3"/>
                <c:pt idx="0">
                  <c:v>1.000000</c:v>
                </c:pt>
                <c:pt idx="1">
                  <c:v>1.000000</c:v>
                </c:pt>
                <c:pt idx="2">
                  <c:v>1.000000</c:v>
                </c:pt>
              </c:numCache>
            </c:numRef>
          </c:val>
        </c:ser>
        <c:ser>
          <c:idx val="1"/>
          <c:order val="1"/>
          <c:tx>
            <c:strRef>
              <c:f>Sheet1!$A$3</c:f>
              <c:strCache>
                <c:ptCount val="1"/>
                <c:pt idx="0">
                  <c:v>PyTorch</c:v>
                </c:pt>
              </c:strCache>
            </c:strRef>
          </c:tx>
          <c:spPr>
            <a:solidFill>
              <a:schemeClr val="accent2"/>
            </a:solidFill>
            <a:ln w="6350" cap="flat">
              <a:solidFill>
                <a:schemeClr val="accent1">
                  <a:lumOff val="4782"/>
                </a:schemeClr>
              </a:solidFill>
              <a:prstDash val="solid"/>
              <a:miter lim="800000"/>
            </a:ln>
            <a:effectLst/>
          </c:spPr>
          <c:invertIfNegative val="0"/>
          <c:dLbls>
            <c:numFmt formatCode="#,##0" sourceLinked="0"/>
            <c:txPr>
              <a:bodyPr/>
              <a:lstStyle/>
              <a:p>
                <a:pPr>
                  <a:defRPr b="0" i="0" strike="noStrike" sz="1800" u="none">
                    <a:solidFill>
                      <a:srgbClr val="001E38"/>
                    </a:solidFill>
                    <a:latin typeface="Arial"/>
                  </a:defRPr>
                </a:pPr>
              </a:p>
            </c:txPr>
            <c:dLblPos val="outEnd"/>
            <c:showLegendKey val="0"/>
            <c:showVal val="0"/>
            <c:showCatName val="0"/>
            <c:showSerName val="0"/>
            <c:showPercent val="0"/>
            <c:showBubbleSize val="0"/>
            <c:showLeaderLines val="0"/>
          </c:dLbls>
          <c:cat>
            <c:strRef>
              <c:f>Sheet1!$B$1:$D$1</c:f>
              <c:strCache>
                <c:ptCount val="3"/>
                <c:pt idx="0">
                  <c:v>SpatialTransformer</c:v>
                </c:pt>
                <c:pt idx="1">
                  <c:v>FlownetV2</c:v>
                </c:pt>
                <c:pt idx="2">
                  <c:v>BilateralSlice</c:v>
                </c:pt>
              </c:strCache>
            </c:strRef>
          </c:cat>
          <c:val>
            <c:numRef>
              <c:f>Sheet1!$B$3:$D$3</c:f>
              <c:numCache>
                <c:ptCount val="2"/>
                <c:pt idx="1">
                  <c:v>2.708000</c:v>
                </c:pt>
                <c:pt idx="2">
                  <c:v>22.500000</c:v>
                </c:pt>
              </c:numCache>
            </c:numRef>
          </c:val>
        </c:ser>
        <c:ser>
          <c:idx val="2"/>
          <c:order val="2"/>
          <c:tx>
            <c:strRef>
              <c:f>Sheet1!$A$4</c:f>
              <c:strCache>
                <c:ptCount val="1"/>
                <c:pt idx="0">
                  <c:v>Manual</c:v>
                </c:pt>
              </c:strCache>
            </c:strRef>
          </c:tx>
          <c:spPr>
            <a:solidFill>
              <a:schemeClr val="accent3"/>
            </a:solidFill>
            <a:ln w="6350" cap="flat">
              <a:solidFill>
                <a:schemeClr val="accent1">
                  <a:lumOff val="4782"/>
                </a:schemeClr>
              </a:solidFill>
              <a:prstDash val="solid"/>
              <a:miter lim="800000"/>
            </a:ln>
            <a:effectLst/>
          </c:spPr>
          <c:invertIfNegative val="0"/>
          <c:dLbls>
            <c:numFmt formatCode="#,##0" sourceLinked="0"/>
            <c:txPr>
              <a:bodyPr/>
              <a:lstStyle/>
              <a:p>
                <a:pPr>
                  <a:defRPr b="0" i="0" strike="noStrike" sz="1800" u="none">
                    <a:solidFill>
                      <a:srgbClr val="001E38"/>
                    </a:solidFill>
                    <a:latin typeface="Arial"/>
                  </a:defRPr>
                </a:pPr>
              </a:p>
            </c:txPr>
            <c:dLblPos val="outEnd"/>
            <c:showLegendKey val="0"/>
            <c:showVal val="0"/>
            <c:showCatName val="0"/>
            <c:showSerName val="0"/>
            <c:showPercent val="0"/>
            <c:showBubbleSize val="0"/>
            <c:showLeaderLines val="0"/>
          </c:dLbls>
          <c:cat>
            <c:strRef>
              <c:f>Sheet1!$B$1:$D$1</c:f>
              <c:strCache>
                <c:ptCount val="3"/>
                <c:pt idx="0">
                  <c:v>SpatialTransformer</c:v>
                </c:pt>
                <c:pt idx="1">
                  <c:v>FlownetV2</c:v>
                </c:pt>
                <c:pt idx="2">
                  <c:v>BilateralSlice</c:v>
                </c:pt>
              </c:strCache>
            </c:strRef>
          </c:cat>
          <c:val>
            <c:numRef>
              <c:f>Sheet1!$B$4:$D$4</c:f>
              <c:numCache>
                <c:ptCount val="3"/>
                <c:pt idx="0">
                  <c:v>0.846000</c:v>
                </c:pt>
                <c:pt idx="1">
                  <c:v>1.017000</c:v>
                </c:pt>
                <c:pt idx="2">
                  <c:v>6.718000</c:v>
                </c:pt>
              </c:numCache>
            </c:numRef>
          </c:val>
        </c:ser>
        <c:gapWidth val="90"/>
        <c:overlap val="0"/>
        <c:axId val="2094734552"/>
        <c:axId val="2094734553"/>
      </c:barChart>
      <c:catAx>
        <c:axId val="2094734552"/>
        <c:scaling>
          <c:orientation val="minMax"/>
        </c:scaling>
        <c:delete val="0"/>
        <c:axPos val="b"/>
        <c:numFmt formatCode="General" sourceLinked="0"/>
        <c:majorTickMark val="out"/>
        <c:minorTickMark val="none"/>
        <c:tickLblPos val="low"/>
        <c:spPr>
          <a:ln w="12700" cap="flat">
            <a:solidFill>
              <a:srgbClr val="88898E"/>
            </a:solidFill>
            <a:prstDash val="solid"/>
            <a:miter lim="800000"/>
          </a:ln>
        </c:spPr>
        <c:txPr>
          <a:bodyPr rot="0"/>
          <a:lstStyle/>
          <a:p>
            <a:pPr>
              <a:defRPr b="0" i="0" strike="noStrike" sz="2800" u="none">
                <a:solidFill>
                  <a:srgbClr val="001E38"/>
                </a:solidFill>
                <a:latin typeface="Arial"/>
              </a:defRPr>
            </a:pPr>
          </a:p>
        </c:txPr>
        <c:crossAx val="2094734553"/>
        <c:crosses val="autoZero"/>
        <c:auto val="1"/>
        <c:lblAlgn val="ctr"/>
        <c:noMultiLvlLbl val="1"/>
      </c:catAx>
      <c:valAx>
        <c:axId val="2094734553"/>
        <c:scaling>
          <c:orientation val="minMax"/>
          <c:max val="10"/>
          <c:min val="0"/>
        </c:scaling>
        <c:delete val="0"/>
        <c:axPos val="l"/>
        <c:majorGridlines>
          <c:spPr>
            <a:ln w="12700" cap="flat">
              <a:solidFill>
                <a:srgbClr val="88898E"/>
              </a:solidFill>
              <a:prstDash val="solid"/>
              <a:miter lim="800000"/>
            </a:ln>
          </c:spPr>
        </c:majorGridlines>
        <c:title>
          <c:tx>
            <c:rich>
              <a:bodyPr rot="-5400000"/>
              <a:lstStyle/>
              <a:p>
                <a:pPr>
                  <a:defRPr b="0" i="0" strike="noStrike" sz="2800" u="none">
                    <a:solidFill>
                      <a:srgbClr val="001E38"/>
                    </a:solidFill>
                    <a:latin typeface="Arial"/>
                  </a:defRPr>
                </a:pPr>
                <a:r>
                  <a:rPr b="0" i="0" strike="noStrike" sz="2800" u="none">
                    <a:solidFill>
                      <a:srgbClr val="001E38"/>
                    </a:solidFill>
                    <a:latin typeface="Arial"/>
                  </a:rPr>
                  <a:t>Relative time to ours</a:t>
                </a:r>
              </a:p>
            </c:rich>
          </c:tx>
          <c:layout/>
          <c:overlay val="1"/>
        </c:title>
        <c:numFmt formatCode="General" sourceLinked="0"/>
        <c:majorTickMark val="out"/>
        <c:minorTickMark val="none"/>
        <c:tickLblPos val="nextTo"/>
        <c:spPr>
          <a:ln w="12700" cap="flat">
            <a:solidFill>
              <a:srgbClr val="88898E"/>
            </a:solidFill>
            <a:prstDash val="solid"/>
            <a:miter lim="800000"/>
          </a:ln>
        </c:spPr>
        <c:txPr>
          <a:bodyPr rot="0"/>
          <a:lstStyle/>
          <a:p>
            <a:pPr>
              <a:defRPr b="0" i="0" strike="noStrike" sz="1800" u="none">
                <a:solidFill>
                  <a:srgbClr val="001E38"/>
                </a:solidFill>
                <a:latin typeface="Arial"/>
              </a:defRPr>
            </a:pPr>
          </a:p>
        </c:txPr>
        <c:crossAx val="2094734552"/>
        <c:crosses val="autoZero"/>
        <c:crossBetween val="between"/>
        <c:majorUnit val="2.5"/>
        <c:minorUnit val="1.25"/>
      </c:valAx>
      <c:spPr>
        <a:noFill/>
        <a:ln w="12700" cap="flat">
          <a:noFill/>
          <a:miter lim="400000"/>
        </a:ln>
        <a:effectLst/>
      </c:spPr>
    </c:plotArea>
    <c:legend>
      <c:legendPos val="t"/>
      <c:layout>
        <c:manualLayout>
          <c:xMode val="edge"/>
          <c:yMode val="edge"/>
          <c:x val="0"/>
          <c:y val="0"/>
          <c:w val="1"/>
          <c:h val="0.0987264"/>
        </c:manualLayout>
      </c:layout>
      <c:overlay val="1"/>
      <c:spPr>
        <a:noFill/>
        <a:ln w="12700" cap="flat">
          <a:noFill/>
          <a:miter lim="400000"/>
        </a:ln>
        <a:effectLst/>
      </c:spPr>
      <c:txPr>
        <a:bodyPr rot="0"/>
        <a:lstStyle/>
        <a:p>
          <a:pPr>
            <a:defRPr b="0" i="0" strike="noStrike" sz="2800" u="none">
              <a:solidFill>
                <a:srgbClr val="001E38"/>
              </a:solidFill>
              <a:latin typeface="Arial"/>
            </a:defRPr>
          </a:pPr>
        </a:p>
      </c:txPr>
    </c:legend>
    <c:plotVisOnly val="1"/>
    <c:dispBlanksAs val="gap"/>
  </c:chart>
  <c:spPr>
    <a:noFill/>
    <a:ln>
      <a:noFill/>
    </a:ln>
    <a:effectLst/>
  </c:spPr>
  <c:externalData r:id="rId1">
    <c:autoUpdate val="0"/>
  </c:externalData>
</c:chartSpace>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72" name="Shape 72"/>
          <p:cNvSpPr/>
          <p:nvPr>
            <p:ph type="sldImg"/>
          </p:nvPr>
        </p:nvSpPr>
        <p:spPr>
          <a:xfrm>
            <a:off x="1143000" y="685800"/>
            <a:ext cx="4572000" cy="3429000"/>
          </a:xfrm>
          <a:prstGeom prst="rect">
            <a:avLst/>
          </a:prstGeom>
        </p:spPr>
        <p:txBody>
          <a:bodyPr/>
          <a:lstStyle/>
          <a:p>
            <a:pPr/>
          </a:p>
        </p:txBody>
      </p:sp>
      <p:sp>
        <p:nvSpPr>
          <p:cNvPr id="73" name="Shape 73"/>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20.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21.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22.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23.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24.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25.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26.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_rels/notesSlide27.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28.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_rels/notesSlide29.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30.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Relationships>

</file>

<file path=ppt/notesSlides/_rels/notesSlide31.xml.rels><?xml version="1.0" encoding="UTF-8"?>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Relationships>

</file>

<file path=ppt/notesSlides/_rels/notesSlide32.xml.rels><?xml version="1.0" encoding="UTF-8"?>
<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Relationships>

</file>

<file path=ppt/notesSlides/_rels/notesSlide33.xml.rels><?xml version="1.0" encoding="UTF-8"?>
<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Relationships>

</file>

<file path=ppt/notesSlides/_rels/notesSlide34.xml.rels><?xml version="1.0" encoding="UTF-8"?>
<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Relationships>

</file>

<file path=ppt/notesSlides/_rels/notesSlide35.xml.rels><?xml version="1.0" encoding="UTF-8"?>
<Relationships xmlns="http://schemas.openxmlformats.org/package/2006/relationships"><Relationship Id="rId1" Type="http://schemas.openxmlformats.org/officeDocument/2006/relationships/slide" Target="../slides/slide36.xml"/><Relationship Id="rId2" Type="http://schemas.openxmlformats.org/officeDocument/2006/relationships/notesMaster" Target="../notesMasters/notesMaster1.xml"/></Relationships>

</file>

<file path=ppt/notesSlides/_rels/notesSlide36.xml.rels><?xml version="1.0" encoding="UTF-8"?>
<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Relationships>

</file>

<file path=ppt/notesSlides/_rels/notesSlide37.xml.rels><?xml version="1.0" encoding="UTF-8"?>
<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Relationships>

</file>

<file path=ppt/notesSlides/_rels/notesSlide38.xml.rels><?xml version="1.0" encoding="UTF-8"?>
<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Relationships>

</file>

<file path=ppt/notesSlides/_rels/notesSlide39.xml.rels><?xml version="1.0" encoding="UTF-8"?>
<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40.xml.rels><?xml version="1.0" encoding="UTF-8"?>
<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Relationships>

</file>

<file path=ppt/notesSlides/_rels/notesSlide41.xml.rels><?xml version="1.0" encoding="UTF-8"?>
<Relationships xmlns="http://schemas.openxmlformats.org/package/2006/relationships"><Relationship Id="rId1" Type="http://schemas.openxmlformats.org/officeDocument/2006/relationships/slide" Target="../slides/slide42.xml"/><Relationship Id="rId2" Type="http://schemas.openxmlformats.org/officeDocument/2006/relationships/notesMaster" Target="../notesMasters/notesMaster1.xml"/></Relationships>

</file>

<file path=ppt/notesSlides/_rels/notesSlide42.xml.rels><?xml version="1.0" encoding="UTF-8"?>
<Relationships xmlns="http://schemas.openxmlformats.org/package/2006/relationships"><Relationship Id="rId1" Type="http://schemas.openxmlformats.org/officeDocument/2006/relationships/slide" Target="../slides/slide43.xml"/><Relationship Id="rId2" Type="http://schemas.openxmlformats.org/officeDocument/2006/relationships/notesMaster" Target="../notesMasters/notesMaster1.xml"/></Relationships>

</file>

<file path=ppt/notesSlides/_rels/notesSlide43.xml.rels><?xml version="1.0" encoding="UTF-8"?>
<Relationships xmlns="http://schemas.openxmlformats.org/package/2006/relationships"><Relationship Id="rId1" Type="http://schemas.openxmlformats.org/officeDocument/2006/relationships/slide" Target="../slides/slide44.xml"/><Relationship Id="rId2" Type="http://schemas.openxmlformats.org/officeDocument/2006/relationships/notesMaster" Target="../notesMasters/notesMaster1.xml"/></Relationships>

</file>

<file path=ppt/notesSlides/_rels/notesSlide44.xml.rels><?xml version="1.0" encoding="UTF-8"?>
<Relationships xmlns="http://schemas.openxmlformats.org/package/2006/relationships"><Relationship Id="rId1" Type="http://schemas.openxmlformats.org/officeDocument/2006/relationships/slide" Target="../slides/slide45.xml"/><Relationship Id="rId2" Type="http://schemas.openxmlformats.org/officeDocument/2006/relationships/notesMaster" Target="../notesMasters/notesMaster1.xml"/></Relationships>

</file>

<file path=ppt/notesSlides/_rels/notesSlide45.xml.rels><?xml version="1.0" encoding="UTF-8"?>
<Relationships xmlns="http://schemas.openxmlformats.org/package/2006/relationships"><Relationship Id="rId1" Type="http://schemas.openxmlformats.org/officeDocument/2006/relationships/slide" Target="../slides/slide46.xml"/><Relationship Id="rId2" Type="http://schemas.openxmlformats.org/officeDocument/2006/relationships/notesMaster" Target="../notesMasters/notesMaster1.xml"/></Relationships>

</file>

<file path=ppt/notesSlides/_rels/notesSlide46.xml.rels><?xml version="1.0" encoding="UTF-8"?>
<Relationships xmlns="http://schemas.openxmlformats.org/package/2006/relationships"><Relationship Id="rId1" Type="http://schemas.openxmlformats.org/officeDocument/2006/relationships/slide" Target="../slides/slide47.xml"/><Relationship Id="rId2" Type="http://schemas.openxmlformats.org/officeDocument/2006/relationships/notesMaster" Target="../notesMasters/notesMaster1.xml"/></Relationships>

</file>

<file path=ppt/notesSlides/_rels/notesSlide47.xml.rels><?xml version="1.0" encoding="UTF-8"?>
<Relationships xmlns="http://schemas.openxmlformats.org/package/2006/relationships"><Relationship Id="rId1" Type="http://schemas.openxmlformats.org/officeDocument/2006/relationships/slide" Target="../slides/slide48.xml"/><Relationship Id="rId2" Type="http://schemas.openxmlformats.org/officeDocument/2006/relationships/notesMaster" Target="../notesMasters/notesMaster1.xml"/></Relationships>

</file>

<file path=ppt/notesSlides/_rels/notesSlide48.xml.rels><?xml version="1.0" encoding="UTF-8"?>
<Relationships xmlns="http://schemas.openxmlformats.org/package/2006/relationships"><Relationship Id="rId1" Type="http://schemas.openxmlformats.org/officeDocument/2006/relationships/slide" Target="../slides/slide49.xml"/><Relationship Id="rId2" Type="http://schemas.openxmlformats.org/officeDocument/2006/relationships/notesMaster" Target="../notesMasters/notesMaster1.xml"/></Relationships>

</file>

<file path=ppt/notesSlides/_rels/notesSlide49.xml.rels><?xml version="1.0" encoding="UTF-8"?>
<Relationships xmlns="http://schemas.openxmlformats.org/package/2006/relationships"><Relationship Id="rId1" Type="http://schemas.openxmlformats.org/officeDocument/2006/relationships/slide" Target="../slides/slide50.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50.xml.rels><?xml version="1.0" encoding="UTF-8"?>
<Relationships xmlns="http://schemas.openxmlformats.org/package/2006/relationships"><Relationship Id="rId1" Type="http://schemas.openxmlformats.org/officeDocument/2006/relationships/slide" Target="../slides/slide51.xml"/><Relationship Id="rId2" Type="http://schemas.openxmlformats.org/officeDocument/2006/relationships/notesMaster" Target="../notesMasters/notesMaster1.xml"/></Relationships>

</file>

<file path=ppt/notesSlides/_rels/notesSlide51.xml.rels><?xml version="1.0" encoding="UTF-8"?>
<Relationships xmlns="http://schemas.openxmlformats.org/package/2006/relationships"><Relationship Id="rId1" Type="http://schemas.openxmlformats.org/officeDocument/2006/relationships/slide" Target="../slides/slide52.xml"/><Relationship Id="rId2" Type="http://schemas.openxmlformats.org/officeDocument/2006/relationships/notesMaster" Target="../notesMasters/notesMaster1.xml"/></Relationships>

</file>

<file path=ppt/notesSlides/_rels/notesSlide52.xml.rels><?xml version="1.0" encoding="UTF-8"?>
<Relationships xmlns="http://schemas.openxmlformats.org/package/2006/relationships"><Relationship Id="rId1" Type="http://schemas.openxmlformats.org/officeDocument/2006/relationships/slide" Target="../slides/slide53.xml"/><Relationship Id="rId2" Type="http://schemas.openxmlformats.org/officeDocument/2006/relationships/notesMaster" Target="../notesMasters/notesMaster1.xml"/></Relationships>

</file>

<file path=ppt/notesSlides/_rels/notesSlide53.xml.rels><?xml version="1.0" encoding="UTF-8"?>
<Relationships xmlns="http://schemas.openxmlformats.org/package/2006/relationships"><Relationship Id="rId1" Type="http://schemas.openxmlformats.org/officeDocument/2006/relationships/slide" Target="../slides/slide54.xml"/><Relationship Id="rId2" Type="http://schemas.openxmlformats.org/officeDocument/2006/relationships/notesMaster" Target="../notesMasters/notesMaster1.xml"/></Relationships>

</file>

<file path=ppt/notesSlides/_rels/notesSlide54.xml.rels><?xml version="1.0" encoding="UTF-8"?>
<Relationships xmlns="http://schemas.openxmlformats.org/package/2006/relationships"><Relationship Id="rId1" Type="http://schemas.openxmlformats.org/officeDocument/2006/relationships/slide" Target="../slides/slide55.xml"/><Relationship Id="rId2" Type="http://schemas.openxmlformats.org/officeDocument/2006/relationships/notesMaster" Target="../notesMasters/notesMaster1.xml"/></Relationships>

</file>

<file path=ppt/notesSlides/_rels/notesSlide55.xml.rels><?xml version="1.0" encoding="UTF-8"?>
<Relationships xmlns="http://schemas.openxmlformats.org/package/2006/relationships"><Relationship Id="rId1" Type="http://schemas.openxmlformats.org/officeDocument/2006/relationships/slide" Target="../slides/slide56.xml"/><Relationship Id="rId2" Type="http://schemas.openxmlformats.org/officeDocument/2006/relationships/notesMaster" Target="../notesMasters/notesMaster1.xml"/></Relationships>

</file>

<file path=ppt/notesSlides/_rels/notesSlide56.xml.rels><?xml version="1.0" encoding="UTF-8"?>
<Relationships xmlns="http://schemas.openxmlformats.org/package/2006/relationships"><Relationship Id="rId1" Type="http://schemas.openxmlformats.org/officeDocument/2006/relationships/slide" Target="../slides/slide57.xml"/><Relationship Id="rId2" Type="http://schemas.openxmlformats.org/officeDocument/2006/relationships/notesMaster" Target="../notesMasters/notesMaster1.xml"/></Relationships>

</file>

<file path=ppt/notesSlides/_rels/notesSlide57.xml.rels><?xml version="1.0" encoding="UTF-8"?>
<Relationships xmlns="http://schemas.openxmlformats.org/package/2006/relationships"><Relationship Id="rId1" Type="http://schemas.openxmlformats.org/officeDocument/2006/relationships/slide" Target="../slides/slide58.xml"/><Relationship Id="rId2" Type="http://schemas.openxmlformats.org/officeDocument/2006/relationships/notesMaster" Target="../notesMasters/notesMaster1.xml"/></Relationships>

</file>

<file path=ppt/notesSlides/_rels/notesSlide58.xml.rels><?xml version="1.0" encoding="UTF-8"?>
<Relationships xmlns="http://schemas.openxmlformats.org/package/2006/relationships"><Relationship Id="rId1" Type="http://schemas.openxmlformats.org/officeDocument/2006/relationships/slide" Target="../slides/slide59.xml"/><Relationship Id="rId2" Type="http://schemas.openxmlformats.org/officeDocument/2006/relationships/notesMaster" Target="../notesMasters/notesMaster1.xml"/></Relationships>

</file>

<file path=ppt/notesSlides/_rels/notesSlide59.xml.rels><?xml version="1.0" encoding="UTF-8"?>
<Relationships xmlns="http://schemas.openxmlformats.org/package/2006/relationships"><Relationship Id="rId1" Type="http://schemas.openxmlformats.org/officeDocument/2006/relationships/slide" Target="../slides/slide60.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60.xml.rels><?xml version="1.0" encoding="UTF-8"?>
<Relationships xmlns="http://schemas.openxmlformats.org/package/2006/relationships"><Relationship Id="rId1" Type="http://schemas.openxmlformats.org/officeDocument/2006/relationships/slide" Target="../slides/slide61.xml"/><Relationship Id="rId2" Type="http://schemas.openxmlformats.org/officeDocument/2006/relationships/notesMaster" Target="../notesMasters/notesMaster1.xml"/></Relationships>

</file>

<file path=ppt/notesSlides/_rels/notesSlide61.xml.rels><?xml version="1.0" encoding="UTF-8"?>
<Relationships xmlns="http://schemas.openxmlformats.org/package/2006/relationships"><Relationship Id="rId1" Type="http://schemas.openxmlformats.org/officeDocument/2006/relationships/slide" Target="../slides/slide62.xml"/><Relationship Id="rId2" Type="http://schemas.openxmlformats.org/officeDocument/2006/relationships/notesMaster" Target="../notesMasters/notesMaster1.xml"/></Relationships>

</file>

<file path=ppt/notesSlides/_rels/notesSlide62.xml.rels><?xml version="1.0" encoding="UTF-8"?>
<Relationships xmlns="http://schemas.openxmlformats.org/package/2006/relationships"><Relationship Id="rId1" Type="http://schemas.openxmlformats.org/officeDocument/2006/relationships/slide" Target="../slides/slide63.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4" name="Shape 94"/>
          <p:cNvSpPr/>
          <p:nvPr>
            <p:ph type="sldImg"/>
          </p:nvPr>
        </p:nvSpPr>
        <p:spPr>
          <a:prstGeom prst="rect">
            <a:avLst/>
          </a:prstGeom>
        </p:spPr>
        <p:txBody>
          <a:bodyPr/>
          <a:lstStyle/>
          <a:p>
            <a:pPr/>
          </a:p>
        </p:txBody>
      </p:sp>
      <p:sp>
        <p:nvSpPr>
          <p:cNvPr id="95" name="Shape 95"/>
          <p:cNvSpPr/>
          <p:nvPr>
            <p:ph type="body" sz="quarter" idx="1"/>
          </p:nvPr>
        </p:nvSpPr>
        <p:spPr>
          <a:prstGeom prst="rect">
            <a:avLst/>
          </a:prstGeom>
        </p:spPr>
        <p:txBody>
          <a:bodyPr/>
          <a:lstStyle>
            <a:lvl1pPr>
              <a:defRPr sz="2400"/>
            </a:lvl1pPr>
          </a:lstStyle>
          <a:p>
            <a:pPr/>
            <a:r>
              <a:t>Modern camera pipelines contain many post-processing steps after the photons are recorded in the camera sensor.</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8" name="Shape 378"/>
          <p:cNvSpPr/>
          <p:nvPr>
            <p:ph type="sldImg"/>
          </p:nvPr>
        </p:nvSpPr>
        <p:spPr>
          <a:prstGeom prst="rect">
            <a:avLst/>
          </a:prstGeom>
        </p:spPr>
        <p:txBody>
          <a:bodyPr/>
          <a:lstStyle/>
          <a:p>
            <a:pPr/>
          </a:p>
        </p:txBody>
      </p:sp>
      <p:sp>
        <p:nvSpPr>
          <p:cNvPr id="379" name="Shape 379"/>
          <p:cNvSpPr/>
          <p:nvPr>
            <p:ph type="body" sz="quarter" idx="1"/>
          </p:nvPr>
        </p:nvSpPr>
        <p:spPr>
          <a:prstGeom prst="rect">
            <a:avLst/>
          </a:prstGeom>
        </p:spPr>
        <p:txBody>
          <a:bodyPr/>
          <a:lstStyle/>
          <a:p>
            <a:pPr>
              <a:defRPr sz="2400"/>
            </a:pPr>
            <a:r>
              <a:t>All these applications require the gradients of a pipeline.</a:t>
            </a:r>
          </a:p>
          <a:p>
            <a:pPr>
              <a:defRPr sz="2400"/>
            </a:pPr>
            <a:r>
              <a:t>Our goal is to develop a system that computes gradients, such that the system is flexible and efficient.</a:t>
            </a:r>
          </a:p>
          <a:p>
            <a:pPr>
              <a:defRPr sz="2400"/>
            </a:pPr>
            <a:r>
              <a:t>We want the system to be general so that it supports arbitrary image processing pipelines you can come up with, but we also want it to be easy to program.</a:t>
            </a:r>
          </a:p>
          <a:p>
            <a:pPr>
              <a:defRPr sz="2400"/>
            </a:pPr>
            <a:r>
              <a:t>We want the system to be efficient, because we want short training time for fast iteration of ideas.</a:t>
            </a:r>
          </a:p>
          <a:p>
            <a:pPr>
              <a:defRPr sz="2400"/>
            </a:pPr>
            <a:r>
              <a:t>It means we want to maximize parallelism and be memory efficient.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3" name="Shape 393"/>
          <p:cNvSpPr/>
          <p:nvPr>
            <p:ph type="sldImg"/>
          </p:nvPr>
        </p:nvSpPr>
        <p:spPr>
          <a:prstGeom prst="rect">
            <a:avLst/>
          </a:prstGeom>
        </p:spPr>
        <p:txBody>
          <a:bodyPr/>
          <a:lstStyle/>
          <a:p>
            <a:pPr/>
          </a:p>
        </p:txBody>
      </p:sp>
      <p:sp>
        <p:nvSpPr>
          <p:cNvPr id="394" name="Shape 394"/>
          <p:cNvSpPr/>
          <p:nvPr>
            <p:ph type="body" sz="quarter" idx="1"/>
          </p:nvPr>
        </p:nvSpPr>
        <p:spPr>
          <a:prstGeom prst="rect">
            <a:avLst/>
          </a:prstGeom>
        </p:spPr>
        <p:txBody>
          <a:bodyPr/>
          <a:lstStyle/>
          <a:p>
            <a:pPr>
              <a:defRPr sz="2400"/>
            </a:pPr>
            <a:r>
              <a:t>There are existing systems that compute gradients, but they do not meet the criteria we listed.</a:t>
            </a:r>
          </a:p>
          <a:p>
            <a:pPr>
              <a:defRPr sz="2400"/>
            </a:pPr>
            <a:r>
              <a:t>Deep learning frameworks like PyTorch or Tensorflow are composed of coarse-grained operators, where operators are written by experts, like the 14 specialized implementation of convolution in Tensorflow.</a:t>
            </a:r>
          </a:p>
          <a:p>
            <a:pPr>
              <a:defRPr sz="2400"/>
            </a:pPr>
            <a:r>
              <a:t>It is often awkward to use these operators to assemble something new for research.</a:t>
            </a:r>
          </a:p>
          <a:p>
            <a:pPr>
              <a:defRPr sz="2400"/>
            </a:pPr>
            <a:r>
              <a:t>There are other more traditional automatic differentiation libraries that transform your C++ or Python code.</a:t>
            </a:r>
          </a:p>
          <a:p>
            <a:pPr>
              <a:defRPr sz="2400"/>
            </a:pPr>
            <a:r>
              <a:t>The problem with these libraries is that they are too general purpose, which means they don’t have the domain specific knowledge to speed up the code, so it’s difficult to make them efficient.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4" name="Shape 404"/>
          <p:cNvSpPr/>
          <p:nvPr>
            <p:ph type="sldImg"/>
          </p:nvPr>
        </p:nvSpPr>
        <p:spPr>
          <a:prstGeom prst="rect">
            <a:avLst/>
          </a:prstGeom>
        </p:spPr>
        <p:txBody>
          <a:bodyPr/>
          <a:lstStyle/>
          <a:p>
            <a:pPr/>
          </a:p>
        </p:txBody>
      </p:sp>
      <p:sp>
        <p:nvSpPr>
          <p:cNvPr id="405" name="Shape 405"/>
          <p:cNvSpPr/>
          <p:nvPr>
            <p:ph type="body" sz="quarter" idx="1"/>
          </p:nvPr>
        </p:nvSpPr>
        <p:spPr>
          <a:prstGeom prst="rect">
            <a:avLst/>
          </a:prstGeom>
        </p:spPr>
        <p:txBody>
          <a:bodyPr/>
          <a:lstStyle/>
          <a:p>
            <a:pPr>
              <a:defRPr sz="2400"/>
            </a:pPr>
            <a:r>
              <a:t>Here is a case study.</a:t>
            </a:r>
          </a:p>
          <a:p>
            <a:pPr>
              <a:defRPr sz="2400"/>
            </a:pPr>
            <a:r>
              <a:t>One of our coauthor developed his custom deep learning operator for his work last year at SIGGRAPH.</a:t>
            </a:r>
          </a:p>
          <a:p>
            <a:pPr>
              <a:defRPr sz="2400"/>
            </a:pPr>
            <a:r>
              <a:t>At that time Tensorflow lacked the necessary operators to implement his idea.</a:t>
            </a:r>
          </a:p>
          <a:p>
            <a:pPr>
              <a:defRPr sz="2400"/>
            </a:pPr>
            <a:r>
              <a:t>So he had to manually implement his custom operator in CUDA. This is bad because you have to derive the gradients either manually or in Mathematica, then write the code for the gradients and debug.</a:t>
            </a:r>
          </a:p>
          <a:p>
            <a:pPr>
              <a:defRPr sz="2400"/>
            </a:pPr>
            <a:r>
              <a:t>Once you change anything in the forward code you have to rederive and reimplement the gradients.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9" name="Shape 419"/>
          <p:cNvSpPr/>
          <p:nvPr>
            <p:ph type="sldImg"/>
          </p:nvPr>
        </p:nvSpPr>
        <p:spPr>
          <a:prstGeom prst="rect">
            <a:avLst/>
          </a:prstGeom>
        </p:spPr>
        <p:txBody>
          <a:bodyPr/>
          <a:lstStyle/>
          <a:p>
            <a:pPr/>
          </a:p>
        </p:txBody>
      </p:sp>
      <p:sp>
        <p:nvSpPr>
          <p:cNvPr id="420" name="Shape 420"/>
          <p:cNvSpPr/>
          <p:nvPr>
            <p:ph type="body" sz="quarter" idx="1"/>
          </p:nvPr>
        </p:nvSpPr>
        <p:spPr>
          <a:prstGeom prst="rect">
            <a:avLst/>
          </a:prstGeom>
        </p:spPr>
        <p:txBody>
          <a:bodyPr/>
          <a:lstStyle/>
          <a:p>
            <a:pPr>
              <a:defRPr sz="2400"/>
            </a:pPr>
            <a:r>
              <a:t>One year after the development of his operator, it is possible to implement the operators in both Tensorflow and PyTorch.</a:t>
            </a:r>
          </a:p>
          <a:p>
            <a:pPr>
              <a:defRPr sz="2400"/>
            </a:pPr>
            <a:r>
              <a:t>It is still a bit awkward to code it in PyTorch because everything is so coarse-grained.</a:t>
            </a:r>
          </a:p>
          <a:p>
            <a:pPr>
              <a:defRPr sz="2400"/>
            </a:pPr>
            <a:r>
              <a:t>Even worse, it is slower than the manually implemented version and ran out of memory when we feed a larger image to it.</a:t>
            </a:r>
          </a:p>
          <a:p>
            <a:pPr>
              <a:defRPr sz="2400"/>
            </a:pPr>
            <a:r>
              <a:t>And we have pretty much no control to this.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7" name="Shape 437"/>
          <p:cNvSpPr/>
          <p:nvPr>
            <p:ph type="sldImg"/>
          </p:nvPr>
        </p:nvSpPr>
        <p:spPr>
          <a:prstGeom prst="rect">
            <a:avLst/>
          </a:prstGeom>
        </p:spPr>
        <p:txBody>
          <a:bodyPr/>
          <a:lstStyle/>
          <a:p>
            <a:pPr/>
          </a:p>
        </p:txBody>
      </p:sp>
      <p:sp>
        <p:nvSpPr>
          <p:cNvPr id="438" name="Shape 438"/>
          <p:cNvSpPr/>
          <p:nvPr>
            <p:ph type="body" sz="quarter" idx="1"/>
          </p:nvPr>
        </p:nvSpPr>
        <p:spPr>
          <a:prstGeom prst="rect">
            <a:avLst/>
          </a:prstGeom>
        </p:spPr>
        <p:txBody>
          <a:bodyPr/>
          <a:lstStyle/>
          <a:p>
            <a:pPr>
              <a:defRPr sz="2400"/>
            </a:pPr>
            <a:r>
              <a:t>We reimplement the same operator in our system. It only takes 24 lines and is much more efficient than both the manually written version and PyTorch.</a:t>
            </a:r>
          </a:p>
          <a:p>
            <a:pPr>
              <a:defRPr sz="2400"/>
            </a:pPr>
            <a:r>
              <a:t>The manual version might not be the most optimized code but it already took the author considerable time to implement.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1" name="Shape 451"/>
          <p:cNvSpPr/>
          <p:nvPr>
            <p:ph type="sldImg"/>
          </p:nvPr>
        </p:nvSpPr>
        <p:spPr>
          <a:prstGeom prst="rect">
            <a:avLst/>
          </a:prstGeom>
        </p:spPr>
        <p:txBody>
          <a:bodyPr/>
          <a:lstStyle/>
          <a:p>
            <a:pPr/>
          </a:p>
        </p:txBody>
      </p:sp>
      <p:sp>
        <p:nvSpPr>
          <p:cNvPr id="452" name="Shape 452"/>
          <p:cNvSpPr/>
          <p:nvPr>
            <p:ph type="body" sz="quarter" idx="1"/>
          </p:nvPr>
        </p:nvSpPr>
        <p:spPr>
          <a:prstGeom prst="rect">
            <a:avLst/>
          </a:prstGeom>
        </p:spPr>
        <p:txBody>
          <a:bodyPr/>
          <a:lstStyle/>
          <a:p>
            <a:pPr>
              <a:defRPr sz="2400"/>
            </a:pPr>
            <a:r>
              <a:t>Let’s recap our goal again.</a:t>
            </a:r>
          </a:p>
          <a:p>
            <a:pPr>
              <a:defRPr sz="2400"/>
            </a:pPr>
            <a:r>
              <a:t>We want out system to be flexible and efficient.</a:t>
            </a:r>
          </a:p>
          <a:p>
            <a:pPr>
              <a:defRPr sz="2400"/>
            </a:pPr>
            <a:r>
              <a:t>For the flexibility we want the system to be general but easy to program, at least for all image processing tasks.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2" name="Shape 462"/>
          <p:cNvSpPr/>
          <p:nvPr>
            <p:ph type="sldImg"/>
          </p:nvPr>
        </p:nvSpPr>
        <p:spPr>
          <a:prstGeom prst="rect">
            <a:avLst/>
          </a:prstGeom>
        </p:spPr>
        <p:txBody>
          <a:bodyPr/>
          <a:lstStyle/>
          <a:p>
            <a:pPr/>
          </a:p>
        </p:txBody>
      </p:sp>
      <p:sp>
        <p:nvSpPr>
          <p:cNvPr id="463" name="Shape 463"/>
          <p:cNvSpPr/>
          <p:nvPr>
            <p:ph type="body" sz="quarter" idx="1"/>
          </p:nvPr>
        </p:nvSpPr>
        <p:spPr>
          <a:prstGeom prst="rect">
            <a:avLst/>
          </a:prstGeom>
        </p:spPr>
        <p:txBody>
          <a:bodyPr/>
          <a:lstStyle/>
          <a:p>
            <a:pPr>
              <a:defRPr sz="2400"/>
            </a:pPr>
            <a:r>
              <a:t>To achieve this we build on Halide, a programming language developed by a few of our coauthors, briefly mentioned in previous talk.</a:t>
            </a:r>
          </a:p>
          <a:p>
            <a:pPr>
              <a:defRPr sz="2400"/>
            </a:pPr>
            <a:r>
              <a:t>Halide achieves both generality and ease of programming by decomposing the code into two parts.</a:t>
            </a:r>
          </a:p>
          <a:p>
            <a:pPr>
              <a:defRPr sz="2400"/>
            </a:pPr>
            <a:r>
              <a:t>The first part is the high-level algorithm which is “what” you want to compute.</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2" name="Shape 482"/>
          <p:cNvSpPr/>
          <p:nvPr>
            <p:ph type="sldImg"/>
          </p:nvPr>
        </p:nvSpPr>
        <p:spPr>
          <a:prstGeom prst="rect">
            <a:avLst/>
          </a:prstGeom>
        </p:spPr>
        <p:txBody>
          <a:bodyPr/>
          <a:lstStyle/>
          <a:p>
            <a:pPr/>
          </a:p>
        </p:txBody>
      </p:sp>
      <p:sp>
        <p:nvSpPr>
          <p:cNvPr id="483" name="Shape 483"/>
          <p:cNvSpPr/>
          <p:nvPr>
            <p:ph type="body" sz="quarter" idx="1"/>
          </p:nvPr>
        </p:nvSpPr>
        <p:spPr>
          <a:prstGeom prst="rect">
            <a:avLst/>
          </a:prstGeom>
        </p:spPr>
        <p:txBody>
          <a:bodyPr/>
          <a:lstStyle>
            <a:lvl1pPr>
              <a:defRPr sz="2400"/>
            </a:lvl1pPr>
          </a:lstStyle>
          <a:p>
            <a:pPr/>
            <a:r>
              <a:t>The second part is the lower-level schedule, which defines the order of computation and storage.</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3" name="Shape 503"/>
          <p:cNvSpPr/>
          <p:nvPr>
            <p:ph type="sldImg"/>
          </p:nvPr>
        </p:nvSpPr>
        <p:spPr>
          <a:prstGeom prst="rect">
            <a:avLst/>
          </a:prstGeom>
        </p:spPr>
        <p:txBody>
          <a:bodyPr/>
          <a:lstStyle/>
          <a:p>
            <a:pPr/>
          </a:p>
        </p:txBody>
      </p:sp>
      <p:sp>
        <p:nvSpPr>
          <p:cNvPr id="504" name="Shape 504"/>
          <p:cNvSpPr/>
          <p:nvPr>
            <p:ph type="body" sz="quarter" idx="1"/>
          </p:nvPr>
        </p:nvSpPr>
        <p:spPr>
          <a:prstGeom prst="rect">
            <a:avLst/>
          </a:prstGeom>
        </p:spPr>
        <p:txBody>
          <a:bodyPr/>
          <a:lstStyle>
            <a:lvl1pPr>
              <a:defRPr sz="2400"/>
            </a:lvl1pPr>
          </a:lstStyle>
          <a:p>
            <a:pPr/>
            <a:r>
              <a:t>For example for gamma correction, you would define a Halide function f and set each pixel to the power of g to the image.</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4" name="Shape 524"/>
          <p:cNvSpPr/>
          <p:nvPr>
            <p:ph type="sldImg"/>
          </p:nvPr>
        </p:nvSpPr>
        <p:spPr>
          <a:prstGeom prst="rect">
            <a:avLst/>
          </a:prstGeom>
        </p:spPr>
        <p:txBody>
          <a:bodyPr/>
          <a:lstStyle/>
          <a:p>
            <a:pPr/>
          </a:p>
        </p:txBody>
      </p:sp>
      <p:sp>
        <p:nvSpPr>
          <p:cNvPr id="525" name="Shape 525"/>
          <p:cNvSpPr/>
          <p:nvPr>
            <p:ph type="body" sz="quarter" idx="1"/>
          </p:nvPr>
        </p:nvSpPr>
        <p:spPr>
          <a:prstGeom prst="rect">
            <a:avLst/>
          </a:prstGeom>
        </p:spPr>
        <p:txBody>
          <a:bodyPr/>
          <a:lstStyle/>
          <a:p>
            <a:pPr>
              <a:defRPr sz="2400"/>
            </a:pPr>
            <a:r>
              <a:t>Then you would specify in the schedule how you want to compute f. </a:t>
            </a:r>
          </a:p>
          <a:p>
            <a:pPr>
              <a:defRPr sz="2400"/>
            </a:pPr>
            <a:r>
              <a:t>You can decide how you tile the domain for multi-threading or SIMD.</a:t>
            </a:r>
          </a:p>
          <a:p>
            <a:pPr>
              <a:defRPr sz="2400"/>
            </a:pPr>
            <a:r>
              <a:t>You can also decide whether to allocate storage for f, or just compute values of f on demand.</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0" name="Shape 140"/>
          <p:cNvSpPr/>
          <p:nvPr>
            <p:ph type="sldImg"/>
          </p:nvPr>
        </p:nvSpPr>
        <p:spPr>
          <a:prstGeom prst="rect">
            <a:avLst/>
          </a:prstGeom>
        </p:spPr>
        <p:txBody>
          <a:bodyPr/>
          <a:lstStyle/>
          <a:p>
            <a:pPr/>
          </a:p>
        </p:txBody>
      </p:sp>
      <p:sp>
        <p:nvSpPr>
          <p:cNvPr id="141" name="Shape 141"/>
          <p:cNvSpPr/>
          <p:nvPr>
            <p:ph type="body" sz="quarter" idx="1"/>
          </p:nvPr>
        </p:nvSpPr>
        <p:spPr>
          <a:prstGeom prst="rect">
            <a:avLst/>
          </a:prstGeom>
        </p:spPr>
        <p:txBody>
          <a:bodyPr/>
          <a:lstStyle/>
          <a:p>
            <a:pPr>
              <a:defRPr sz="2400"/>
            </a:pPr>
            <a:r>
              <a:t>Each step of the post processing involves quite a few parameters to tune.</a:t>
            </a:r>
          </a:p>
          <a:p>
            <a:pPr>
              <a:defRPr sz="2400"/>
            </a:pPr>
            <a:r>
              <a:t>Like, which filters you use for demosaicing, what is the tone mapping curve, etc</a:t>
            </a:r>
          </a:p>
          <a:p>
            <a:pPr>
              <a:defRPr sz="2400"/>
            </a:pPr>
            <a:r>
              <a:t>What people often do is to prepare a set of test images,</a:t>
            </a:r>
          </a:p>
          <a:p>
            <a:pPr>
              <a:defRPr sz="2400"/>
            </a:pPr>
            <a:r>
              <a:t>and manually adjust the parameters until the images look good to them.</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2" name="Shape 532"/>
          <p:cNvSpPr/>
          <p:nvPr>
            <p:ph type="sldImg"/>
          </p:nvPr>
        </p:nvSpPr>
        <p:spPr>
          <a:prstGeom prst="rect">
            <a:avLst/>
          </a:prstGeom>
        </p:spPr>
        <p:txBody>
          <a:bodyPr/>
          <a:lstStyle/>
          <a:p>
            <a:pPr/>
          </a:p>
        </p:txBody>
      </p:sp>
      <p:sp>
        <p:nvSpPr>
          <p:cNvPr id="533" name="Shape 533"/>
          <p:cNvSpPr/>
          <p:nvPr>
            <p:ph type="body" sz="quarter" idx="1"/>
          </p:nvPr>
        </p:nvSpPr>
        <p:spPr>
          <a:prstGeom prst="rect">
            <a:avLst/>
          </a:prstGeom>
        </p:spPr>
        <p:txBody>
          <a:bodyPr/>
          <a:lstStyle/>
          <a:p>
            <a:pPr>
              <a:defRPr sz="2400"/>
            </a:pPr>
            <a:r>
              <a:t>A bunch of different image processing code is already implemented in Halide.</a:t>
            </a:r>
          </a:p>
          <a:p>
            <a:pPr>
              <a:defRPr sz="2400"/>
            </a:pPr>
            <a:r>
              <a:t>There are some edge aware filters like bilateral grid or local laplacian filters.</a:t>
            </a:r>
          </a:p>
          <a:p>
            <a:pPr>
              <a:defRPr sz="2400"/>
            </a:pPr>
            <a:r>
              <a:t>The code comparison I showed earlier from our co-author was one kind of edge-aware filter.</a:t>
            </a:r>
          </a:p>
          <a:p>
            <a:pPr>
              <a:defRPr sz="2400"/>
            </a:pPr>
            <a:r>
              <a:t>There’s also a full camera pipeline that transforms a camera raw image into a normal image.</a:t>
            </a:r>
          </a:p>
          <a:p>
            <a:pPr>
              <a:defRPr sz="2400"/>
            </a:pPr>
            <a:r>
              <a:t>Many of these applications have complex dependencies between pixels, which makes them either awkward or just impossible to implement in Tensorflow or PyTorch.</a:t>
            </a:r>
          </a:p>
          <a:p>
            <a:pPr>
              <a:defRPr sz="2400"/>
            </a:pPr>
            <a:r>
              <a:t>Usually in these frameworks you have to prepare a set of indices in numpy,</a:t>
            </a:r>
          </a:p>
          <a:p>
            <a:pPr>
              <a:defRPr sz="2400"/>
            </a:pPr>
            <a:r>
              <a:t>like which pixels are we gathering from or which pixels are we splatting to.</a:t>
            </a:r>
          </a:p>
          <a:p>
            <a:pPr>
              <a:defRPr sz="2400"/>
            </a:pPr>
            <a:r>
              <a:t>It is both difficult and inefficient doing things in this way.</a:t>
            </a:r>
          </a:p>
          <a:p>
            <a:pPr>
              <a:defRPr sz="2400"/>
            </a:pPr>
            <a:r>
              <a:t>With our framework you can get the gradients of all these applications for free.</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9" name="Shape 549"/>
          <p:cNvSpPr/>
          <p:nvPr>
            <p:ph type="sldImg"/>
          </p:nvPr>
        </p:nvSpPr>
        <p:spPr>
          <a:prstGeom prst="rect">
            <a:avLst/>
          </a:prstGeom>
        </p:spPr>
        <p:txBody>
          <a:bodyPr/>
          <a:lstStyle/>
          <a:p>
            <a:pPr/>
          </a:p>
        </p:txBody>
      </p:sp>
      <p:sp>
        <p:nvSpPr>
          <p:cNvPr id="550" name="Shape 550"/>
          <p:cNvSpPr/>
          <p:nvPr>
            <p:ph type="body" sz="quarter" idx="1"/>
          </p:nvPr>
        </p:nvSpPr>
        <p:spPr>
          <a:prstGeom prst="rect">
            <a:avLst/>
          </a:prstGeom>
        </p:spPr>
        <p:txBody>
          <a:bodyPr/>
          <a:lstStyle/>
          <a:p>
            <a:pPr>
              <a:defRPr sz="2400"/>
            </a:pPr>
            <a:r>
              <a:t>I will give two simple examples which are difficult to express in deep learning frameworks.</a:t>
            </a:r>
          </a:p>
          <a:p>
            <a:pPr>
              <a:defRPr sz="2400"/>
            </a:pPr>
            <a:r>
              <a:t>The first example is we take the previous gamma correction example, but instead use a piecewise linear function.</a:t>
            </a:r>
          </a:p>
          <a:p>
            <a:pPr>
              <a:defRPr sz="2400"/>
            </a:pPr>
            <a:r>
              <a:t>This is very common in many tone mapping function.</a:t>
            </a:r>
          </a:p>
          <a:p>
            <a:pPr>
              <a:defRPr sz="2400"/>
            </a:pPr>
            <a:r>
              <a:t>Suddenly this becomes very difficult and inefficient in Tensorflow or Pytorch.</a:t>
            </a:r>
          </a:p>
          <a:p>
            <a:pPr>
              <a:defRPr sz="2400"/>
            </a:pPr>
            <a:r>
              <a:t>There are if/else operator in these frameworks but if you have many segments you’ll have to stack up lots of if/else yourself.</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7" name="Shape 567"/>
          <p:cNvSpPr/>
          <p:nvPr>
            <p:ph type="sldImg"/>
          </p:nvPr>
        </p:nvSpPr>
        <p:spPr>
          <a:prstGeom prst="rect">
            <a:avLst/>
          </a:prstGeom>
        </p:spPr>
        <p:txBody>
          <a:bodyPr/>
          <a:lstStyle/>
          <a:p>
            <a:pPr/>
          </a:p>
        </p:txBody>
      </p:sp>
      <p:sp>
        <p:nvSpPr>
          <p:cNvPr id="568" name="Shape 568"/>
          <p:cNvSpPr/>
          <p:nvPr>
            <p:ph type="body" sz="quarter" idx="1"/>
          </p:nvPr>
        </p:nvSpPr>
        <p:spPr>
          <a:prstGeom prst="rect">
            <a:avLst/>
          </a:prstGeom>
        </p:spPr>
        <p:txBody>
          <a:bodyPr/>
          <a:lstStyle/>
          <a:p>
            <a:pPr>
              <a:defRPr sz="2400"/>
            </a:pPr>
            <a:r>
              <a:t>I will show you how to do this in Halide.</a:t>
            </a:r>
          </a:p>
          <a:p>
            <a:pPr>
              <a:defRPr sz="2400"/>
            </a:pPr>
            <a:r>
              <a:t>First we take the floor and ceiling of our input pixels.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5" name="Shape 585"/>
          <p:cNvSpPr/>
          <p:nvPr>
            <p:ph type="sldImg"/>
          </p:nvPr>
        </p:nvSpPr>
        <p:spPr>
          <a:prstGeom prst="rect">
            <a:avLst/>
          </a:prstGeom>
        </p:spPr>
        <p:txBody>
          <a:bodyPr/>
          <a:lstStyle/>
          <a:p>
            <a:pPr/>
          </a:p>
        </p:txBody>
      </p:sp>
      <p:sp>
        <p:nvSpPr>
          <p:cNvPr id="586" name="Shape 586"/>
          <p:cNvSpPr/>
          <p:nvPr>
            <p:ph type="body" sz="quarter" idx="1"/>
          </p:nvPr>
        </p:nvSpPr>
        <p:spPr>
          <a:prstGeom prst="rect">
            <a:avLst/>
          </a:prstGeom>
        </p:spPr>
        <p:txBody>
          <a:bodyPr/>
          <a:lstStyle>
            <a:lvl1pPr>
              <a:defRPr sz="2400"/>
            </a:lvl1pPr>
          </a:lstStyle>
          <a:p>
            <a:pPr/>
            <a:r>
              <a:t>Then we linearly interpolate the two element on the piecewise linear function, and we’re done.</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8" name="Shape 598"/>
          <p:cNvSpPr/>
          <p:nvPr>
            <p:ph type="sldImg"/>
          </p:nvPr>
        </p:nvSpPr>
        <p:spPr>
          <a:prstGeom prst="rect">
            <a:avLst/>
          </a:prstGeom>
        </p:spPr>
        <p:txBody>
          <a:bodyPr/>
          <a:lstStyle/>
          <a:p>
            <a:pPr/>
          </a:p>
        </p:txBody>
      </p:sp>
      <p:sp>
        <p:nvSpPr>
          <p:cNvPr id="599" name="Shape 599"/>
          <p:cNvSpPr/>
          <p:nvPr>
            <p:ph type="body" sz="quarter" idx="1"/>
          </p:nvPr>
        </p:nvSpPr>
        <p:spPr>
          <a:prstGeom prst="rect">
            <a:avLst/>
          </a:prstGeom>
        </p:spPr>
        <p:txBody>
          <a:bodyPr/>
          <a:lstStyle/>
          <a:p>
            <a:pPr>
              <a:defRPr sz="2400"/>
            </a:pPr>
            <a:r>
              <a:t>Here’s the second example.</a:t>
            </a:r>
          </a:p>
          <a:p>
            <a:pPr>
              <a:defRPr sz="2400"/>
            </a:pPr>
            <a:r>
              <a:t>Without much change of code, we can also have a differentiable soft histogram in Halide.</a:t>
            </a:r>
          </a:p>
          <a:p>
            <a:pPr>
              <a:defRPr sz="2400"/>
            </a:pPr>
            <a:r>
              <a:t>We still take the floor and ceiling of the pixel intensity, and we splat on the histogram using a tent filter.</a:t>
            </a:r>
          </a:p>
          <a:p>
            <a:pPr>
              <a:defRPr sz="2400"/>
            </a:pPr>
            <a:r>
              <a:t>This is an important operation in some edge aware filters.</a:t>
            </a:r>
          </a:p>
          <a:p>
            <a:pPr>
              <a:defRPr sz="2400"/>
            </a:pPr>
            <a:r>
              <a:t>And this one is even harder to do in deep learning frameworks,</a:t>
            </a:r>
          </a:p>
          <a:p>
            <a:pPr>
              <a:defRPr sz="2400"/>
            </a:pPr>
            <a:r>
              <a:t>we need to prepare a set of indices in numpy for computing position for the tent filters.</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6" name="Shape 606"/>
          <p:cNvSpPr/>
          <p:nvPr>
            <p:ph type="sldImg"/>
          </p:nvPr>
        </p:nvSpPr>
        <p:spPr>
          <a:prstGeom prst="rect">
            <a:avLst/>
          </a:prstGeom>
        </p:spPr>
        <p:txBody>
          <a:bodyPr/>
          <a:lstStyle/>
          <a:p>
            <a:pPr/>
          </a:p>
        </p:txBody>
      </p:sp>
      <p:sp>
        <p:nvSpPr>
          <p:cNvPr id="607" name="Shape 607"/>
          <p:cNvSpPr/>
          <p:nvPr>
            <p:ph type="body" sz="quarter" idx="1"/>
          </p:nvPr>
        </p:nvSpPr>
        <p:spPr>
          <a:prstGeom prst="rect">
            <a:avLst/>
          </a:prstGeom>
        </p:spPr>
        <p:txBody>
          <a:bodyPr/>
          <a:lstStyle/>
          <a:p>
            <a:pPr>
              <a:defRPr sz="2400"/>
            </a:pPr>
            <a:r>
              <a:t>To get the gradients you just need a few extra lines of code.</a:t>
            </a:r>
          </a:p>
          <a:p>
            <a:pPr>
              <a:defRPr sz="2400"/>
            </a:pPr>
            <a:r>
              <a:t>You take a scalar loss function and you throw it to a function call propagate_adjoints.</a:t>
            </a:r>
          </a:p>
          <a:p>
            <a:pPr>
              <a:defRPr sz="2400"/>
            </a:pPr>
            <a:r>
              <a:t>It returns a mapping between the inputs and their gradients.</a:t>
            </a:r>
          </a:p>
          <a:p>
            <a:pPr>
              <a:defRPr sz="2400"/>
            </a:pPr>
            <a:r>
              <a:t>You can then extract the gradients by looking up the mapping.</a:t>
            </a:r>
          </a:p>
          <a:p>
            <a:pPr>
              <a:defRPr sz="2400"/>
            </a:pPr>
          </a:p>
          <a:p>
            <a:pPr>
              <a:defRPr sz="2400"/>
            </a:pPr>
            <a:r>
              <a:t>And by the way we have an infrastructure to compile Halide directly to a new PyTorch operator.</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0" name="Shape 620"/>
          <p:cNvSpPr/>
          <p:nvPr>
            <p:ph type="sldImg"/>
          </p:nvPr>
        </p:nvSpPr>
        <p:spPr>
          <a:prstGeom prst="rect">
            <a:avLst/>
          </a:prstGeom>
        </p:spPr>
        <p:txBody>
          <a:bodyPr/>
          <a:lstStyle/>
          <a:p>
            <a:pPr/>
          </a:p>
        </p:txBody>
      </p:sp>
      <p:sp>
        <p:nvSpPr>
          <p:cNvPr id="621" name="Shape 621"/>
          <p:cNvSpPr/>
          <p:nvPr>
            <p:ph type="body" sz="quarter" idx="1"/>
          </p:nvPr>
        </p:nvSpPr>
        <p:spPr>
          <a:prstGeom prst="rect">
            <a:avLst/>
          </a:prstGeom>
        </p:spPr>
        <p:txBody>
          <a:bodyPr/>
          <a:lstStyle/>
          <a:p>
            <a:pPr>
              <a:defRPr sz="2400"/>
            </a:pPr>
            <a:r>
              <a:t>By building on top of Halide and being able to take gradients with Halide programs,</a:t>
            </a:r>
          </a:p>
          <a:p>
            <a:pPr>
              <a:defRPr sz="2400"/>
            </a:pPr>
            <a:r>
              <a:t>we have a system computing gradients that is general and easy to program.</a:t>
            </a:r>
          </a:p>
          <a:p>
            <a:pPr>
              <a:defRPr sz="2400"/>
            </a:pPr>
            <a:r>
              <a:t>Now we turn the focus on the efficiency of the system, where you need for fast iteration.</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4" name="Shape 634"/>
          <p:cNvSpPr/>
          <p:nvPr>
            <p:ph type="sldImg"/>
          </p:nvPr>
        </p:nvSpPr>
        <p:spPr>
          <a:prstGeom prst="rect">
            <a:avLst/>
          </a:prstGeom>
        </p:spPr>
        <p:txBody>
          <a:bodyPr/>
          <a:lstStyle/>
          <a:p>
            <a:pPr/>
          </a:p>
        </p:txBody>
      </p:sp>
      <p:sp>
        <p:nvSpPr>
          <p:cNvPr id="635" name="Shape 635"/>
          <p:cNvSpPr/>
          <p:nvPr>
            <p:ph type="body" sz="quarter" idx="1"/>
          </p:nvPr>
        </p:nvSpPr>
        <p:spPr>
          <a:prstGeom prst="rect">
            <a:avLst/>
          </a:prstGeom>
        </p:spPr>
        <p:txBody>
          <a:bodyPr/>
          <a:lstStyle/>
          <a:p>
            <a:pPr>
              <a:defRPr sz="2400"/>
            </a:pPr>
            <a:r>
              <a:t>To give you some contexts, I will explain how we propagate the gradients between the Halide pipeline stages first.</a:t>
            </a:r>
          </a:p>
          <a:p>
            <a:pPr>
              <a:defRPr sz="2400"/>
            </a:pPr>
            <a:r>
              <a:t>I will start with an example of convolution, where the output is a convolution between an input and a kernel.</a:t>
            </a:r>
          </a:p>
          <a:p>
            <a:pPr>
              <a:defRPr sz="2400"/>
            </a:pPr>
            <a:r>
              <a:t>The slide shows that the computational graph between the stages.</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7" name="Shape 657"/>
          <p:cNvSpPr/>
          <p:nvPr>
            <p:ph type="sldImg"/>
          </p:nvPr>
        </p:nvSpPr>
        <p:spPr>
          <a:prstGeom prst="rect">
            <a:avLst/>
          </a:prstGeom>
        </p:spPr>
        <p:txBody>
          <a:bodyPr/>
          <a:lstStyle/>
          <a:p>
            <a:pPr/>
          </a:p>
        </p:txBody>
      </p:sp>
      <p:sp>
        <p:nvSpPr>
          <p:cNvPr id="658" name="Shape 658"/>
          <p:cNvSpPr/>
          <p:nvPr>
            <p:ph type="body" sz="quarter" idx="1"/>
          </p:nvPr>
        </p:nvSpPr>
        <p:spPr>
          <a:prstGeom prst="rect">
            <a:avLst/>
          </a:prstGeom>
        </p:spPr>
        <p:txBody>
          <a:bodyPr/>
          <a:lstStyle/>
          <a:p>
            <a:pPr>
              <a:defRPr sz="2400"/>
            </a:pPr>
            <a:r>
              <a:t>Let’s say we are interested in the gradients of the input, and we already have the gradients of the output.</a:t>
            </a:r>
          </a:p>
          <a:p>
            <a:pPr>
              <a:defRPr sz="2400"/>
            </a:pPr>
            <a:r>
              <a:t>We can use chain rule to propagate the gradients from output to input.</a:t>
            </a:r>
          </a:p>
          <a:p>
            <a:pPr>
              <a:defRPr sz="2400"/>
            </a:pPr>
            <a:r>
              <a:t>In general you can just reverse the dependency arrows on the graph and get the gradients.</a:t>
            </a:r>
          </a:p>
          <a:p>
            <a:pPr>
              <a:defRPr sz="2400"/>
            </a:pPr>
            <a:r>
              <a:t>Sometimes the gradients require values computed from the forward pass. For example the gradients of the output might depends on the values of the output itself.</a:t>
            </a:r>
          </a:p>
          <a:p>
            <a:pPr>
              <a:defRPr sz="2400"/>
            </a:pPr>
            <a:r>
              <a:t>The gradient of input here depends on the value of the kernel.</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1" name="Shape 681"/>
          <p:cNvSpPr/>
          <p:nvPr>
            <p:ph type="sldImg"/>
          </p:nvPr>
        </p:nvSpPr>
        <p:spPr>
          <a:prstGeom prst="rect">
            <a:avLst/>
          </a:prstGeom>
        </p:spPr>
        <p:txBody>
          <a:bodyPr/>
          <a:lstStyle/>
          <a:p>
            <a:pPr/>
          </a:p>
        </p:txBody>
      </p:sp>
      <p:sp>
        <p:nvSpPr>
          <p:cNvPr id="682" name="Shape 682"/>
          <p:cNvSpPr/>
          <p:nvPr>
            <p:ph type="body" sz="quarter" idx="1"/>
          </p:nvPr>
        </p:nvSpPr>
        <p:spPr>
          <a:prstGeom prst="rect">
            <a:avLst/>
          </a:prstGeom>
        </p:spPr>
        <p:txBody>
          <a:bodyPr/>
          <a:lstStyle>
            <a:lvl1pPr>
              <a:defRPr sz="2400"/>
            </a:lvl1pPr>
          </a:lstStyle>
          <a:p>
            <a:pPr/>
            <a:r>
              <a:t>Now the question is how you propagate the gradients between two stages, which might involve non-trivial interactions between pixels.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4" name="Shape 194"/>
          <p:cNvSpPr/>
          <p:nvPr>
            <p:ph type="sldImg"/>
          </p:nvPr>
        </p:nvSpPr>
        <p:spPr>
          <a:prstGeom prst="rect">
            <a:avLst/>
          </a:prstGeom>
        </p:spPr>
        <p:txBody>
          <a:bodyPr/>
          <a:lstStyle/>
          <a:p>
            <a:pPr/>
          </a:p>
        </p:txBody>
      </p:sp>
      <p:sp>
        <p:nvSpPr>
          <p:cNvPr id="195" name="Shape 195"/>
          <p:cNvSpPr/>
          <p:nvPr>
            <p:ph type="body" sz="quarter" idx="1"/>
          </p:nvPr>
        </p:nvSpPr>
        <p:spPr>
          <a:prstGeom prst="rect">
            <a:avLst/>
          </a:prstGeom>
        </p:spPr>
        <p:txBody>
          <a:bodyPr/>
          <a:lstStyle/>
          <a:p>
            <a:pPr>
              <a:defRPr sz="2400"/>
            </a:pPr>
            <a:r>
              <a:t>A more automatic way to do this is to define a loss function, and use gradient descent to update all parameters.</a:t>
            </a:r>
          </a:p>
          <a:p>
            <a:pPr>
              <a:defRPr sz="2400"/>
            </a:pPr>
          </a:p>
          <a:p>
            <a:pPr>
              <a:defRPr sz="2400"/>
            </a:pPr>
            <a:r>
              <a:t>If you think about it, you are optimizing some highly parametrized functions using gradient descent…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0" name="Shape 700"/>
          <p:cNvSpPr/>
          <p:nvPr>
            <p:ph type="sldImg"/>
          </p:nvPr>
        </p:nvSpPr>
        <p:spPr>
          <a:prstGeom prst="rect">
            <a:avLst/>
          </a:prstGeom>
        </p:spPr>
        <p:txBody>
          <a:bodyPr/>
          <a:lstStyle/>
          <a:p>
            <a:pPr/>
          </a:p>
        </p:txBody>
      </p:sp>
      <p:sp>
        <p:nvSpPr>
          <p:cNvPr id="701" name="Shape 701"/>
          <p:cNvSpPr/>
          <p:nvPr>
            <p:ph type="body" sz="quarter" idx="1"/>
          </p:nvPr>
        </p:nvSpPr>
        <p:spPr>
          <a:prstGeom prst="rect">
            <a:avLst/>
          </a:prstGeom>
        </p:spPr>
        <p:txBody>
          <a:bodyPr/>
          <a:lstStyle/>
          <a:p>
            <a:pPr>
              <a:defRPr sz="2400"/>
            </a:pPr>
            <a:r>
              <a:t>The dependencies of the elements between input and output look like this.</a:t>
            </a:r>
          </a:p>
          <a:p>
            <a:pPr>
              <a:defRPr sz="2400"/>
            </a:pPr>
          </a:p>
          <a:p>
            <a:pPr>
              <a:defRPr sz="2400"/>
            </a:pPr>
            <a:r>
              <a:t>If you just reverse the arrow of the graph to compute gradients…</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5" name="Shape 725"/>
          <p:cNvSpPr/>
          <p:nvPr>
            <p:ph type="sldImg"/>
          </p:nvPr>
        </p:nvSpPr>
        <p:spPr>
          <a:prstGeom prst="rect">
            <a:avLst/>
          </a:prstGeom>
        </p:spPr>
        <p:txBody>
          <a:bodyPr/>
          <a:lstStyle/>
          <a:p>
            <a:pPr/>
          </a:p>
        </p:txBody>
      </p:sp>
      <p:sp>
        <p:nvSpPr>
          <p:cNvPr id="726" name="Shape 726"/>
          <p:cNvSpPr/>
          <p:nvPr>
            <p:ph type="body" sz="quarter" idx="1"/>
          </p:nvPr>
        </p:nvSpPr>
        <p:spPr>
          <a:prstGeom prst="rect">
            <a:avLst/>
          </a:prstGeom>
        </p:spPr>
        <p:txBody>
          <a:bodyPr/>
          <a:lstStyle/>
          <a:p>
            <a:pPr>
              <a:defRPr sz="2400"/>
            </a:pPr>
            <a:r>
              <a:t>it becomes a scattering operation.</a:t>
            </a:r>
          </a:p>
          <a:p>
            <a:pPr>
              <a:defRPr sz="2400"/>
            </a:pPr>
            <a:r>
              <a:t>It can be inefficient because multiple outputs land on the same input, causing race condition.</a:t>
            </a:r>
          </a:p>
          <a:p>
            <a:pPr>
              <a:defRPr sz="2400"/>
            </a:pPr>
            <a:r>
              <a:t>Making it illegal to parallelize the program without atomics.</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2" name="Shape 752"/>
          <p:cNvSpPr/>
          <p:nvPr>
            <p:ph type="sldImg"/>
          </p:nvPr>
        </p:nvSpPr>
        <p:spPr>
          <a:prstGeom prst="rect">
            <a:avLst/>
          </a:prstGeom>
        </p:spPr>
        <p:txBody>
          <a:bodyPr/>
          <a:lstStyle/>
          <a:p>
            <a:pPr/>
          </a:p>
        </p:txBody>
      </p:sp>
      <p:sp>
        <p:nvSpPr>
          <p:cNvPr id="753" name="Shape 753"/>
          <p:cNvSpPr/>
          <p:nvPr>
            <p:ph type="body" sz="quarter" idx="1"/>
          </p:nvPr>
        </p:nvSpPr>
        <p:spPr>
          <a:prstGeom prst="rect">
            <a:avLst/>
          </a:prstGeom>
        </p:spPr>
        <p:txBody>
          <a:bodyPr/>
          <a:lstStyle/>
          <a:p>
            <a:pPr>
              <a:defRPr sz="2400"/>
            </a:pPr>
            <a:r>
              <a:t>In terms of code it looks like this.</a:t>
            </a:r>
          </a:p>
          <a:p>
            <a:pPr>
              <a:defRPr sz="2400"/>
            </a:pPr>
            <a:r>
              <a:t>The left hand side arguments control which location you write to.</a:t>
            </a:r>
          </a:p>
          <a:p>
            <a:pPr>
              <a:defRPr sz="2400"/>
            </a:pPr>
            <a:r>
              <a:t>Each x in the gradients of the output scatters to three locations in the gradients of input.</a:t>
            </a:r>
          </a:p>
          <a:p>
            <a:pPr>
              <a:defRPr sz="2400"/>
            </a:pPr>
            <a:r>
              <a:t>Which means different elements on the gradients of output will scatter to the same location.</a:t>
            </a:r>
          </a:p>
          <a:p>
            <a:pPr>
              <a:defRPr sz="2400"/>
            </a:pPr>
            <a:r>
              <a:t>The goal is to make the argument on the left hand side a single variable, so we can guarantee there is no race condition.</a:t>
            </a:r>
          </a:p>
          <a:p>
            <a:pPr>
              <a:defRPr sz="2400"/>
            </a:pPr>
          </a:p>
          <a:p>
            <a:pPr>
              <a:defRPr sz="2400"/>
            </a:pPr>
            <a:r>
              <a:t>So what we want to do is to rearrange the arrows a bit like this…</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5" name="Shape 775"/>
          <p:cNvSpPr/>
          <p:nvPr>
            <p:ph type="sldImg"/>
          </p:nvPr>
        </p:nvSpPr>
        <p:spPr>
          <a:prstGeom prst="rect">
            <a:avLst/>
          </a:prstGeom>
        </p:spPr>
        <p:txBody>
          <a:bodyPr/>
          <a:lstStyle/>
          <a:p>
            <a:pPr/>
          </a:p>
        </p:txBody>
      </p:sp>
      <p:sp>
        <p:nvSpPr>
          <p:cNvPr id="776" name="Shape 776"/>
          <p:cNvSpPr/>
          <p:nvPr>
            <p:ph type="body" sz="quarter" idx="1"/>
          </p:nvPr>
        </p:nvSpPr>
        <p:spPr>
          <a:prstGeom prst="rect">
            <a:avLst/>
          </a:prstGeom>
        </p:spPr>
        <p:txBody>
          <a:bodyPr/>
          <a:lstStyle/>
          <a:p>
            <a:pPr>
              <a:defRPr sz="2400"/>
            </a:pPr>
            <a:r>
              <a:t>We introduce a transformation to convert the scattering operation back to a gathering operation, by finding all the output pixels contributing to each input pixels.</a:t>
            </a:r>
          </a:p>
          <a:p>
            <a:pPr>
              <a:defRPr sz="2400"/>
            </a:pPr>
            <a:r>
              <a:t>That is, we find the inverse of the indexing operation.</a:t>
            </a:r>
          </a:p>
          <a:p>
            <a:pPr>
              <a:defRPr sz="2400"/>
            </a:pPr>
            <a:r>
              <a:t>In this particular case the convolution becomes a correlation.</a:t>
            </a:r>
          </a:p>
          <a:p>
            <a:pPr>
              <a:defRPr sz="2400"/>
            </a:pPr>
            <a:r>
              <a:t>And the operation becomes parallelizable again.</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0" name="Shape 800"/>
          <p:cNvSpPr/>
          <p:nvPr>
            <p:ph type="sldImg"/>
          </p:nvPr>
        </p:nvSpPr>
        <p:spPr>
          <a:prstGeom prst="rect">
            <a:avLst/>
          </a:prstGeom>
        </p:spPr>
        <p:txBody>
          <a:bodyPr/>
          <a:lstStyle/>
          <a:p>
            <a:pPr/>
          </a:p>
        </p:txBody>
      </p:sp>
      <p:sp>
        <p:nvSpPr>
          <p:cNvPr id="801" name="Shape 801"/>
          <p:cNvSpPr/>
          <p:nvPr>
            <p:ph type="body" sz="quarter" idx="1"/>
          </p:nvPr>
        </p:nvSpPr>
        <p:spPr>
          <a:prstGeom prst="rect">
            <a:avLst/>
          </a:prstGeom>
        </p:spPr>
        <p:txBody>
          <a:bodyPr/>
          <a:lstStyle/>
          <a:p>
            <a:pPr>
              <a:defRPr sz="2400"/>
            </a:pPr>
            <a:r>
              <a:t>In terms of code, we introduce a new variable u, and set u equals to x - r.x.</a:t>
            </a:r>
          </a:p>
          <a:p>
            <a:pPr>
              <a:defRPr sz="2400"/>
            </a:pPr>
            <a:r>
              <a:t>We then replace all x on the right hand side in terms of u.</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7" name="Shape 807"/>
          <p:cNvSpPr/>
          <p:nvPr>
            <p:ph type="sldImg"/>
          </p:nvPr>
        </p:nvSpPr>
        <p:spPr>
          <a:prstGeom prst="rect">
            <a:avLst/>
          </a:prstGeom>
        </p:spPr>
        <p:txBody>
          <a:bodyPr/>
          <a:lstStyle/>
          <a:p>
            <a:pPr/>
          </a:p>
        </p:txBody>
      </p:sp>
      <p:sp>
        <p:nvSpPr>
          <p:cNvPr id="808" name="Shape 808"/>
          <p:cNvSpPr/>
          <p:nvPr>
            <p:ph type="body" sz="quarter" idx="1"/>
          </p:nvPr>
        </p:nvSpPr>
        <p:spPr>
          <a:prstGeom prst="rect">
            <a:avLst/>
          </a:prstGeom>
        </p:spPr>
        <p:txBody>
          <a:bodyPr/>
          <a:lstStyle>
            <a:lvl1pPr>
              <a:defRPr sz="2400"/>
            </a:lvl1pPr>
          </a:lstStyle>
          <a:p>
            <a:pPr/>
            <a:r>
              <a:t>We can also handle the case where there are multiple variables and we can solve one of them.</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6" name="Shape 816"/>
          <p:cNvSpPr/>
          <p:nvPr>
            <p:ph type="sldImg"/>
          </p:nvPr>
        </p:nvSpPr>
        <p:spPr>
          <a:prstGeom prst="rect">
            <a:avLst/>
          </a:prstGeom>
        </p:spPr>
        <p:txBody>
          <a:bodyPr/>
          <a:lstStyle/>
          <a:p>
            <a:pPr/>
          </a:p>
        </p:txBody>
      </p:sp>
      <p:sp>
        <p:nvSpPr>
          <p:cNvPr id="817" name="Shape 817"/>
          <p:cNvSpPr/>
          <p:nvPr>
            <p:ph type="body" sz="quarter" idx="1"/>
          </p:nvPr>
        </p:nvSpPr>
        <p:spPr>
          <a:prstGeom prst="rect">
            <a:avLst/>
          </a:prstGeom>
        </p:spPr>
        <p:txBody>
          <a:bodyPr/>
          <a:lstStyle/>
          <a:p>
            <a:pPr>
              <a:defRPr sz="2400"/>
            </a:pPr>
            <a:r>
              <a:t>And we can solve the case where the inverse has multiple correspondence. Like in this case each u corresponds to 4 different x.</a:t>
            </a:r>
          </a:p>
          <a:p>
            <a:pPr>
              <a:defRPr sz="2400"/>
            </a:pPr>
            <a:r>
              <a:t>This is a common operation in upsampling for example.</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30" name="Shape 830"/>
          <p:cNvSpPr/>
          <p:nvPr>
            <p:ph type="sldImg"/>
          </p:nvPr>
        </p:nvSpPr>
        <p:spPr>
          <a:prstGeom prst="rect">
            <a:avLst/>
          </a:prstGeom>
        </p:spPr>
        <p:txBody>
          <a:bodyPr/>
          <a:lstStyle/>
          <a:p>
            <a:pPr/>
          </a:p>
        </p:txBody>
      </p:sp>
      <p:sp>
        <p:nvSpPr>
          <p:cNvPr id="831" name="Shape 831"/>
          <p:cNvSpPr/>
          <p:nvPr>
            <p:ph type="body" sz="quarter" idx="1"/>
          </p:nvPr>
        </p:nvSpPr>
        <p:spPr>
          <a:prstGeom prst="rect">
            <a:avLst/>
          </a:prstGeom>
        </p:spPr>
        <p:txBody>
          <a:bodyPr/>
          <a:lstStyle/>
          <a:p>
            <a:pPr>
              <a:defRPr sz="2400"/>
            </a:pPr>
            <a:r>
              <a:t>Memory efficiency is also a very important aspect of modern hardware.</a:t>
            </a:r>
          </a:p>
          <a:p>
            <a:pPr>
              <a:defRPr sz="2400"/>
            </a:pPr>
            <a:r>
              <a:t>We show that there is a strong connection between an existing</a:t>
            </a:r>
          </a:p>
          <a:p>
            <a:pPr>
              <a:defRPr sz="2400"/>
            </a:pPr>
            <a:r>
              <a:t>memory optimization for automatic differentiation and Halide’s scheduling constructs.</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53" name="Shape 853"/>
          <p:cNvSpPr/>
          <p:nvPr>
            <p:ph type="sldImg"/>
          </p:nvPr>
        </p:nvSpPr>
        <p:spPr>
          <a:prstGeom prst="rect">
            <a:avLst/>
          </a:prstGeom>
        </p:spPr>
        <p:txBody>
          <a:bodyPr/>
          <a:lstStyle/>
          <a:p>
            <a:pPr/>
          </a:p>
        </p:txBody>
      </p:sp>
      <p:sp>
        <p:nvSpPr>
          <p:cNvPr id="854" name="Shape 854"/>
          <p:cNvSpPr/>
          <p:nvPr>
            <p:ph type="body" sz="quarter" idx="1"/>
          </p:nvPr>
        </p:nvSpPr>
        <p:spPr>
          <a:prstGeom prst="rect">
            <a:avLst/>
          </a:prstGeom>
        </p:spPr>
        <p:txBody>
          <a:bodyPr/>
          <a:lstStyle>
            <a:lvl1pPr>
              <a:defRPr sz="2400"/>
            </a:lvl1pPr>
          </a:lstStyle>
          <a:p>
            <a:pPr/>
            <a:r>
              <a:t>Sometimes you will end up with a long pipeline, like the one we mentioned in the beginning. The gradients sometimes depend on the forward components.</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77" name="Shape 877"/>
          <p:cNvSpPr/>
          <p:nvPr>
            <p:ph type="sldImg"/>
          </p:nvPr>
        </p:nvSpPr>
        <p:spPr>
          <a:prstGeom prst="rect">
            <a:avLst/>
          </a:prstGeom>
        </p:spPr>
        <p:txBody>
          <a:bodyPr/>
          <a:lstStyle/>
          <a:p>
            <a:pPr/>
          </a:p>
        </p:txBody>
      </p:sp>
      <p:sp>
        <p:nvSpPr>
          <p:cNvPr id="878" name="Shape 878"/>
          <p:cNvSpPr/>
          <p:nvPr>
            <p:ph type="body" sz="quarter" idx="1"/>
          </p:nvPr>
        </p:nvSpPr>
        <p:spPr>
          <a:prstGeom prst="rect">
            <a:avLst/>
          </a:prstGeom>
        </p:spPr>
        <p:txBody>
          <a:bodyPr/>
          <a:lstStyle/>
          <a:p>
            <a:pPr>
              <a:defRPr sz="2400"/>
            </a:pPr>
            <a:r>
              <a:t>For example the gradients of the white balance stage may depend on its own result.</a:t>
            </a:r>
          </a:p>
          <a:p>
            <a:pPr>
              <a:defRPr sz="2400"/>
            </a:pPr>
            <a:r>
              <a:t>A problem when computing the gradients of a long pipeline is that you might end up using too much memory remembering the forward stages.</a:t>
            </a:r>
          </a:p>
          <a:p>
            <a:pPr>
              <a:defRPr sz="2400"/>
            </a:pPr>
            <a:r>
              <a:t>A remedy in autodiff, called checkpointing, is to only remember some of the forward components, and compute the rest on demand.</a:t>
            </a:r>
          </a:p>
          <a:p>
            <a:pPr>
              <a:defRPr sz="2400"/>
            </a:pPr>
            <a:r>
              <a:t>Most deep learning frameworks don’t have built-in mechanism for checkpointing. Sometimes you have to write a few hundred lines of code just for this. For some frameworks it is just impossible.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7" name="Shape 257"/>
          <p:cNvSpPr/>
          <p:nvPr>
            <p:ph type="sldImg"/>
          </p:nvPr>
        </p:nvSpPr>
        <p:spPr>
          <a:prstGeom prst="rect">
            <a:avLst/>
          </a:prstGeom>
        </p:spPr>
        <p:txBody>
          <a:bodyPr/>
          <a:lstStyle/>
          <a:p>
            <a:pPr/>
          </a:p>
        </p:txBody>
      </p:sp>
      <p:sp>
        <p:nvSpPr>
          <p:cNvPr id="258" name="Shape 258"/>
          <p:cNvSpPr/>
          <p:nvPr>
            <p:ph type="body" sz="quarter" idx="1"/>
          </p:nvPr>
        </p:nvSpPr>
        <p:spPr>
          <a:prstGeom prst="rect">
            <a:avLst/>
          </a:prstGeom>
        </p:spPr>
        <p:txBody>
          <a:bodyPr/>
          <a:lstStyle>
            <a:lvl1pPr>
              <a:defRPr sz="2400"/>
            </a:lvl1pPr>
          </a:lstStyle>
          <a:p>
            <a:pPr/>
            <a:r>
              <a:t>so it’s pretty much like deep learning, and all the stages are your “layers”.</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02" name="Shape 902"/>
          <p:cNvSpPr/>
          <p:nvPr>
            <p:ph type="sldImg"/>
          </p:nvPr>
        </p:nvSpPr>
        <p:spPr>
          <a:prstGeom prst="rect">
            <a:avLst/>
          </a:prstGeom>
        </p:spPr>
        <p:txBody>
          <a:bodyPr/>
          <a:lstStyle/>
          <a:p>
            <a:pPr/>
          </a:p>
        </p:txBody>
      </p:sp>
      <p:sp>
        <p:nvSpPr>
          <p:cNvPr id="903" name="Shape 903"/>
          <p:cNvSpPr/>
          <p:nvPr>
            <p:ph type="body" sz="quarter" idx="1"/>
          </p:nvPr>
        </p:nvSpPr>
        <p:spPr>
          <a:prstGeom prst="rect">
            <a:avLst/>
          </a:prstGeom>
        </p:spPr>
        <p:txBody>
          <a:bodyPr/>
          <a:lstStyle/>
          <a:p>
            <a:pPr>
              <a:defRPr sz="2400"/>
            </a:pPr>
            <a:r>
              <a:t>Turns out Halide’s existing constructs are strongly connected to the idea of checkpointing.</a:t>
            </a:r>
          </a:p>
          <a:p>
            <a:pPr>
              <a:defRPr sz="2400"/>
            </a:pPr>
            <a:r>
              <a:t>You write demosaic.compute_root() during the scheduling and Halide compiler will allocate memory for the entire demosaic image buffer.</a:t>
            </a:r>
          </a:p>
          <a:p>
            <a:pPr>
              <a:defRPr sz="2400"/>
            </a:pPr>
            <a:r>
              <a:t>Or you can write gamma.compute_inline() and Halide compiler will compute gamma correction on demand.</a:t>
            </a:r>
          </a:p>
          <a:p>
            <a:pPr>
              <a:defRPr sz="2400"/>
            </a:pPr>
            <a:r>
              <a:t>Halide even provides an intermediate choice between compute root and compute inline.</a:t>
            </a:r>
          </a:p>
          <a:p>
            <a:pPr>
              <a:defRPr sz="2400"/>
            </a:pPr>
            <a:r>
              <a:t>More details are in the paper.</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14" name="Shape 914"/>
          <p:cNvSpPr/>
          <p:nvPr>
            <p:ph type="sldImg"/>
          </p:nvPr>
        </p:nvSpPr>
        <p:spPr>
          <a:prstGeom prst="rect">
            <a:avLst/>
          </a:prstGeom>
        </p:spPr>
        <p:txBody>
          <a:bodyPr/>
          <a:lstStyle/>
          <a:p>
            <a:pPr/>
          </a:p>
        </p:txBody>
      </p:sp>
      <p:sp>
        <p:nvSpPr>
          <p:cNvPr id="915" name="Shape 915"/>
          <p:cNvSpPr/>
          <p:nvPr>
            <p:ph type="body" sz="quarter" idx="1"/>
          </p:nvPr>
        </p:nvSpPr>
        <p:spPr>
          <a:prstGeom prst="rect">
            <a:avLst/>
          </a:prstGeom>
        </p:spPr>
        <p:txBody>
          <a:bodyPr/>
          <a:lstStyle/>
          <a:p>
            <a:pPr>
              <a:defRPr sz="2400"/>
            </a:pPr>
            <a:r>
              <a:t>Remember that Halide has the high-level algorithm and lower-level scheduling decomposition.</a:t>
            </a:r>
          </a:p>
          <a:p>
            <a:pPr>
              <a:defRPr sz="2400"/>
            </a:pPr>
            <a:r>
              <a:t>There is a built-in tool in Halide developed by Mullapudi et al. that automatically generates a schedule for you.</a:t>
            </a:r>
          </a:p>
          <a:p>
            <a:pPr>
              <a:defRPr sz="2400"/>
            </a:pPr>
            <a:r>
              <a:t>However it doesn’t handle GPU schedules and the case where you have a big reduction, which often appears in gradients computation.</a:t>
            </a:r>
          </a:p>
          <a:p>
            <a:pPr>
              <a:defRPr sz="2400"/>
            </a:pPr>
            <a:r>
              <a:t>We implement a new auto scheduler that supports GPU schedules and parallel reduction.</a:t>
            </a:r>
          </a:p>
          <a:p>
            <a:pPr>
              <a:defRPr sz="2400"/>
            </a:pPr>
            <a:r>
              <a:t>All the results show in this talk later are automatically scheduled.</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19" name="Shape 919"/>
          <p:cNvSpPr/>
          <p:nvPr>
            <p:ph type="sldImg"/>
          </p:nvPr>
        </p:nvSpPr>
        <p:spPr>
          <a:prstGeom prst="rect">
            <a:avLst/>
          </a:prstGeom>
        </p:spPr>
        <p:txBody>
          <a:bodyPr/>
          <a:lstStyle/>
          <a:p>
            <a:pPr/>
          </a:p>
        </p:txBody>
      </p:sp>
      <p:sp>
        <p:nvSpPr>
          <p:cNvPr id="920" name="Shape 920"/>
          <p:cNvSpPr/>
          <p:nvPr>
            <p:ph type="body" sz="quarter" idx="1"/>
          </p:nvPr>
        </p:nvSpPr>
        <p:spPr>
          <a:prstGeom prst="rect">
            <a:avLst/>
          </a:prstGeom>
        </p:spPr>
        <p:txBody>
          <a:bodyPr/>
          <a:lstStyle>
            <a:lvl1pPr>
              <a:defRPr sz="2400"/>
            </a:lvl1pPr>
          </a:lstStyle>
          <a:p>
            <a:pPr/>
            <a:r>
              <a:t>Now we show some applications to demonstrate the flexibility and efficiency of the system.</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57" name="Shape 957"/>
          <p:cNvSpPr/>
          <p:nvPr>
            <p:ph type="sldImg"/>
          </p:nvPr>
        </p:nvSpPr>
        <p:spPr>
          <a:prstGeom prst="rect">
            <a:avLst/>
          </a:prstGeom>
        </p:spPr>
        <p:txBody>
          <a:bodyPr/>
          <a:lstStyle/>
          <a:p>
            <a:pPr/>
          </a:p>
        </p:txBody>
      </p:sp>
      <p:sp>
        <p:nvSpPr>
          <p:cNvPr id="958" name="Shape 958"/>
          <p:cNvSpPr/>
          <p:nvPr>
            <p:ph type="body" sz="quarter" idx="1"/>
          </p:nvPr>
        </p:nvSpPr>
        <p:spPr>
          <a:prstGeom prst="rect">
            <a:avLst/>
          </a:prstGeom>
        </p:spPr>
        <p:txBody>
          <a:bodyPr/>
          <a:lstStyle/>
          <a:p>
            <a:pPr>
              <a:defRPr sz="2400"/>
            </a:pPr>
            <a:r>
              <a:t>Like I mentioned before, there are three different categories of the applications of gradients.</a:t>
            </a:r>
          </a:p>
          <a:p>
            <a:pPr>
              <a:defRPr sz="2400"/>
            </a:pPr>
          </a:p>
          <a:p>
            <a:pPr>
              <a:defRPr sz="2400"/>
            </a:pPr>
            <a:r>
              <a:t>You can use it for deep learning, you can use it for tuning image processing pipelines, and you can use it to solve an inverse problem.</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72" name="Shape 972"/>
          <p:cNvSpPr/>
          <p:nvPr>
            <p:ph type="sldImg"/>
          </p:nvPr>
        </p:nvSpPr>
        <p:spPr>
          <a:prstGeom prst="rect">
            <a:avLst/>
          </a:prstGeom>
        </p:spPr>
        <p:txBody>
          <a:bodyPr/>
          <a:lstStyle/>
          <a:p>
            <a:pPr/>
          </a:p>
        </p:txBody>
      </p:sp>
      <p:sp>
        <p:nvSpPr>
          <p:cNvPr id="973" name="Shape 973"/>
          <p:cNvSpPr/>
          <p:nvPr>
            <p:ph type="body" sz="quarter" idx="1"/>
          </p:nvPr>
        </p:nvSpPr>
        <p:spPr>
          <a:prstGeom prst="rect">
            <a:avLst/>
          </a:prstGeom>
        </p:spPr>
        <p:txBody>
          <a:bodyPr/>
          <a:lstStyle>
            <a:lvl1pPr>
              <a:defRPr sz="2400"/>
            </a:lvl1pPr>
          </a:lstStyle>
          <a:p>
            <a:pPr/>
            <a:r>
              <a:t>I’ll talk about tuning image processing pipelines first.</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94" name="Shape 994"/>
          <p:cNvSpPr/>
          <p:nvPr>
            <p:ph type="sldImg"/>
          </p:nvPr>
        </p:nvSpPr>
        <p:spPr>
          <a:prstGeom prst="rect">
            <a:avLst/>
          </a:prstGeom>
        </p:spPr>
        <p:txBody>
          <a:bodyPr/>
          <a:lstStyle/>
          <a:p>
            <a:pPr/>
          </a:p>
        </p:txBody>
      </p:sp>
      <p:sp>
        <p:nvSpPr>
          <p:cNvPr id="995" name="Shape 995"/>
          <p:cNvSpPr/>
          <p:nvPr>
            <p:ph type="body" sz="quarter" idx="1"/>
          </p:nvPr>
        </p:nvSpPr>
        <p:spPr>
          <a:prstGeom prst="rect">
            <a:avLst/>
          </a:prstGeom>
        </p:spPr>
        <p:txBody>
          <a:bodyPr/>
          <a:lstStyle/>
          <a:p>
            <a:pPr>
              <a:defRPr sz="2400"/>
            </a:pPr>
            <a:r>
              <a:t>Like I said, deep learning is all about optimizing heavily parametrized functions through some training data.</a:t>
            </a:r>
          </a:p>
          <a:p>
            <a:pPr>
              <a:defRPr sz="2400"/>
            </a:pPr>
            <a:r>
              <a:t>Which means we can optimize the more traditional image processing algorithms in the same way.</a:t>
            </a:r>
          </a:p>
          <a:p>
            <a:pPr>
              <a:defRPr sz="2400"/>
            </a:pPr>
            <a:r>
              <a:t>People already do this by hand by tuning their algorithm on a small set of images.</a:t>
            </a:r>
          </a:p>
          <a:p>
            <a:pPr>
              <a:defRPr sz="2400"/>
            </a:pPr>
            <a:r>
              <a:t>Gradients allow us to do this automatically.</a:t>
            </a:r>
          </a:p>
          <a:p>
            <a:pPr>
              <a:defRPr sz="2400"/>
            </a:pPr>
            <a:r>
              <a:t>Even better we can add more parameters to your image processing algorithm and optimize them without worrying too much.</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04" name="Shape 1004"/>
          <p:cNvSpPr/>
          <p:nvPr>
            <p:ph type="sldImg"/>
          </p:nvPr>
        </p:nvSpPr>
        <p:spPr>
          <a:prstGeom prst="rect">
            <a:avLst/>
          </a:prstGeom>
        </p:spPr>
        <p:txBody>
          <a:bodyPr/>
          <a:lstStyle/>
          <a:p>
            <a:pPr/>
          </a:p>
        </p:txBody>
      </p:sp>
      <p:sp>
        <p:nvSpPr>
          <p:cNvPr id="1005" name="Shape 1005"/>
          <p:cNvSpPr/>
          <p:nvPr>
            <p:ph type="body" sz="quarter" idx="1"/>
          </p:nvPr>
        </p:nvSpPr>
        <p:spPr>
          <a:prstGeom prst="rect">
            <a:avLst/>
          </a:prstGeom>
        </p:spPr>
        <p:txBody>
          <a:bodyPr/>
          <a:lstStyle/>
          <a:p>
            <a:pPr>
              <a:defRPr sz="2400"/>
            </a:pPr>
            <a:r>
              <a:t>We will take an example of us modifying and tuning a popular demosaicking algorithm AHD, developed by Hirakawa and Parks.</a:t>
            </a:r>
          </a:p>
          <a:p>
            <a:pPr>
              <a:defRPr sz="2400"/>
            </a:pPr>
            <a:r>
              <a:t>In modern cameras your pixel usually can only record one channel of the color.</a:t>
            </a:r>
          </a:p>
          <a:p>
            <a:pPr>
              <a:defRPr sz="2400"/>
            </a:pPr>
            <a:r>
              <a:t>The task of demosaicking is given this incomplete information, we want to interpolate the recorded color to obtain the final image.</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14" name="Shape 1014"/>
          <p:cNvSpPr/>
          <p:nvPr>
            <p:ph type="sldImg"/>
          </p:nvPr>
        </p:nvSpPr>
        <p:spPr>
          <a:prstGeom prst="rect">
            <a:avLst/>
          </a:prstGeom>
        </p:spPr>
        <p:txBody>
          <a:bodyPr/>
          <a:lstStyle/>
          <a:p>
            <a:pPr/>
          </a:p>
        </p:txBody>
      </p:sp>
      <p:sp>
        <p:nvSpPr>
          <p:cNvPr id="1015" name="Shape 1015"/>
          <p:cNvSpPr/>
          <p:nvPr>
            <p:ph type="body" sz="quarter" idx="1"/>
          </p:nvPr>
        </p:nvSpPr>
        <p:spPr>
          <a:prstGeom prst="rect">
            <a:avLst/>
          </a:prstGeom>
        </p:spPr>
        <p:txBody>
          <a:bodyPr/>
          <a:lstStyle>
            <a:lvl1pPr>
              <a:defRPr sz="2400"/>
            </a:lvl1pPr>
          </a:lstStyle>
          <a:p>
            <a:pPr/>
            <a:r>
              <a:t>Let’s take this pixel in the center, which we only know the red color, and say we want to reconstruct the green color from the neighbors.</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25" name="Shape 1025"/>
          <p:cNvSpPr/>
          <p:nvPr>
            <p:ph type="sldImg"/>
          </p:nvPr>
        </p:nvSpPr>
        <p:spPr>
          <a:prstGeom prst="rect">
            <a:avLst/>
          </a:prstGeom>
        </p:spPr>
        <p:txBody>
          <a:bodyPr/>
          <a:lstStyle/>
          <a:p>
            <a:pPr/>
          </a:p>
        </p:txBody>
      </p:sp>
      <p:sp>
        <p:nvSpPr>
          <p:cNvPr id="1026" name="Shape 1026"/>
          <p:cNvSpPr/>
          <p:nvPr>
            <p:ph type="body" sz="quarter" idx="1"/>
          </p:nvPr>
        </p:nvSpPr>
        <p:spPr>
          <a:prstGeom prst="rect">
            <a:avLst/>
          </a:prstGeom>
        </p:spPr>
        <p:txBody>
          <a:bodyPr/>
          <a:lstStyle>
            <a:lvl1pPr>
              <a:defRPr sz="2400"/>
            </a:lvl1pPr>
          </a:lstStyle>
          <a:p>
            <a:pPr/>
            <a:r>
              <a:t>The AHD algorithm select from either a horizontal filter or a vertical filter, by choosing the direction which has less variation.</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35" name="Shape 1035"/>
          <p:cNvSpPr/>
          <p:nvPr>
            <p:ph type="sldImg"/>
          </p:nvPr>
        </p:nvSpPr>
        <p:spPr>
          <a:prstGeom prst="rect">
            <a:avLst/>
          </a:prstGeom>
        </p:spPr>
        <p:txBody>
          <a:bodyPr/>
          <a:lstStyle/>
          <a:p>
            <a:pPr/>
          </a:p>
        </p:txBody>
      </p:sp>
      <p:sp>
        <p:nvSpPr>
          <p:cNvPr id="1036" name="Shape 1036"/>
          <p:cNvSpPr/>
          <p:nvPr>
            <p:ph type="body" sz="quarter" idx="1"/>
          </p:nvPr>
        </p:nvSpPr>
        <p:spPr>
          <a:prstGeom prst="rect">
            <a:avLst/>
          </a:prstGeom>
        </p:spPr>
        <p:txBody>
          <a:bodyPr/>
          <a:lstStyle/>
          <a:p>
            <a:pPr>
              <a:defRPr sz="2400"/>
            </a:pPr>
            <a:r>
              <a:t>We modify the algorithm to select from 8 different 2D filters, where the parameters of all these filters are learned from data.</a:t>
            </a:r>
          </a:p>
          <a:p>
            <a:pPr>
              <a:defRPr sz="2400"/>
            </a:pPr>
            <a:r>
              <a:t>We use our system to generate the gradients of these parameters.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6" name="Shape 266"/>
          <p:cNvSpPr/>
          <p:nvPr>
            <p:ph type="sldImg"/>
          </p:nvPr>
        </p:nvSpPr>
        <p:spPr>
          <a:prstGeom prst="rect">
            <a:avLst/>
          </a:prstGeom>
        </p:spPr>
        <p:txBody>
          <a:bodyPr/>
          <a:lstStyle/>
          <a:p>
            <a:pPr/>
          </a:p>
        </p:txBody>
      </p:sp>
      <p:sp>
        <p:nvSpPr>
          <p:cNvPr id="267" name="Shape 267"/>
          <p:cNvSpPr/>
          <p:nvPr>
            <p:ph type="body" sz="quarter" idx="1"/>
          </p:nvPr>
        </p:nvSpPr>
        <p:spPr>
          <a:prstGeom prst="rect">
            <a:avLst/>
          </a:prstGeom>
        </p:spPr>
        <p:txBody>
          <a:bodyPr/>
          <a:lstStyle/>
          <a:p>
            <a:pPr>
              <a:defRPr sz="2400"/>
            </a:pPr>
            <a:r>
              <a:t>We are seeing an emerging new paradigm for differentiable image processing in this year SIGGRAPH.</a:t>
            </a:r>
          </a:p>
          <a:p>
            <a:pPr>
              <a:defRPr sz="2400"/>
            </a:pPr>
            <a:r>
              <a:t>People are starting to design their own end-to-end differentiable</a:t>
            </a:r>
          </a:p>
          <a:p>
            <a:pPr>
              <a:defRPr sz="2400"/>
            </a:pPr>
            <a:r>
              <a:t>pipelines,</a:t>
            </a:r>
          </a:p>
          <a:p>
            <a:pPr>
              <a:defRPr sz="2400"/>
            </a:pPr>
            <a:r>
              <a:t>like Zhou et al.’s stereo magnification work, or Sitzmann et al.’s work on end-to-end optics design.</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41" name="Shape 1041"/>
          <p:cNvSpPr/>
          <p:nvPr>
            <p:ph type="sldImg"/>
          </p:nvPr>
        </p:nvSpPr>
        <p:spPr>
          <a:prstGeom prst="rect">
            <a:avLst/>
          </a:prstGeom>
        </p:spPr>
        <p:txBody>
          <a:bodyPr/>
          <a:lstStyle/>
          <a:p>
            <a:pPr/>
          </a:p>
        </p:txBody>
      </p:sp>
      <p:sp>
        <p:nvSpPr>
          <p:cNvPr id="1042" name="Shape 1042"/>
          <p:cNvSpPr/>
          <p:nvPr>
            <p:ph type="body" sz="quarter" idx="1"/>
          </p:nvPr>
        </p:nvSpPr>
        <p:spPr>
          <a:prstGeom prst="rect">
            <a:avLst/>
          </a:prstGeom>
        </p:spPr>
        <p:txBody>
          <a:bodyPr/>
          <a:lstStyle/>
          <a:p>
            <a:pPr>
              <a:defRPr sz="2400"/>
            </a:pPr>
            <a:r>
              <a:t>By training the algorithm on a dataset containing difficult demosaicking examples, we were able to get better result than the original AHD.</a:t>
            </a:r>
          </a:p>
          <a:p>
            <a:pPr>
              <a:defRPr sz="2400"/>
            </a:pPr>
            <a:r>
              <a:t>In this particular case it is very difficult to reconstruct the color just using horizontal or vertical filters due to the non-axis-aligned pattern.</a:t>
            </a:r>
          </a:p>
          <a:p>
            <a:pPr>
              <a:defRPr sz="2400"/>
            </a:pPr>
            <a:r>
              <a:t>All of this is kind of effortless: we first implement AHD in Halide, then we modify it to change the filters, then we get the gradients for free to optimize the filters.</a:t>
            </a:r>
          </a:p>
          <a:p>
            <a:pPr>
              <a:defRPr sz="2400"/>
            </a:pPr>
          </a:p>
          <a:p>
            <a:pPr>
              <a:defRPr sz="2400"/>
            </a:pPr>
            <a:r>
              <a:t>I think this is really a new way to develop image processing algorithm where people haven’t explored enough yet.</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57" name="Shape 1057"/>
          <p:cNvSpPr/>
          <p:nvPr>
            <p:ph type="sldImg"/>
          </p:nvPr>
        </p:nvSpPr>
        <p:spPr>
          <a:prstGeom prst="rect">
            <a:avLst/>
          </a:prstGeom>
        </p:spPr>
        <p:txBody>
          <a:bodyPr/>
          <a:lstStyle/>
          <a:p>
            <a:pPr/>
          </a:p>
        </p:txBody>
      </p:sp>
      <p:sp>
        <p:nvSpPr>
          <p:cNvPr id="1058" name="Shape 1058"/>
          <p:cNvSpPr/>
          <p:nvPr>
            <p:ph type="body" sz="quarter" idx="1"/>
          </p:nvPr>
        </p:nvSpPr>
        <p:spPr>
          <a:prstGeom prst="rect">
            <a:avLst/>
          </a:prstGeom>
        </p:spPr>
        <p:txBody>
          <a:bodyPr/>
          <a:lstStyle/>
          <a:p>
            <a:pPr>
              <a:defRPr sz="2400"/>
            </a:pPr>
            <a:r>
              <a:t>The next application I want to talk about is the case where you may or may not have training data, but you have some knowledge of how the data transform.</a:t>
            </a:r>
          </a:p>
          <a:p>
            <a:pPr>
              <a:defRPr sz="2400"/>
            </a:pPr>
            <a:r>
              <a:t>For example we want to recover the true image from the degradation of a camera.</a:t>
            </a:r>
          </a:p>
          <a:p>
            <a:pPr>
              <a:defRPr sz="2400"/>
            </a:pPr>
            <a:r>
              <a:t>We could model the camera as a differentiable function and solve for the unknown image using gradient descent.</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67" name="Shape 1067"/>
          <p:cNvSpPr/>
          <p:nvPr>
            <p:ph type="sldImg"/>
          </p:nvPr>
        </p:nvSpPr>
        <p:spPr>
          <a:prstGeom prst="rect">
            <a:avLst/>
          </a:prstGeom>
        </p:spPr>
        <p:txBody>
          <a:bodyPr/>
          <a:lstStyle/>
          <a:p>
            <a:pPr/>
          </a:p>
        </p:txBody>
      </p:sp>
      <p:sp>
        <p:nvSpPr>
          <p:cNvPr id="1068" name="Shape 1068"/>
          <p:cNvSpPr/>
          <p:nvPr>
            <p:ph type="body" sz="quarter" idx="1"/>
          </p:nvPr>
        </p:nvSpPr>
        <p:spPr>
          <a:prstGeom prst="rect">
            <a:avLst/>
          </a:prstGeom>
        </p:spPr>
        <p:txBody>
          <a:bodyPr/>
          <a:lstStyle/>
          <a:p>
            <a:pPr>
              <a:defRPr sz="2400"/>
            </a:pPr>
            <a:r>
              <a:t>Our example consists of multiple camera raw images taken by some burst shots.</a:t>
            </a:r>
          </a:p>
          <a:p>
            <a:pPr>
              <a:defRPr sz="2400"/>
            </a:pPr>
            <a:r>
              <a:t>We want to find a latent image with full color that will give us these shots when taken from slightly different angles.</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85" name="Shape 1085"/>
          <p:cNvSpPr/>
          <p:nvPr>
            <p:ph type="sldImg"/>
          </p:nvPr>
        </p:nvSpPr>
        <p:spPr>
          <a:prstGeom prst="rect">
            <a:avLst/>
          </a:prstGeom>
        </p:spPr>
        <p:txBody>
          <a:bodyPr/>
          <a:lstStyle/>
          <a:p>
            <a:pPr/>
          </a:p>
        </p:txBody>
      </p:sp>
      <p:sp>
        <p:nvSpPr>
          <p:cNvPr id="1086" name="Shape 1086"/>
          <p:cNvSpPr/>
          <p:nvPr>
            <p:ph type="body" sz="quarter" idx="1"/>
          </p:nvPr>
        </p:nvSpPr>
        <p:spPr>
          <a:prstGeom prst="rect">
            <a:avLst/>
          </a:prstGeom>
        </p:spPr>
        <p:txBody>
          <a:bodyPr/>
          <a:lstStyle>
            <a:lvl1pPr>
              <a:defRPr sz="2400"/>
            </a:lvl1pPr>
          </a:lstStyle>
          <a:p>
            <a:pPr/>
            <a:r>
              <a:t>We assume that the latent image warps into multiple images by some unknown homographies.</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06" name="Shape 1106"/>
          <p:cNvSpPr/>
          <p:nvPr>
            <p:ph type="sldImg"/>
          </p:nvPr>
        </p:nvSpPr>
        <p:spPr>
          <a:prstGeom prst="rect">
            <a:avLst/>
          </a:prstGeom>
        </p:spPr>
        <p:txBody>
          <a:bodyPr/>
          <a:lstStyle/>
          <a:p>
            <a:pPr/>
          </a:p>
        </p:txBody>
      </p:sp>
      <p:sp>
        <p:nvSpPr>
          <p:cNvPr id="1107" name="Shape 1107"/>
          <p:cNvSpPr/>
          <p:nvPr>
            <p:ph type="body" sz="quarter" idx="1"/>
          </p:nvPr>
        </p:nvSpPr>
        <p:spPr>
          <a:prstGeom prst="rect">
            <a:avLst/>
          </a:prstGeom>
        </p:spPr>
        <p:txBody>
          <a:bodyPr/>
          <a:lstStyle/>
          <a:p>
            <a:pPr>
              <a:defRPr sz="2400"/>
            </a:pPr>
            <a:r>
              <a:t>Remember the camera only record one channel per pixel.</a:t>
            </a:r>
          </a:p>
          <a:p>
            <a:pPr>
              <a:defRPr sz="2400"/>
            </a:pPr>
            <a:r>
              <a:t>So these warpped images are fed into a color filter array that leaves one channel of color per pixel.</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29" name="Shape 1129"/>
          <p:cNvSpPr/>
          <p:nvPr>
            <p:ph type="sldImg"/>
          </p:nvPr>
        </p:nvSpPr>
        <p:spPr>
          <a:prstGeom prst="rect">
            <a:avLst/>
          </a:prstGeom>
        </p:spPr>
        <p:txBody>
          <a:bodyPr/>
          <a:lstStyle/>
          <a:p>
            <a:pPr/>
          </a:p>
        </p:txBody>
      </p:sp>
      <p:sp>
        <p:nvSpPr>
          <p:cNvPr id="1130" name="Shape 1130"/>
          <p:cNvSpPr/>
          <p:nvPr>
            <p:ph type="body" sz="quarter" idx="1"/>
          </p:nvPr>
        </p:nvSpPr>
        <p:spPr>
          <a:prstGeom prst="rect">
            <a:avLst/>
          </a:prstGeom>
        </p:spPr>
        <p:txBody>
          <a:bodyPr/>
          <a:lstStyle/>
          <a:p>
            <a:pPr>
              <a:defRPr sz="2400"/>
            </a:pPr>
            <a:r>
              <a:t>The problem is ill-pose. There are many possible latent images that can give us the same result.</a:t>
            </a:r>
          </a:p>
          <a:p>
            <a:pPr>
              <a:defRPr sz="2400"/>
            </a:pPr>
            <a:r>
              <a:t>So we constraint the latent image by a simple smooth prior.</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57" name="Shape 1157"/>
          <p:cNvSpPr/>
          <p:nvPr>
            <p:ph type="sldImg"/>
          </p:nvPr>
        </p:nvSpPr>
        <p:spPr>
          <a:prstGeom prst="rect">
            <a:avLst/>
          </a:prstGeom>
        </p:spPr>
        <p:txBody>
          <a:bodyPr/>
          <a:lstStyle/>
          <a:p>
            <a:pPr/>
          </a:p>
        </p:txBody>
      </p:sp>
      <p:sp>
        <p:nvSpPr>
          <p:cNvPr id="1158" name="Shape 1158"/>
          <p:cNvSpPr/>
          <p:nvPr>
            <p:ph type="body" sz="quarter" idx="1"/>
          </p:nvPr>
        </p:nvSpPr>
        <p:spPr>
          <a:prstGeom prst="rect">
            <a:avLst/>
          </a:prstGeom>
        </p:spPr>
        <p:txBody>
          <a:bodyPr/>
          <a:lstStyle>
            <a:lvl1pPr>
              <a:defRPr sz="2400"/>
            </a:lvl1pPr>
          </a:lstStyle>
          <a:p>
            <a:pPr/>
            <a:r>
              <a:t>Then we compare the outputs with the actual observation and propagate the gradients all the way back to the unknown images and homographies to update them.</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69" name="Shape 1169"/>
          <p:cNvSpPr/>
          <p:nvPr>
            <p:ph type="sldImg"/>
          </p:nvPr>
        </p:nvSpPr>
        <p:spPr>
          <a:prstGeom prst="rect">
            <a:avLst/>
          </a:prstGeom>
        </p:spPr>
        <p:txBody>
          <a:bodyPr/>
          <a:lstStyle/>
          <a:p>
            <a:pPr/>
          </a:p>
        </p:txBody>
      </p:sp>
      <p:sp>
        <p:nvSpPr>
          <p:cNvPr id="1170" name="Shape 1170"/>
          <p:cNvSpPr/>
          <p:nvPr>
            <p:ph type="body" sz="quarter" idx="1"/>
          </p:nvPr>
        </p:nvSpPr>
        <p:spPr>
          <a:prstGeom prst="rect">
            <a:avLst/>
          </a:prstGeom>
        </p:spPr>
        <p:txBody>
          <a:bodyPr/>
          <a:lstStyle/>
          <a:p>
            <a:pPr>
              <a:defRPr sz="2400"/>
            </a:pPr>
            <a:r>
              <a:t>Here’s an result with comparison to demosaicking only using one frame with AHD.</a:t>
            </a:r>
          </a:p>
          <a:p>
            <a:pPr>
              <a:defRPr sz="2400"/>
            </a:pPr>
            <a:r>
              <a:t>If you use only one frame you would see some moire patterns due to undersampling.</a:t>
            </a:r>
          </a:p>
          <a:p>
            <a:pPr>
              <a:defRPr sz="2400"/>
            </a:pPr>
            <a:r>
              <a:t>On the other hand if we have multiple observations we essentially have more samples to resolve the moire.</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85" name="Shape 1185"/>
          <p:cNvSpPr/>
          <p:nvPr>
            <p:ph type="sldImg"/>
          </p:nvPr>
        </p:nvSpPr>
        <p:spPr>
          <a:prstGeom prst="rect">
            <a:avLst/>
          </a:prstGeom>
        </p:spPr>
        <p:txBody>
          <a:bodyPr/>
          <a:lstStyle/>
          <a:p>
            <a:pPr/>
          </a:p>
        </p:txBody>
      </p:sp>
      <p:sp>
        <p:nvSpPr>
          <p:cNvPr id="1186" name="Shape 1186"/>
          <p:cNvSpPr/>
          <p:nvPr>
            <p:ph type="body" sz="quarter" idx="1"/>
          </p:nvPr>
        </p:nvSpPr>
        <p:spPr>
          <a:prstGeom prst="rect">
            <a:avLst/>
          </a:prstGeom>
        </p:spPr>
        <p:txBody>
          <a:bodyPr/>
          <a:lstStyle>
            <a:lvl1pPr>
              <a:defRPr sz="2400"/>
            </a:lvl1pPr>
          </a:lstStyle>
          <a:p>
            <a:pPr/>
            <a:r>
              <a:t>We can also use our framework for deep learning.</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03" name="Shape 1203"/>
          <p:cNvSpPr/>
          <p:nvPr>
            <p:ph type="sldImg"/>
          </p:nvPr>
        </p:nvSpPr>
        <p:spPr>
          <a:prstGeom prst="rect">
            <a:avLst/>
          </a:prstGeom>
        </p:spPr>
        <p:txBody>
          <a:bodyPr/>
          <a:lstStyle/>
          <a:p>
            <a:pPr/>
          </a:p>
        </p:txBody>
      </p:sp>
      <p:sp>
        <p:nvSpPr>
          <p:cNvPr id="1204" name="Shape 1204"/>
          <p:cNvSpPr/>
          <p:nvPr>
            <p:ph type="body" sz="quarter" idx="1"/>
          </p:nvPr>
        </p:nvSpPr>
        <p:spPr>
          <a:prstGeom prst="rect">
            <a:avLst/>
          </a:prstGeom>
        </p:spPr>
        <p:txBody>
          <a:bodyPr/>
          <a:lstStyle/>
          <a:p>
            <a:pPr>
              <a:defRPr sz="2400"/>
            </a:pPr>
            <a:r>
              <a:t>Like I mentioned before you can use our system to design</a:t>
            </a:r>
          </a:p>
          <a:p>
            <a:pPr>
              <a:defRPr sz="2400"/>
            </a:pPr>
            <a:r>
              <a:t>custom operators for deep learning</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7" name="Shape 287"/>
          <p:cNvSpPr/>
          <p:nvPr>
            <p:ph type="sldImg"/>
          </p:nvPr>
        </p:nvSpPr>
        <p:spPr>
          <a:prstGeom prst="rect">
            <a:avLst/>
          </a:prstGeom>
        </p:spPr>
        <p:txBody>
          <a:bodyPr/>
          <a:lstStyle/>
          <a:p>
            <a:pPr/>
          </a:p>
        </p:txBody>
      </p:sp>
      <p:sp>
        <p:nvSpPr>
          <p:cNvPr id="288" name="Shape 288"/>
          <p:cNvSpPr/>
          <p:nvPr>
            <p:ph type="body" sz="quarter" idx="1"/>
          </p:nvPr>
        </p:nvSpPr>
        <p:spPr>
          <a:prstGeom prst="rect">
            <a:avLst/>
          </a:prstGeom>
        </p:spPr>
        <p:txBody>
          <a:bodyPr/>
          <a:lstStyle/>
          <a:p>
            <a:pPr>
              <a:defRPr sz="2400"/>
            </a:pPr>
            <a:r>
              <a:t>Usually you would define a loss function for outputs from a pipeline.</a:t>
            </a:r>
          </a:p>
          <a:p>
            <a:pPr>
              <a:defRPr sz="2400"/>
            </a:pPr>
            <a:r>
              <a:t>The example we just showed use gradients to update the parameters to minimize the loss, but you can also update the input image to minimize the loss, solving an inverse problem.</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15" name="Shape 1215"/>
          <p:cNvSpPr/>
          <p:nvPr>
            <p:ph type="sldImg"/>
          </p:nvPr>
        </p:nvSpPr>
        <p:spPr>
          <a:prstGeom prst="rect">
            <a:avLst/>
          </a:prstGeom>
        </p:spPr>
        <p:txBody>
          <a:bodyPr/>
          <a:lstStyle/>
          <a:p>
            <a:pPr/>
          </a:p>
        </p:txBody>
      </p:sp>
      <p:sp>
        <p:nvSpPr>
          <p:cNvPr id="1216" name="Shape 1216"/>
          <p:cNvSpPr/>
          <p:nvPr>
            <p:ph type="body" sz="quarter" idx="1"/>
          </p:nvPr>
        </p:nvSpPr>
        <p:spPr>
          <a:prstGeom prst="rect">
            <a:avLst/>
          </a:prstGeom>
        </p:spPr>
        <p:txBody>
          <a:bodyPr/>
          <a:lstStyle/>
          <a:p>
            <a:pPr>
              <a:defRPr sz="2400"/>
            </a:pPr>
            <a:r>
              <a:t>We reproduce a few other custom deep learning operators and compare to their PyTorch equivalent.</a:t>
            </a:r>
          </a:p>
          <a:p>
            <a:pPr>
              <a:defRPr sz="2400"/>
            </a:pPr>
            <a:r>
              <a:t>At the time the authors of all these operators had to implement the derivatives by hand.</a:t>
            </a:r>
          </a:p>
          <a:p>
            <a:pPr>
              <a:defRPr sz="2400"/>
            </a:pPr>
            <a:r>
              <a:t>In general our method is as fast as highly optimized manual code, and much faster than PyTorch.</a:t>
            </a:r>
          </a:p>
          <a:p>
            <a:pPr>
              <a:defRPr sz="2400"/>
            </a:pPr>
          </a:p>
          <a:p>
            <a:pPr>
              <a:defRPr sz="2400"/>
            </a:pPr>
            <a:r>
              <a:t>(pause for a second)</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23" name="Shape 1223"/>
          <p:cNvSpPr/>
          <p:nvPr>
            <p:ph type="sldImg"/>
          </p:nvPr>
        </p:nvSpPr>
        <p:spPr>
          <a:prstGeom prst="rect">
            <a:avLst/>
          </a:prstGeom>
        </p:spPr>
        <p:txBody>
          <a:bodyPr/>
          <a:lstStyle/>
          <a:p>
            <a:pPr/>
          </a:p>
        </p:txBody>
      </p:sp>
      <p:sp>
        <p:nvSpPr>
          <p:cNvPr id="1224" name="Shape 1224"/>
          <p:cNvSpPr/>
          <p:nvPr>
            <p:ph type="body" sz="quarter" idx="1"/>
          </p:nvPr>
        </p:nvSpPr>
        <p:spPr>
          <a:prstGeom prst="rect">
            <a:avLst/>
          </a:prstGeom>
        </p:spPr>
        <p:txBody>
          <a:bodyPr/>
          <a:lstStyle/>
          <a:p>
            <a:pPr/>
            <a:r>
              <a:t>We can also use the system for non image processing tasks as long as they process a grid-like structure.</a:t>
            </a:r>
          </a:p>
          <a:p>
            <a:pPr/>
            <a:r>
              <a:t>We wrote a small ray tracer inside Halide and use it for lens design. We can optimize the lens for size for example.</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29" name="Shape 1229"/>
          <p:cNvSpPr/>
          <p:nvPr>
            <p:ph type="sldImg"/>
          </p:nvPr>
        </p:nvSpPr>
        <p:spPr>
          <a:prstGeom prst="rect">
            <a:avLst/>
          </a:prstGeom>
        </p:spPr>
        <p:txBody>
          <a:bodyPr/>
          <a:lstStyle/>
          <a:p>
            <a:pPr/>
          </a:p>
        </p:txBody>
      </p:sp>
      <p:sp>
        <p:nvSpPr>
          <p:cNvPr id="1230" name="Shape 1230"/>
          <p:cNvSpPr/>
          <p:nvPr>
            <p:ph type="body" sz="quarter" idx="1"/>
          </p:nvPr>
        </p:nvSpPr>
        <p:spPr>
          <a:prstGeom prst="rect">
            <a:avLst/>
          </a:prstGeom>
        </p:spPr>
        <p:txBody>
          <a:bodyPr/>
          <a:lstStyle/>
          <a:p>
            <a:pPr>
              <a:defRPr sz="2400"/>
            </a:pPr>
            <a:r>
              <a:t>I would like to end the talk with some take home messages.</a:t>
            </a:r>
          </a:p>
          <a:p>
            <a:pPr>
              <a:defRPr sz="2400"/>
            </a:pPr>
            <a:r>
              <a:t>I think we are in witness of an emerging new paradigm of differentiable image processing, unifying the more traditional image processing and deep learning.</a:t>
            </a:r>
          </a:p>
          <a:p>
            <a:pPr>
              <a:defRPr sz="2400"/>
            </a:pPr>
            <a:r>
              <a:t>To do this we need to make our programming language differentiable.</a:t>
            </a:r>
          </a:p>
          <a:p>
            <a:pPr>
              <a:defRPr sz="2400"/>
            </a:pPr>
            <a:r>
              <a:t>It is important to make these programming languages general and efficient for fast iteration.</a:t>
            </a:r>
          </a:p>
          <a:p>
            <a:pPr>
              <a:defRPr sz="2400"/>
            </a:pPr>
            <a:r>
              <a:t>We shouldn’t draw a line between deep learning and traditional image processing.</a:t>
            </a:r>
          </a:p>
          <a:p>
            <a:pPr>
              <a:defRPr sz="2400"/>
            </a:pPr>
            <a:r>
              <a:t>By taking the training scheme from deep learning we can improve image processing.</a:t>
            </a:r>
          </a:p>
          <a:p>
            <a:pPr>
              <a:defRPr sz="2400"/>
            </a:pPr>
            <a:r>
              <a:t>By studying the nonlinearities in image processing we can improve deep learning.</a:t>
            </a:r>
          </a:p>
          <a:p>
            <a:pPr>
              <a:defRPr sz="2400"/>
            </a:pPr>
            <a:r>
              <a:t>The code is open source now as a branch of Halide and we’re working on upstreaming the code to master.</a:t>
            </a:r>
          </a:p>
          <a:p>
            <a:pPr>
              <a:defRPr sz="2400"/>
            </a:pPr>
            <a:r>
              <a:t>Apparently we have registered the halide.ai domain, and the link on the slide will take you to our project page.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3" name="Shape 303"/>
          <p:cNvSpPr/>
          <p:nvPr>
            <p:ph type="sldImg"/>
          </p:nvPr>
        </p:nvSpPr>
        <p:spPr>
          <a:prstGeom prst="rect">
            <a:avLst/>
          </a:prstGeom>
        </p:spPr>
        <p:txBody>
          <a:bodyPr/>
          <a:lstStyle/>
          <a:p>
            <a:pPr/>
          </a:p>
        </p:txBody>
      </p:sp>
      <p:sp>
        <p:nvSpPr>
          <p:cNvPr id="304" name="Shape 304"/>
          <p:cNvSpPr/>
          <p:nvPr>
            <p:ph type="body" sz="quarter" idx="1"/>
          </p:nvPr>
        </p:nvSpPr>
        <p:spPr>
          <a:prstGeom prst="rect">
            <a:avLst/>
          </a:prstGeom>
        </p:spPr>
        <p:txBody>
          <a:bodyPr/>
          <a:lstStyle>
            <a:lvl1pPr>
              <a:defRPr sz="2400"/>
            </a:lvl1pPr>
          </a:lstStyle>
          <a:p>
            <a:pPr/>
            <a:r>
              <a:t>So deep learning heavily uses gradients, obviously.</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9" name="Shape 329"/>
          <p:cNvSpPr/>
          <p:nvPr>
            <p:ph type="sldImg"/>
          </p:nvPr>
        </p:nvSpPr>
        <p:spPr>
          <a:prstGeom prst="rect">
            <a:avLst/>
          </a:prstGeom>
        </p:spPr>
        <p:txBody>
          <a:bodyPr/>
          <a:lstStyle/>
          <a:p>
            <a:pPr/>
          </a:p>
        </p:txBody>
      </p:sp>
      <p:sp>
        <p:nvSpPr>
          <p:cNvPr id="330" name="Shape 330"/>
          <p:cNvSpPr/>
          <p:nvPr>
            <p:ph type="body" sz="quarter" idx="1"/>
          </p:nvPr>
        </p:nvSpPr>
        <p:spPr>
          <a:prstGeom prst="rect">
            <a:avLst/>
          </a:prstGeom>
        </p:spPr>
        <p:txBody>
          <a:bodyPr/>
          <a:lstStyle/>
          <a:p>
            <a:pPr>
              <a:defRPr sz="2400"/>
            </a:pPr>
            <a:r>
              <a:t>But even more, you can also learn any differentiable function that is more than just a convolutional neural network.</a:t>
            </a:r>
          </a:p>
          <a:p>
            <a:pPr>
              <a:defRPr sz="2400"/>
            </a:pPr>
            <a:r>
              <a:t>For example you can optimize for the kernels or other parameters used in an image processing pipeline.</a:t>
            </a:r>
          </a:p>
          <a:p>
            <a:pPr>
              <a:defRPr sz="2400"/>
            </a:pPr>
          </a:p>
          <a:p>
            <a:pPr>
              <a:defRPr sz="2400"/>
            </a:pPr>
            <a:r>
              <a:t>An important message we want to deliver today is that you shouldn’t draw a thick line between deep learning and traditional image processing.</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5" name="Shape 365"/>
          <p:cNvSpPr/>
          <p:nvPr>
            <p:ph type="sldImg"/>
          </p:nvPr>
        </p:nvSpPr>
        <p:spPr>
          <a:prstGeom prst="rect">
            <a:avLst/>
          </a:prstGeom>
        </p:spPr>
        <p:txBody>
          <a:bodyPr/>
          <a:lstStyle/>
          <a:p>
            <a:pPr/>
          </a:p>
        </p:txBody>
      </p:sp>
      <p:sp>
        <p:nvSpPr>
          <p:cNvPr id="366" name="Shape 366"/>
          <p:cNvSpPr/>
          <p:nvPr>
            <p:ph type="body" sz="quarter" idx="1"/>
          </p:nvPr>
        </p:nvSpPr>
        <p:spPr>
          <a:prstGeom prst="rect">
            <a:avLst/>
          </a:prstGeom>
        </p:spPr>
        <p:txBody>
          <a:bodyPr/>
          <a:lstStyle/>
          <a:p>
            <a:pPr>
              <a:defRPr sz="2400"/>
            </a:pPr>
            <a:r>
              <a:t>Another application of gradient is you can use it for solving inverse problems by figuring out the latent input of a forward model.</a:t>
            </a:r>
          </a:p>
          <a:p>
            <a:pPr>
              <a:defRPr sz="2400"/>
            </a:pPr>
            <a:r>
              <a:t>You would model, for example, how a camera record and degrade an image, and try to solve for the original.</a:t>
            </a:r>
          </a:p>
          <a:p>
            <a:pPr>
              <a:defRPr sz="2400"/>
            </a:pPr>
            <a:r>
              <a:t>No training data is involved in this case.</a:t>
            </a:r>
          </a:p>
          <a:p>
            <a:pPr>
              <a:defRPr sz="2400"/>
            </a:pPr>
          </a:p>
          <a:p>
            <a:pPr>
              <a:defRPr sz="2400"/>
            </a:pPr>
            <a:r>
              <a:t>I’ll get back to these applications later.</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image" Target="../media/image3.jpe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image" Target="../media/image2.jpeg"/><Relationship Id="rId5" Type="http://schemas.openxmlformats.org/officeDocument/2006/relationships/image" Target="../media/image2.png"/></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1.png"/></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1.png"/></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1.png"/></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1.png"/></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0" showMasterPhAnim="1">
  <p:cSld name="Title Slide">
    <p:spTree>
      <p:nvGrpSpPr>
        <p:cNvPr id="1" name=""/>
        <p:cNvGrpSpPr/>
        <p:nvPr/>
      </p:nvGrpSpPr>
      <p:grpSpPr>
        <a:xfrm>
          <a:off x="0" y="0"/>
          <a:ext cx="0" cy="0"/>
          <a:chOff x="0" y="0"/>
          <a:chExt cx="0" cy="0"/>
        </a:xfrm>
      </p:grpSpPr>
      <p:sp>
        <p:nvSpPr>
          <p:cNvPr id="8" name="Body Level One…"/>
          <p:cNvSpPr txBox="1"/>
          <p:nvPr>
            <p:ph type="body" sz="quarter" idx="1"/>
          </p:nvPr>
        </p:nvSpPr>
        <p:spPr>
          <a:xfrm>
            <a:off x="472964" y="4013561"/>
            <a:ext cx="5623037" cy="1655763"/>
          </a:xfrm>
          <a:prstGeom prst="rect">
            <a:avLst/>
          </a:prstGeom>
        </p:spPr>
        <p:txBody>
          <a:bodyPr lIns="0" tIns="0" rIns="0" bIns="0"/>
          <a:lstStyle>
            <a:lvl1pPr marL="0" indent="0">
              <a:buSzTx/>
              <a:buFontTx/>
              <a:buNone/>
              <a:defRPr sz="2000">
                <a:solidFill>
                  <a:schemeClr val="accent1">
                    <a:lumOff val="4782"/>
                  </a:schemeClr>
                </a:solidFill>
              </a:defRPr>
            </a:lvl1pPr>
            <a:lvl2pPr marL="0" indent="457200">
              <a:buSzTx/>
              <a:buFontTx/>
              <a:buNone/>
              <a:defRPr sz="2000">
                <a:solidFill>
                  <a:schemeClr val="accent1">
                    <a:lumOff val="4782"/>
                  </a:schemeClr>
                </a:solidFill>
              </a:defRPr>
            </a:lvl2pPr>
            <a:lvl3pPr marL="0" indent="914400">
              <a:buSzTx/>
              <a:buFontTx/>
              <a:buNone/>
              <a:defRPr sz="2000">
                <a:solidFill>
                  <a:schemeClr val="accent1">
                    <a:lumOff val="4782"/>
                  </a:schemeClr>
                </a:solidFill>
              </a:defRPr>
            </a:lvl3pPr>
            <a:lvl4pPr marL="0" indent="1371600">
              <a:buSzTx/>
              <a:buFontTx/>
              <a:buNone/>
              <a:defRPr sz="2000">
                <a:solidFill>
                  <a:schemeClr val="accent1">
                    <a:lumOff val="4782"/>
                  </a:schemeClr>
                </a:solidFill>
              </a:defRPr>
            </a:lvl4pPr>
            <a:lvl5pPr marL="0" indent="1828800">
              <a:buSzTx/>
              <a:buFontTx/>
              <a:buNone/>
              <a:defRPr sz="2000">
                <a:solidFill>
                  <a:schemeClr val="accent1">
                    <a:lumOff val="4782"/>
                  </a:schemeClr>
                </a:solidFill>
              </a:defRPr>
            </a:lvl5pPr>
          </a:lstStyle>
          <a:p>
            <a:pPr/>
            <a:r>
              <a:t>Body Level One</a:t>
            </a:r>
          </a:p>
          <a:p>
            <a:pPr lvl="1"/>
            <a:r>
              <a:t>Body Level Two</a:t>
            </a:r>
          </a:p>
          <a:p>
            <a:pPr lvl="2"/>
            <a:r>
              <a:t>Body Level Three</a:t>
            </a:r>
          </a:p>
          <a:p>
            <a:pPr lvl="3"/>
            <a:r>
              <a:t>Body Level Four</a:t>
            </a:r>
          </a:p>
          <a:p>
            <a:pPr lvl="4"/>
            <a:r>
              <a:t>Body Level Five</a:t>
            </a:r>
          </a:p>
        </p:txBody>
      </p:sp>
      <p:sp>
        <p:nvSpPr>
          <p:cNvPr id="9" name="Slide Number"/>
          <p:cNvSpPr txBox="1"/>
          <p:nvPr>
            <p:ph type="sldNum" sz="quarter" idx="2"/>
          </p:nvPr>
        </p:nvSpPr>
        <p:spPr>
          <a:xfrm>
            <a:off x="5892800" y="6172200"/>
            <a:ext cx="2844800" cy="3683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nd Vertical Text">
    <p:spTree>
      <p:nvGrpSpPr>
        <p:cNvPr id="1" name=""/>
        <p:cNvGrpSpPr/>
        <p:nvPr/>
      </p:nvGrpSpPr>
      <p:grpSpPr>
        <a:xfrm>
          <a:off x="0" y="0"/>
          <a:ext cx="0" cy="0"/>
          <a:chOff x="0" y="0"/>
          <a:chExt cx="0" cy="0"/>
        </a:xfrm>
      </p:grpSpPr>
      <p:pic>
        <p:nvPicPr>
          <p:cNvPr id="63" name="Picture 3" descr="Picture 3"/>
          <p:cNvPicPr>
            <a:picLocks noChangeAspect="1"/>
          </p:cNvPicPr>
          <p:nvPr/>
        </p:nvPicPr>
        <p:blipFill>
          <a:blip r:embed="rId2">
            <a:extLst/>
          </a:blip>
          <a:stretch>
            <a:fillRect/>
          </a:stretch>
        </p:blipFill>
        <p:spPr>
          <a:xfrm>
            <a:off x="0" y="0"/>
            <a:ext cx="12188954" cy="6858000"/>
          </a:xfrm>
          <a:prstGeom prst="rect">
            <a:avLst/>
          </a:prstGeom>
          <a:ln w="12700">
            <a:miter lim="400000"/>
          </a:ln>
        </p:spPr>
      </p:pic>
      <p:sp>
        <p:nvSpPr>
          <p:cNvPr id="64" name="Straight Connector 14"/>
          <p:cNvSpPr/>
          <p:nvPr/>
        </p:nvSpPr>
        <p:spPr>
          <a:xfrm>
            <a:off x="625503" y="1486894"/>
            <a:ext cx="826935" cy="1"/>
          </a:xfrm>
          <a:prstGeom prst="line">
            <a:avLst/>
          </a:prstGeom>
          <a:ln w="12700">
            <a:solidFill>
              <a:schemeClr val="accent6"/>
            </a:solidFill>
            <a:miter/>
          </a:ln>
        </p:spPr>
        <p:txBody>
          <a:bodyPr lIns="45719" rIns="45719"/>
          <a:lstStyle/>
          <a:p>
            <a:pPr/>
          </a:p>
        </p:txBody>
      </p:sp>
      <p:pic>
        <p:nvPicPr>
          <p:cNvPr id="65" name="Picture 7" descr="Picture 7"/>
          <p:cNvPicPr>
            <a:picLocks noChangeAspect="1"/>
          </p:cNvPicPr>
          <p:nvPr/>
        </p:nvPicPr>
        <p:blipFill>
          <a:blip r:embed="rId3">
            <a:extLst/>
          </a:blip>
          <a:stretch>
            <a:fillRect/>
          </a:stretch>
        </p:blipFill>
        <p:spPr>
          <a:xfrm>
            <a:off x="10016359" y="567752"/>
            <a:ext cx="1665749" cy="384748"/>
          </a:xfrm>
          <a:prstGeom prst="rect">
            <a:avLst/>
          </a:prstGeom>
          <a:ln w="12700">
            <a:miter lim="400000"/>
          </a:ln>
        </p:spPr>
      </p:pic>
      <p:pic>
        <p:nvPicPr>
          <p:cNvPr id="66" name="Picture 14" descr="Picture 14"/>
          <p:cNvPicPr>
            <a:picLocks noChangeAspect="1"/>
          </p:cNvPicPr>
          <p:nvPr/>
        </p:nvPicPr>
        <p:blipFill>
          <a:blip r:embed="rId4">
            <a:extLst/>
          </a:blip>
          <a:stretch>
            <a:fillRect/>
          </a:stretch>
        </p:blipFill>
        <p:spPr>
          <a:xfrm>
            <a:off x="0" y="0"/>
            <a:ext cx="12188954" cy="6858000"/>
          </a:xfrm>
          <a:prstGeom prst="rect">
            <a:avLst/>
          </a:prstGeom>
          <a:ln w="12700">
            <a:miter lim="400000"/>
          </a:ln>
        </p:spPr>
      </p:pic>
      <p:sp>
        <p:nvSpPr>
          <p:cNvPr id="67" name="Title Text"/>
          <p:cNvSpPr txBox="1"/>
          <p:nvPr>
            <p:ph type="title"/>
          </p:nvPr>
        </p:nvSpPr>
        <p:spPr>
          <a:xfrm rot="5400000">
            <a:off x="9593819" y="1584458"/>
            <a:ext cx="3500108" cy="1065633"/>
          </a:xfrm>
          <a:prstGeom prst="rect">
            <a:avLst/>
          </a:prstGeom>
        </p:spPr>
        <p:txBody>
          <a:bodyPr/>
          <a:lstStyle/>
          <a:p>
            <a:pPr/>
            <a:r>
              <a:t>Title Text</a:t>
            </a:r>
          </a:p>
        </p:txBody>
      </p:sp>
      <p:sp>
        <p:nvSpPr>
          <p:cNvPr id="68" name="Body Level One…"/>
          <p:cNvSpPr txBox="1"/>
          <p:nvPr>
            <p:ph type="body" idx="1"/>
          </p:nvPr>
        </p:nvSpPr>
        <p:spPr>
          <a:xfrm>
            <a:off x="1103586" y="367219"/>
            <a:ext cx="8891752" cy="6123565"/>
          </a:xfrm>
          <a:prstGeom prst="rect">
            <a:avLst/>
          </a:prstGeom>
        </p:spPr>
        <p:txBody>
          <a:bodyPr lIns="0" tIns="0" rIns="0" bIns="0"/>
          <a:lstStyle/>
          <a:p>
            <a:pPr/>
            <a:r>
              <a:t>Body Level One</a:t>
            </a:r>
          </a:p>
          <a:p>
            <a:pPr lvl="1"/>
            <a:r>
              <a:t>Body Level Two</a:t>
            </a:r>
          </a:p>
          <a:p>
            <a:pPr lvl="2"/>
            <a:r>
              <a:t>Body Level Three</a:t>
            </a:r>
          </a:p>
          <a:p>
            <a:pPr lvl="3"/>
            <a:r>
              <a:t>Body Level Four</a:t>
            </a:r>
          </a:p>
          <a:p>
            <a:pPr lvl="4"/>
            <a:r>
              <a:t>Body Level Five</a:t>
            </a:r>
          </a:p>
        </p:txBody>
      </p:sp>
      <p:sp>
        <p:nvSpPr>
          <p:cNvPr id="69" name="Slide Number"/>
          <p:cNvSpPr txBox="1"/>
          <p:nvPr>
            <p:ph type="sldNum" sz="quarter" idx="2"/>
          </p:nvPr>
        </p:nvSpPr>
        <p:spPr>
          <a:xfrm rot="5400000">
            <a:off x="426677" y="6300555"/>
            <a:ext cx="203025" cy="177432"/>
          </a:xfrm>
          <a:prstGeom prst="rect">
            <a:avLst/>
          </a:prstGeom>
        </p:spPr>
        <p:txBody>
          <a:bodyPr/>
          <a:lstStyle/>
          <a:p>
            <a:pPr/>
            <a:fld id="{86CB4B4D-7CA3-9044-876B-883B54F8677D}" type="slidenum"/>
          </a:p>
        </p:txBody>
      </p:sp>
      <p:sp>
        <p:nvSpPr>
          <p:cNvPr id="70" name="Straight Connector 8"/>
          <p:cNvSpPr/>
          <p:nvPr/>
        </p:nvSpPr>
        <p:spPr>
          <a:xfrm>
            <a:off x="10482811" y="497920"/>
            <a:ext cx="1" cy="620204"/>
          </a:xfrm>
          <a:prstGeom prst="line">
            <a:avLst/>
          </a:prstGeom>
          <a:ln w="12700">
            <a:solidFill>
              <a:schemeClr val="accent6"/>
            </a:solidFill>
            <a:miter/>
          </a:ln>
        </p:spPr>
        <p:txBody>
          <a:bodyPr lIns="45719" rIns="45719"/>
          <a:lstStyle/>
          <a:p>
            <a:pPr/>
          </a:p>
        </p:txBody>
      </p:sp>
      <p:pic>
        <p:nvPicPr>
          <p:cNvPr id="71" name="Picture 9" descr="Picture 9"/>
          <p:cNvPicPr>
            <a:picLocks noChangeAspect="1"/>
          </p:cNvPicPr>
          <p:nvPr/>
        </p:nvPicPr>
        <p:blipFill>
          <a:blip r:embed="rId3">
            <a:extLst/>
          </a:blip>
          <a:stretch>
            <a:fillRect/>
          </a:stretch>
        </p:blipFill>
        <p:spPr>
          <a:xfrm rot="5400000">
            <a:off x="10854332" y="5601965"/>
            <a:ext cx="1456133" cy="336332"/>
          </a:xfrm>
          <a:prstGeom prst="rect">
            <a:avLst/>
          </a:prstGeom>
          <a:ln w="12700">
            <a:miter lim="400000"/>
          </a:ln>
        </p:spPr>
      </p:pic>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nd Content">
    <p:spTree>
      <p:nvGrpSpPr>
        <p:cNvPr id="1" name=""/>
        <p:cNvGrpSpPr/>
        <p:nvPr/>
      </p:nvGrpSpPr>
      <p:grpSpPr>
        <a:xfrm>
          <a:off x="0" y="0"/>
          <a:ext cx="0" cy="0"/>
          <a:chOff x="0" y="0"/>
          <a:chExt cx="0" cy="0"/>
        </a:xfrm>
      </p:grpSpPr>
      <p:sp>
        <p:nvSpPr>
          <p:cNvPr id="11" name="Title Text"/>
          <p:cNvSpPr txBox="1"/>
          <p:nvPr>
            <p:ph type="title"/>
          </p:nvPr>
        </p:nvSpPr>
        <p:spPr>
          <a:xfrm>
            <a:off x="475091" y="458076"/>
            <a:ext cx="5893905" cy="799224"/>
          </a:xfrm>
          <a:prstGeom prst="rect">
            <a:avLst/>
          </a:prstGeom>
        </p:spPr>
        <p:txBody>
          <a:bodyPr/>
          <a:lstStyle>
            <a:lvl1pPr>
              <a:defRPr cap="none"/>
            </a:lvl1pPr>
          </a:lstStyle>
          <a:p>
            <a:pPr/>
            <a:r>
              <a:t>Title Text</a:t>
            </a:r>
          </a:p>
        </p:txBody>
      </p:sp>
      <p:sp>
        <p:nvSpPr>
          <p:cNvPr id="12" name="Body Level One…"/>
          <p:cNvSpPr txBox="1"/>
          <p:nvPr>
            <p:ph type="body" idx="1"/>
          </p:nvPr>
        </p:nvSpPr>
        <p:spPr>
          <a:xfrm>
            <a:off x="474508" y="2005013"/>
            <a:ext cx="11096708" cy="3855099"/>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ection Header">
    <p:spTree>
      <p:nvGrpSpPr>
        <p:cNvPr id="1" name=""/>
        <p:cNvGrpSpPr/>
        <p:nvPr/>
      </p:nvGrpSpPr>
      <p:grpSpPr>
        <a:xfrm>
          <a:off x="0" y="0"/>
          <a:ext cx="0" cy="0"/>
          <a:chOff x="0" y="0"/>
          <a:chExt cx="0" cy="0"/>
        </a:xfrm>
      </p:grpSpPr>
      <p:pic>
        <p:nvPicPr>
          <p:cNvPr id="15" name="Picture 3" descr="Picture 3"/>
          <p:cNvPicPr>
            <a:picLocks noChangeAspect="1"/>
          </p:cNvPicPr>
          <p:nvPr/>
        </p:nvPicPr>
        <p:blipFill>
          <a:blip r:embed="rId2">
            <a:extLst/>
          </a:blip>
          <a:stretch>
            <a:fillRect/>
          </a:stretch>
        </p:blipFill>
        <p:spPr>
          <a:xfrm>
            <a:off x="0" y="0"/>
            <a:ext cx="12188954" cy="6858000"/>
          </a:xfrm>
          <a:prstGeom prst="rect">
            <a:avLst/>
          </a:prstGeom>
          <a:ln w="12700">
            <a:miter lim="400000"/>
          </a:ln>
        </p:spPr>
      </p:pic>
      <p:sp>
        <p:nvSpPr>
          <p:cNvPr id="16" name="Straight Connector 14"/>
          <p:cNvSpPr/>
          <p:nvPr/>
        </p:nvSpPr>
        <p:spPr>
          <a:xfrm>
            <a:off x="625503" y="1486894"/>
            <a:ext cx="826935" cy="1"/>
          </a:xfrm>
          <a:prstGeom prst="line">
            <a:avLst/>
          </a:prstGeom>
          <a:ln w="12700">
            <a:solidFill>
              <a:schemeClr val="accent6"/>
            </a:solidFill>
            <a:miter/>
          </a:ln>
        </p:spPr>
        <p:txBody>
          <a:bodyPr lIns="45719" rIns="45719"/>
          <a:lstStyle/>
          <a:p>
            <a:pPr/>
          </a:p>
        </p:txBody>
      </p:sp>
      <p:pic>
        <p:nvPicPr>
          <p:cNvPr id="17" name="Picture 7" descr="Picture 7"/>
          <p:cNvPicPr>
            <a:picLocks noChangeAspect="1"/>
          </p:cNvPicPr>
          <p:nvPr/>
        </p:nvPicPr>
        <p:blipFill>
          <a:blip r:embed="rId3">
            <a:extLst/>
          </a:blip>
          <a:stretch>
            <a:fillRect/>
          </a:stretch>
        </p:blipFill>
        <p:spPr>
          <a:xfrm>
            <a:off x="10016359" y="567752"/>
            <a:ext cx="1665749" cy="384748"/>
          </a:xfrm>
          <a:prstGeom prst="rect">
            <a:avLst/>
          </a:prstGeom>
          <a:ln w="12700">
            <a:miter lim="400000"/>
          </a:ln>
        </p:spPr>
      </p:pic>
      <p:pic>
        <p:nvPicPr>
          <p:cNvPr id="18" name="Picture 3" descr="Picture 3"/>
          <p:cNvPicPr>
            <a:picLocks noChangeAspect="1"/>
          </p:cNvPicPr>
          <p:nvPr/>
        </p:nvPicPr>
        <p:blipFill>
          <a:blip r:embed="rId4">
            <a:extLst/>
          </a:blip>
          <a:stretch>
            <a:fillRect/>
          </a:stretch>
        </p:blipFill>
        <p:spPr>
          <a:xfrm>
            <a:off x="0" y="0"/>
            <a:ext cx="12188954" cy="6858000"/>
          </a:xfrm>
          <a:prstGeom prst="rect">
            <a:avLst/>
          </a:prstGeom>
          <a:ln w="12700">
            <a:miter lim="400000"/>
          </a:ln>
        </p:spPr>
      </p:pic>
      <p:pic>
        <p:nvPicPr>
          <p:cNvPr id="19" name="Picture 5" descr="Picture 5"/>
          <p:cNvPicPr>
            <a:picLocks noChangeAspect="1"/>
          </p:cNvPicPr>
          <p:nvPr/>
        </p:nvPicPr>
        <p:blipFill>
          <a:blip r:embed="rId5">
            <a:extLst/>
          </a:blip>
          <a:stretch>
            <a:fillRect/>
          </a:stretch>
        </p:blipFill>
        <p:spPr>
          <a:xfrm>
            <a:off x="0" y="0"/>
            <a:ext cx="12188954" cy="6858000"/>
          </a:xfrm>
          <a:prstGeom prst="rect">
            <a:avLst/>
          </a:prstGeom>
          <a:ln w="12700">
            <a:miter lim="400000"/>
          </a:ln>
        </p:spPr>
      </p:pic>
      <p:sp>
        <p:nvSpPr>
          <p:cNvPr id="20" name="Title Text"/>
          <p:cNvSpPr txBox="1"/>
          <p:nvPr>
            <p:ph type="title"/>
          </p:nvPr>
        </p:nvSpPr>
        <p:spPr>
          <a:xfrm>
            <a:off x="475183" y="4202884"/>
            <a:ext cx="10875990" cy="1006748"/>
          </a:xfrm>
          <a:prstGeom prst="rect">
            <a:avLst/>
          </a:prstGeom>
        </p:spPr>
        <p:txBody>
          <a:bodyPr lIns="0" tIns="0" rIns="0" bIns="0" anchor="b"/>
          <a:lstStyle>
            <a:lvl1pPr>
              <a:defRPr sz="4000"/>
            </a:lvl1pPr>
          </a:lstStyle>
          <a:p>
            <a:pPr/>
            <a:r>
              <a:t>Title Text</a:t>
            </a:r>
          </a:p>
        </p:txBody>
      </p:sp>
      <p:sp>
        <p:nvSpPr>
          <p:cNvPr id="21" name="Body Level One…"/>
          <p:cNvSpPr txBox="1"/>
          <p:nvPr>
            <p:ph type="body" sz="quarter" idx="1"/>
          </p:nvPr>
        </p:nvSpPr>
        <p:spPr>
          <a:xfrm>
            <a:off x="476251" y="5216654"/>
            <a:ext cx="10871201" cy="833939"/>
          </a:xfrm>
          <a:prstGeom prst="rect">
            <a:avLst/>
          </a:prstGeom>
        </p:spPr>
        <p:txBody>
          <a:bodyPr/>
          <a:lstStyle>
            <a:lvl1pPr marL="0" indent="0">
              <a:buSzTx/>
              <a:buFontTx/>
              <a:buNone/>
              <a:defRPr sz="2400"/>
            </a:lvl1pPr>
            <a:lvl2pPr marL="0" indent="457200">
              <a:buSzTx/>
              <a:buFontTx/>
              <a:buNone/>
              <a:defRPr sz="2400"/>
            </a:lvl2pPr>
            <a:lvl3pPr marL="0" indent="914400">
              <a:buSzTx/>
              <a:buFontTx/>
              <a:buNone/>
              <a:defRPr sz="2400"/>
            </a:lvl3pPr>
            <a:lvl4pPr marL="0" indent="1371600">
              <a:buSzTx/>
              <a:buFontTx/>
              <a:buNone/>
              <a:defRPr sz="2400"/>
            </a:lvl4pPr>
            <a:lvl5pPr marL="0" indent="1828800">
              <a:buSzTx/>
              <a:buFontTx/>
              <a:buNone/>
              <a:defRPr sz="2400"/>
            </a:lvl5p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xfrm>
            <a:off x="5892800" y="6172200"/>
            <a:ext cx="2844800" cy="3683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wo Content">
    <p:spTree>
      <p:nvGrpSpPr>
        <p:cNvPr id="1" name=""/>
        <p:cNvGrpSpPr/>
        <p:nvPr/>
      </p:nvGrpSpPr>
      <p:grpSpPr>
        <a:xfrm>
          <a:off x="0" y="0"/>
          <a:ext cx="0" cy="0"/>
          <a:chOff x="0" y="0"/>
          <a:chExt cx="0" cy="0"/>
        </a:xfrm>
      </p:grpSpPr>
      <p:pic>
        <p:nvPicPr>
          <p:cNvPr id="24" name="Picture 3" descr="Picture 3"/>
          <p:cNvPicPr>
            <a:picLocks noChangeAspect="1"/>
          </p:cNvPicPr>
          <p:nvPr/>
        </p:nvPicPr>
        <p:blipFill>
          <a:blip r:embed="rId2">
            <a:extLst/>
          </a:blip>
          <a:stretch>
            <a:fillRect/>
          </a:stretch>
        </p:blipFill>
        <p:spPr>
          <a:xfrm>
            <a:off x="0" y="0"/>
            <a:ext cx="12188954" cy="6858000"/>
          </a:xfrm>
          <a:prstGeom prst="rect">
            <a:avLst/>
          </a:prstGeom>
          <a:ln w="12700">
            <a:miter lim="400000"/>
          </a:ln>
        </p:spPr>
      </p:pic>
      <p:sp>
        <p:nvSpPr>
          <p:cNvPr id="25" name="Straight Connector 14"/>
          <p:cNvSpPr/>
          <p:nvPr/>
        </p:nvSpPr>
        <p:spPr>
          <a:xfrm>
            <a:off x="625503" y="1486894"/>
            <a:ext cx="826935" cy="1"/>
          </a:xfrm>
          <a:prstGeom prst="line">
            <a:avLst/>
          </a:prstGeom>
          <a:ln w="12700">
            <a:solidFill>
              <a:schemeClr val="accent6"/>
            </a:solidFill>
            <a:miter/>
          </a:ln>
        </p:spPr>
        <p:txBody>
          <a:bodyPr lIns="45719" rIns="45719"/>
          <a:lstStyle/>
          <a:p>
            <a:pPr/>
          </a:p>
        </p:txBody>
      </p:sp>
      <p:pic>
        <p:nvPicPr>
          <p:cNvPr id="26" name="Picture 7" descr="Picture 7"/>
          <p:cNvPicPr>
            <a:picLocks noChangeAspect="1"/>
          </p:cNvPicPr>
          <p:nvPr/>
        </p:nvPicPr>
        <p:blipFill>
          <a:blip r:embed="rId3">
            <a:extLst/>
          </a:blip>
          <a:stretch>
            <a:fillRect/>
          </a:stretch>
        </p:blipFill>
        <p:spPr>
          <a:xfrm>
            <a:off x="10016359" y="567752"/>
            <a:ext cx="1665749" cy="384748"/>
          </a:xfrm>
          <a:prstGeom prst="rect">
            <a:avLst/>
          </a:prstGeom>
          <a:ln w="12700">
            <a:miter lim="400000"/>
          </a:ln>
        </p:spPr>
      </p:pic>
      <p:sp>
        <p:nvSpPr>
          <p:cNvPr id="27" name="Title Text"/>
          <p:cNvSpPr txBox="1"/>
          <p:nvPr>
            <p:ph type="title"/>
          </p:nvPr>
        </p:nvSpPr>
        <p:spPr>
          <a:xfrm>
            <a:off x="475091" y="458076"/>
            <a:ext cx="5893905" cy="799224"/>
          </a:xfrm>
          <a:prstGeom prst="rect">
            <a:avLst/>
          </a:prstGeom>
        </p:spPr>
        <p:txBody>
          <a:bodyPr/>
          <a:lstStyle/>
          <a:p>
            <a:pPr/>
            <a:r>
              <a:t>Title Text</a:t>
            </a:r>
          </a:p>
        </p:txBody>
      </p:sp>
      <p:sp>
        <p:nvSpPr>
          <p:cNvPr id="28" name="Body Level One…"/>
          <p:cNvSpPr txBox="1"/>
          <p:nvPr>
            <p:ph type="body" sz="half" idx="1"/>
          </p:nvPr>
        </p:nvSpPr>
        <p:spPr>
          <a:xfrm>
            <a:off x="475092" y="2003425"/>
            <a:ext cx="5544710" cy="3863976"/>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omparison">
    <p:spTree>
      <p:nvGrpSpPr>
        <p:cNvPr id="1" name=""/>
        <p:cNvGrpSpPr/>
        <p:nvPr/>
      </p:nvGrpSpPr>
      <p:grpSpPr>
        <a:xfrm>
          <a:off x="0" y="0"/>
          <a:ext cx="0" cy="0"/>
          <a:chOff x="0" y="0"/>
          <a:chExt cx="0" cy="0"/>
        </a:xfrm>
      </p:grpSpPr>
      <p:pic>
        <p:nvPicPr>
          <p:cNvPr id="31" name="Picture 3" descr="Picture 3"/>
          <p:cNvPicPr>
            <a:picLocks noChangeAspect="1"/>
          </p:cNvPicPr>
          <p:nvPr/>
        </p:nvPicPr>
        <p:blipFill>
          <a:blip r:embed="rId2">
            <a:extLst/>
          </a:blip>
          <a:stretch>
            <a:fillRect/>
          </a:stretch>
        </p:blipFill>
        <p:spPr>
          <a:xfrm>
            <a:off x="0" y="0"/>
            <a:ext cx="12188954" cy="6858000"/>
          </a:xfrm>
          <a:prstGeom prst="rect">
            <a:avLst/>
          </a:prstGeom>
          <a:ln w="12700">
            <a:miter lim="400000"/>
          </a:ln>
        </p:spPr>
      </p:pic>
      <p:sp>
        <p:nvSpPr>
          <p:cNvPr id="32" name="Straight Connector 14"/>
          <p:cNvSpPr/>
          <p:nvPr/>
        </p:nvSpPr>
        <p:spPr>
          <a:xfrm>
            <a:off x="625503" y="1486894"/>
            <a:ext cx="826935" cy="1"/>
          </a:xfrm>
          <a:prstGeom prst="line">
            <a:avLst/>
          </a:prstGeom>
          <a:ln w="12700">
            <a:solidFill>
              <a:schemeClr val="accent6"/>
            </a:solidFill>
            <a:miter/>
          </a:ln>
        </p:spPr>
        <p:txBody>
          <a:bodyPr lIns="45719" rIns="45719"/>
          <a:lstStyle/>
          <a:p>
            <a:pPr/>
          </a:p>
        </p:txBody>
      </p:sp>
      <p:pic>
        <p:nvPicPr>
          <p:cNvPr id="33" name="Picture 7" descr="Picture 7"/>
          <p:cNvPicPr>
            <a:picLocks noChangeAspect="1"/>
          </p:cNvPicPr>
          <p:nvPr/>
        </p:nvPicPr>
        <p:blipFill>
          <a:blip r:embed="rId3">
            <a:extLst/>
          </a:blip>
          <a:stretch>
            <a:fillRect/>
          </a:stretch>
        </p:blipFill>
        <p:spPr>
          <a:xfrm>
            <a:off x="10016359" y="567752"/>
            <a:ext cx="1665749" cy="384748"/>
          </a:xfrm>
          <a:prstGeom prst="rect">
            <a:avLst/>
          </a:prstGeom>
          <a:ln w="12700">
            <a:miter lim="400000"/>
          </a:ln>
        </p:spPr>
      </p:pic>
      <p:sp>
        <p:nvSpPr>
          <p:cNvPr id="34" name="Title Text"/>
          <p:cNvSpPr txBox="1"/>
          <p:nvPr>
            <p:ph type="title"/>
          </p:nvPr>
        </p:nvSpPr>
        <p:spPr>
          <a:xfrm>
            <a:off x="475092" y="469126"/>
            <a:ext cx="5885474" cy="788174"/>
          </a:xfrm>
          <a:prstGeom prst="rect">
            <a:avLst/>
          </a:prstGeom>
        </p:spPr>
        <p:txBody>
          <a:bodyPr/>
          <a:lstStyle/>
          <a:p>
            <a:pPr/>
            <a:r>
              <a:t>Title Text</a:t>
            </a:r>
          </a:p>
        </p:txBody>
      </p:sp>
      <p:sp>
        <p:nvSpPr>
          <p:cNvPr id="35" name="Body Level One…"/>
          <p:cNvSpPr txBox="1"/>
          <p:nvPr>
            <p:ph type="body" sz="quarter" idx="1"/>
          </p:nvPr>
        </p:nvSpPr>
        <p:spPr>
          <a:xfrm>
            <a:off x="485692" y="2003425"/>
            <a:ext cx="5511884" cy="823913"/>
          </a:xfrm>
          <a:prstGeom prst="rect">
            <a:avLst/>
          </a:prstGeom>
        </p:spPr>
        <p:txBody>
          <a:bodyPr anchor="b"/>
          <a:lstStyle>
            <a:lvl1pPr marL="0" indent="0">
              <a:buSzTx/>
              <a:buFontTx/>
              <a:buNone/>
              <a:defRPr b="1" sz="2400"/>
            </a:lvl1pPr>
            <a:lvl2pPr marL="0" indent="457200">
              <a:buSzTx/>
              <a:buFontTx/>
              <a:buNone/>
              <a:defRPr b="1" sz="2400"/>
            </a:lvl2pPr>
            <a:lvl3pPr marL="0" indent="914400">
              <a:buSzTx/>
              <a:buFontTx/>
              <a:buNone/>
              <a:defRPr b="1" sz="2400"/>
            </a:lvl3pPr>
            <a:lvl4pPr marL="0" indent="1371600">
              <a:buSzTx/>
              <a:buFontTx/>
              <a:buNone/>
              <a:defRPr b="1" sz="2400"/>
            </a:lvl4pPr>
            <a:lvl5pPr marL="0" indent="1828800">
              <a:buSzTx/>
              <a:buFontTx/>
              <a:buNone/>
              <a:defRPr b="1" sz="2400"/>
            </a:lvl5pPr>
          </a:lstStyle>
          <a:p>
            <a:pPr/>
            <a:r>
              <a:t>Body Level One</a:t>
            </a:r>
          </a:p>
          <a:p>
            <a:pPr lvl="1"/>
            <a:r>
              <a:t>Body Level Two</a:t>
            </a:r>
          </a:p>
          <a:p>
            <a:pPr lvl="2"/>
            <a:r>
              <a:t>Body Level Three</a:t>
            </a:r>
          </a:p>
          <a:p>
            <a:pPr lvl="3"/>
            <a:r>
              <a:t>Body Level Four</a:t>
            </a:r>
          </a:p>
          <a:p>
            <a:pPr lvl="4"/>
            <a:r>
              <a:t>Body Level Five</a:t>
            </a:r>
          </a:p>
        </p:txBody>
      </p:sp>
      <p:sp>
        <p:nvSpPr>
          <p:cNvPr id="36" name="Text Placeholder 4"/>
          <p:cNvSpPr/>
          <p:nvPr>
            <p:ph type="body" sz="quarter" idx="13"/>
          </p:nvPr>
        </p:nvSpPr>
        <p:spPr>
          <a:xfrm>
            <a:off x="6172198" y="2003425"/>
            <a:ext cx="5515305" cy="823913"/>
          </a:xfrm>
          <a:prstGeom prst="rect">
            <a:avLst/>
          </a:prstGeom>
        </p:spPr>
        <p:txBody>
          <a:bodyPr anchor="b"/>
          <a:lstStyle/>
          <a:p>
            <a:pPr marL="0" indent="0">
              <a:buSzTx/>
              <a:buFontTx/>
              <a:buNone/>
              <a:defRPr b="1" sz="2400"/>
            </a:pPr>
          </a:p>
        </p:txBody>
      </p:sp>
      <p:sp>
        <p:nvSpPr>
          <p:cNvPr id="3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Only">
    <p:spTree>
      <p:nvGrpSpPr>
        <p:cNvPr id="1" name=""/>
        <p:cNvGrpSpPr/>
        <p:nvPr/>
      </p:nvGrpSpPr>
      <p:grpSpPr>
        <a:xfrm>
          <a:off x="0" y="0"/>
          <a:ext cx="0" cy="0"/>
          <a:chOff x="0" y="0"/>
          <a:chExt cx="0" cy="0"/>
        </a:xfrm>
      </p:grpSpPr>
      <p:pic>
        <p:nvPicPr>
          <p:cNvPr id="39" name="Picture 3" descr="Picture 3"/>
          <p:cNvPicPr>
            <a:picLocks noChangeAspect="1"/>
          </p:cNvPicPr>
          <p:nvPr/>
        </p:nvPicPr>
        <p:blipFill>
          <a:blip r:embed="rId2">
            <a:extLst/>
          </a:blip>
          <a:stretch>
            <a:fillRect/>
          </a:stretch>
        </p:blipFill>
        <p:spPr>
          <a:xfrm>
            <a:off x="0" y="0"/>
            <a:ext cx="12188954" cy="6858000"/>
          </a:xfrm>
          <a:prstGeom prst="rect">
            <a:avLst/>
          </a:prstGeom>
          <a:ln w="12700">
            <a:miter lim="400000"/>
          </a:ln>
        </p:spPr>
      </p:pic>
      <p:sp>
        <p:nvSpPr>
          <p:cNvPr id="40" name="Straight Connector 14"/>
          <p:cNvSpPr/>
          <p:nvPr/>
        </p:nvSpPr>
        <p:spPr>
          <a:xfrm>
            <a:off x="625503" y="1486894"/>
            <a:ext cx="826935" cy="1"/>
          </a:xfrm>
          <a:prstGeom prst="line">
            <a:avLst/>
          </a:prstGeom>
          <a:ln w="12700">
            <a:solidFill>
              <a:schemeClr val="accent6"/>
            </a:solidFill>
            <a:miter/>
          </a:ln>
        </p:spPr>
        <p:txBody>
          <a:bodyPr lIns="45719" rIns="45719"/>
          <a:lstStyle/>
          <a:p>
            <a:pPr/>
          </a:p>
        </p:txBody>
      </p:sp>
      <p:pic>
        <p:nvPicPr>
          <p:cNvPr id="41" name="Picture 7" descr="Picture 7"/>
          <p:cNvPicPr>
            <a:picLocks noChangeAspect="1"/>
          </p:cNvPicPr>
          <p:nvPr/>
        </p:nvPicPr>
        <p:blipFill>
          <a:blip r:embed="rId3">
            <a:extLst/>
          </a:blip>
          <a:stretch>
            <a:fillRect/>
          </a:stretch>
        </p:blipFill>
        <p:spPr>
          <a:xfrm>
            <a:off x="10016359" y="567752"/>
            <a:ext cx="1665749" cy="384748"/>
          </a:xfrm>
          <a:prstGeom prst="rect">
            <a:avLst/>
          </a:prstGeom>
          <a:ln w="12700">
            <a:miter lim="400000"/>
          </a:ln>
        </p:spPr>
      </p:pic>
      <p:sp>
        <p:nvSpPr>
          <p:cNvPr id="42" name="Title Text"/>
          <p:cNvSpPr txBox="1"/>
          <p:nvPr>
            <p:ph type="title"/>
          </p:nvPr>
        </p:nvSpPr>
        <p:spPr>
          <a:xfrm>
            <a:off x="475091" y="458076"/>
            <a:ext cx="5893905" cy="799224"/>
          </a:xfrm>
          <a:prstGeom prst="rect">
            <a:avLst/>
          </a:prstGeom>
        </p:spPr>
        <p:txBody>
          <a:bodyPr/>
          <a:lstStyle/>
          <a:p>
            <a:pPr/>
            <a:r>
              <a:t>Title Text</a:t>
            </a:r>
          </a:p>
        </p:txBody>
      </p:sp>
      <p:sp>
        <p:nvSpPr>
          <p:cNvPr id="4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4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ontent with Caption">
    <p:spTree>
      <p:nvGrpSpPr>
        <p:cNvPr id="1" name=""/>
        <p:cNvGrpSpPr/>
        <p:nvPr/>
      </p:nvGrpSpPr>
      <p:grpSpPr>
        <a:xfrm>
          <a:off x="0" y="0"/>
          <a:ext cx="0" cy="0"/>
          <a:chOff x="0" y="0"/>
          <a:chExt cx="0" cy="0"/>
        </a:xfrm>
      </p:grpSpPr>
      <p:pic>
        <p:nvPicPr>
          <p:cNvPr id="47" name="Picture 3" descr="Picture 3"/>
          <p:cNvPicPr>
            <a:picLocks noChangeAspect="1"/>
          </p:cNvPicPr>
          <p:nvPr/>
        </p:nvPicPr>
        <p:blipFill>
          <a:blip r:embed="rId2">
            <a:extLst/>
          </a:blip>
          <a:stretch>
            <a:fillRect/>
          </a:stretch>
        </p:blipFill>
        <p:spPr>
          <a:xfrm>
            <a:off x="0" y="0"/>
            <a:ext cx="12188954" cy="6858000"/>
          </a:xfrm>
          <a:prstGeom prst="rect">
            <a:avLst/>
          </a:prstGeom>
          <a:ln w="12700">
            <a:miter lim="400000"/>
          </a:ln>
        </p:spPr>
      </p:pic>
      <p:sp>
        <p:nvSpPr>
          <p:cNvPr id="48" name="Straight Connector 14"/>
          <p:cNvSpPr/>
          <p:nvPr/>
        </p:nvSpPr>
        <p:spPr>
          <a:xfrm>
            <a:off x="625503" y="1486894"/>
            <a:ext cx="826935" cy="1"/>
          </a:xfrm>
          <a:prstGeom prst="line">
            <a:avLst/>
          </a:prstGeom>
          <a:ln w="12700">
            <a:solidFill>
              <a:schemeClr val="accent6"/>
            </a:solidFill>
            <a:miter/>
          </a:ln>
        </p:spPr>
        <p:txBody>
          <a:bodyPr lIns="45719" rIns="45719"/>
          <a:lstStyle/>
          <a:p>
            <a:pPr/>
          </a:p>
        </p:txBody>
      </p:sp>
      <p:pic>
        <p:nvPicPr>
          <p:cNvPr id="49" name="Picture 7" descr="Picture 7"/>
          <p:cNvPicPr>
            <a:picLocks noChangeAspect="1"/>
          </p:cNvPicPr>
          <p:nvPr/>
        </p:nvPicPr>
        <p:blipFill>
          <a:blip r:embed="rId3">
            <a:extLst/>
          </a:blip>
          <a:stretch>
            <a:fillRect/>
          </a:stretch>
        </p:blipFill>
        <p:spPr>
          <a:xfrm>
            <a:off x="10016359" y="567752"/>
            <a:ext cx="1665749" cy="384748"/>
          </a:xfrm>
          <a:prstGeom prst="rect">
            <a:avLst/>
          </a:prstGeom>
          <a:ln w="12700">
            <a:miter lim="400000"/>
          </a:ln>
        </p:spPr>
      </p:pic>
      <p:sp>
        <p:nvSpPr>
          <p:cNvPr id="50" name="Body Level One…"/>
          <p:cNvSpPr txBox="1"/>
          <p:nvPr>
            <p:ph type="body" sz="half" idx="1"/>
          </p:nvPr>
        </p:nvSpPr>
        <p:spPr>
          <a:xfrm>
            <a:off x="5183185" y="2003425"/>
            <a:ext cx="6525339" cy="3857627"/>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1" name="Text Placeholder 3"/>
          <p:cNvSpPr/>
          <p:nvPr>
            <p:ph type="body" sz="quarter" idx="13"/>
          </p:nvPr>
        </p:nvSpPr>
        <p:spPr>
          <a:xfrm>
            <a:off x="476251" y="2003425"/>
            <a:ext cx="4295776" cy="3865563"/>
          </a:xfrm>
          <a:prstGeom prst="rect">
            <a:avLst/>
          </a:prstGeom>
        </p:spPr>
        <p:txBody>
          <a:bodyPr/>
          <a:lstStyle/>
          <a:p>
            <a:pPr marL="0" indent="0">
              <a:buSzTx/>
              <a:buFontTx/>
              <a:buNone/>
            </a:pPr>
          </a:p>
        </p:txBody>
      </p:sp>
      <p:sp>
        <p:nvSpPr>
          <p:cNvPr id="52" name="Slide Number"/>
          <p:cNvSpPr txBox="1"/>
          <p:nvPr>
            <p:ph type="sldNum" sz="quarter" idx="2"/>
          </p:nvPr>
        </p:nvSpPr>
        <p:spPr>
          <a:prstGeom prst="rect">
            <a:avLst/>
          </a:prstGeom>
        </p:spPr>
        <p:txBody>
          <a:bodyPr/>
          <a:lstStyle/>
          <a:p>
            <a:pPr/>
            <a:fld id="{86CB4B4D-7CA3-9044-876B-883B54F8677D}" type="slidenum"/>
          </a:p>
        </p:txBody>
      </p:sp>
      <p:sp>
        <p:nvSpPr>
          <p:cNvPr id="53" name="Title Text"/>
          <p:cNvSpPr txBox="1"/>
          <p:nvPr>
            <p:ph type="title"/>
          </p:nvPr>
        </p:nvSpPr>
        <p:spPr>
          <a:xfrm>
            <a:off x="476251" y="457201"/>
            <a:ext cx="5894917" cy="800101"/>
          </a:xfrm>
          <a:prstGeom prst="rect">
            <a:avLst/>
          </a:prstGeom>
        </p:spPr>
        <p:txBody>
          <a:bodyPr anchor="b"/>
          <a:lstStyle/>
          <a:p>
            <a:pPr/>
            <a:r>
              <a:t>Title Text</a:t>
            </a:r>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icture with Caption">
    <p:spTree>
      <p:nvGrpSpPr>
        <p:cNvPr id="1" name=""/>
        <p:cNvGrpSpPr/>
        <p:nvPr/>
      </p:nvGrpSpPr>
      <p:grpSpPr>
        <a:xfrm>
          <a:off x="0" y="0"/>
          <a:ext cx="0" cy="0"/>
          <a:chOff x="0" y="0"/>
          <a:chExt cx="0" cy="0"/>
        </a:xfrm>
      </p:grpSpPr>
      <p:pic>
        <p:nvPicPr>
          <p:cNvPr id="55" name="Picture 3" descr="Picture 3"/>
          <p:cNvPicPr>
            <a:picLocks noChangeAspect="1"/>
          </p:cNvPicPr>
          <p:nvPr/>
        </p:nvPicPr>
        <p:blipFill>
          <a:blip r:embed="rId2">
            <a:extLst/>
          </a:blip>
          <a:stretch>
            <a:fillRect/>
          </a:stretch>
        </p:blipFill>
        <p:spPr>
          <a:xfrm>
            <a:off x="0" y="0"/>
            <a:ext cx="12188954" cy="6858000"/>
          </a:xfrm>
          <a:prstGeom prst="rect">
            <a:avLst/>
          </a:prstGeom>
          <a:ln w="12700">
            <a:miter lim="400000"/>
          </a:ln>
        </p:spPr>
      </p:pic>
      <p:sp>
        <p:nvSpPr>
          <p:cNvPr id="56" name="Straight Connector 14"/>
          <p:cNvSpPr/>
          <p:nvPr/>
        </p:nvSpPr>
        <p:spPr>
          <a:xfrm>
            <a:off x="625503" y="1486894"/>
            <a:ext cx="826935" cy="1"/>
          </a:xfrm>
          <a:prstGeom prst="line">
            <a:avLst/>
          </a:prstGeom>
          <a:ln w="12700">
            <a:solidFill>
              <a:schemeClr val="accent6"/>
            </a:solidFill>
            <a:miter/>
          </a:ln>
        </p:spPr>
        <p:txBody>
          <a:bodyPr lIns="45719" rIns="45719"/>
          <a:lstStyle/>
          <a:p>
            <a:pPr/>
          </a:p>
        </p:txBody>
      </p:sp>
      <p:pic>
        <p:nvPicPr>
          <p:cNvPr id="57" name="Picture 7" descr="Picture 7"/>
          <p:cNvPicPr>
            <a:picLocks noChangeAspect="1"/>
          </p:cNvPicPr>
          <p:nvPr/>
        </p:nvPicPr>
        <p:blipFill>
          <a:blip r:embed="rId3">
            <a:extLst/>
          </a:blip>
          <a:stretch>
            <a:fillRect/>
          </a:stretch>
        </p:blipFill>
        <p:spPr>
          <a:xfrm>
            <a:off x="10016359" y="567752"/>
            <a:ext cx="1665749" cy="384748"/>
          </a:xfrm>
          <a:prstGeom prst="rect">
            <a:avLst/>
          </a:prstGeom>
          <a:ln w="12700">
            <a:miter lim="400000"/>
          </a:ln>
        </p:spPr>
      </p:pic>
      <p:sp>
        <p:nvSpPr>
          <p:cNvPr id="58" name="Title Text"/>
          <p:cNvSpPr txBox="1"/>
          <p:nvPr>
            <p:ph type="title"/>
          </p:nvPr>
        </p:nvSpPr>
        <p:spPr>
          <a:xfrm>
            <a:off x="485693" y="457200"/>
            <a:ext cx="5885474" cy="800100"/>
          </a:xfrm>
          <a:prstGeom prst="rect">
            <a:avLst/>
          </a:prstGeom>
        </p:spPr>
        <p:txBody>
          <a:bodyPr anchor="b"/>
          <a:lstStyle/>
          <a:p>
            <a:pPr/>
            <a:r>
              <a:t>Title Text</a:t>
            </a:r>
          </a:p>
        </p:txBody>
      </p:sp>
      <p:sp>
        <p:nvSpPr>
          <p:cNvPr id="59" name="Picture Placeholder 2"/>
          <p:cNvSpPr/>
          <p:nvPr>
            <p:ph type="pic" sz="half" idx="13"/>
          </p:nvPr>
        </p:nvSpPr>
        <p:spPr>
          <a:xfrm>
            <a:off x="5183185" y="2003425"/>
            <a:ext cx="6525339" cy="3857627"/>
          </a:xfrm>
          <a:prstGeom prst="rect">
            <a:avLst/>
          </a:prstGeom>
        </p:spPr>
        <p:txBody>
          <a:bodyPr lIns="91439" rIns="91439">
            <a:noAutofit/>
          </a:bodyPr>
          <a:lstStyle/>
          <a:p>
            <a:pPr/>
          </a:p>
        </p:txBody>
      </p:sp>
      <p:sp>
        <p:nvSpPr>
          <p:cNvPr id="60" name="Body Level One…"/>
          <p:cNvSpPr txBox="1"/>
          <p:nvPr>
            <p:ph type="body" sz="quarter" idx="1"/>
          </p:nvPr>
        </p:nvSpPr>
        <p:spPr>
          <a:xfrm>
            <a:off x="485693" y="2003425"/>
            <a:ext cx="4286334" cy="3865563"/>
          </a:xfrm>
          <a:prstGeom prst="rect">
            <a:avLst/>
          </a:prstGeom>
        </p:spPr>
        <p:txBody>
          <a:bodyPr/>
          <a:lstStyle>
            <a:lvl1pPr marL="0" indent="0">
              <a:buSzTx/>
              <a:buFontTx/>
              <a:buNone/>
            </a:lvl1pPr>
            <a:lvl2pPr marL="0" indent="457200">
              <a:buSzTx/>
              <a:buFontTx/>
              <a:buNone/>
            </a:lvl2pPr>
            <a:lvl3pPr marL="0" indent="914400">
              <a:buSzTx/>
              <a:buFontTx/>
              <a:buNone/>
            </a:lvl3pPr>
            <a:lvl4pPr marL="0" indent="1371600">
              <a:buSzTx/>
              <a:buFontTx/>
              <a:buNone/>
            </a:lvl4pPr>
            <a:lvl5pPr marL="0" indent="1828800">
              <a:buSzTx/>
              <a:buFontTx/>
              <a:buNone/>
            </a:lvl5pPr>
          </a:lstStyle>
          <a:p>
            <a:pPr/>
            <a:r>
              <a:t>Body Level One</a:t>
            </a:r>
          </a:p>
          <a:p>
            <a:pPr lvl="1"/>
            <a:r>
              <a:t>Body Level Two</a:t>
            </a:r>
          </a:p>
          <a:p>
            <a:pPr lvl="2"/>
            <a:r>
              <a:t>Body Level Three</a:t>
            </a:r>
          </a:p>
          <a:p>
            <a:pPr lvl="3"/>
            <a:r>
              <a:t>Body Level Four</a:t>
            </a:r>
          </a:p>
          <a:p>
            <a:pPr lvl="4"/>
            <a:r>
              <a:t>Body Level Five</a:t>
            </a:r>
          </a:p>
        </p:txBody>
      </p:sp>
      <p:sp>
        <p:nvSpPr>
          <p:cNvPr id="6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chemeClr val="accent1">
            <a:lumOff val="4782"/>
          </a:schemeClr>
        </a:solidFill>
      </p:bgPr>
    </p:bg>
    <p:spTree>
      <p:nvGrpSpPr>
        <p:cNvPr id="1" name=""/>
        <p:cNvGrpSpPr/>
        <p:nvPr/>
      </p:nvGrpSpPr>
      <p:grpSpPr>
        <a:xfrm>
          <a:off x="0" y="0"/>
          <a:ext cx="0" cy="0"/>
          <a:chOff x="0" y="0"/>
          <a:chExt cx="0" cy="0"/>
        </a:xfrm>
      </p:grpSpPr>
      <p:sp>
        <p:nvSpPr>
          <p:cNvPr id="2" name="Straight Connector 14"/>
          <p:cNvSpPr/>
          <p:nvPr/>
        </p:nvSpPr>
        <p:spPr>
          <a:xfrm>
            <a:off x="625503" y="1486894"/>
            <a:ext cx="826935" cy="1"/>
          </a:xfrm>
          <a:prstGeom prst="line">
            <a:avLst/>
          </a:prstGeom>
          <a:ln w="12700">
            <a:solidFill>
              <a:schemeClr val="accent6"/>
            </a:solidFill>
            <a:miter/>
          </a:ln>
        </p:spPr>
        <p:txBody>
          <a:bodyPr lIns="45719" rIns="45719"/>
          <a:lstStyle/>
          <a:p>
            <a:pPr/>
          </a:p>
        </p:txBody>
      </p:sp>
      <p:sp>
        <p:nvSpPr>
          <p:cNvPr id="3" name="Rectangle 4"/>
          <p:cNvSpPr/>
          <p:nvPr/>
        </p:nvSpPr>
        <p:spPr>
          <a:xfrm>
            <a:off x="572493" y="1407382"/>
            <a:ext cx="975361" cy="166978"/>
          </a:xfrm>
          <a:prstGeom prst="rect">
            <a:avLst/>
          </a:prstGeom>
          <a:solidFill>
            <a:schemeClr val="accent1">
              <a:lumOff val="4782"/>
            </a:schemeClr>
          </a:solidFill>
          <a:ln w="12700">
            <a:miter lim="400000"/>
          </a:ln>
        </p:spPr>
        <p:txBody>
          <a:bodyPr lIns="45719" rIns="45719" anchor="ctr"/>
          <a:lstStyle/>
          <a:p>
            <a:pPr algn="ctr">
              <a:defRPr>
                <a:solidFill>
                  <a:schemeClr val="accent1">
                    <a:lumOff val="4782"/>
                  </a:schemeClr>
                </a:solidFill>
              </a:defRPr>
            </a:pPr>
          </a:p>
        </p:txBody>
      </p:sp>
      <p:sp>
        <p:nvSpPr>
          <p:cNvPr id="4" name="Title Text"/>
          <p:cNvSpPr txBox="1"/>
          <p:nvPr>
            <p:ph type="title"/>
          </p:nvPr>
        </p:nvSpPr>
        <p:spPr>
          <a:xfrm>
            <a:off x="609600" y="92074"/>
            <a:ext cx="10972800" cy="1508126"/>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p>
            <a:pPr/>
            <a:r>
              <a:t>Title Text</a:t>
            </a:r>
          </a:p>
        </p:txBody>
      </p:sp>
      <p:sp>
        <p:nvSpPr>
          <p:cNvPr id="5" name="Body Level One…"/>
          <p:cNvSpPr txBox="1"/>
          <p:nvPr>
            <p:ph type="body" idx="1"/>
          </p:nvPr>
        </p:nvSpPr>
        <p:spPr>
          <a:xfrm>
            <a:off x="609600" y="1600200"/>
            <a:ext cx="10972800" cy="5257800"/>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6" name="Slide Number"/>
          <p:cNvSpPr txBox="1"/>
          <p:nvPr>
            <p:ph type="sldNum" sz="quarter" idx="2"/>
          </p:nvPr>
        </p:nvSpPr>
        <p:spPr>
          <a:xfrm>
            <a:off x="11502936" y="6444934"/>
            <a:ext cx="203025" cy="177433"/>
          </a:xfrm>
          <a:prstGeom prst="rect">
            <a:avLst/>
          </a:prstGeom>
          <a:ln w="12700">
            <a:miter lim="400000"/>
          </a:ln>
        </p:spPr>
        <p:txBody>
          <a:bodyPr wrap="none" lIns="45719" rIns="45719" anchor="ctr">
            <a:spAutoFit/>
          </a:bodyPr>
          <a:lstStyle>
            <a:lvl1pPr algn="r">
              <a:defRPr sz="7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transition xmlns:p14="http://schemas.microsoft.com/office/powerpoint/2010/main" spd="med" advClick="1"/>
  <p:txStyles>
    <p:titleStyle>
      <a:lvl1pPr marL="0" marR="0" indent="0" algn="l" defTabSz="914400" rtl="0" latinLnBrk="0">
        <a:lnSpc>
          <a:spcPct val="90000"/>
        </a:lnSpc>
        <a:spcBef>
          <a:spcPts val="0"/>
        </a:spcBef>
        <a:spcAft>
          <a:spcPts val="0"/>
        </a:spcAft>
        <a:buClrTx/>
        <a:buSzTx/>
        <a:buFontTx/>
        <a:buNone/>
        <a:tabLst/>
        <a:defRPr b="1" baseline="0" cap="all" i="0" spc="0" strike="noStrike" sz="2400" u="none">
          <a:ln>
            <a:noFill/>
          </a:ln>
          <a:solidFill>
            <a:schemeClr val="accent6"/>
          </a:solidFill>
          <a:uFillTx/>
          <a:latin typeface="Arial"/>
          <a:ea typeface="Arial"/>
          <a:cs typeface="Arial"/>
          <a:sym typeface="Arial"/>
        </a:defRPr>
      </a:lvl1pPr>
      <a:lvl2pPr marL="0" marR="0" indent="0" algn="l" defTabSz="914400" rtl="0" latinLnBrk="0">
        <a:lnSpc>
          <a:spcPct val="90000"/>
        </a:lnSpc>
        <a:spcBef>
          <a:spcPts val="0"/>
        </a:spcBef>
        <a:spcAft>
          <a:spcPts val="0"/>
        </a:spcAft>
        <a:buClrTx/>
        <a:buSzTx/>
        <a:buFontTx/>
        <a:buNone/>
        <a:tabLst/>
        <a:defRPr b="1" baseline="0" cap="all" i="0" spc="0" strike="noStrike" sz="2400" u="none">
          <a:ln>
            <a:noFill/>
          </a:ln>
          <a:solidFill>
            <a:schemeClr val="accent6"/>
          </a:solidFill>
          <a:uFillTx/>
          <a:latin typeface="Arial"/>
          <a:ea typeface="Arial"/>
          <a:cs typeface="Arial"/>
          <a:sym typeface="Arial"/>
        </a:defRPr>
      </a:lvl2pPr>
      <a:lvl3pPr marL="0" marR="0" indent="0" algn="l" defTabSz="914400" rtl="0" latinLnBrk="0">
        <a:lnSpc>
          <a:spcPct val="90000"/>
        </a:lnSpc>
        <a:spcBef>
          <a:spcPts val="0"/>
        </a:spcBef>
        <a:spcAft>
          <a:spcPts val="0"/>
        </a:spcAft>
        <a:buClrTx/>
        <a:buSzTx/>
        <a:buFontTx/>
        <a:buNone/>
        <a:tabLst/>
        <a:defRPr b="1" baseline="0" cap="all" i="0" spc="0" strike="noStrike" sz="2400" u="none">
          <a:ln>
            <a:noFill/>
          </a:ln>
          <a:solidFill>
            <a:schemeClr val="accent6"/>
          </a:solidFill>
          <a:uFillTx/>
          <a:latin typeface="Arial"/>
          <a:ea typeface="Arial"/>
          <a:cs typeface="Arial"/>
          <a:sym typeface="Arial"/>
        </a:defRPr>
      </a:lvl3pPr>
      <a:lvl4pPr marL="0" marR="0" indent="0" algn="l" defTabSz="914400" rtl="0" latinLnBrk="0">
        <a:lnSpc>
          <a:spcPct val="90000"/>
        </a:lnSpc>
        <a:spcBef>
          <a:spcPts val="0"/>
        </a:spcBef>
        <a:spcAft>
          <a:spcPts val="0"/>
        </a:spcAft>
        <a:buClrTx/>
        <a:buSzTx/>
        <a:buFontTx/>
        <a:buNone/>
        <a:tabLst/>
        <a:defRPr b="1" baseline="0" cap="all" i="0" spc="0" strike="noStrike" sz="2400" u="none">
          <a:ln>
            <a:noFill/>
          </a:ln>
          <a:solidFill>
            <a:schemeClr val="accent6"/>
          </a:solidFill>
          <a:uFillTx/>
          <a:latin typeface="Arial"/>
          <a:ea typeface="Arial"/>
          <a:cs typeface="Arial"/>
          <a:sym typeface="Arial"/>
        </a:defRPr>
      </a:lvl4pPr>
      <a:lvl5pPr marL="0" marR="0" indent="0" algn="l" defTabSz="914400" rtl="0" latinLnBrk="0">
        <a:lnSpc>
          <a:spcPct val="90000"/>
        </a:lnSpc>
        <a:spcBef>
          <a:spcPts val="0"/>
        </a:spcBef>
        <a:spcAft>
          <a:spcPts val="0"/>
        </a:spcAft>
        <a:buClrTx/>
        <a:buSzTx/>
        <a:buFontTx/>
        <a:buNone/>
        <a:tabLst/>
        <a:defRPr b="1" baseline="0" cap="all" i="0" spc="0" strike="noStrike" sz="2400" u="none">
          <a:ln>
            <a:noFill/>
          </a:ln>
          <a:solidFill>
            <a:schemeClr val="accent6"/>
          </a:solidFill>
          <a:uFillTx/>
          <a:latin typeface="Arial"/>
          <a:ea typeface="Arial"/>
          <a:cs typeface="Arial"/>
          <a:sym typeface="Arial"/>
        </a:defRPr>
      </a:lvl5pPr>
      <a:lvl6pPr marL="0" marR="0" indent="0" algn="l" defTabSz="914400" rtl="0" latinLnBrk="0">
        <a:lnSpc>
          <a:spcPct val="90000"/>
        </a:lnSpc>
        <a:spcBef>
          <a:spcPts val="0"/>
        </a:spcBef>
        <a:spcAft>
          <a:spcPts val="0"/>
        </a:spcAft>
        <a:buClrTx/>
        <a:buSzTx/>
        <a:buFontTx/>
        <a:buNone/>
        <a:tabLst/>
        <a:defRPr b="1" baseline="0" cap="all" i="0" spc="0" strike="noStrike" sz="2400" u="none">
          <a:ln>
            <a:noFill/>
          </a:ln>
          <a:solidFill>
            <a:schemeClr val="accent6"/>
          </a:solidFill>
          <a:uFillTx/>
          <a:latin typeface="Arial"/>
          <a:ea typeface="Arial"/>
          <a:cs typeface="Arial"/>
          <a:sym typeface="Arial"/>
        </a:defRPr>
      </a:lvl6pPr>
      <a:lvl7pPr marL="0" marR="0" indent="0" algn="l" defTabSz="914400" rtl="0" latinLnBrk="0">
        <a:lnSpc>
          <a:spcPct val="90000"/>
        </a:lnSpc>
        <a:spcBef>
          <a:spcPts val="0"/>
        </a:spcBef>
        <a:spcAft>
          <a:spcPts val="0"/>
        </a:spcAft>
        <a:buClrTx/>
        <a:buSzTx/>
        <a:buFontTx/>
        <a:buNone/>
        <a:tabLst/>
        <a:defRPr b="1" baseline="0" cap="all" i="0" spc="0" strike="noStrike" sz="2400" u="none">
          <a:ln>
            <a:noFill/>
          </a:ln>
          <a:solidFill>
            <a:schemeClr val="accent6"/>
          </a:solidFill>
          <a:uFillTx/>
          <a:latin typeface="Arial"/>
          <a:ea typeface="Arial"/>
          <a:cs typeface="Arial"/>
          <a:sym typeface="Arial"/>
        </a:defRPr>
      </a:lvl7pPr>
      <a:lvl8pPr marL="0" marR="0" indent="0" algn="l" defTabSz="914400" rtl="0" latinLnBrk="0">
        <a:lnSpc>
          <a:spcPct val="90000"/>
        </a:lnSpc>
        <a:spcBef>
          <a:spcPts val="0"/>
        </a:spcBef>
        <a:spcAft>
          <a:spcPts val="0"/>
        </a:spcAft>
        <a:buClrTx/>
        <a:buSzTx/>
        <a:buFontTx/>
        <a:buNone/>
        <a:tabLst/>
        <a:defRPr b="1" baseline="0" cap="all" i="0" spc="0" strike="noStrike" sz="2400" u="none">
          <a:ln>
            <a:noFill/>
          </a:ln>
          <a:solidFill>
            <a:schemeClr val="accent6"/>
          </a:solidFill>
          <a:uFillTx/>
          <a:latin typeface="Arial"/>
          <a:ea typeface="Arial"/>
          <a:cs typeface="Arial"/>
          <a:sym typeface="Arial"/>
        </a:defRPr>
      </a:lvl8pPr>
      <a:lvl9pPr marL="0" marR="0" indent="0" algn="l" defTabSz="914400" rtl="0" latinLnBrk="0">
        <a:lnSpc>
          <a:spcPct val="90000"/>
        </a:lnSpc>
        <a:spcBef>
          <a:spcPts val="0"/>
        </a:spcBef>
        <a:spcAft>
          <a:spcPts val="0"/>
        </a:spcAft>
        <a:buClrTx/>
        <a:buSzTx/>
        <a:buFontTx/>
        <a:buNone/>
        <a:tabLst/>
        <a:defRPr b="1" baseline="0" cap="all" i="0" spc="0" strike="noStrike" sz="2400" u="none">
          <a:ln>
            <a:noFill/>
          </a:ln>
          <a:solidFill>
            <a:schemeClr val="accent6"/>
          </a:solidFill>
          <a:uFillTx/>
          <a:latin typeface="Arial"/>
          <a:ea typeface="Arial"/>
          <a:cs typeface="Arial"/>
          <a:sym typeface="Arial"/>
        </a:defRPr>
      </a:lvl9pPr>
    </p:titleStyle>
    <p:bodyStyle>
      <a:lvl1pPr marL="228600" marR="0" indent="-228600" algn="l" defTabSz="914400" rtl="0" latinLnBrk="0">
        <a:lnSpc>
          <a:spcPct val="100000"/>
        </a:lnSpc>
        <a:spcBef>
          <a:spcPts val="1000"/>
        </a:spcBef>
        <a:spcAft>
          <a:spcPts val="0"/>
        </a:spcAft>
        <a:buClrTx/>
        <a:buSzPct val="100000"/>
        <a:buFont typeface="Arial"/>
        <a:buChar char="•"/>
        <a:tabLst/>
        <a:defRPr b="0" baseline="0" cap="none" i="0" spc="0" strike="noStrike" sz="1600" u="none">
          <a:ln>
            <a:noFill/>
          </a:ln>
          <a:solidFill>
            <a:schemeClr val="accent6"/>
          </a:solidFill>
          <a:uFillTx/>
          <a:latin typeface="Arial"/>
          <a:ea typeface="Arial"/>
          <a:cs typeface="Arial"/>
          <a:sym typeface="Arial"/>
        </a:defRPr>
      </a:lvl1pPr>
      <a:lvl2pPr marL="493258" marR="0" indent="-263071" algn="l" defTabSz="914400" rtl="0" latinLnBrk="0">
        <a:lnSpc>
          <a:spcPct val="100000"/>
        </a:lnSpc>
        <a:spcBef>
          <a:spcPts val="1000"/>
        </a:spcBef>
        <a:spcAft>
          <a:spcPts val="0"/>
        </a:spcAft>
        <a:buClrTx/>
        <a:buSzPct val="100000"/>
        <a:buFont typeface="Arial"/>
        <a:buChar char="–"/>
        <a:tabLst/>
        <a:defRPr b="0" baseline="0" cap="none" i="0" spc="0" strike="noStrike" sz="1600" u="none">
          <a:ln>
            <a:noFill/>
          </a:ln>
          <a:solidFill>
            <a:schemeClr val="accent6"/>
          </a:solidFill>
          <a:uFillTx/>
          <a:latin typeface="Arial"/>
          <a:ea typeface="Arial"/>
          <a:cs typeface="Arial"/>
          <a:sym typeface="Arial"/>
        </a:defRPr>
      </a:lvl2pPr>
      <a:lvl3pPr marL="767292" marR="0" indent="-306917" algn="l" defTabSz="914400" rtl="0" latinLnBrk="0">
        <a:lnSpc>
          <a:spcPct val="100000"/>
        </a:lnSpc>
        <a:spcBef>
          <a:spcPts val="1000"/>
        </a:spcBef>
        <a:spcAft>
          <a:spcPts val="0"/>
        </a:spcAft>
        <a:buClrTx/>
        <a:buSzPct val="100000"/>
        <a:buFont typeface="Arial"/>
        <a:buChar char="•"/>
        <a:tabLst/>
        <a:defRPr b="0" baseline="0" cap="none" i="0" spc="0" strike="noStrike" sz="1600" u="none">
          <a:ln>
            <a:noFill/>
          </a:ln>
          <a:solidFill>
            <a:schemeClr val="accent6"/>
          </a:solidFill>
          <a:uFillTx/>
          <a:latin typeface="Arial"/>
          <a:ea typeface="Arial"/>
          <a:cs typeface="Arial"/>
          <a:sym typeface="Arial"/>
        </a:defRPr>
      </a:lvl3pPr>
      <a:lvl4pPr marL="997479" marR="0" indent="-306917" algn="l" defTabSz="914400" rtl="0" latinLnBrk="0">
        <a:lnSpc>
          <a:spcPct val="100000"/>
        </a:lnSpc>
        <a:spcBef>
          <a:spcPts val="1000"/>
        </a:spcBef>
        <a:spcAft>
          <a:spcPts val="0"/>
        </a:spcAft>
        <a:buClrTx/>
        <a:buSzPct val="100000"/>
        <a:buFont typeface="Arial"/>
        <a:buChar char="–"/>
        <a:tabLst/>
        <a:defRPr b="0" baseline="0" cap="none" i="0" spc="0" strike="noStrike" sz="1600" u="none">
          <a:ln>
            <a:noFill/>
          </a:ln>
          <a:solidFill>
            <a:schemeClr val="accent6"/>
          </a:solidFill>
          <a:uFillTx/>
          <a:latin typeface="Arial"/>
          <a:ea typeface="Arial"/>
          <a:cs typeface="Arial"/>
          <a:sym typeface="Arial"/>
        </a:defRPr>
      </a:lvl4pPr>
      <a:lvl5pPr marL="1227667" marR="0" indent="-306917" algn="l" defTabSz="914400" rtl="0" latinLnBrk="0">
        <a:lnSpc>
          <a:spcPct val="100000"/>
        </a:lnSpc>
        <a:spcBef>
          <a:spcPts val="1000"/>
        </a:spcBef>
        <a:spcAft>
          <a:spcPts val="0"/>
        </a:spcAft>
        <a:buClrTx/>
        <a:buSzPct val="100000"/>
        <a:buFont typeface="Arial"/>
        <a:buChar char="•"/>
        <a:tabLst/>
        <a:defRPr b="0" baseline="0" cap="none" i="0" spc="0" strike="noStrike" sz="1600" u="none">
          <a:ln>
            <a:noFill/>
          </a:ln>
          <a:solidFill>
            <a:schemeClr val="accent6"/>
          </a:solidFill>
          <a:uFillTx/>
          <a:latin typeface="Arial"/>
          <a:ea typeface="Arial"/>
          <a:cs typeface="Arial"/>
          <a:sym typeface="Arial"/>
        </a:defRPr>
      </a:lvl5pPr>
      <a:lvl6pPr marL="2489200" marR="0" indent="-203200" algn="l" defTabSz="914400" rtl="0" latinLnBrk="0">
        <a:lnSpc>
          <a:spcPct val="100000"/>
        </a:lnSpc>
        <a:spcBef>
          <a:spcPts val="1000"/>
        </a:spcBef>
        <a:spcAft>
          <a:spcPts val="0"/>
        </a:spcAft>
        <a:buClrTx/>
        <a:buSzPct val="100000"/>
        <a:buFont typeface="Arial"/>
        <a:buChar char="•"/>
        <a:tabLst/>
        <a:defRPr b="0" baseline="0" cap="none" i="0" spc="0" strike="noStrike" sz="1600" u="none">
          <a:ln>
            <a:noFill/>
          </a:ln>
          <a:solidFill>
            <a:schemeClr val="accent6"/>
          </a:solidFill>
          <a:uFillTx/>
          <a:latin typeface="Arial"/>
          <a:ea typeface="Arial"/>
          <a:cs typeface="Arial"/>
          <a:sym typeface="Arial"/>
        </a:defRPr>
      </a:lvl6pPr>
      <a:lvl7pPr marL="2946400" marR="0" indent="-203200" algn="l" defTabSz="914400" rtl="0" latinLnBrk="0">
        <a:lnSpc>
          <a:spcPct val="100000"/>
        </a:lnSpc>
        <a:spcBef>
          <a:spcPts val="1000"/>
        </a:spcBef>
        <a:spcAft>
          <a:spcPts val="0"/>
        </a:spcAft>
        <a:buClrTx/>
        <a:buSzPct val="100000"/>
        <a:buFont typeface="Arial"/>
        <a:buChar char="•"/>
        <a:tabLst/>
        <a:defRPr b="0" baseline="0" cap="none" i="0" spc="0" strike="noStrike" sz="1600" u="none">
          <a:ln>
            <a:noFill/>
          </a:ln>
          <a:solidFill>
            <a:schemeClr val="accent6"/>
          </a:solidFill>
          <a:uFillTx/>
          <a:latin typeface="Arial"/>
          <a:ea typeface="Arial"/>
          <a:cs typeface="Arial"/>
          <a:sym typeface="Arial"/>
        </a:defRPr>
      </a:lvl7pPr>
      <a:lvl8pPr marL="3403600" marR="0" indent="-203200" algn="l" defTabSz="914400" rtl="0" latinLnBrk="0">
        <a:lnSpc>
          <a:spcPct val="100000"/>
        </a:lnSpc>
        <a:spcBef>
          <a:spcPts val="1000"/>
        </a:spcBef>
        <a:spcAft>
          <a:spcPts val="0"/>
        </a:spcAft>
        <a:buClrTx/>
        <a:buSzPct val="100000"/>
        <a:buFont typeface="Arial"/>
        <a:buChar char="•"/>
        <a:tabLst/>
        <a:defRPr b="0" baseline="0" cap="none" i="0" spc="0" strike="noStrike" sz="1600" u="none">
          <a:ln>
            <a:noFill/>
          </a:ln>
          <a:solidFill>
            <a:schemeClr val="accent6"/>
          </a:solidFill>
          <a:uFillTx/>
          <a:latin typeface="Arial"/>
          <a:ea typeface="Arial"/>
          <a:cs typeface="Arial"/>
          <a:sym typeface="Arial"/>
        </a:defRPr>
      </a:lvl8pPr>
      <a:lvl9pPr marL="3860800" marR="0" indent="-203200" algn="l" defTabSz="914400" rtl="0" latinLnBrk="0">
        <a:lnSpc>
          <a:spcPct val="100000"/>
        </a:lnSpc>
        <a:spcBef>
          <a:spcPts val="1000"/>
        </a:spcBef>
        <a:spcAft>
          <a:spcPts val="0"/>
        </a:spcAft>
        <a:buClrTx/>
        <a:buSzPct val="100000"/>
        <a:buFont typeface="Arial"/>
        <a:buChar char="•"/>
        <a:tabLst/>
        <a:defRPr b="0" baseline="0" cap="none" i="0" spc="0" strike="noStrike" sz="1600" u="none">
          <a:ln>
            <a:noFill/>
          </a:ln>
          <a:solidFill>
            <a:schemeClr val="accent6"/>
          </a:solidFill>
          <a:uFillTx/>
          <a:latin typeface="Arial"/>
          <a:ea typeface="Arial"/>
          <a:cs typeface="Arial"/>
          <a:sym typeface="Arial"/>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700" u="none">
          <a:ln>
            <a:noFill/>
          </a:ln>
          <a:solidFill>
            <a:schemeClr val="tx1"/>
          </a:solidFill>
          <a:uFillTx/>
          <a:latin typeface="+mn-lt"/>
          <a:ea typeface="+mn-ea"/>
          <a:cs typeface="+mn-cs"/>
          <a:sym typeface="Arial"/>
        </a:defRPr>
      </a:lvl1pPr>
      <a:lvl2pPr marL="0" marR="0" indent="457200" algn="r" defTabSz="914400" rtl="0" latinLnBrk="0">
        <a:lnSpc>
          <a:spcPct val="100000"/>
        </a:lnSpc>
        <a:spcBef>
          <a:spcPts val="0"/>
        </a:spcBef>
        <a:spcAft>
          <a:spcPts val="0"/>
        </a:spcAft>
        <a:buClrTx/>
        <a:buSzTx/>
        <a:buFontTx/>
        <a:buNone/>
        <a:tabLst/>
        <a:defRPr b="0" baseline="0" cap="none" i="0" spc="0" strike="noStrike" sz="700" u="none">
          <a:ln>
            <a:noFill/>
          </a:ln>
          <a:solidFill>
            <a:schemeClr val="tx1"/>
          </a:solidFill>
          <a:uFillTx/>
          <a:latin typeface="+mn-lt"/>
          <a:ea typeface="+mn-ea"/>
          <a:cs typeface="+mn-cs"/>
          <a:sym typeface="Arial"/>
        </a:defRPr>
      </a:lvl2pPr>
      <a:lvl3pPr marL="0" marR="0" indent="914400" algn="r" defTabSz="914400" rtl="0" latinLnBrk="0">
        <a:lnSpc>
          <a:spcPct val="100000"/>
        </a:lnSpc>
        <a:spcBef>
          <a:spcPts val="0"/>
        </a:spcBef>
        <a:spcAft>
          <a:spcPts val="0"/>
        </a:spcAft>
        <a:buClrTx/>
        <a:buSzTx/>
        <a:buFontTx/>
        <a:buNone/>
        <a:tabLst/>
        <a:defRPr b="0" baseline="0" cap="none" i="0" spc="0" strike="noStrike" sz="700" u="none">
          <a:ln>
            <a:noFill/>
          </a:ln>
          <a:solidFill>
            <a:schemeClr val="tx1"/>
          </a:solidFill>
          <a:uFillTx/>
          <a:latin typeface="+mn-lt"/>
          <a:ea typeface="+mn-ea"/>
          <a:cs typeface="+mn-cs"/>
          <a:sym typeface="Arial"/>
        </a:defRPr>
      </a:lvl3pPr>
      <a:lvl4pPr marL="0" marR="0" indent="1371600" algn="r" defTabSz="914400" rtl="0" latinLnBrk="0">
        <a:lnSpc>
          <a:spcPct val="100000"/>
        </a:lnSpc>
        <a:spcBef>
          <a:spcPts val="0"/>
        </a:spcBef>
        <a:spcAft>
          <a:spcPts val="0"/>
        </a:spcAft>
        <a:buClrTx/>
        <a:buSzTx/>
        <a:buFontTx/>
        <a:buNone/>
        <a:tabLst/>
        <a:defRPr b="0" baseline="0" cap="none" i="0" spc="0" strike="noStrike" sz="700" u="none">
          <a:ln>
            <a:noFill/>
          </a:ln>
          <a:solidFill>
            <a:schemeClr val="tx1"/>
          </a:solidFill>
          <a:uFillTx/>
          <a:latin typeface="+mn-lt"/>
          <a:ea typeface="+mn-ea"/>
          <a:cs typeface="+mn-cs"/>
          <a:sym typeface="Arial"/>
        </a:defRPr>
      </a:lvl4pPr>
      <a:lvl5pPr marL="0" marR="0" indent="1828800" algn="r" defTabSz="914400" rtl="0" latinLnBrk="0">
        <a:lnSpc>
          <a:spcPct val="100000"/>
        </a:lnSpc>
        <a:spcBef>
          <a:spcPts val="0"/>
        </a:spcBef>
        <a:spcAft>
          <a:spcPts val="0"/>
        </a:spcAft>
        <a:buClrTx/>
        <a:buSzTx/>
        <a:buFontTx/>
        <a:buNone/>
        <a:tabLst/>
        <a:defRPr b="0" baseline="0" cap="none" i="0" spc="0" strike="noStrike" sz="700" u="none">
          <a:ln>
            <a:noFill/>
          </a:ln>
          <a:solidFill>
            <a:schemeClr val="tx1"/>
          </a:solidFill>
          <a:uFillTx/>
          <a:latin typeface="+mn-lt"/>
          <a:ea typeface="+mn-ea"/>
          <a:cs typeface="+mn-cs"/>
          <a:sym typeface="Arial"/>
        </a:defRPr>
      </a:lvl5pPr>
      <a:lvl6pPr marL="0" marR="0" indent="2286000" algn="r" defTabSz="914400" rtl="0" latinLnBrk="0">
        <a:lnSpc>
          <a:spcPct val="100000"/>
        </a:lnSpc>
        <a:spcBef>
          <a:spcPts val="0"/>
        </a:spcBef>
        <a:spcAft>
          <a:spcPts val="0"/>
        </a:spcAft>
        <a:buClrTx/>
        <a:buSzTx/>
        <a:buFontTx/>
        <a:buNone/>
        <a:tabLst/>
        <a:defRPr b="0" baseline="0" cap="none" i="0" spc="0" strike="noStrike" sz="700" u="none">
          <a:ln>
            <a:noFill/>
          </a:ln>
          <a:solidFill>
            <a:schemeClr val="tx1"/>
          </a:solidFill>
          <a:uFillTx/>
          <a:latin typeface="+mn-lt"/>
          <a:ea typeface="+mn-ea"/>
          <a:cs typeface="+mn-cs"/>
          <a:sym typeface="Arial"/>
        </a:defRPr>
      </a:lvl6pPr>
      <a:lvl7pPr marL="0" marR="0" indent="2743200" algn="r" defTabSz="914400" rtl="0" latinLnBrk="0">
        <a:lnSpc>
          <a:spcPct val="100000"/>
        </a:lnSpc>
        <a:spcBef>
          <a:spcPts val="0"/>
        </a:spcBef>
        <a:spcAft>
          <a:spcPts val="0"/>
        </a:spcAft>
        <a:buClrTx/>
        <a:buSzTx/>
        <a:buFontTx/>
        <a:buNone/>
        <a:tabLst/>
        <a:defRPr b="0" baseline="0" cap="none" i="0" spc="0" strike="noStrike" sz="700" u="none">
          <a:ln>
            <a:noFill/>
          </a:ln>
          <a:solidFill>
            <a:schemeClr val="tx1"/>
          </a:solidFill>
          <a:uFillTx/>
          <a:latin typeface="+mn-lt"/>
          <a:ea typeface="+mn-ea"/>
          <a:cs typeface="+mn-cs"/>
          <a:sym typeface="Arial"/>
        </a:defRPr>
      </a:lvl7pPr>
      <a:lvl8pPr marL="0" marR="0" indent="3200400" algn="r" defTabSz="914400" rtl="0" latinLnBrk="0">
        <a:lnSpc>
          <a:spcPct val="100000"/>
        </a:lnSpc>
        <a:spcBef>
          <a:spcPts val="0"/>
        </a:spcBef>
        <a:spcAft>
          <a:spcPts val="0"/>
        </a:spcAft>
        <a:buClrTx/>
        <a:buSzTx/>
        <a:buFontTx/>
        <a:buNone/>
        <a:tabLst/>
        <a:defRPr b="0" baseline="0" cap="none" i="0" spc="0" strike="noStrike" sz="700" u="none">
          <a:ln>
            <a:noFill/>
          </a:ln>
          <a:solidFill>
            <a:schemeClr val="tx1"/>
          </a:solidFill>
          <a:uFillTx/>
          <a:latin typeface="+mn-lt"/>
          <a:ea typeface="+mn-ea"/>
          <a:cs typeface="+mn-cs"/>
          <a:sym typeface="Arial"/>
        </a:defRPr>
      </a:lvl8pPr>
      <a:lvl9pPr marL="0" marR="0" indent="3657600" algn="r" defTabSz="914400" rtl="0" latinLnBrk="0">
        <a:lnSpc>
          <a:spcPct val="100000"/>
        </a:lnSpc>
        <a:spcBef>
          <a:spcPts val="0"/>
        </a:spcBef>
        <a:spcAft>
          <a:spcPts val="0"/>
        </a:spcAft>
        <a:buClrTx/>
        <a:buSzTx/>
        <a:buFontTx/>
        <a:buNone/>
        <a:tabLst/>
        <a:defRPr b="0" baseline="0" cap="none" i="0" spc="0" strike="noStrike" sz="700" u="none">
          <a:ln>
            <a:noFill/>
          </a:ln>
          <a:solidFill>
            <a:schemeClr val="tx1"/>
          </a:solidFill>
          <a:uFillTx/>
          <a:latin typeface="+mn-lt"/>
          <a:ea typeface="+mn-ea"/>
          <a:cs typeface="+mn-cs"/>
          <a:sym typeface="Arial"/>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10.tif"/><Relationship Id="rId6" Type="http://schemas.openxmlformats.org/officeDocument/2006/relationships/image" Target="../media/image11.tif"/><Relationship Id="rId7" Type="http://schemas.openxmlformats.org/officeDocument/2006/relationships/image" Target="../media/image12.tif"/><Relationship Id="rId8" Type="http://schemas.openxmlformats.org/officeDocument/2006/relationships/image" Target="../media/image13.tif"/><Relationship Id="rId9" Type="http://schemas.openxmlformats.org/officeDocument/2006/relationships/image" Target="../media/image8.tif"/><Relationship Id="rId10" Type="http://schemas.openxmlformats.org/officeDocument/2006/relationships/image" Target="../media/image9.tif"/></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4.tif"/><Relationship Id="rId4" Type="http://schemas.openxmlformats.org/officeDocument/2006/relationships/image" Target="../media/image15.tif"/><Relationship Id="rId5" Type="http://schemas.openxmlformats.org/officeDocument/2006/relationships/image" Target="../media/image16.tif"/><Relationship Id="rId6" Type="http://schemas.openxmlformats.org/officeDocument/2006/relationships/image" Target="../media/image17.tif"/></Relationships>

</file>

<file path=ppt/slides/_rels/slide1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5.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5.png"/><Relationship Id="rId4" Type="http://schemas.openxmlformats.org/officeDocument/2006/relationships/image" Target="../media/image6.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7.png"/><Relationship Id="rId4" Type="http://schemas.openxmlformats.org/officeDocument/2006/relationships/image" Target="../media/image5.png"/><Relationship Id="rId5" Type="http://schemas.openxmlformats.org/officeDocument/2006/relationships/image" Target="../media/image6.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8.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8.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tif"/><Relationship Id="rId4" Type="http://schemas.openxmlformats.org/officeDocument/2006/relationships/image" Target="../media/image2.tif"/><Relationship Id="rId5" Type="http://schemas.openxmlformats.org/officeDocument/2006/relationships/image" Target="../media/image3.tif"/><Relationship Id="rId6" Type="http://schemas.openxmlformats.org/officeDocument/2006/relationships/image" Target="../media/image4.tif"/></Relationships>

</file>

<file path=ppt/slides/_rels/slide2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8.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9.png"/><Relationship Id="rId4" Type="http://schemas.openxmlformats.org/officeDocument/2006/relationships/image" Target="../media/image10.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tif"/><Relationship Id="rId4" Type="http://schemas.openxmlformats.org/officeDocument/2006/relationships/image" Target="../media/image1.tif"/><Relationship Id="rId5" Type="http://schemas.openxmlformats.org/officeDocument/2006/relationships/image" Target="../media/image2.tif"/><Relationship Id="rId6" Type="http://schemas.openxmlformats.org/officeDocument/2006/relationships/image" Target="../media/image3.tif"/><Relationship Id="rId7" Type="http://schemas.openxmlformats.org/officeDocument/2006/relationships/image" Target="../media/image4.tif"/></Relationships>

</file>

<file path=ppt/slides/_rels/slide3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tif"/><Relationship Id="rId4" Type="http://schemas.openxmlformats.org/officeDocument/2006/relationships/image" Target="../media/image1.tif"/><Relationship Id="rId5" Type="http://schemas.openxmlformats.org/officeDocument/2006/relationships/image" Target="../media/image2.tif"/><Relationship Id="rId6" Type="http://schemas.openxmlformats.org/officeDocument/2006/relationships/image" Target="../media/image3.tif"/><Relationship Id="rId7" Type="http://schemas.openxmlformats.org/officeDocument/2006/relationships/image" Target="../media/image4.tif"/></Relationships>

</file>

<file path=ppt/slides/_rels/slide4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8.png"/></Relationships>

</file>

<file path=ppt/slides/_rels/slide4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8.tif"/><Relationship Id="rId4" Type="http://schemas.openxmlformats.org/officeDocument/2006/relationships/image" Target="../media/image9.tif"/><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10.tif"/><Relationship Id="rId8" Type="http://schemas.openxmlformats.org/officeDocument/2006/relationships/image" Target="../media/image11.tif"/><Relationship Id="rId9" Type="http://schemas.openxmlformats.org/officeDocument/2006/relationships/image" Target="../media/image12.tif"/><Relationship Id="rId10" Type="http://schemas.openxmlformats.org/officeDocument/2006/relationships/image" Target="../media/image13.tif"/></Relationships>

</file>

<file path=ppt/slides/_rels/slide4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10.tif"/><Relationship Id="rId6" Type="http://schemas.openxmlformats.org/officeDocument/2006/relationships/image" Target="../media/image11.tif"/><Relationship Id="rId7" Type="http://schemas.openxmlformats.org/officeDocument/2006/relationships/image" Target="../media/image12.tif"/></Relationships>

</file>

<file path=ppt/slides/_rels/slide4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8.tif"/><Relationship Id="rId4" Type="http://schemas.openxmlformats.org/officeDocument/2006/relationships/image" Target="../media/image9.tif"/></Relationships>

</file>

<file path=ppt/slides/_rels/slide4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18.tif"/><Relationship Id="rId4" Type="http://schemas.openxmlformats.org/officeDocument/2006/relationships/image" Target="../media/image19.tif"/><Relationship Id="rId5" Type="http://schemas.openxmlformats.org/officeDocument/2006/relationships/image" Target="../media/image20.tif"/></Relationships>

</file>

<file path=ppt/slides/_rels/slide4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19.tif"/><Relationship Id="rId4" Type="http://schemas.openxmlformats.org/officeDocument/2006/relationships/image" Target="../media/image20.tif"/></Relationships>

</file>

<file path=ppt/slides/_rels/slide4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20.tif"/><Relationship Id="rId4" Type="http://schemas.openxmlformats.org/officeDocument/2006/relationships/image" Target="../media/image19.tif"/></Relationships>

</file>

<file path=ppt/slides/_rels/slide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tif"/><Relationship Id="rId4" Type="http://schemas.openxmlformats.org/officeDocument/2006/relationships/image" Target="../media/image1.tif"/></Relationships>

</file>

<file path=ppt/slides/_rels/slide5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20.tif"/><Relationship Id="rId4" Type="http://schemas.openxmlformats.org/officeDocument/2006/relationships/image" Target="../media/image19.tif"/></Relationships>

</file>

<file path=ppt/slides/_rels/slide5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11.png"/></Relationships>

</file>

<file path=ppt/slides/_rels/slide5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13.tif"/></Relationships>

</file>

<file path=ppt/slides/_rels/slide5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12.png"/></Relationships>

</file>

<file path=ppt/slides/_rels/slide5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21.tif"/><Relationship Id="rId4" Type="http://schemas.openxmlformats.org/officeDocument/2006/relationships/image" Target="../media/image12.png"/></Relationships>

</file>

<file path=ppt/slides/_rels/slide5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21.tif"/><Relationship Id="rId4" Type="http://schemas.openxmlformats.org/officeDocument/2006/relationships/image" Target="../media/image12.png"/><Relationship Id="rId5" Type="http://schemas.openxmlformats.org/officeDocument/2006/relationships/image" Target="../media/image22.tif"/></Relationships>

</file>

<file path=ppt/slides/_rels/slide5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21.tif"/><Relationship Id="rId4" Type="http://schemas.openxmlformats.org/officeDocument/2006/relationships/image" Target="../media/image12.png"/><Relationship Id="rId5" Type="http://schemas.openxmlformats.org/officeDocument/2006/relationships/image" Target="../media/image22.tif"/></Relationships>

</file>

<file path=ppt/slides/_rels/slide5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21.tif"/><Relationship Id="rId4" Type="http://schemas.openxmlformats.org/officeDocument/2006/relationships/image" Target="../media/image12.png"/><Relationship Id="rId5" Type="http://schemas.openxmlformats.org/officeDocument/2006/relationships/image" Target="../media/image22.tif"/></Relationships>

</file>

<file path=ppt/slides/_rels/slide5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13.png"/><Relationship Id="rId4" Type="http://schemas.openxmlformats.org/officeDocument/2006/relationships/image" Target="../media/image14.png"/></Relationships>

</file>

<file path=ppt/slides/_rels/slide5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8.tif"/><Relationship Id="rId4" Type="http://schemas.openxmlformats.org/officeDocument/2006/relationships/image" Target="../media/image9.tif"/></Relationships>

</file>

<file path=ppt/slides/_rels/slide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6.tif"/><Relationship Id="rId4" Type="http://schemas.openxmlformats.org/officeDocument/2006/relationships/image" Target="../media/image7.tif"/></Relationships>

</file>

<file path=ppt/slides/_rels/slide6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7.png"/><Relationship Id="rId4" Type="http://schemas.openxmlformats.org/officeDocument/2006/relationships/image" Target="../media/image5.png"/><Relationship Id="rId5" Type="http://schemas.openxmlformats.org/officeDocument/2006/relationships/image" Target="../media/image6.png"/></Relationships>

</file>

<file path=ppt/slides/_rels/slide6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chart" Target="../charts/chart1.xml"/></Relationships>

</file>

<file path=ppt/slides/_rels/slide6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15.png"/></Relationships>

</file>

<file path=ppt/slides/_rels/slide6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hyperlink" Target="http://gradient.halide.ai/" TargetMode="External"/></Relationships>

</file>

<file path=ppt/slides/_rels/slide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8.tif"/><Relationship Id="rId4" Type="http://schemas.openxmlformats.org/officeDocument/2006/relationships/image" Target="../media/image9.tif"/></Relationships>

</file>

<file path=ppt/slides/_rels/slide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8.tif"/><Relationship Id="rId4" Type="http://schemas.openxmlformats.org/officeDocument/2006/relationships/image" Target="../media/image9.tif"/></Relationships>

</file>

<file path=ppt/slides/_rels/slide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10.tif"/><Relationship Id="rId6" Type="http://schemas.openxmlformats.org/officeDocument/2006/relationships/image" Target="../media/image11.tif"/><Relationship Id="rId7" Type="http://schemas.openxmlformats.org/officeDocument/2006/relationships/image" Target="../media/image12.tif"/><Relationship Id="rId8" Type="http://schemas.openxmlformats.org/officeDocument/2006/relationships/image" Target="../media/image8.tif"/><Relationship Id="rId9" Type="http://schemas.openxmlformats.org/officeDocument/2006/relationships/image" Target="../media/image9.tif"/></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 name="Differentiable Programming for…"/>
          <p:cNvSpPr txBox="1"/>
          <p:nvPr/>
        </p:nvSpPr>
        <p:spPr>
          <a:xfrm>
            <a:off x="842089" y="1404777"/>
            <a:ext cx="10507822" cy="2166998"/>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ctr">
              <a:defRPr sz="4800"/>
            </a:pPr>
            <a:r>
              <a:t>Differentiable Programming for</a:t>
            </a:r>
          </a:p>
          <a:p>
            <a:pPr algn="ctr">
              <a:defRPr sz="4800"/>
            </a:pPr>
            <a:r>
              <a:t>Image Processing and Deep Learning</a:t>
            </a:r>
          </a:p>
          <a:p>
            <a:pPr algn="ctr">
              <a:defRPr sz="4800"/>
            </a:pPr>
            <a:r>
              <a:t>in Halide</a:t>
            </a:r>
          </a:p>
        </p:txBody>
      </p:sp>
      <p:sp>
        <p:nvSpPr>
          <p:cNvPr id="76" name="Tzu-Mao Li, Michaël Gharbi, Andrew Adams,…"/>
          <p:cNvSpPr txBox="1"/>
          <p:nvPr/>
        </p:nvSpPr>
        <p:spPr>
          <a:xfrm>
            <a:off x="2221744" y="4688839"/>
            <a:ext cx="8258136" cy="1017946"/>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sz="3200"/>
            </a:pPr>
            <a:r>
              <a:t>Tzu-Mao Li, Michaël Gharbi, Andrew Adams,</a:t>
            </a:r>
          </a:p>
          <a:p>
            <a:pPr algn="ctr" defTabSz="821531">
              <a:defRPr sz="3200">
                <a:solidFill>
                  <a:srgbClr val="000000"/>
                </a:solidFill>
              </a:defRPr>
            </a:pPr>
            <a:r>
              <a:t>Frédo Durand, Jonathan Ragan-Kelley</a:t>
            </a:r>
          </a:p>
        </p:txBody>
      </p:sp>
      <p:sp>
        <p:nvSpPr>
          <p:cNvPr id="77" name="Slide Number"/>
          <p:cNvSpPr txBox="1"/>
          <p:nvPr>
            <p:ph type="sldNum" sz="quarter" idx="4294967295"/>
          </p:nvPr>
        </p:nvSpPr>
        <p:spPr>
          <a:xfrm>
            <a:off x="5892800" y="6172200"/>
            <a:ext cx="2844800" cy="3683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2" name="Title 1"/>
          <p:cNvSpPr txBox="1"/>
          <p:nvPr>
            <p:ph type="title"/>
          </p:nvPr>
        </p:nvSpPr>
        <p:spPr>
          <a:xfrm>
            <a:off x="322431" y="191408"/>
            <a:ext cx="11095540" cy="799225"/>
          </a:xfrm>
          <a:prstGeom prst="rect">
            <a:avLst/>
          </a:prstGeom>
        </p:spPr>
        <p:txBody>
          <a:bodyPr/>
          <a:lstStyle>
            <a:lvl1pPr>
              <a:defRPr sz="3800"/>
            </a:lvl1pPr>
          </a:lstStyle>
          <a:p>
            <a:pPr/>
            <a:r>
              <a:t>Gradients can be used for inverse problems</a:t>
            </a:r>
          </a:p>
        </p:txBody>
      </p:sp>
      <p:pic>
        <p:nvPicPr>
          <p:cNvPr id="333" name="blur_boat.png" descr="blur_boat.png"/>
          <p:cNvPicPr>
            <a:picLocks noChangeAspect="1"/>
          </p:cNvPicPr>
          <p:nvPr/>
        </p:nvPicPr>
        <p:blipFill>
          <a:blip r:embed="rId3">
            <a:alphaModFix amt="20000"/>
            <a:extLst/>
          </a:blip>
          <a:stretch>
            <a:fillRect/>
          </a:stretch>
        </p:blipFill>
        <p:spPr>
          <a:xfrm>
            <a:off x="3853917" y="1107861"/>
            <a:ext cx="2084143" cy="2084143"/>
          </a:xfrm>
          <a:prstGeom prst="rect">
            <a:avLst/>
          </a:prstGeom>
          <a:ln w="12700">
            <a:solidFill>
              <a:schemeClr val="accent1">
                <a:lumOff val="4782"/>
              </a:schemeClr>
            </a:solidFill>
            <a:miter lim="400000"/>
          </a:ln>
        </p:spPr>
      </p:pic>
      <p:sp>
        <p:nvSpPr>
          <p:cNvPr id="334" name="tuning image processing pipelines"/>
          <p:cNvSpPr txBox="1"/>
          <p:nvPr/>
        </p:nvSpPr>
        <p:spPr>
          <a:xfrm>
            <a:off x="5398925" y="3346719"/>
            <a:ext cx="5461235" cy="48620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800"/>
            </a:lvl1pPr>
          </a:lstStyle>
          <a:p>
            <a:pPr/>
            <a:r>
              <a:t>tuning image processing pipelines</a:t>
            </a:r>
          </a:p>
        </p:txBody>
      </p:sp>
      <p:pic>
        <p:nvPicPr>
          <p:cNvPr id="335" name="deconv_boat_ours.png" descr="deconv_boat_ours.png"/>
          <p:cNvPicPr>
            <a:picLocks noChangeAspect="1"/>
          </p:cNvPicPr>
          <p:nvPr/>
        </p:nvPicPr>
        <p:blipFill>
          <a:blip r:embed="rId4">
            <a:alphaModFix amt="20000"/>
            <a:extLst/>
          </a:blip>
          <a:stretch>
            <a:fillRect/>
          </a:stretch>
        </p:blipFill>
        <p:spPr>
          <a:xfrm>
            <a:off x="9433731" y="1107861"/>
            <a:ext cx="2084142" cy="2084143"/>
          </a:xfrm>
          <a:prstGeom prst="rect">
            <a:avLst/>
          </a:prstGeom>
          <a:ln w="12700">
            <a:solidFill>
              <a:schemeClr val="accent1">
                <a:lumOff val="4782"/>
              </a:schemeClr>
            </a:solidFill>
            <a:miter lim="400000"/>
          </a:ln>
        </p:spPr>
      </p:pic>
      <p:pic>
        <p:nvPicPr>
          <p:cNvPr id="336" name="Image" descr="Image"/>
          <p:cNvPicPr>
            <a:picLocks noChangeAspect="1"/>
          </p:cNvPicPr>
          <p:nvPr/>
        </p:nvPicPr>
        <p:blipFill>
          <a:blip r:embed="rId5">
            <a:alphaModFix amt="20000"/>
            <a:extLst/>
          </a:blip>
          <a:stretch>
            <a:fillRect/>
          </a:stretch>
        </p:blipFill>
        <p:spPr>
          <a:xfrm>
            <a:off x="6163829" y="1052245"/>
            <a:ext cx="906535" cy="906535"/>
          </a:xfrm>
          <a:prstGeom prst="rect">
            <a:avLst/>
          </a:prstGeom>
          <a:ln w="12700">
            <a:miter lim="400000"/>
          </a:ln>
        </p:spPr>
      </p:pic>
      <p:pic>
        <p:nvPicPr>
          <p:cNvPr id="337" name="Image" descr="Image"/>
          <p:cNvPicPr>
            <a:picLocks noChangeAspect="1"/>
          </p:cNvPicPr>
          <p:nvPr/>
        </p:nvPicPr>
        <p:blipFill>
          <a:blip r:embed="rId6">
            <a:alphaModFix amt="20000"/>
            <a:extLst/>
          </a:blip>
          <a:stretch>
            <a:fillRect/>
          </a:stretch>
        </p:blipFill>
        <p:spPr>
          <a:xfrm>
            <a:off x="7261206" y="1052245"/>
            <a:ext cx="906534" cy="906535"/>
          </a:xfrm>
          <a:prstGeom prst="rect">
            <a:avLst/>
          </a:prstGeom>
          <a:ln w="12700">
            <a:miter lim="400000"/>
          </a:ln>
        </p:spPr>
      </p:pic>
      <p:pic>
        <p:nvPicPr>
          <p:cNvPr id="338" name="Image" descr="Image"/>
          <p:cNvPicPr>
            <a:picLocks noChangeAspect="1"/>
          </p:cNvPicPr>
          <p:nvPr/>
        </p:nvPicPr>
        <p:blipFill>
          <a:blip r:embed="rId7">
            <a:alphaModFix amt="20000"/>
            <a:extLst/>
          </a:blip>
          <a:stretch>
            <a:fillRect/>
          </a:stretch>
        </p:blipFill>
        <p:spPr>
          <a:xfrm>
            <a:off x="8358582" y="1052245"/>
            <a:ext cx="906535" cy="906535"/>
          </a:xfrm>
          <a:prstGeom prst="rect">
            <a:avLst/>
          </a:prstGeom>
          <a:ln w="12700">
            <a:miter lim="400000"/>
          </a:ln>
        </p:spPr>
      </p:pic>
      <p:sp>
        <p:nvSpPr>
          <p:cNvPr id="339" name="Line"/>
          <p:cNvSpPr/>
          <p:nvPr/>
        </p:nvSpPr>
        <p:spPr>
          <a:xfrm>
            <a:off x="6106674" y="2674272"/>
            <a:ext cx="3158443" cy="1"/>
          </a:xfrm>
          <a:prstGeom prst="line">
            <a:avLst/>
          </a:prstGeom>
          <a:ln w="63500">
            <a:solidFill>
              <a:schemeClr val="accent6">
                <a:satOff val="-75221"/>
                <a:lumOff val="22254"/>
                <a:alpha val="20000"/>
              </a:schemeClr>
            </a:solidFill>
            <a:miter/>
            <a:tailEnd type="triangle"/>
          </a:ln>
        </p:spPr>
        <p:txBody>
          <a:bodyPr lIns="45719" rIns="45719"/>
          <a:lstStyle/>
          <a:p>
            <a:pPr/>
          </a:p>
        </p:txBody>
      </p:sp>
      <p:sp>
        <p:nvSpPr>
          <p:cNvPr id="340" name="Square"/>
          <p:cNvSpPr/>
          <p:nvPr/>
        </p:nvSpPr>
        <p:spPr>
          <a:xfrm>
            <a:off x="4593024" y="4710185"/>
            <a:ext cx="874619" cy="874619"/>
          </a:xfrm>
          <a:prstGeom prst="rect">
            <a:avLst/>
          </a:prstGeom>
          <a:solidFill>
            <a:schemeClr val="accent1">
              <a:lumOff val="4782"/>
            </a:schemeClr>
          </a:solidFill>
          <a:ln w="50800">
            <a:solidFill>
              <a:srgbClr val="000000"/>
            </a:solidFill>
            <a:miter/>
          </a:ln>
        </p:spPr>
        <p:txBody>
          <a:bodyPr lIns="45719" rIns="45719" anchor="ctr"/>
          <a:lstStyle/>
          <a:p>
            <a:pPr algn="ctr">
              <a:defRPr sz="3200"/>
            </a:pPr>
          </a:p>
        </p:txBody>
      </p:sp>
      <p:sp>
        <p:nvSpPr>
          <p:cNvPr id="341" name="Equation"/>
          <p:cNvSpPr txBox="1"/>
          <p:nvPr/>
        </p:nvSpPr>
        <p:spPr>
          <a:xfrm>
            <a:off x="4849358" y="4974901"/>
            <a:ext cx="361951" cy="345187"/>
          </a:xfrm>
          <a:prstGeom prst="rect">
            <a:avLst/>
          </a:prstGeom>
          <a:ln w="12700">
            <a:miter lim="400000"/>
          </a:ln>
        </p:spPr>
        <p:txBody>
          <a:bodyPr wrap="none" lIns="0" tIns="0" rIns="0" bIns="0">
            <a:spAutoFit/>
          </a:bodyPr>
          <a:lstStyle/>
          <a:p>
            <a:pPr latinLnBrk="1">
              <a:defRPr>
                <a:solidFill>
                  <a:srgbClr val="000000"/>
                </a:solidFill>
              </a:defRPr>
            </a:pPr>
            <a14:m>
              <m:oMathPara>
                <m:oMathParaPr>
                  <m:jc m:val="centerGroup"/>
                </m:oMathParaPr>
                <m:oMath>
                  <m:r>
                    <a:rPr xmlns:a="http://schemas.openxmlformats.org/drawingml/2006/main" sz="6000" i="1">
                      <a:solidFill>
                        <a:srgbClr val="001E38"/>
                      </a:solidFill>
                      <a:latin typeface="Cambria Math" panose="02040503050406030204" pitchFamily="18" charset="0"/>
                    </a:rPr>
                    <m:t>x</m:t>
                  </m:r>
                </m:oMath>
              </m:oMathPara>
            </a14:m>
            <a:endParaRPr sz="6000">
              <a:solidFill>
                <a:srgbClr val="001E38"/>
              </a:solidFill>
            </a:endParaRPr>
          </a:p>
        </p:txBody>
      </p:sp>
      <p:sp>
        <p:nvSpPr>
          <p:cNvPr id="342" name="latent image"/>
          <p:cNvSpPr txBox="1"/>
          <p:nvPr/>
        </p:nvSpPr>
        <p:spPr>
          <a:xfrm>
            <a:off x="3883689" y="5648887"/>
            <a:ext cx="2041362" cy="486208"/>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800"/>
            </a:lvl1pPr>
          </a:lstStyle>
          <a:p>
            <a:pPr/>
            <a:r>
              <a:t>latent image</a:t>
            </a:r>
          </a:p>
        </p:txBody>
      </p:sp>
      <p:sp>
        <p:nvSpPr>
          <p:cNvPr id="343" name="camera"/>
          <p:cNvSpPr/>
          <p:nvPr/>
        </p:nvSpPr>
        <p:spPr>
          <a:xfrm>
            <a:off x="6145393" y="4684785"/>
            <a:ext cx="3138160" cy="925419"/>
          </a:xfrm>
          <a:prstGeom prst="roundRect">
            <a:avLst>
              <a:gd name="adj" fmla="val 10327"/>
            </a:avLst>
          </a:prstGeom>
          <a:solidFill>
            <a:srgbClr val="CBD84C"/>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algn="ctr" defTabSz="821531">
              <a:defRPr sz="3200">
                <a:solidFill>
                  <a:srgbClr val="000000"/>
                </a:solidFill>
                <a:latin typeface="Lucida Console"/>
                <a:ea typeface="Lucida Console"/>
                <a:cs typeface="Lucida Console"/>
                <a:sym typeface="Lucida Console"/>
              </a:defRPr>
            </a:lvl1pPr>
          </a:lstStyle>
          <a:p>
            <a:pPr/>
            <a:r>
              <a:t>camera</a:t>
            </a:r>
          </a:p>
        </p:txBody>
      </p:sp>
      <p:pic>
        <p:nvPicPr>
          <p:cNvPr id="344" name="Image" descr="Image"/>
          <p:cNvPicPr>
            <a:picLocks noChangeAspect="1"/>
          </p:cNvPicPr>
          <p:nvPr/>
        </p:nvPicPr>
        <p:blipFill>
          <a:blip r:embed="rId8">
            <a:extLst/>
          </a:blip>
          <a:stretch>
            <a:fillRect/>
          </a:stretch>
        </p:blipFill>
        <p:spPr>
          <a:xfrm>
            <a:off x="10217638" y="4334694"/>
            <a:ext cx="1600201" cy="1625601"/>
          </a:xfrm>
          <a:prstGeom prst="rect">
            <a:avLst/>
          </a:prstGeom>
          <a:ln w="12700">
            <a:miter lim="400000"/>
          </a:ln>
        </p:spPr>
      </p:pic>
      <p:sp>
        <p:nvSpPr>
          <p:cNvPr id="345" name="Line"/>
          <p:cNvSpPr/>
          <p:nvPr/>
        </p:nvSpPr>
        <p:spPr>
          <a:xfrm>
            <a:off x="5566418" y="5350405"/>
            <a:ext cx="558398" cy="1"/>
          </a:xfrm>
          <a:prstGeom prst="line">
            <a:avLst/>
          </a:prstGeom>
          <a:ln w="63500">
            <a:solidFill>
              <a:schemeClr val="accent6">
                <a:satOff val="-75221"/>
                <a:lumOff val="22254"/>
              </a:schemeClr>
            </a:solidFill>
            <a:miter/>
            <a:tailEnd type="triangle"/>
          </a:ln>
        </p:spPr>
        <p:txBody>
          <a:bodyPr lIns="45719" rIns="45719"/>
          <a:lstStyle/>
          <a:p>
            <a:pPr/>
          </a:p>
        </p:txBody>
      </p:sp>
      <p:sp>
        <p:nvSpPr>
          <p:cNvPr id="346" name="Line"/>
          <p:cNvSpPr/>
          <p:nvPr/>
        </p:nvSpPr>
        <p:spPr>
          <a:xfrm flipV="1">
            <a:off x="8465695" y="2020392"/>
            <a:ext cx="1" cy="421324"/>
          </a:xfrm>
          <a:prstGeom prst="line">
            <a:avLst/>
          </a:prstGeom>
          <a:ln w="63500">
            <a:solidFill>
              <a:schemeClr val="accent5">
                <a:satOff val="-32755"/>
                <a:lumOff val="-12196"/>
                <a:alpha val="20000"/>
              </a:schemeClr>
            </a:solidFill>
            <a:miter/>
            <a:tailEnd type="triangle"/>
          </a:ln>
        </p:spPr>
        <p:txBody>
          <a:bodyPr lIns="45719" rIns="45719"/>
          <a:lstStyle/>
          <a:p>
            <a:pPr/>
          </a:p>
        </p:txBody>
      </p:sp>
      <p:sp>
        <p:nvSpPr>
          <p:cNvPr id="347" name="Line"/>
          <p:cNvSpPr/>
          <p:nvPr/>
        </p:nvSpPr>
        <p:spPr>
          <a:xfrm flipH="1">
            <a:off x="8472137" y="2406919"/>
            <a:ext cx="754870" cy="1"/>
          </a:xfrm>
          <a:prstGeom prst="line">
            <a:avLst/>
          </a:prstGeom>
          <a:ln w="63500">
            <a:solidFill>
              <a:schemeClr val="accent5">
                <a:satOff val="-32755"/>
                <a:lumOff val="-12196"/>
                <a:alpha val="20000"/>
              </a:schemeClr>
            </a:solidFill>
            <a:miter/>
          </a:ln>
        </p:spPr>
        <p:txBody>
          <a:bodyPr lIns="45719" rIns="45719"/>
          <a:lstStyle/>
          <a:p>
            <a:pPr/>
          </a:p>
        </p:txBody>
      </p:sp>
      <p:sp>
        <p:nvSpPr>
          <p:cNvPr id="348" name="Line"/>
          <p:cNvSpPr/>
          <p:nvPr/>
        </p:nvSpPr>
        <p:spPr>
          <a:xfrm>
            <a:off x="9504850" y="5322664"/>
            <a:ext cx="558397" cy="1"/>
          </a:xfrm>
          <a:prstGeom prst="line">
            <a:avLst/>
          </a:prstGeom>
          <a:ln w="63500">
            <a:solidFill>
              <a:schemeClr val="accent6">
                <a:satOff val="-75221"/>
                <a:lumOff val="22254"/>
              </a:schemeClr>
            </a:solidFill>
            <a:miter/>
            <a:tailEnd type="triangle"/>
          </a:ln>
        </p:spPr>
        <p:txBody>
          <a:bodyPr lIns="45719" rIns="45719"/>
          <a:lstStyle/>
          <a:p>
            <a:pPr/>
          </a:p>
        </p:txBody>
      </p:sp>
      <p:sp>
        <p:nvSpPr>
          <p:cNvPr id="349" name="Line"/>
          <p:cNvSpPr/>
          <p:nvPr/>
        </p:nvSpPr>
        <p:spPr>
          <a:xfrm flipH="1">
            <a:off x="9437944" y="4972324"/>
            <a:ext cx="558397" cy="1"/>
          </a:xfrm>
          <a:prstGeom prst="line">
            <a:avLst/>
          </a:prstGeom>
          <a:ln w="63500">
            <a:solidFill>
              <a:schemeClr val="accent5">
                <a:satOff val="-32755"/>
                <a:lumOff val="-12196"/>
              </a:schemeClr>
            </a:solidFill>
            <a:miter/>
            <a:tailEnd type="triangle"/>
          </a:ln>
        </p:spPr>
        <p:txBody>
          <a:bodyPr lIns="45719" rIns="45719"/>
          <a:lstStyle/>
          <a:p>
            <a:pPr/>
          </a:p>
        </p:txBody>
      </p:sp>
      <p:sp>
        <p:nvSpPr>
          <p:cNvPr id="350" name="Line"/>
          <p:cNvSpPr/>
          <p:nvPr/>
        </p:nvSpPr>
        <p:spPr>
          <a:xfrm flipH="1">
            <a:off x="5499512" y="4980485"/>
            <a:ext cx="558397" cy="1"/>
          </a:xfrm>
          <a:prstGeom prst="line">
            <a:avLst/>
          </a:prstGeom>
          <a:ln w="63500">
            <a:solidFill>
              <a:schemeClr val="accent5">
                <a:satOff val="-32755"/>
                <a:lumOff val="-12196"/>
              </a:schemeClr>
            </a:solidFill>
            <a:miter/>
            <a:tailEnd type="triangle"/>
          </a:ln>
        </p:spPr>
        <p:txBody>
          <a:bodyPr lIns="45719" rIns="45719"/>
          <a:lstStyle/>
          <a:p>
            <a:pPr/>
          </a:p>
        </p:txBody>
      </p:sp>
      <p:sp>
        <p:nvSpPr>
          <p:cNvPr id="351" name="solve inverse problems"/>
          <p:cNvSpPr txBox="1"/>
          <p:nvPr/>
        </p:nvSpPr>
        <p:spPr>
          <a:xfrm>
            <a:off x="5871384" y="6300357"/>
            <a:ext cx="3740707" cy="486208"/>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800"/>
            </a:lvl1pPr>
          </a:lstStyle>
          <a:p>
            <a:pPr/>
            <a:r>
              <a:t>solve inverse problems</a:t>
            </a:r>
          </a:p>
        </p:txBody>
      </p:sp>
      <p:sp>
        <p:nvSpPr>
          <p:cNvPr id="352" name="kernels"/>
          <p:cNvSpPr txBox="1"/>
          <p:nvPr/>
        </p:nvSpPr>
        <p:spPr>
          <a:xfrm>
            <a:off x="7012697" y="1987950"/>
            <a:ext cx="1250465" cy="48620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800"/>
            </a:lvl1pPr>
          </a:lstStyle>
          <a:p>
            <a:pPr/>
            <a:r>
              <a:t>kernels</a:t>
            </a:r>
          </a:p>
        </p:txBody>
      </p:sp>
      <p:sp>
        <p:nvSpPr>
          <p:cNvPr id="353" name="Slide Number Placeholder 4"/>
          <p:cNvSpPr txBox="1"/>
          <p:nvPr>
            <p:ph type="sldNum" sz="quarter" idx="2"/>
          </p:nvPr>
        </p:nvSpPr>
        <p:spPr>
          <a:xfrm>
            <a:off x="11502936" y="6444934"/>
            <a:ext cx="203025" cy="177433"/>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54" name="Image" descr="Image"/>
          <p:cNvPicPr>
            <a:picLocks noChangeAspect="1"/>
          </p:cNvPicPr>
          <p:nvPr/>
        </p:nvPicPr>
        <p:blipFill>
          <a:blip r:embed="rId9">
            <a:alphaModFix amt="20000"/>
            <a:extLst/>
          </a:blip>
          <a:stretch>
            <a:fillRect/>
          </a:stretch>
        </p:blipFill>
        <p:spPr>
          <a:xfrm>
            <a:off x="904120" y="959998"/>
            <a:ext cx="1432359" cy="1432359"/>
          </a:xfrm>
          <a:prstGeom prst="rect">
            <a:avLst/>
          </a:prstGeom>
          <a:ln w="12700">
            <a:miter lim="400000"/>
          </a:ln>
        </p:spPr>
      </p:pic>
      <p:pic>
        <p:nvPicPr>
          <p:cNvPr id="355" name="Image" descr="Image"/>
          <p:cNvPicPr>
            <a:picLocks noChangeAspect="1"/>
          </p:cNvPicPr>
          <p:nvPr/>
        </p:nvPicPr>
        <p:blipFill>
          <a:blip r:embed="rId10">
            <a:alphaModFix amt="20000"/>
            <a:extLst/>
          </a:blip>
          <a:stretch>
            <a:fillRect/>
          </a:stretch>
        </p:blipFill>
        <p:spPr>
          <a:xfrm>
            <a:off x="879903" y="4787288"/>
            <a:ext cx="1480793" cy="1477443"/>
          </a:xfrm>
          <a:prstGeom prst="rect">
            <a:avLst/>
          </a:prstGeom>
          <a:ln w="12700">
            <a:miter lim="400000"/>
          </a:ln>
        </p:spPr>
      </p:pic>
      <p:grpSp>
        <p:nvGrpSpPr>
          <p:cNvPr id="360" name="Group"/>
          <p:cNvGrpSpPr/>
          <p:nvPr/>
        </p:nvGrpSpPr>
        <p:grpSpPr>
          <a:xfrm>
            <a:off x="777670" y="2956188"/>
            <a:ext cx="1685259" cy="1267269"/>
            <a:chOff x="0" y="0"/>
            <a:chExt cx="1685258" cy="1267267"/>
          </a:xfrm>
        </p:grpSpPr>
        <p:sp>
          <p:nvSpPr>
            <p:cNvPr id="356" name="Shape"/>
            <p:cNvSpPr/>
            <p:nvPr/>
          </p:nvSpPr>
          <p:spPr>
            <a:xfrm>
              <a:off x="0" y="0"/>
              <a:ext cx="1304259" cy="8862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922" y="0"/>
                  </a:moveTo>
                  <a:lnTo>
                    <a:pt x="21600" y="0"/>
                  </a:lnTo>
                  <a:lnTo>
                    <a:pt x="14678" y="21600"/>
                  </a:lnTo>
                  <a:lnTo>
                    <a:pt x="0" y="21600"/>
                  </a:lnTo>
                  <a:lnTo>
                    <a:pt x="6922" y="0"/>
                  </a:lnTo>
                  <a:close/>
                </a:path>
              </a:pathLst>
            </a:custGeom>
            <a:solidFill>
              <a:srgbClr val="CBD84C">
                <a:alpha val="50024"/>
              </a:srgbClr>
            </a:solidFill>
            <a:ln w="12700" cap="flat">
              <a:noFill/>
              <a:miter lim="400000"/>
            </a:ln>
            <a:effectLst/>
          </p:spPr>
          <p:txBody>
            <a:bodyPr wrap="square" lIns="45719" tIns="45719" rIns="45719" bIns="45719" numCol="1" anchor="ctr">
              <a:noAutofit/>
            </a:bodyPr>
            <a:lstStyle/>
            <a:p>
              <a:pPr/>
            </a:p>
          </p:txBody>
        </p:sp>
        <p:sp>
          <p:nvSpPr>
            <p:cNvPr id="357" name="Shape"/>
            <p:cNvSpPr/>
            <p:nvPr/>
          </p:nvSpPr>
          <p:spPr>
            <a:xfrm>
              <a:off x="127000" y="126999"/>
              <a:ext cx="1304259" cy="88626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922" y="0"/>
                  </a:moveTo>
                  <a:lnTo>
                    <a:pt x="21600" y="0"/>
                  </a:lnTo>
                  <a:lnTo>
                    <a:pt x="14678" y="21600"/>
                  </a:lnTo>
                  <a:lnTo>
                    <a:pt x="0" y="21600"/>
                  </a:lnTo>
                  <a:lnTo>
                    <a:pt x="6922" y="0"/>
                  </a:lnTo>
                  <a:close/>
                </a:path>
              </a:pathLst>
            </a:custGeom>
            <a:solidFill>
              <a:srgbClr val="CBD84C">
                <a:alpha val="50024"/>
              </a:srgbClr>
            </a:solidFill>
            <a:ln w="12700" cap="flat">
              <a:noFill/>
              <a:miter lim="400000"/>
            </a:ln>
            <a:effectLst/>
          </p:spPr>
          <p:txBody>
            <a:bodyPr wrap="square" lIns="45719" tIns="45719" rIns="45719" bIns="45719" numCol="1" anchor="ctr">
              <a:noAutofit/>
            </a:bodyPr>
            <a:lstStyle/>
            <a:p>
              <a:pPr/>
            </a:p>
          </p:txBody>
        </p:sp>
        <p:sp>
          <p:nvSpPr>
            <p:cNvPr id="358" name="Shape"/>
            <p:cNvSpPr/>
            <p:nvPr/>
          </p:nvSpPr>
          <p:spPr>
            <a:xfrm>
              <a:off x="254000" y="253999"/>
              <a:ext cx="1304259" cy="88626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922" y="0"/>
                  </a:moveTo>
                  <a:lnTo>
                    <a:pt x="21600" y="0"/>
                  </a:lnTo>
                  <a:lnTo>
                    <a:pt x="14678" y="21600"/>
                  </a:lnTo>
                  <a:lnTo>
                    <a:pt x="0" y="21600"/>
                  </a:lnTo>
                  <a:lnTo>
                    <a:pt x="6922" y="0"/>
                  </a:lnTo>
                  <a:close/>
                </a:path>
              </a:pathLst>
            </a:custGeom>
            <a:solidFill>
              <a:srgbClr val="CBD84C">
                <a:alpha val="50024"/>
              </a:srgbClr>
            </a:solidFill>
            <a:ln w="12700" cap="flat">
              <a:noFill/>
              <a:miter lim="400000"/>
            </a:ln>
            <a:effectLst/>
          </p:spPr>
          <p:txBody>
            <a:bodyPr wrap="square" lIns="45719" tIns="45719" rIns="45719" bIns="45719" numCol="1" anchor="ctr">
              <a:noAutofit/>
            </a:bodyPr>
            <a:lstStyle/>
            <a:p>
              <a:pPr/>
            </a:p>
          </p:txBody>
        </p:sp>
        <p:sp>
          <p:nvSpPr>
            <p:cNvPr id="359" name="Shape"/>
            <p:cNvSpPr/>
            <p:nvPr/>
          </p:nvSpPr>
          <p:spPr>
            <a:xfrm>
              <a:off x="381000" y="380999"/>
              <a:ext cx="1304259" cy="88626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922" y="0"/>
                  </a:moveTo>
                  <a:lnTo>
                    <a:pt x="21600" y="0"/>
                  </a:lnTo>
                  <a:lnTo>
                    <a:pt x="14678" y="21600"/>
                  </a:lnTo>
                  <a:lnTo>
                    <a:pt x="0" y="21600"/>
                  </a:lnTo>
                  <a:lnTo>
                    <a:pt x="6922" y="0"/>
                  </a:lnTo>
                  <a:close/>
                </a:path>
              </a:pathLst>
            </a:custGeom>
            <a:solidFill>
              <a:srgbClr val="CBD84C">
                <a:alpha val="50024"/>
              </a:srgbClr>
            </a:solidFill>
            <a:ln w="12700" cap="flat">
              <a:noFill/>
              <a:miter lim="400000"/>
            </a:ln>
            <a:effectLst/>
          </p:spPr>
          <p:txBody>
            <a:bodyPr wrap="square" lIns="45719" tIns="45719" rIns="45719" bIns="45719" numCol="1" anchor="ctr">
              <a:noAutofit/>
            </a:bodyPr>
            <a:lstStyle/>
            <a:p>
              <a:pPr/>
            </a:p>
          </p:txBody>
        </p:sp>
      </p:grpSp>
      <p:sp>
        <p:nvSpPr>
          <p:cNvPr id="361" name="Line"/>
          <p:cNvSpPr/>
          <p:nvPr/>
        </p:nvSpPr>
        <p:spPr>
          <a:xfrm>
            <a:off x="1620299" y="2463611"/>
            <a:ext cx="1" cy="421324"/>
          </a:xfrm>
          <a:prstGeom prst="line">
            <a:avLst/>
          </a:prstGeom>
          <a:ln w="63500">
            <a:solidFill>
              <a:schemeClr val="accent6">
                <a:satOff val="-75221"/>
                <a:lumOff val="22254"/>
                <a:alpha val="20000"/>
              </a:schemeClr>
            </a:solidFill>
            <a:miter/>
            <a:tailEnd type="triangle"/>
          </a:ln>
        </p:spPr>
        <p:txBody>
          <a:bodyPr lIns="45719" rIns="45719"/>
          <a:lstStyle/>
          <a:p>
            <a:pPr/>
          </a:p>
        </p:txBody>
      </p:sp>
      <p:sp>
        <p:nvSpPr>
          <p:cNvPr id="362" name="Line"/>
          <p:cNvSpPr/>
          <p:nvPr/>
        </p:nvSpPr>
        <p:spPr>
          <a:xfrm>
            <a:off x="1620299" y="4294710"/>
            <a:ext cx="1" cy="421324"/>
          </a:xfrm>
          <a:prstGeom prst="line">
            <a:avLst/>
          </a:prstGeom>
          <a:ln w="63500">
            <a:solidFill>
              <a:schemeClr val="accent6">
                <a:satOff val="-75221"/>
                <a:lumOff val="22254"/>
                <a:alpha val="20000"/>
              </a:schemeClr>
            </a:solidFill>
            <a:miter/>
            <a:tailEnd type="triangle"/>
          </a:ln>
        </p:spPr>
        <p:txBody>
          <a:bodyPr lIns="45719" rIns="45719"/>
          <a:lstStyle/>
          <a:p>
            <a:pPr/>
          </a:p>
        </p:txBody>
      </p:sp>
      <p:sp>
        <p:nvSpPr>
          <p:cNvPr id="363" name="deep learning"/>
          <p:cNvSpPr txBox="1"/>
          <p:nvPr/>
        </p:nvSpPr>
        <p:spPr>
          <a:xfrm>
            <a:off x="490664" y="6335984"/>
            <a:ext cx="2259271" cy="486208"/>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800"/>
            </a:lvl1pPr>
          </a:lstStyle>
          <a:p>
            <a:pPr/>
            <a:r>
              <a:t>deep learning</a:t>
            </a:r>
          </a:p>
        </p:txBody>
      </p:sp>
      <p:sp>
        <p:nvSpPr>
          <p:cNvPr id="364" name="Line"/>
          <p:cNvSpPr/>
          <p:nvPr/>
        </p:nvSpPr>
        <p:spPr>
          <a:xfrm flipV="1">
            <a:off x="2035182" y="4294710"/>
            <a:ext cx="1" cy="421324"/>
          </a:xfrm>
          <a:prstGeom prst="line">
            <a:avLst/>
          </a:prstGeom>
          <a:ln w="63500">
            <a:solidFill>
              <a:schemeClr val="accent5">
                <a:satOff val="-32755"/>
                <a:lumOff val="-12196"/>
                <a:alpha val="20000"/>
              </a:schemeClr>
            </a:solidFill>
            <a:miter/>
            <a:tailEnd type="triangle"/>
          </a:ln>
        </p:spPr>
        <p:txBody>
          <a:bodyPr lIns="45719" rIns="45719"/>
          <a:lstStyle/>
          <a:p>
            <a:pP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8" name="Rectangle"/>
          <p:cNvSpPr/>
          <p:nvPr/>
        </p:nvSpPr>
        <p:spPr>
          <a:xfrm>
            <a:off x="781169" y="3882082"/>
            <a:ext cx="9625493" cy="2019829"/>
          </a:xfrm>
          <a:prstGeom prst="rect">
            <a:avLst/>
          </a:prstGeom>
          <a:solidFill>
            <a:schemeClr val="accent2">
              <a:lumOff val="5049"/>
            </a:schemeClr>
          </a:solidFill>
          <a:ln w="12700">
            <a:solidFill>
              <a:schemeClr val="accent1"/>
            </a:solidFill>
            <a:miter/>
          </a:ln>
        </p:spPr>
        <p:txBody>
          <a:bodyPr lIns="45719" rIns="45719" anchor="ctr"/>
          <a:lstStyle/>
          <a:p>
            <a:pPr/>
          </a:p>
        </p:txBody>
      </p:sp>
      <p:sp>
        <p:nvSpPr>
          <p:cNvPr id="369" name="Rectangle"/>
          <p:cNvSpPr/>
          <p:nvPr/>
        </p:nvSpPr>
        <p:spPr>
          <a:xfrm>
            <a:off x="781169" y="1543169"/>
            <a:ext cx="9625493" cy="2019829"/>
          </a:xfrm>
          <a:prstGeom prst="rect">
            <a:avLst/>
          </a:prstGeom>
          <a:solidFill>
            <a:schemeClr val="accent3">
              <a:lumOff val="18921"/>
            </a:schemeClr>
          </a:solidFill>
          <a:ln w="12700">
            <a:solidFill>
              <a:schemeClr val="accent1"/>
            </a:solidFill>
            <a:miter/>
          </a:ln>
        </p:spPr>
        <p:txBody>
          <a:bodyPr lIns="45719" rIns="45719" anchor="ctr"/>
          <a:lstStyle/>
          <a:p>
            <a:pPr/>
          </a:p>
        </p:txBody>
      </p:sp>
      <p:sp>
        <p:nvSpPr>
          <p:cNvPr id="370" name="Title 1"/>
          <p:cNvSpPr txBox="1"/>
          <p:nvPr>
            <p:ph type="title"/>
          </p:nvPr>
        </p:nvSpPr>
        <p:spPr>
          <a:xfrm>
            <a:off x="322431" y="191408"/>
            <a:ext cx="11095540" cy="799225"/>
          </a:xfrm>
          <a:prstGeom prst="rect">
            <a:avLst/>
          </a:prstGeom>
        </p:spPr>
        <p:txBody>
          <a:bodyPr/>
          <a:lstStyle>
            <a:lvl1pPr>
              <a:defRPr sz="3800"/>
            </a:lvl1pPr>
          </a:lstStyle>
          <a:p>
            <a:pPr/>
            <a:r>
              <a:t>Goal: system that computes gradients</a:t>
            </a:r>
          </a:p>
        </p:txBody>
      </p:sp>
      <p:sp>
        <p:nvSpPr>
          <p:cNvPr id="371" name="Slide Number Placeholder 4"/>
          <p:cNvSpPr txBox="1"/>
          <p:nvPr>
            <p:ph type="sldNum" sz="quarter" idx="2"/>
          </p:nvPr>
        </p:nvSpPr>
        <p:spPr>
          <a:xfrm>
            <a:off x="11509534" y="6444934"/>
            <a:ext cx="196427" cy="177433"/>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72" name="general"/>
          <p:cNvSpPr txBox="1"/>
          <p:nvPr/>
        </p:nvSpPr>
        <p:spPr>
          <a:xfrm>
            <a:off x="2255793" y="2500298"/>
            <a:ext cx="1883530" cy="68359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4200"/>
            </a:lvl1pPr>
          </a:lstStyle>
          <a:p>
            <a:pPr/>
            <a:r>
              <a:t>general</a:t>
            </a:r>
          </a:p>
        </p:txBody>
      </p:sp>
      <p:sp>
        <p:nvSpPr>
          <p:cNvPr id="373" name="easy to program"/>
          <p:cNvSpPr txBox="1"/>
          <p:nvPr/>
        </p:nvSpPr>
        <p:spPr>
          <a:xfrm>
            <a:off x="6015741" y="2500298"/>
            <a:ext cx="3958269" cy="68359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4200"/>
            </a:lvl1pPr>
          </a:lstStyle>
          <a:p>
            <a:pPr/>
            <a:r>
              <a:t>easy to program</a:t>
            </a:r>
          </a:p>
        </p:txBody>
      </p:sp>
      <p:sp>
        <p:nvSpPr>
          <p:cNvPr id="374" name="parallel"/>
          <p:cNvSpPr txBox="1"/>
          <p:nvPr/>
        </p:nvSpPr>
        <p:spPr>
          <a:xfrm>
            <a:off x="2322872" y="4862977"/>
            <a:ext cx="1823887" cy="68359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4200"/>
            </a:lvl1pPr>
          </a:lstStyle>
          <a:p>
            <a:pPr/>
            <a:r>
              <a:t>parallel</a:t>
            </a:r>
          </a:p>
        </p:txBody>
      </p:sp>
      <p:sp>
        <p:nvSpPr>
          <p:cNvPr id="375" name="memory efficient"/>
          <p:cNvSpPr txBox="1"/>
          <p:nvPr/>
        </p:nvSpPr>
        <p:spPr>
          <a:xfrm>
            <a:off x="5861895" y="4862977"/>
            <a:ext cx="4007233" cy="68359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4200"/>
            </a:lvl1pPr>
          </a:lstStyle>
          <a:p>
            <a:pPr/>
            <a:r>
              <a:t>memory efficient</a:t>
            </a:r>
          </a:p>
        </p:txBody>
      </p:sp>
      <p:sp>
        <p:nvSpPr>
          <p:cNvPr id="376" name="flexible:"/>
          <p:cNvSpPr txBox="1"/>
          <p:nvPr/>
        </p:nvSpPr>
        <p:spPr>
          <a:xfrm>
            <a:off x="1002567" y="1592128"/>
            <a:ext cx="1912700" cy="68359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4200"/>
            </a:lvl1pPr>
          </a:lstStyle>
          <a:p>
            <a:pPr/>
            <a:r>
              <a:t>flexible:</a:t>
            </a:r>
          </a:p>
        </p:txBody>
      </p:sp>
      <p:sp>
        <p:nvSpPr>
          <p:cNvPr id="377" name="efficient:"/>
          <p:cNvSpPr txBox="1"/>
          <p:nvPr/>
        </p:nvSpPr>
        <p:spPr>
          <a:xfrm>
            <a:off x="1002567" y="3875732"/>
            <a:ext cx="2080951" cy="68359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4200"/>
            </a:lvl1pPr>
          </a:lstStyle>
          <a:p>
            <a:pPr/>
            <a:r>
              <a:t>efficient:</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1" name="Rectangle"/>
          <p:cNvSpPr/>
          <p:nvPr/>
        </p:nvSpPr>
        <p:spPr>
          <a:xfrm>
            <a:off x="403025" y="4011478"/>
            <a:ext cx="8830666" cy="2019829"/>
          </a:xfrm>
          <a:prstGeom prst="rect">
            <a:avLst/>
          </a:prstGeom>
          <a:solidFill>
            <a:schemeClr val="accent2">
              <a:lumOff val="5049"/>
            </a:schemeClr>
          </a:solidFill>
          <a:ln w="12700">
            <a:solidFill>
              <a:schemeClr val="accent1"/>
            </a:solidFill>
            <a:miter/>
          </a:ln>
        </p:spPr>
        <p:txBody>
          <a:bodyPr lIns="45719" rIns="45719" anchor="ctr"/>
          <a:lstStyle/>
          <a:p>
            <a:pPr/>
          </a:p>
        </p:txBody>
      </p:sp>
      <p:sp>
        <p:nvSpPr>
          <p:cNvPr id="382" name="Rectangle"/>
          <p:cNvSpPr/>
          <p:nvPr/>
        </p:nvSpPr>
        <p:spPr>
          <a:xfrm>
            <a:off x="403025" y="1267275"/>
            <a:ext cx="8171703" cy="2019829"/>
          </a:xfrm>
          <a:prstGeom prst="rect">
            <a:avLst/>
          </a:prstGeom>
          <a:solidFill>
            <a:schemeClr val="accent3">
              <a:lumOff val="18921"/>
            </a:schemeClr>
          </a:solidFill>
          <a:ln w="12700">
            <a:solidFill>
              <a:schemeClr val="accent1"/>
            </a:solidFill>
            <a:miter/>
          </a:ln>
        </p:spPr>
        <p:txBody>
          <a:bodyPr lIns="45719" rIns="45719" anchor="ctr"/>
          <a:lstStyle/>
          <a:p>
            <a:pPr/>
          </a:p>
        </p:txBody>
      </p:sp>
      <p:sp>
        <p:nvSpPr>
          <p:cNvPr id="383" name="Title 1"/>
          <p:cNvSpPr txBox="1"/>
          <p:nvPr>
            <p:ph type="title"/>
          </p:nvPr>
        </p:nvSpPr>
        <p:spPr>
          <a:xfrm>
            <a:off x="322431" y="2073"/>
            <a:ext cx="11095540" cy="799225"/>
          </a:xfrm>
          <a:prstGeom prst="rect">
            <a:avLst/>
          </a:prstGeom>
        </p:spPr>
        <p:txBody>
          <a:bodyPr/>
          <a:lstStyle>
            <a:lvl1pPr defTabSz="813816">
              <a:defRPr sz="3382"/>
            </a:lvl1pPr>
          </a:lstStyle>
          <a:p>
            <a:pPr/>
            <a:r>
              <a:t>Existing automatic differentiation systems are limited</a:t>
            </a:r>
          </a:p>
        </p:txBody>
      </p:sp>
      <p:sp>
        <p:nvSpPr>
          <p:cNvPr id="384" name="Slide Number Placeholder 4"/>
          <p:cNvSpPr txBox="1"/>
          <p:nvPr>
            <p:ph type="sldNum" sz="quarter" idx="2"/>
          </p:nvPr>
        </p:nvSpPr>
        <p:spPr>
          <a:xfrm>
            <a:off x="11502936" y="6444934"/>
            <a:ext cx="203025" cy="177433"/>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85" name="too coarse-grained, inflexible"/>
          <p:cNvSpPr txBox="1"/>
          <p:nvPr/>
        </p:nvSpPr>
        <p:spPr>
          <a:xfrm>
            <a:off x="1199058" y="2224740"/>
            <a:ext cx="6923743" cy="68359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4200"/>
            </a:lvl1pPr>
          </a:lstStyle>
          <a:p>
            <a:pPr/>
            <a:r>
              <a:t>too coarse-grained, inflexible</a:t>
            </a:r>
          </a:p>
        </p:txBody>
      </p:sp>
      <p:sp>
        <p:nvSpPr>
          <p:cNvPr id="386" name="too general purpose, inefficient"/>
          <p:cNvSpPr txBox="1"/>
          <p:nvPr/>
        </p:nvSpPr>
        <p:spPr>
          <a:xfrm>
            <a:off x="1283919" y="5055417"/>
            <a:ext cx="7389166" cy="68359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4200"/>
            </a:lvl1pPr>
          </a:lstStyle>
          <a:p>
            <a:pPr/>
            <a:r>
              <a:t>too general purpose, inefficient</a:t>
            </a:r>
          </a:p>
        </p:txBody>
      </p:sp>
      <p:sp>
        <p:nvSpPr>
          <p:cNvPr id="387" name="deep learning framework:"/>
          <p:cNvSpPr txBox="1"/>
          <p:nvPr/>
        </p:nvSpPr>
        <p:spPr>
          <a:xfrm>
            <a:off x="484982" y="1352134"/>
            <a:ext cx="6122862" cy="68359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4200"/>
            </a:lvl1pPr>
          </a:lstStyle>
          <a:p>
            <a:pPr/>
            <a:r>
              <a:t>deep learning framework:</a:t>
            </a:r>
          </a:p>
        </p:txBody>
      </p:sp>
      <p:sp>
        <p:nvSpPr>
          <p:cNvPr id="388" name="automatic differentiation libraries:"/>
          <p:cNvSpPr txBox="1"/>
          <p:nvPr/>
        </p:nvSpPr>
        <p:spPr>
          <a:xfrm>
            <a:off x="528114" y="4177657"/>
            <a:ext cx="7921524" cy="68359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4200"/>
            </a:lvl1pPr>
          </a:lstStyle>
          <a:p>
            <a:pPr/>
            <a:r>
              <a:t>automatic differentiation libraries:</a:t>
            </a:r>
          </a:p>
        </p:txBody>
      </p:sp>
      <p:pic>
        <p:nvPicPr>
          <p:cNvPr id="389" name="Image" descr="Image"/>
          <p:cNvPicPr>
            <a:picLocks noChangeAspect="1"/>
          </p:cNvPicPr>
          <p:nvPr/>
        </p:nvPicPr>
        <p:blipFill>
          <a:blip r:embed="rId3">
            <a:extLst/>
          </a:blip>
          <a:stretch>
            <a:fillRect/>
          </a:stretch>
        </p:blipFill>
        <p:spPr>
          <a:xfrm>
            <a:off x="8475453" y="1297962"/>
            <a:ext cx="3528357" cy="705672"/>
          </a:xfrm>
          <a:prstGeom prst="rect">
            <a:avLst/>
          </a:prstGeom>
          <a:ln w="12700">
            <a:miter lim="400000"/>
          </a:ln>
        </p:spPr>
      </p:pic>
      <p:pic>
        <p:nvPicPr>
          <p:cNvPr id="390" name="Image" descr="Image"/>
          <p:cNvPicPr>
            <a:picLocks noChangeAspect="1"/>
          </p:cNvPicPr>
          <p:nvPr/>
        </p:nvPicPr>
        <p:blipFill>
          <a:blip r:embed="rId4">
            <a:extLst/>
          </a:blip>
          <a:stretch>
            <a:fillRect/>
          </a:stretch>
        </p:blipFill>
        <p:spPr>
          <a:xfrm>
            <a:off x="9433810" y="3673574"/>
            <a:ext cx="2806844" cy="1101421"/>
          </a:xfrm>
          <a:prstGeom prst="rect">
            <a:avLst/>
          </a:prstGeom>
          <a:ln w="12700">
            <a:miter lim="400000"/>
          </a:ln>
        </p:spPr>
      </p:pic>
      <p:pic>
        <p:nvPicPr>
          <p:cNvPr id="391" name="Image" descr="Image"/>
          <p:cNvPicPr>
            <a:picLocks noChangeAspect="1"/>
          </p:cNvPicPr>
          <p:nvPr/>
        </p:nvPicPr>
        <p:blipFill>
          <a:blip r:embed="rId5">
            <a:extLst/>
          </a:blip>
          <a:stretch>
            <a:fillRect/>
          </a:stretch>
        </p:blipFill>
        <p:spPr>
          <a:xfrm>
            <a:off x="10260641" y="4874204"/>
            <a:ext cx="1153181" cy="1551028"/>
          </a:xfrm>
          <a:prstGeom prst="rect">
            <a:avLst/>
          </a:prstGeom>
          <a:ln w="12700">
            <a:miter lim="400000"/>
          </a:ln>
        </p:spPr>
      </p:pic>
      <p:pic>
        <p:nvPicPr>
          <p:cNvPr id="392" name="Image" descr="Image"/>
          <p:cNvPicPr>
            <a:picLocks noChangeAspect="1"/>
          </p:cNvPicPr>
          <p:nvPr/>
        </p:nvPicPr>
        <p:blipFill>
          <a:blip r:embed="rId6">
            <a:extLst/>
          </a:blip>
          <a:stretch>
            <a:fillRect/>
          </a:stretch>
        </p:blipFill>
        <p:spPr>
          <a:xfrm>
            <a:off x="9395459" y="1862917"/>
            <a:ext cx="1688344" cy="1407236"/>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6" name="Title 1"/>
          <p:cNvSpPr txBox="1"/>
          <p:nvPr>
            <p:ph type="title"/>
          </p:nvPr>
        </p:nvSpPr>
        <p:spPr>
          <a:xfrm>
            <a:off x="322431" y="191408"/>
            <a:ext cx="11095540" cy="799225"/>
          </a:xfrm>
          <a:prstGeom prst="rect">
            <a:avLst/>
          </a:prstGeom>
        </p:spPr>
        <p:txBody>
          <a:bodyPr/>
          <a:lstStyle>
            <a:lvl1pPr>
              <a:defRPr sz="3800"/>
            </a:lvl1pPr>
          </a:lstStyle>
          <a:p>
            <a:pPr/>
            <a:r>
              <a:t>Developing custom operators is tedious</a:t>
            </a:r>
          </a:p>
        </p:txBody>
      </p:sp>
      <p:sp>
        <p:nvSpPr>
          <p:cNvPr id="397" name="red region: gradient code"/>
          <p:cNvSpPr txBox="1"/>
          <p:nvPr/>
        </p:nvSpPr>
        <p:spPr>
          <a:xfrm>
            <a:off x="583776" y="1118719"/>
            <a:ext cx="4109369" cy="537642"/>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defRPr sz="2800">
                <a:solidFill>
                  <a:srgbClr val="FF644E"/>
                </a:solidFill>
              </a:defRPr>
            </a:lvl1pPr>
          </a:lstStyle>
          <a:p>
            <a:pPr/>
            <a:r>
              <a:t>red region: gradient code</a:t>
            </a:r>
          </a:p>
        </p:txBody>
      </p:sp>
      <p:sp>
        <p:nvSpPr>
          <p:cNvPr id="398" name="code from Gharbi et al. 2017"/>
          <p:cNvSpPr txBox="1"/>
          <p:nvPr/>
        </p:nvSpPr>
        <p:spPr>
          <a:xfrm>
            <a:off x="6798940" y="5201639"/>
            <a:ext cx="4662390" cy="537642"/>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defRPr sz="2800">
                <a:solidFill>
                  <a:srgbClr val="000000"/>
                </a:solidFill>
              </a:defRPr>
            </a:lvl1pPr>
          </a:lstStyle>
          <a:p>
            <a:pPr/>
            <a:r>
              <a:t>code from Gharbi et al. 2017</a:t>
            </a:r>
          </a:p>
        </p:txBody>
      </p:sp>
      <p:sp>
        <p:nvSpPr>
          <p:cNvPr id="399" name="Content Placeholder 2"/>
          <p:cNvSpPr txBox="1"/>
          <p:nvPr>
            <p:ph type="body" sz="half" idx="1"/>
          </p:nvPr>
        </p:nvSpPr>
        <p:spPr>
          <a:xfrm>
            <a:off x="4567456" y="1847490"/>
            <a:ext cx="7291174" cy="3163020"/>
          </a:xfrm>
          <a:prstGeom prst="rect">
            <a:avLst/>
          </a:prstGeom>
        </p:spPr>
        <p:txBody>
          <a:bodyPr lIns="68580" tIns="68580" rIns="68580" bIns="68580"/>
          <a:lstStyle/>
          <a:p>
            <a:pPr marL="0" indent="0" defTabSz="1219169">
              <a:spcBef>
                <a:spcPts val="2000"/>
              </a:spcBef>
              <a:buSzTx/>
              <a:buFontTx/>
              <a:buNone/>
              <a:defRPr sz="3500">
                <a:solidFill>
                  <a:srgbClr val="000000"/>
                </a:solidFill>
              </a:defRPr>
            </a:pPr>
            <a:r>
              <a:t>derive the gradient (manually)</a:t>
            </a:r>
          </a:p>
          <a:p>
            <a:pPr marL="0" indent="0" defTabSz="1219169">
              <a:spcBef>
                <a:spcPts val="2000"/>
              </a:spcBef>
              <a:buSzTx/>
              <a:buFontTx/>
              <a:buNone/>
              <a:defRPr sz="3500">
                <a:solidFill>
                  <a:srgbClr val="000000"/>
                </a:solidFill>
              </a:defRPr>
            </a:pPr>
            <a:r>
              <a:t>implement</a:t>
            </a:r>
          </a:p>
          <a:p>
            <a:pPr marL="0" indent="0" defTabSz="1219169">
              <a:spcBef>
                <a:spcPts val="2000"/>
              </a:spcBef>
              <a:buSzTx/>
              <a:buFontTx/>
              <a:buNone/>
              <a:defRPr sz="3500">
                <a:solidFill>
                  <a:srgbClr val="000000"/>
                </a:solidFill>
              </a:defRPr>
            </a:pPr>
            <a:r>
              <a:t>debug</a:t>
            </a:r>
          </a:p>
          <a:p>
            <a:pPr marL="0" indent="0" defTabSz="1219169">
              <a:spcBef>
                <a:spcPts val="2000"/>
              </a:spcBef>
              <a:buSzTx/>
              <a:buFontTx/>
              <a:buNone/>
              <a:defRPr sz="3500">
                <a:solidFill>
                  <a:srgbClr val="000000"/>
                </a:solidFill>
              </a:defRPr>
            </a:pPr>
            <a:r>
              <a:t>repeat</a:t>
            </a:r>
          </a:p>
        </p:txBody>
      </p:sp>
      <p:sp>
        <p:nvSpPr>
          <p:cNvPr id="400" name="Slide Number Placeholder 4"/>
          <p:cNvSpPr txBox="1"/>
          <p:nvPr>
            <p:ph type="sldNum" sz="quarter" idx="2"/>
          </p:nvPr>
        </p:nvSpPr>
        <p:spPr>
          <a:xfrm>
            <a:off x="11502936" y="6444934"/>
            <a:ext cx="203025" cy="177433"/>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01" name="Image" descr="Image"/>
          <p:cNvPicPr>
            <a:picLocks noChangeAspect="1"/>
          </p:cNvPicPr>
          <p:nvPr/>
        </p:nvPicPr>
        <p:blipFill>
          <a:blip r:embed="rId3">
            <a:extLst/>
          </a:blip>
          <a:stretch>
            <a:fillRect/>
          </a:stretch>
        </p:blipFill>
        <p:spPr>
          <a:xfrm>
            <a:off x="938196" y="1618594"/>
            <a:ext cx="2526400" cy="3340937"/>
          </a:xfrm>
          <a:prstGeom prst="rect">
            <a:avLst/>
          </a:prstGeom>
          <a:ln w="12700">
            <a:miter lim="400000"/>
          </a:ln>
        </p:spPr>
      </p:pic>
      <p:sp>
        <p:nvSpPr>
          <p:cNvPr id="402" name="CUDA"/>
          <p:cNvSpPr txBox="1"/>
          <p:nvPr/>
        </p:nvSpPr>
        <p:spPr>
          <a:xfrm>
            <a:off x="725820" y="5118502"/>
            <a:ext cx="1182787" cy="537642"/>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defRPr b="1" sz="2800">
                <a:solidFill>
                  <a:srgbClr val="000000"/>
                </a:solidFill>
              </a:defRPr>
            </a:lvl1pPr>
          </a:lstStyle>
          <a:p>
            <a:pPr/>
            <a:r>
              <a:t>CUDA</a:t>
            </a:r>
          </a:p>
        </p:txBody>
      </p:sp>
      <p:sp>
        <p:nvSpPr>
          <p:cNvPr id="403" name="308 lines"/>
          <p:cNvSpPr txBox="1"/>
          <p:nvPr/>
        </p:nvSpPr>
        <p:spPr>
          <a:xfrm>
            <a:off x="2152574" y="5118502"/>
            <a:ext cx="1579018" cy="537642"/>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defRPr sz="2800">
                <a:solidFill>
                  <a:srgbClr val="000000"/>
                </a:solidFill>
              </a:defRPr>
            </a:lvl1pPr>
          </a:lstStyle>
          <a:p>
            <a:pPr/>
            <a:r>
              <a:t>308 lines</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7" name="Title 1"/>
          <p:cNvSpPr txBox="1"/>
          <p:nvPr>
            <p:ph type="title"/>
          </p:nvPr>
        </p:nvSpPr>
        <p:spPr>
          <a:xfrm>
            <a:off x="322431" y="191408"/>
            <a:ext cx="11095540" cy="799225"/>
          </a:xfrm>
          <a:prstGeom prst="rect">
            <a:avLst/>
          </a:prstGeom>
        </p:spPr>
        <p:txBody>
          <a:bodyPr/>
          <a:lstStyle>
            <a:lvl1pPr>
              <a:defRPr sz="3800"/>
            </a:lvl1pPr>
          </a:lstStyle>
          <a:p>
            <a:pPr/>
            <a:r>
              <a:t>Deep learning frameworks are limited</a:t>
            </a:r>
          </a:p>
        </p:txBody>
      </p:sp>
      <p:sp>
        <p:nvSpPr>
          <p:cNvPr id="408" name="Content Placeholder 2"/>
          <p:cNvSpPr txBox="1"/>
          <p:nvPr>
            <p:ph type="body" sz="quarter" idx="1"/>
          </p:nvPr>
        </p:nvSpPr>
        <p:spPr>
          <a:xfrm>
            <a:off x="7640839" y="1637745"/>
            <a:ext cx="4025633" cy="2374019"/>
          </a:xfrm>
          <a:prstGeom prst="rect">
            <a:avLst/>
          </a:prstGeom>
        </p:spPr>
        <p:txBody>
          <a:bodyPr lIns="68580" tIns="68580" rIns="68580" bIns="68580"/>
          <a:lstStyle/>
          <a:p>
            <a:pPr marL="583908" indent="-583908" defTabSz="1219169">
              <a:spcBef>
                <a:spcPts val="500"/>
              </a:spcBef>
              <a:buFont typeface="Helvetica"/>
              <a:defRPr sz="3400">
                <a:solidFill>
                  <a:srgbClr val="000000"/>
                </a:solidFill>
                <a:latin typeface="+mj-lt"/>
                <a:ea typeface="+mj-ea"/>
                <a:cs typeface="+mj-cs"/>
                <a:sym typeface="Helvetica"/>
              </a:defRPr>
            </a:pPr>
            <a:r>
              <a:t>coarse-grained operators</a:t>
            </a:r>
          </a:p>
          <a:p>
            <a:pPr marL="583908" indent="-583908" defTabSz="1219169">
              <a:spcBef>
                <a:spcPts val="500"/>
              </a:spcBef>
              <a:buFont typeface="Helvetica"/>
              <a:defRPr sz="3400">
                <a:solidFill>
                  <a:srgbClr val="000000"/>
                </a:solidFill>
                <a:latin typeface="+mj-lt"/>
                <a:ea typeface="+mj-ea"/>
                <a:cs typeface="+mj-cs"/>
                <a:sym typeface="Helvetica"/>
              </a:defRPr>
            </a:pPr>
            <a:r>
              <a:t>no control over performance</a:t>
            </a:r>
          </a:p>
        </p:txBody>
      </p:sp>
      <p:sp>
        <p:nvSpPr>
          <p:cNvPr id="409" name="Slide Number Placeholder 4"/>
          <p:cNvSpPr txBox="1"/>
          <p:nvPr>
            <p:ph type="sldNum" sz="quarter" idx="2"/>
          </p:nvPr>
        </p:nvSpPr>
        <p:spPr>
          <a:xfrm>
            <a:off x="11502936" y="6444934"/>
            <a:ext cx="203025" cy="177433"/>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10" name="Image" descr="Image"/>
          <p:cNvPicPr>
            <a:picLocks noChangeAspect="1"/>
          </p:cNvPicPr>
          <p:nvPr/>
        </p:nvPicPr>
        <p:blipFill>
          <a:blip r:embed="rId3">
            <a:extLst/>
          </a:blip>
          <a:stretch>
            <a:fillRect/>
          </a:stretch>
        </p:blipFill>
        <p:spPr>
          <a:xfrm>
            <a:off x="804014" y="969753"/>
            <a:ext cx="2526400" cy="3340937"/>
          </a:xfrm>
          <a:prstGeom prst="rect">
            <a:avLst/>
          </a:prstGeom>
          <a:ln w="12700">
            <a:miter lim="400000"/>
          </a:ln>
        </p:spPr>
      </p:pic>
      <p:sp>
        <p:nvSpPr>
          <p:cNvPr id="411" name="CUDA"/>
          <p:cNvSpPr txBox="1"/>
          <p:nvPr/>
        </p:nvSpPr>
        <p:spPr>
          <a:xfrm>
            <a:off x="591638" y="4469661"/>
            <a:ext cx="1182787" cy="537642"/>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defRPr b="1" sz="2800">
                <a:solidFill>
                  <a:srgbClr val="000000"/>
                </a:solidFill>
              </a:defRPr>
            </a:lvl1pPr>
          </a:lstStyle>
          <a:p>
            <a:pPr/>
            <a:r>
              <a:t>CUDA</a:t>
            </a:r>
          </a:p>
        </p:txBody>
      </p:sp>
      <p:sp>
        <p:nvSpPr>
          <p:cNvPr id="412" name="308 lines"/>
          <p:cNvSpPr txBox="1"/>
          <p:nvPr/>
        </p:nvSpPr>
        <p:spPr>
          <a:xfrm>
            <a:off x="2018392" y="4469661"/>
            <a:ext cx="1579018" cy="537642"/>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defRPr sz="2800">
                <a:solidFill>
                  <a:srgbClr val="000000"/>
                </a:solidFill>
              </a:defRPr>
            </a:lvl1pPr>
          </a:lstStyle>
          <a:p>
            <a:pPr/>
            <a:r>
              <a:t>308 lines</a:t>
            </a:r>
          </a:p>
        </p:txBody>
      </p:sp>
      <p:sp>
        <p:nvSpPr>
          <p:cNvPr id="413" name="red region: gradient code"/>
          <p:cNvSpPr txBox="1"/>
          <p:nvPr/>
        </p:nvSpPr>
        <p:spPr>
          <a:xfrm>
            <a:off x="233656" y="5953824"/>
            <a:ext cx="4109369" cy="537643"/>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defRPr sz="2800">
                <a:solidFill>
                  <a:srgbClr val="FF644E"/>
                </a:solidFill>
              </a:defRPr>
            </a:lvl1pPr>
          </a:lstStyle>
          <a:p>
            <a:pPr/>
            <a:r>
              <a:t>red region: gradient code</a:t>
            </a:r>
          </a:p>
        </p:txBody>
      </p:sp>
      <p:sp>
        <p:nvSpPr>
          <p:cNvPr id="414" name="430 ms (1M pix)…"/>
          <p:cNvSpPr txBox="1"/>
          <p:nvPr/>
        </p:nvSpPr>
        <p:spPr>
          <a:xfrm>
            <a:off x="615991" y="4941294"/>
            <a:ext cx="2902447" cy="944043"/>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lgn="r" defTabSz="821531">
              <a:defRPr sz="2800">
                <a:solidFill>
                  <a:srgbClr val="000000"/>
                </a:solidFill>
              </a:defRPr>
            </a:pPr>
            <a:r>
              <a:t>430 ms (1M pix)</a:t>
            </a:r>
          </a:p>
          <a:p>
            <a:pPr algn="r" defTabSz="821531">
              <a:defRPr sz="2800">
                <a:solidFill>
                  <a:srgbClr val="000000"/>
                </a:solidFill>
              </a:defRPr>
            </a:pPr>
            <a:r>
              <a:t>2270 ms (4M pix)</a:t>
            </a:r>
          </a:p>
        </p:txBody>
      </p:sp>
      <p:pic>
        <p:nvPicPr>
          <p:cNvPr id="415" name="Image" descr="Image"/>
          <p:cNvPicPr>
            <a:picLocks noChangeAspect="1"/>
          </p:cNvPicPr>
          <p:nvPr/>
        </p:nvPicPr>
        <p:blipFill>
          <a:blip r:embed="rId4">
            <a:extLst/>
          </a:blip>
          <a:stretch>
            <a:fillRect/>
          </a:stretch>
        </p:blipFill>
        <p:spPr>
          <a:xfrm>
            <a:off x="4472819" y="970019"/>
            <a:ext cx="2526400" cy="3345693"/>
          </a:xfrm>
          <a:prstGeom prst="rect">
            <a:avLst/>
          </a:prstGeom>
          <a:ln w="12700">
            <a:miter lim="400000"/>
          </a:ln>
        </p:spPr>
      </p:pic>
      <p:sp>
        <p:nvSpPr>
          <p:cNvPr id="416" name="PyTorch"/>
          <p:cNvSpPr txBox="1"/>
          <p:nvPr/>
        </p:nvSpPr>
        <p:spPr>
          <a:xfrm>
            <a:off x="4340664" y="4472305"/>
            <a:ext cx="1551931" cy="537642"/>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defRPr b="1" sz="2800">
                <a:solidFill>
                  <a:srgbClr val="000000"/>
                </a:solidFill>
              </a:defRPr>
            </a:lvl1pPr>
          </a:lstStyle>
          <a:p>
            <a:pPr/>
            <a:r>
              <a:t>PyTorch</a:t>
            </a:r>
          </a:p>
        </p:txBody>
      </p:sp>
      <p:sp>
        <p:nvSpPr>
          <p:cNvPr id="417" name="42 lines"/>
          <p:cNvSpPr txBox="1"/>
          <p:nvPr/>
        </p:nvSpPr>
        <p:spPr>
          <a:xfrm>
            <a:off x="6081941" y="4472305"/>
            <a:ext cx="1381250" cy="537642"/>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defRPr sz="2800">
                <a:solidFill>
                  <a:srgbClr val="000000"/>
                </a:solidFill>
              </a:defRPr>
            </a:lvl1pPr>
          </a:lstStyle>
          <a:p>
            <a:pPr/>
            <a:r>
              <a:t>42 lines</a:t>
            </a:r>
          </a:p>
        </p:txBody>
      </p:sp>
      <p:sp>
        <p:nvSpPr>
          <p:cNvPr id="418" name="1440 ms (1M pix)…"/>
          <p:cNvSpPr txBox="1"/>
          <p:nvPr/>
        </p:nvSpPr>
        <p:spPr>
          <a:xfrm>
            <a:off x="3830399" y="4943938"/>
            <a:ext cx="3811241" cy="944043"/>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lgn="r" defTabSz="821531">
              <a:defRPr sz="2800">
                <a:solidFill>
                  <a:srgbClr val="000000"/>
                </a:solidFill>
              </a:defRPr>
            </a:pPr>
            <a:r>
              <a:t>1440 ms (1M pix)</a:t>
            </a:r>
          </a:p>
          <a:p>
            <a:pPr algn="r" defTabSz="821531">
              <a:defRPr sz="2800">
                <a:solidFill>
                  <a:srgbClr val="000000"/>
                </a:solidFill>
              </a:defRPr>
            </a:pPr>
            <a:r>
              <a:rPr>
                <a:solidFill>
                  <a:srgbClr val="EE220C"/>
                </a:solidFill>
              </a:rPr>
              <a:t>out of memory</a:t>
            </a:r>
            <a:r>
              <a:t> (4M pix)</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2" name="Title 1"/>
          <p:cNvSpPr txBox="1"/>
          <p:nvPr>
            <p:ph type="title"/>
          </p:nvPr>
        </p:nvSpPr>
        <p:spPr>
          <a:xfrm>
            <a:off x="322431" y="191408"/>
            <a:ext cx="11095540" cy="799225"/>
          </a:xfrm>
          <a:prstGeom prst="rect">
            <a:avLst/>
          </a:prstGeom>
        </p:spPr>
        <p:txBody>
          <a:bodyPr/>
          <a:lstStyle>
            <a:lvl1pPr>
              <a:defRPr sz="3800"/>
            </a:lvl1pPr>
          </a:lstStyle>
          <a:p>
            <a:pPr/>
            <a:r>
              <a:t>Our solution is automatic, flexible, and efficient</a:t>
            </a:r>
          </a:p>
        </p:txBody>
      </p:sp>
      <p:pic>
        <p:nvPicPr>
          <p:cNvPr id="423" name="Image" descr="Image"/>
          <p:cNvPicPr>
            <a:picLocks noChangeAspect="1"/>
          </p:cNvPicPr>
          <p:nvPr/>
        </p:nvPicPr>
        <p:blipFill>
          <a:blip r:embed="rId3">
            <a:extLst/>
          </a:blip>
          <a:stretch>
            <a:fillRect/>
          </a:stretch>
        </p:blipFill>
        <p:spPr>
          <a:xfrm>
            <a:off x="8479848" y="970019"/>
            <a:ext cx="2526400" cy="3346225"/>
          </a:xfrm>
          <a:prstGeom prst="rect">
            <a:avLst/>
          </a:prstGeom>
          <a:ln w="12700">
            <a:miter lim="400000"/>
          </a:ln>
        </p:spPr>
      </p:pic>
      <p:sp>
        <p:nvSpPr>
          <p:cNvPr id="424" name="Ours"/>
          <p:cNvSpPr txBox="1"/>
          <p:nvPr/>
        </p:nvSpPr>
        <p:spPr>
          <a:xfrm>
            <a:off x="8456099" y="4472571"/>
            <a:ext cx="985541" cy="537643"/>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defRPr b="1" sz="2800">
                <a:solidFill>
                  <a:srgbClr val="000000"/>
                </a:solidFill>
              </a:defRPr>
            </a:lvl1pPr>
          </a:lstStyle>
          <a:p>
            <a:pPr/>
            <a:r>
              <a:t>Ours</a:t>
            </a:r>
          </a:p>
        </p:txBody>
      </p:sp>
      <p:sp>
        <p:nvSpPr>
          <p:cNvPr id="425" name="24 lines"/>
          <p:cNvSpPr txBox="1"/>
          <p:nvPr/>
        </p:nvSpPr>
        <p:spPr>
          <a:xfrm>
            <a:off x="9767515" y="4472571"/>
            <a:ext cx="1381250" cy="537643"/>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defRPr sz="2800">
                <a:solidFill>
                  <a:srgbClr val="000000"/>
                </a:solidFill>
              </a:defRPr>
            </a:lvl1pPr>
          </a:lstStyle>
          <a:p>
            <a:pPr/>
            <a:r>
              <a:t>24 lines</a:t>
            </a:r>
          </a:p>
        </p:txBody>
      </p:sp>
      <p:sp>
        <p:nvSpPr>
          <p:cNvPr id="426" name="64 ms (1M pix)…"/>
          <p:cNvSpPr txBox="1"/>
          <p:nvPr/>
        </p:nvSpPr>
        <p:spPr>
          <a:xfrm>
            <a:off x="8390708" y="4944204"/>
            <a:ext cx="2704680" cy="944043"/>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lgn="r" defTabSz="821531">
              <a:defRPr sz="2800">
                <a:solidFill>
                  <a:srgbClr val="000000"/>
                </a:solidFill>
              </a:defRPr>
            </a:pPr>
            <a:r>
              <a:t>64 ms (1M pix)</a:t>
            </a:r>
          </a:p>
          <a:p>
            <a:pPr algn="r" defTabSz="821531">
              <a:defRPr sz="2800">
                <a:solidFill>
                  <a:srgbClr val="000000"/>
                </a:solidFill>
              </a:defRPr>
            </a:pPr>
            <a:r>
              <a:t>165 ms</a:t>
            </a:r>
            <a:r>
              <a:t> (4M pix)</a:t>
            </a:r>
          </a:p>
        </p:txBody>
      </p:sp>
      <p:pic>
        <p:nvPicPr>
          <p:cNvPr id="427" name="Image" descr="Image"/>
          <p:cNvPicPr>
            <a:picLocks noChangeAspect="1"/>
          </p:cNvPicPr>
          <p:nvPr/>
        </p:nvPicPr>
        <p:blipFill>
          <a:blip r:embed="rId4">
            <a:extLst/>
          </a:blip>
          <a:stretch>
            <a:fillRect/>
          </a:stretch>
        </p:blipFill>
        <p:spPr>
          <a:xfrm>
            <a:off x="804014" y="969753"/>
            <a:ext cx="2526400" cy="3340937"/>
          </a:xfrm>
          <a:prstGeom prst="rect">
            <a:avLst/>
          </a:prstGeom>
          <a:ln w="12700">
            <a:miter lim="400000"/>
          </a:ln>
        </p:spPr>
      </p:pic>
      <p:sp>
        <p:nvSpPr>
          <p:cNvPr id="428" name="CUDA"/>
          <p:cNvSpPr txBox="1"/>
          <p:nvPr/>
        </p:nvSpPr>
        <p:spPr>
          <a:xfrm>
            <a:off x="591638" y="4469661"/>
            <a:ext cx="1182787" cy="537642"/>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defRPr b="1" sz="2800">
                <a:solidFill>
                  <a:srgbClr val="000000"/>
                </a:solidFill>
              </a:defRPr>
            </a:lvl1pPr>
          </a:lstStyle>
          <a:p>
            <a:pPr/>
            <a:r>
              <a:t>CUDA</a:t>
            </a:r>
          </a:p>
        </p:txBody>
      </p:sp>
      <p:sp>
        <p:nvSpPr>
          <p:cNvPr id="429" name="308 lines"/>
          <p:cNvSpPr txBox="1"/>
          <p:nvPr/>
        </p:nvSpPr>
        <p:spPr>
          <a:xfrm>
            <a:off x="2018392" y="4469661"/>
            <a:ext cx="1579018" cy="537642"/>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defRPr sz="2800">
                <a:solidFill>
                  <a:srgbClr val="000000"/>
                </a:solidFill>
              </a:defRPr>
            </a:lvl1pPr>
          </a:lstStyle>
          <a:p>
            <a:pPr/>
            <a:r>
              <a:t>308 lines</a:t>
            </a:r>
          </a:p>
        </p:txBody>
      </p:sp>
      <p:sp>
        <p:nvSpPr>
          <p:cNvPr id="430" name="red region: gradient code"/>
          <p:cNvSpPr txBox="1"/>
          <p:nvPr/>
        </p:nvSpPr>
        <p:spPr>
          <a:xfrm>
            <a:off x="233656" y="5953824"/>
            <a:ext cx="4109369" cy="537643"/>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defRPr sz="2800">
                <a:solidFill>
                  <a:srgbClr val="FF644E"/>
                </a:solidFill>
              </a:defRPr>
            </a:lvl1pPr>
          </a:lstStyle>
          <a:p>
            <a:pPr/>
            <a:r>
              <a:t>red region: gradient code</a:t>
            </a:r>
          </a:p>
        </p:txBody>
      </p:sp>
      <p:sp>
        <p:nvSpPr>
          <p:cNvPr id="431" name="430 ms (1M pix)…"/>
          <p:cNvSpPr txBox="1"/>
          <p:nvPr/>
        </p:nvSpPr>
        <p:spPr>
          <a:xfrm>
            <a:off x="615991" y="4941294"/>
            <a:ext cx="2902447" cy="944043"/>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lgn="r" defTabSz="821531">
              <a:defRPr sz="2800">
                <a:solidFill>
                  <a:srgbClr val="000000"/>
                </a:solidFill>
              </a:defRPr>
            </a:pPr>
            <a:r>
              <a:t>430 ms (1M pix)</a:t>
            </a:r>
          </a:p>
          <a:p>
            <a:pPr algn="r" defTabSz="821531">
              <a:defRPr sz="2800">
                <a:solidFill>
                  <a:srgbClr val="000000"/>
                </a:solidFill>
              </a:defRPr>
            </a:pPr>
            <a:r>
              <a:t>2270 ms (4M pix)</a:t>
            </a:r>
          </a:p>
        </p:txBody>
      </p:sp>
      <p:pic>
        <p:nvPicPr>
          <p:cNvPr id="432" name="Image" descr="Image"/>
          <p:cNvPicPr>
            <a:picLocks noChangeAspect="1"/>
          </p:cNvPicPr>
          <p:nvPr/>
        </p:nvPicPr>
        <p:blipFill>
          <a:blip r:embed="rId5">
            <a:extLst/>
          </a:blip>
          <a:stretch>
            <a:fillRect/>
          </a:stretch>
        </p:blipFill>
        <p:spPr>
          <a:xfrm>
            <a:off x="4472819" y="970019"/>
            <a:ext cx="2526400" cy="3345693"/>
          </a:xfrm>
          <a:prstGeom prst="rect">
            <a:avLst/>
          </a:prstGeom>
          <a:ln w="12700">
            <a:miter lim="400000"/>
          </a:ln>
        </p:spPr>
      </p:pic>
      <p:sp>
        <p:nvSpPr>
          <p:cNvPr id="433" name="PyTorch"/>
          <p:cNvSpPr txBox="1"/>
          <p:nvPr/>
        </p:nvSpPr>
        <p:spPr>
          <a:xfrm>
            <a:off x="4340664" y="4472305"/>
            <a:ext cx="1551931" cy="537642"/>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defRPr b="1" sz="2800">
                <a:solidFill>
                  <a:srgbClr val="000000"/>
                </a:solidFill>
              </a:defRPr>
            </a:lvl1pPr>
          </a:lstStyle>
          <a:p>
            <a:pPr/>
            <a:r>
              <a:t>PyTorch</a:t>
            </a:r>
          </a:p>
        </p:txBody>
      </p:sp>
      <p:sp>
        <p:nvSpPr>
          <p:cNvPr id="434" name="42 lines"/>
          <p:cNvSpPr txBox="1"/>
          <p:nvPr/>
        </p:nvSpPr>
        <p:spPr>
          <a:xfrm>
            <a:off x="6081941" y="4472305"/>
            <a:ext cx="1381250" cy="537642"/>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defRPr sz="2800">
                <a:solidFill>
                  <a:srgbClr val="000000"/>
                </a:solidFill>
              </a:defRPr>
            </a:lvl1pPr>
          </a:lstStyle>
          <a:p>
            <a:pPr/>
            <a:r>
              <a:t>42 lines</a:t>
            </a:r>
          </a:p>
        </p:txBody>
      </p:sp>
      <p:sp>
        <p:nvSpPr>
          <p:cNvPr id="435" name="1440 ms (1M pix)…"/>
          <p:cNvSpPr txBox="1"/>
          <p:nvPr/>
        </p:nvSpPr>
        <p:spPr>
          <a:xfrm>
            <a:off x="3830399" y="4943938"/>
            <a:ext cx="3811241" cy="944043"/>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lgn="r" defTabSz="821531">
              <a:defRPr sz="2800">
                <a:solidFill>
                  <a:srgbClr val="000000"/>
                </a:solidFill>
              </a:defRPr>
            </a:pPr>
            <a:r>
              <a:t>1440 ms (1M pix)</a:t>
            </a:r>
          </a:p>
          <a:p>
            <a:pPr algn="r" defTabSz="821531">
              <a:defRPr sz="2800">
                <a:solidFill>
                  <a:srgbClr val="000000"/>
                </a:solidFill>
              </a:defRPr>
            </a:pPr>
            <a:r>
              <a:rPr>
                <a:solidFill>
                  <a:srgbClr val="EE220C"/>
                </a:solidFill>
              </a:rPr>
              <a:t>out of memory</a:t>
            </a:r>
            <a:r>
              <a:t> (4M pix)</a:t>
            </a:r>
          </a:p>
        </p:txBody>
      </p:sp>
      <p:sp>
        <p:nvSpPr>
          <p:cNvPr id="436" name="Slide Number Placeholder 4"/>
          <p:cNvSpPr txBox="1"/>
          <p:nvPr>
            <p:ph type="sldNum" sz="quarter" idx="2"/>
          </p:nvPr>
        </p:nvSpPr>
        <p:spPr>
          <a:xfrm>
            <a:off x="11502936" y="6444934"/>
            <a:ext cx="203025" cy="177433"/>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0" name="Title 1"/>
          <p:cNvSpPr txBox="1"/>
          <p:nvPr>
            <p:ph type="title"/>
          </p:nvPr>
        </p:nvSpPr>
        <p:spPr>
          <a:xfrm>
            <a:off x="322431" y="191408"/>
            <a:ext cx="11095540" cy="799225"/>
          </a:xfrm>
          <a:prstGeom prst="rect">
            <a:avLst/>
          </a:prstGeom>
        </p:spPr>
        <p:txBody>
          <a:bodyPr/>
          <a:lstStyle>
            <a:lvl1pPr>
              <a:defRPr sz="3800"/>
            </a:lvl1pPr>
          </a:lstStyle>
          <a:p>
            <a:pPr/>
            <a:r>
              <a:t>Goal: system that computes gradients</a:t>
            </a:r>
          </a:p>
        </p:txBody>
      </p:sp>
      <p:sp>
        <p:nvSpPr>
          <p:cNvPr id="441" name="Slide Number Placeholder 4"/>
          <p:cNvSpPr txBox="1"/>
          <p:nvPr>
            <p:ph type="sldNum" sz="quarter" idx="2"/>
          </p:nvPr>
        </p:nvSpPr>
        <p:spPr>
          <a:xfrm>
            <a:off x="11502936" y="6444934"/>
            <a:ext cx="203025" cy="177433"/>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42" name="Rectangle"/>
          <p:cNvSpPr/>
          <p:nvPr/>
        </p:nvSpPr>
        <p:spPr>
          <a:xfrm>
            <a:off x="781169" y="3882082"/>
            <a:ext cx="9625493" cy="2019829"/>
          </a:xfrm>
          <a:prstGeom prst="rect">
            <a:avLst/>
          </a:prstGeom>
          <a:solidFill>
            <a:schemeClr val="accent2">
              <a:lumOff val="5049"/>
            </a:schemeClr>
          </a:solidFill>
          <a:ln w="12700">
            <a:solidFill>
              <a:schemeClr val="accent1"/>
            </a:solidFill>
            <a:miter/>
          </a:ln>
        </p:spPr>
        <p:txBody>
          <a:bodyPr lIns="45719" rIns="45719" anchor="ctr"/>
          <a:lstStyle/>
          <a:p>
            <a:pPr/>
          </a:p>
        </p:txBody>
      </p:sp>
      <p:sp>
        <p:nvSpPr>
          <p:cNvPr id="443" name="Rectangle"/>
          <p:cNvSpPr/>
          <p:nvPr/>
        </p:nvSpPr>
        <p:spPr>
          <a:xfrm>
            <a:off x="781169" y="1543169"/>
            <a:ext cx="9625493" cy="2019829"/>
          </a:xfrm>
          <a:prstGeom prst="rect">
            <a:avLst/>
          </a:prstGeom>
          <a:solidFill>
            <a:schemeClr val="accent3">
              <a:lumOff val="18921"/>
            </a:schemeClr>
          </a:solidFill>
          <a:ln w="12700">
            <a:solidFill>
              <a:schemeClr val="accent1"/>
            </a:solidFill>
            <a:miter/>
          </a:ln>
        </p:spPr>
        <p:txBody>
          <a:bodyPr lIns="45719" rIns="45719" anchor="ctr"/>
          <a:lstStyle/>
          <a:p>
            <a:pPr/>
          </a:p>
        </p:txBody>
      </p:sp>
      <p:sp>
        <p:nvSpPr>
          <p:cNvPr id="444" name="general"/>
          <p:cNvSpPr txBox="1"/>
          <p:nvPr/>
        </p:nvSpPr>
        <p:spPr>
          <a:xfrm>
            <a:off x="2255793" y="2500298"/>
            <a:ext cx="1883530" cy="68359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4200"/>
            </a:lvl1pPr>
          </a:lstStyle>
          <a:p>
            <a:pPr/>
            <a:r>
              <a:t>general</a:t>
            </a:r>
          </a:p>
        </p:txBody>
      </p:sp>
      <p:sp>
        <p:nvSpPr>
          <p:cNvPr id="445" name="easy to program"/>
          <p:cNvSpPr txBox="1"/>
          <p:nvPr/>
        </p:nvSpPr>
        <p:spPr>
          <a:xfrm>
            <a:off x="6015741" y="2500298"/>
            <a:ext cx="3958269" cy="68359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4200"/>
            </a:lvl1pPr>
          </a:lstStyle>
          <a:p>
            <a:pPr/>
            <a:r>
              <a:t>easy to program</a:t>
            </a:r>
          </a:p>
        </p:txBody>
      </p:sp>
      <p:sp>
        <p:nvSpPr>
          <p:cNvPr id="446" name="parallel"/>
          <p:cNvSpPr txBox="1"/>
          <p:nvPr/>
        </p:nvSpPr>
        <p:spPr>
          <a:xfrm>
            <a:off x="2322872" y="4862977"/>
            <a:ext cx="1823887" cy="68359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4200"/>
            </a:lvl1pPr>
          </a:lstStyle>
          <a:p>
            <a:pPr/>
            <a:r>
              <a:t>parallel</a:t>
            </a:r>
          </a:p>
        </p:txBody>
      </p:sp>
      <p:sp>
        <p:nvSpPr>
          <p:cNvPr id="447" name="memory efficient"/>
          <p:cNvSpPr txBox="1"/>
          <p:nvPr/>
        </p:nvSpPr>
        <p:spPr>
          <a:xfrm>
            <a:off x="5861895" y="4862977"/>
            <a:ext cx="4007233" cy="68359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4200"/>
            </a:lvl1pPr>
          </a:lstStyle>
          <a:p>
            <a:pPr/>
            <a:r>
              <a:t>memory efficient</a:t>
            </a:r>
          </a:p>
        </p:txBody>
      </p:sp>
      <p:sp>
        <p:nvSpPr>
          <p:cNvPr id="448" name="flexible:"/>
          <p:cNvSpPr txBox="1"/>
          <p:nvPr/>
        </p:nvSpPr>
        <p:spPr>
          <a:xfrm>
            <a:off x="1002567" y="1592128"/>
            <a:ext cx="1912700" cy="68359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4200"/>
            </a:lvl1pPr>
          </a:lstStyle>
          <a:p>
            <a:pPr/>
            <a:r>
              <a:t>flexible:</a:t>
            </a:r>
          </a:p>
        </p:txBody>
      </p:sp>
      <p:sp>
        <p:nvSpPr>
          <p:cNvPr id="449" name="efficient:"/>
          <p:cNvSpPr txBox="1"/>
          <p:nvPr/>
        </p:nvSpPr>
        <p:spPr>
          <a:xfrm>
            <a:off x="1002567" y="3875732"/>
            <a:ext cx="2080951" cy="68359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4200"/>
            </a:lvl1pPr>
          </a:lstStyle>
          <a:p>
            <a:pPr/>
            <a:r>
              <a:t>efficient:</a:t>
            </a:r>
          </a:p>
        </p:txBody>
      </p:sp>
      <p:sp>
        <p:nvSpPr>
          <p:cNvPr id="450" name="Rounded Rectangle"/>
          <p:cNvSpPr/>
          <p:nvPr/>
        </p:nvSpPr>
        <p:spPr>
          <a:xfrm>
            <a:off x="221540" y="1250636"/>
            <a:ext cx="10744752" cy="2501784"/>
          </a:xfrm>
          <a:prstGeom prst="roundRect">
            <a:avLst>
              <a:gd name="adj" fmla="val 7615"/>
            </a:avLst>
          </a:prstGeom>
          <a:ln w="127000">
            <a:solidFill>
              <a:schemeClr val="accent5">
                <a:satOff val="-32755"/>
                <a:lumOff val="-12196"/>
              </a:schemeClr>
            </a:solidFill>
            <a:miter/>
          </a:ln>
        </p:spPr>
        <p:txBody>
          <a:bodyPr lIns="45719" rIns="45719" anchor="ctr"/>
          <a:lstStyle/>
          <a:p>
            <a:pP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4" name="Title 1"/>
          <p:cNvSpPr txBox="1"/>
          <p:nvPr>
            <p:ph type="title"/>
          </p:nvPr>
        </p:nvSpPr>
        <p:spPr>
          <a:xfrm>
            <a:off x="322431" y="2073"/>
            <a:ext cx="11095540" cy="799225"/>
          </a:xfrm>
          <a:prstGeom prst="rect">
            <a:avLst/>
          </a:prstGeom>
        </p:spPr>
        <p:txBody>
          <a:bodyPr/>
          <a:lstStyle>
            <a:lvl1pPr>
              <a:defRPr sz="3800"/>
            </a:lvl1pPr>
          </a:lstStyle>
          <a:p>
            <a:pPr/>
            <a:r>
              <a:t>We build on Halide [Ragan-Kelley 2012]</a:t>
            </a:r>
          </a:p>
        </p:txBody>
      </p:sp>
      <p:sp>
        <p:nvSpPr>
          <p:cNvPr id="455" name="high-level algorithm:…"/>
          <p:cNvSpPr txBox="1"/>
          <p:nvPr/>
        </p:nvSpPr>
        <p:spPr>
          <a:xfrm>
            <a:off x="975503" y="1023225"/>
            <a:ext cx="3951486" cy="1002706"/>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p>
            <a:pPr algn="ctr" defTabSz="825500">
              <a:defRPr sz="3200">
                <a:solidFill>
                  <a:srgbClr val="000000"/>
                </a:solidFill>
              </a:defRPr>
            </a:pPr>
            <a:r>
              <a:t>high-level algorithm: </a:t>
            </a:r>
          </a:p>
          <a:p>
            <a:pPr algn="ctr" defTabSz="825500">
              <a:defRPr sz="3200">
                <a:solidFill>
                  <a:srgbClr val="000000"/>
                </a:solidFill>
              </a:defRPr>
            </a:pPr>
            <a:r>
              <a:t>gamma correction</a:t>
            </a:r>
          </a:p>
        </p:txBody>
      </p:sp>
      <p:sp>
        <p:nvSpPr>
          <p:cNvPr id="461" name="Connection Line"/>
          <p:cNvSpPr/>
          <p:nvPr/>
        </p:nvSpPr>
        <p:spPr>
          <a:xfrm>
            <a:off x="945804" y="3546353"/>
            <a:ext cx="4038663" cy="2664412"/>
          </a:xfrm>
          <a:custGeom>
            <a:avLst/>
            <a:gdLst/>
            <a:ahLst/>
            <a:cxnLst>
              <a:cxn ang="0">
                <a:pos x="wd2" y="hd2"/>
              </a:cxn>
              <a:cxn ang="5400000">
                <a:pos x="wd2" y="hd2"/>
              </a:cxn>
              <a:cxn ang="10800000">
                <a:pos x="wd2" y="hd2"/>
              </a:cxn>
              <a:cxn ang="16200000">
                <a:pos x="wd2" y="hd2"/>
              </a:cxn>
            </a:cxnLst>
            <a:rect l="0" t="0" r="r" b="b"/>
            <a:pathLst>
              <a:path w="21600" h="21158" fill="norm" stroke="1" extrusionOk="0">
                <a:moveTo>
                  <a:pt x="0" y="21158"/>
                </a:moveTo>
                <a:cubicBezTo>
                  <a:pt x="4561" y="6603"/>
                  <a:pt x="11761" y="-442"/>
                  <a:pt x="21600" y="22"/>
                </a:cubicBezTo>
              </a:path>
            </a:pathLst>
          </a:custGeom>
          <a:ln w="63500">
            <a:solidFill>
              <a:schemeClr val="accent2">
                <a:satOff val="-11277"/>
                <a:lumOff val="-15960"/>
              </a:schemeClr>
            </a:solidFill>
            <a:miter/>
          </a:ln>
        </p:spPr>
        <p:txBody>
          <a:bodyPr/>
          <a:lstStyle/>
          <a:p>
            <a:pPr/>
          </a:p>
        </p:txBody>
      </p:sp>
      <p:sp>
        <p:nvSpPr>
          <p:cNvPr id="457" name="Line"/>
          <p:cNvSpPr/>
          <p:nvPr/>
        </p:nvSpPr>
        <p:spPr>
          <a:xfrm>
            <a:off x="874266" y="6211161"/>
            <a:ext cx="4168494" cy="1"/>
          </a:xfrm>
          <a:prstGeom prst="line">
            <a:avLst/>
          </a:prstGeom>
          <a:ln w="63500">
            <a:solidFill>
              <a:srgbClr val="000000"/>
            </a:solidFill>
            <a:miter/>
            <a:tailEnd type="triangle"/>
          </a:ln>
        </p:spPr>
        <p:txBody>
          <a:bodyPr lIns="45719" rIns="45719"/>
          <a:lstStyle/>
          <a:p>
            <a:pPr/>
          </a:p>
        </p:txBody>
      </p:sp>
      <p:sp>
        <p:nvSpPr>
          <p:cNvPr id="458" name="Line"/>
          <p:cNvSpPr/>
          <p:nvPr/>
        </p:nvSpPr>
        <p:spPr>
          <a:xfrm flipV="1">
            <a:off x="907360" y="3244335"/>
            <a:ext cx="1" cy="2962359"/>
          </a:xfrm>
          <a:prstGeom prst="line">
            <a:avLst/>
          </a:prstGeom>
          <a:ln w="63500">
            <a:solidFill>
              <a:srgbClr val="000000"/>
            </a:solidFill>
            <a:miter/>
            <a:tailEnd type="triangle"/>
          </a:ln>
        </p:spPr>
        <p:txBody>
          <a:bodyPr lIns="45719" rIns="45719"/>
          <a:lstStyle/>
          <a:p>
            <a:pPr/>
          </a:p>
        </p:txBody>
      </p:sp>
      <p:sp>
        <p:nvSpPr>
          <p:cNvPr id="459" name="Func f;…"/>
          <p:cNvSpPr txBox="1"/>
          <p:nvPr/>
        </p:nvSpPr>
        <p:spPr>
          <a:xfrm>
            <a:off x="322469" y="2247858"/>
            <a:ext cx="5889239" cy="8026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sz="2800">
                <a:latin typeface="Lucida Console"/>
                <a:ea typeface="Lucida Console"/>
                <a:cs typeface="Lucida Console"/>
                <a:sym typeface="Lucida Console"/>
              </a:defRPr>
            </a:pPr>
            <a:r>
              <a:t>Func f;</a:t>
            </a:r>
          </a:p>
          <a:p>
            <a:pPr>
              <a:defRPr sz="2800">
                <a:latin typeface="Lucida Console"/>
                <a:ea typeface="Lucida Console"/>
                <a:cs typeface="Lucida Console"/>
                <a:sym typeface="Lucida Console"/>
              </a:defRPr>
            </a:pPr>
            <a:r>
              <a:rPr>
                <a:solidFill>
                  <a:schemeClr val="accent4">
                    <a:satOff val="-36012"/>
                    <a:lumOff val="-12196"/>
                  </a:schemeClr>
                </a:solidFill>
              </a:rPr>
              <a:t>f</a:t>
            </a:r>
            <a:r>
              <a:t>(x, y) = </a:t>
            </a:r>
            <a:r>
              <a:rPr>
                <a:solidFill>
                  <a:schemeClr val="accent4">
                    <a:satOff val="-36012"/>
                    <a:lumOff val="-12196"/>
                  </a:schemeClr>
                </a:solidFill>
              </a:rPr>
              <a:t>pow</a:t>
            </a:r>
            <a:r>
              <a:t>(</a:t>
            </a:r>
            <a:r>
              <a:rPr>
                <a:solidFill>
                  <a:schemeClr val="accent4">
                    <a:satOff val="-36012"/>
                    <a:lumOff val="-12196"/>
                  </a:schemeClr>
                </a:solidFill>
              </a:rPr>
              <a:t>im</a:t>
            </a:r>
            <a:r>
              <a:t>(x, y), g);</a:t>
            </a:r>
          </a:p>
        </p:txBody>
      </p:sp>
      <p:sp>
        <p:nvSpPr>
          <p:cNvPr id="460" name="Slide Number Placeholder 4"/>
          <p:cNvSpPr txBox="1"/>
          <p:nvPr>
            <p:ph type="sldNum" sz="quarter" idx="2"/>
          </p:nvPr>
        </p:nvSpPr>
        <p:spPr>
          <a:xfrm>
            <a:off x="11502936" y="6444934"/>
            <a:ext cx="203025" cy="177433"/>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5" name="Title 1"/>
          <p:cNvSpPr txBox="1"/>
          <p:nvPr>
            <p:ph type="title"/>
          </p:nvPr>
        </p:nvSpPr>
        <p:spPr>
          <a:xfrm>
            <a:off x="322431" y="2073"/>
            <a:ext cx="11095540" cy="799225"/>
          </a:xfrm>
          <a:prstGeom prst="rect">
            <a:avLst/>
          </a:prstGeom>
        </p:spPr>
        <p:txBody>
          <a:bodyPr/>
          <a:lstStyle>
            <a:lvl1pPr>
              <a:defRPr sz="3800"/>
            </a:lvl1pPr>
          </a:lstStyle>
          <a:p>
            <a:pPr/>
            <a:r>
              <a:t>We build on Halide [Ragan-Kelley 2012]</a:t>
            </a:r>
          </a:p>
        </p:txBody>
      </p:sp>
      <p:sp>
        <p:nvSpPr>
          <p:cNvPr id="466" name="Slide Number Placeholder 4"/>
          <p:cNvSpPr txBox="1"/>
          <p:nvPr>
            <p:ph type="sldNum" sz="quarter" idx="2"/>
          </p:nvPr>
        </p:nvSpPr>
        <p:spPr>
          <a:xfrm>
            <a:off x="11502936" y="6444934"/>
            <a:ext cx="203025" cy="177433"/>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67" name="Image" descr="Image"/>
          <p:cNvPicPr>
            <a:picLocks noChangeAspect="1"/>
          </p:cNvPicPr>
          <p:nvPr/>
        </p:nvPicPr>
        <p:blipFill>
          <a:blip r:embed="rId3">
            <a:extLst/>
          </a:blip>
          <a:stretch>
            <a:fillRect/>
          </a:stretch>
        </p:blipFill>
        <p:spPr>
          <a:xfrm>
            <a:off x="7025189" y="2967355"/>
            <a:ext cx="3244620" cy="3224530"/>
          </a:xfrm>
          <a:prstGeom prst="rect">
            <a:avLst/>
          </a:prstGeom>
          <a:ln w="12700">
            <a:miter lim="400000"/>
          </a:ln>
        </p:spPr>
      </p:pic>
      <p:sp>
        <p:nvSpPr>
          <p:cNvPr id="468" name="Line"/>
          <p:cNvSpPr/>
          <p:nvPr/>
        </p:nvSpPr>
        <p:spPr>
          <a:xfrm>
            <a:off x="7027540" y="2887888"/>
            <a:ext cx="1487761" cy="1"/>
          </a:xfrm>
          <a:prstGeom prst="line">
            <a:avLst/>
          </a:prstGeom>
          <a:ln w="63500">
            <a:solidFill>
              <a:srgbClr val="000000"/>
            </a:solidFill>
            <a:miter lim="400000"/>
            <a:headEnd type="triangle" len="sm"/>
            <a:tailEnd type="triangle" len="sm"/>
          </a:ln>
        </p:spPr>
        <p:txBody>
          <a:bodyPr lIns="71437" tIns="71437" rIns="71437" bIns="71437" anchor="ctr"/>
          <a:lstStyle/>
          <a:p>
            <a:pPr algn="ctr" defTabSz="821531">
              <a:defRPr sz="3000">
                <a:solidFill>
                  <a:schemeClr val="accent1">
                    <a:lumOff val="4782"/>
                  </a:schemeClr>
                </a:solidFill>
                <a:latin typeface="ヒラギノ角ゴ ProN W3"/>
                <a:ea typeface="ヒラギノ角ゴ ProN W3"/>
                <a:cs typeface="ヒラギノ角ゴ ProN W3"/>
                <a:sym typeface="ヒラギノ角ゴ ProN W3"/>
              </a:defRPr>
            </a:pPr>
          </a:p>
        </p:txBody>
      </p:sp>
      <p:sp>
        <p:nvSpPr>
          <p:cNvPr id="469" name="f.vectorize(x, 4)"/>
          <p:cNvSpPr txBox="1"/>
          <p:nvPr/>
        </p:nvSpPr>
        <p:spPr>
          <a:xfrm>
            <a:off x="6781813" y="2217378"/>
            <a:ext cx="3731371" cy="431801"/>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lgn="ctr" defTabSz="825500">
              <a:defRPr sz="2800">
                <a:solidFill>
                  <a:srgbClr val="000000"/>
                </a:solidFill>
                <a:latin typeface="Lucida Console"/>
                <a:ea typeface="Lucida Console"/>
                <a:cs typeface="Lucida Console"/>
                <a:sym typeface="Lucida Console"/>
              </a:defRPr>
            </a:lvl1pPr>
          </a:lstStyle>
          <a:p>
            <a:pPr/>
            <a:r>
              <a:t>f.vectorize(x, 4)</a:t>
            </a:r>
          </a:p>
        </p:txBody>
      </p:sp>
      <p:sp>
        <p:nvSpPr>
          <p:cNvPr id="470" name="Line"/>
          <p:cNvSpPr/>
          <p:nvPr/>
        </p:nvSpPr>
        <p:spPr>
          <a:xfrm flipV="1">
            <a:off x="10284771" y="3103051"/>
            <a:ext cx="1" cy="765268"/>
          </a:xfrm>
          <a:prstGeom prst="line">
            <a:avLst/>
          </a:prstGeom>
          <a:ln w="63500">
            <a:solidFill>
              <a:srgbClr val="000000"/>
            </a:solidFill>
            <a:miter lim="400000"/>
            <a:headEnd type="triangle" len="sm"/>
            <a:tailEnd type="triangle" len="sm"/>
          </a:ln>
        </p:spPr>
        <p:txBody>
          <a:bodyPr lIns="71437" tIns="71437" rIns="71437" bIns="71437" anchor="ctr"/>
          <a:lstStyle/>
          <a:p>
            <a:pPr algn="ctr" defTabSz="821531">
              <a:defRPr sz="3000">
                <a:solidFill>
                  <a:schemeClr val="accent1">
                    <a:lumOff val="4782"/>
                  </a:schemeClr>
                </a:solidFill>
                <a:latin typeface="ヒラギノ角ゴ ProN W3"/>
                <a:ea typeface="ヒラギノ角ゴ ProN W3"/>
                <a:cs typeface="ヒラギノ角ゴ ProN W3"/>
                <a:sym typeface="ヒラギノ角ゴ ProN W3"/>
              </a:defRPr>
            </a:pPr>
          </a:p>
        </p:txBody>
      </p:sp>
      <p:sp>
        <p:nvSpPr>
          <p:cNvPr id="471" name="Line"/>
          <p:cNvSpPr/>
          <p:nvPr/>
        </p:nvSpPr>
        <p:spPr>
          <a:xfrm flipV="1">
            <a:off x="10284771" y="3891772"/>
            <a:ext cx="1" cy="765268"/>
          </a:xfrm>
          <a:prstGeom prst="line">
            <a:avLst/>
          </a:prstGeom>
          <a:ln w="63500">
            <a:solidFill>
              <a:srgbClr val="000000"/>
            </a:solidFill>
            <a:miter lim="400000"/>
            <a:headEnd type="triangle" len="sm"/>
            <a:tailEnd type="triangle" len="sm"/>
          </a:ln>
        </p:spPr>
        <p:txBody>
          <a:bodyPr lIns="71437" tIns="71437" rIns="71437" bIns="71437" anchor="ctr"/>
          <a:lstStyle/>
          <a:p>
            <a:pPr algn="ctr" defTabSz="821531">
              <a:defRPr sz="3000">
                <a:solidFill>
                  <a:schemeClr val="accent1">
                    <a:lumOff val="4782"/>
                  </a:schemeClr>
                </a:solidFill>
                <a:latin typeface="ヒラギノ角ゴ ProN W3"/>
                <a:ea typeface="ヒラギノ角ゴ ProN W3"/>
                <a:cs typeface="ヒラギノ角ゴ ProN W3"/>
                <a:sym typeface="ヒラギノ角ゴ ProN W3"/>
              </a:defRPr>
            </a:pPr>
          </a:p>
        </p:txBody>
      </p:sp>
      <p:sp>
        <p:nvSpPr>
          <p:cNvPr id="472" name="Line"/>
          <p:cNvSpPr/>
          <p:nvPr/>
        </p:nvSpPr>
        <p:spPr>
          <a:xfrm flipV="1">
            <a:off x="10284771" y="4705893"/>
            <a:ext cx="1" cy="765267"/>
          </a:xfrm>
          <a:prstGeom prst="line">
            <a:avLst/>
          </a:prstGeom>
          <a:ln w="63500">
            <a:solidFill>
              <a:srgbClr val="000000"/>
            </a:solidFill>
            <a:miter lim="400000"/>
            <a:headEnd type="triangle" len="sm"/>
            <a:tailEnd type="triangle" len="sm"/>
          </a:ln>
        </p:spPr>
        <p:txBody>
          <a:bodyPr lIns="71437" tIns="71437" rIns="71437" bIns="71437" anchor="ctr"/>
          <a:lstStyle/>
          <a:p>
            <a:pPr algn="ctr" defTabSz="821531">
              <a:defRPr sz="3000">
                <a:solidFill>
                  <a:schemeClr val="accent1">
                    <a:lumOff val="4782"/>
                  </a:schemeClr>
                </a:solidFill>
                <a:latin typeface="ヒラギノ角ゴ ProN W3"/>
                <a:ea typeface="ヒラギノ角ゴ ProN W3"/>
                <a:cs typeface="ヒラギノ角ゴ ProN W3"/>
                <a:sym typeface="ヒラギノ角ゴ ProN W3"/>
              </a:defRPr>
            </a:pPr>
          </a:p>
        </p:txBody>
      </p:sp>
      <p:sp>
        <p:nvSpPr>
          <p:cNvPr id="473" name="Line"/>
          <p:cNvSpPr/>
          <p:nvPr/>
        </p:nvSpPr>
        <p:spPr>
          <a:xfrm flipV="1">
            <a:off x="10284771" y="5520014"/>
            <a:ext cx="1" cy="765268"/>
          </a:xfrm>
          <a:prstGeom prst="line">
            <a:avLst/>
          </a:prstGeom>
          <a:ln w="63500">
            <a:solidFill>
              <a:srgbClr val="000000"/>
            </a:solidFill>
            <a:miter lim="400000"/>
            <a:headEnd type="triangle" len="sm"/>
            <a:tailEnd type="triangle" len="sm"/>
          </a:ln>
        </p:spPr>
        <p:txBody>
          <a:bodyPr lIns="71437" tIns="71437" rIns="71437" bIns="71437" anchor="ctr"/>
          <a:lstStyle/>
          <a:p>
            <a:pPr algn="ctr" defTabSz="821531">
              <a:defRPr sz="3000">
                <a:solidFill>
                  <a:schemeClr val="accent1">
                    <a:lumOff val="4782"/>
                  </a:schemeClr>
                </a:solidFill>
                <a:latin typeface="ヒラギノ角ゴ ProN W3"/>
                <a:ea typeface="ヒラギノ角ゴ ProN W3"/>
                <a:cs typeface="ヒラギノ角ゴ ProN W3"/>
                <a:sym typeface="ヒラギノ角ゴ ProN W3"/>
              </a:defRPr>
            </a:pPr>
          </a:p>
        </p:txBody>
      </p:sp>
      <p:sp>
        <p:nvSpPr>
          <p:cNvPr id="474" name="f.parallel(y, 2)"/>
          <p:cNvSpPr txBox="1"/>
          <p:nvPr/>
        </p:nvSpPr>
        <p:spPr>
          <a:xfrm>
            <a:off x="8526218" y="3212027"/>
            <a:ext cx="3517107" cy="431801"/>
          </a:xfrm>
          <a:prstGeom prst="rect">
            <a:avLst/>
          </a:prstGeom>
          <a:solidFill>
            <a:schemeClr val="accent1">
              <a:lumOff val="4782"/>
            </a:schemeClr>
          </a:solidFill>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lgn="ctr" defTabSz="825500">
              <a:defRPr sz="2800">
                <a:solidFill>
                  <a:srgbClr val="000000"/>
                </a:solidFill>
                <a:latin typeface="Lucida Console"/>
                <a:ea typeface="Lucida Console"/>
                <a:cs typeface="Lucida Console"/>
                <a:sym typeface="Lucida Console"/>
              </a:defRPr>
            </a:lvl1pPr>
          </a:lstStyle>
          <a:p>
            <a:pPr/>
            <a:r>
              <a:t>f.parallel(y, 2)</a:t>
            </a:r>
          </a:p>
        </p:txBody>
      </p:sp>
      <p:sp>
        <p:nvSpPr>
          <p:cNvPr id="475" name="low-level schedule:…"/>
          <p:cNvSpPr txBox="1"/>
          <p:nvPr/>
        </p:nvSpPr>
        <p:spPr>
          <a:xfrm>
            <a:off x="6829811" y="961189"/>
            <a:ext cx="3635376" cy="1002706"/>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p>
            <a:pPr algn="ctr" defTabSz="825500">
              <a:defRPr sz="3200">
                <a:solidFill>
                  <a:srgbClr val="000000"/>
                </a:solidFill>
              </a:defRPr>
            </a:pPr>
            <a:r>
              <a:t>low-level schedule:</a:t>
            </a:r>
          </a:p>
          <a:p>
            <a:pPr algn="ctr" defTabSz="825500">
              <a:defRPr sz="3200">
                <a:solidFill>
                  <a:srgbClr val="000000"/>
                </a:solidFill>
              </a:defRPr>
            </a:pPr>
            <a:r>
              <a:t>order and storage</a:t>
            </a:r>
          </a:p>
        </p:txBody>
      </p:sp>
      <p:sp>
        <p:nvSpPr>
          <p:cNvPr id="476" name="high-level algorithm:…"/>
          <p:cNvSpPr txBox="1"/>
          <p:nvPr/>
        </p:nvSpPr>
        <p:spPr>
          <a:xfrm>
            <a:off x="975503" y="1023225"/>
            <a:ext cx="3951486" cy="1002706"/>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p>
            <a:pPr algn="ctr" defTabSz="825500">
              <a:defRPr sz="3200">
                <a:solidFill>
                  <a:srgbClr val="000000"/>
                </a:solidFill>
              </a:defRPr>
            </a:pPr>
            <a:r>
              <a:t>high-level algorithm: </a:t>
            </a:r>
          </a:p>
          <a:p>
            <a:pPr algn="ctr" defTabSz="825500">
              <a:defRPr sz="3200">
                <a:solidFill>
                  <a:srgbClr val="000000"/>
                </a:solidFill>
              </a:defRPr>
            </a:pPr>
            <a:r>
              <a:t>gamma correction</a:t>
            </a:r>
          </a:p>
        </p:txBody>
      </p:sp>
      <p:sp>
        <p:nvSpPr>
          <p:cNvPr id="481" name="Connection Line"/>
          <p:cNvSpPr/>
          <p:nvPr/>
        </p:nvSpPr>
        <p:spPr>
          <a:xfrm>
            <a:off x="945804" y="3546353"/>
            <a:ext cx="4038663" cy="2664412"/>
          </a:xfrm>
          <a:custGeom>
            <a:avLst/>
            <a:gdLst/>
            <a:ahLst/>
            <a:cxnLst>
              <a:cxn ang="0">
                <a:pos x="wd2" y="hd2"/>
              </a:cxn>
              <a:cxn ang="5400000">
                <a:pos x="wd2" y="hd2"/>
              </a:cxn>
              <a:cxn ang="10800000">
                <a:pos x="wd2" y="hd2"/>
              </a:cxn>
              <a:cxn ang="16200000">
                <a:pos x="wd2" y="hd2"/>
              </a:cxn>
            </a:cxnLst>
            <a:rect l="0" t="0" r="r" b="b"/>
            <a:pathLst>
              <a:path w="21600" h="21158" fill="norm" stroke="1" extrusionOk="0">
                <a:moveTo>
                  <a:pt x="0" y="21158"/>
                </a:moveTo>
                <a:cubicBezTo>
                  <a:pt x="4561" y="6603"/>
                  <a:pt x="11761" y="-442"/>
                  <a:pt x="21600" y="22"/>
                </a:cubicBezTo>
              </a:path>
            </a:pathLst>
          </a:custGeom>
          <a:ln w="63500">
            <a:solidFill>
              <a:schemeClr val="accent2">
                <a:satOff val="-11277"/>
                <a:lumOff val="-15960"/>
              </a:schemeClr>
            </a:solidFill>
            <a:miter/>
          </a:ln>
        </p:spPr>
        <p:txBody>
          <a:bodyPr/>
          <a:lstStyle/>
          <a:p>
            <a:pPr/>
          </a:p>
        </p:txBody>
      </p:sp>
      <p:sp>
        <p:nvSpPr>
          <p:cNvPr id="478" name="Line"/>
          <p:cNvSpPr/>
          <p:nvPr/>
        </p:nvSpPr>
        <p:spPr>
          <a:xfrm>
            <a:off x="874266" y="6211161"/>
            <a:ext cx="4168494" cy="1"/>
          </a:xfrm>
          <a:prstGeom prst="line">
            <a:avLst/>
          </a:prstGeom>
          <a:ln w="63500">
            <a:solidFill>
              <a:srgbClr val="000000"/>
            </a:solidFill>
            <a:miter/>
            <a:tailEnd type="triangle"/>
          </a:ln>
        </p:spPr>
        <p:txBody>
          <a:bodyPr lIns="45719" rIns="45719"/>
          <a:lstStyle/>
          <a:p>
            <a:pPr/>
          </a:p>
        </p:txBody>
      </p:sp>
      <p:sp>
        <p:nvSpPr>
          <p:cNvPr id="479" name="Line"/>
          <p:cNvSpPr/>
          <p:nvPr/>
        </p:nvSpPr>
        <p:spPr>
          <a:xfrm flipV="1">
            <a:off x="907360" y="3244335"/>
            <a:ext cx="1" cy="2962359"/>
          </a:xfrm>
          <a:prstGeom prst="line">
            <a:avLst/>
          </a:prstGeom>
          <a:ln w="63500">
            <a:solidFill>
              <a:srgbClr val="000000"/>
            </a:solidFill>
            <a:miter/>
            <a:tailEnd type="triangle"/>
          </a:ln>
        </p:spPr>
        <p:txBody>
          <a:bodyPr lIns="45719" rIns="45719"/>
          <a:lstStyle/>
          <a:p>
            <a:pPr/>
          </a:p>
        </p:txBody>
      </p:sp>
      <p:sp>
        <p:nvSpPr>
          <p:cNvPr id="480" name="Func f;…"/>
          <p:cNvSpPr txBox="1"/>
          <p:nvPr/>
        </p:nvSpPr>
        <p:spPr>
          <a:xfrm>
            <a:off x="322469" y="2247858"/>
            <a:ext cx="5889239" cy="8026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sz="2800">
                <a:latin typeface="Lucida Console"/>
                <a:ea typeface="Lucida Console"/>
                <a:cs typeface="Lucida Console"/>
                <a:sym typeface="Lucida Console"/>
              </a:defRPr>
            </a:pPr>
            <a:r>
              <a:t>Func f;</a:t>
            </a:r>
          </a:p>
          <a:p>
            <a:pPr>
              <a:defRPr sz="2800">
                <a:latin typeface="Lucida Console"/>
                <a:ea typeface="Lucida Console"/>
                <a:cs typeface="Lucida Console"/>
                <a:sym typeface="Lucida Console"/>
              </a:defRPr>
            </a:pPr>
            <a:r>
              <a:rPr>
                <a:solidFill>
                  <a:schemeClr val="accent4">
                    <a:satOff val="-36012"/>
                    <a:lumOff val="-12196"/>
                  </a:schemeClr>
                </a:solidFill>
              </a:rPr>
              <a:t>f</a:t>
            </a:r>
            <a:r>
              <a:t>(x, y) = </a:t>
            </a:r>
            <a:r>
              <a:rPr>
                <a:solidFill>
                  <a:schemeClr val="accent4">
                    <a:satOff val="-36012"/>
                    <a:lumOff val="-12196"/>
                  </a:schemeClr>
                </a:solidFill>
              </a:rPr>
              <a:t>pow</a:t>
            </a:r>
            <a:r>
              <a:t>(</a:t>
            </a:r>
            <a:r>
              <a:rPr>
                <a:solidFill>
                  <a:schemeClr val="accent4">
                    <a:satOff val="-36012"/>
                    <a:lumOff val="-12196"/>
                  </a:schemeClr>
                </a:solidFill>
              </a:rPr>
              <a:t>im</a:t>
            </a:r>
            <a:r>
              <a:t>(x, y), g);</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5" name="Title 1"/>
          <p:cNvSpPr txBox="1"/>
          <p:nvPr>
            <p:ph type="title"/>
          </p:nvPr>
        </p:nvSpPr>
        <p:spPr>
          <a:xfrm>
            <a:off x="322431" y="2073"/>
            <a:ext cx="11095540" cy="799225"/>
          </a:xfrm>
          <a:prstGeom prst="rect">
            <a:avLst/>
          </a:prstGeom>
        </p:spPr>
        <p:txBody>
          <a:bodyPr/>
          <a:lstStyle>
            <a:lvl1pPr>
              <a:defRPr sz="3800"/>
            </a:lvl1pPr>
          </a:lstStyle>
          <a:p>
            <a:pPr/>
            <a:r>
              <a:t>We build on Halide [Ragan-Kelley 2012]</a:t>
            </a:r>
          </a:p>
        </p:txBody>
      </p:sp>
      <p:sp>
        <p:nvSpPr>
          <p:cNvPr id="486" name="Slide Number Placeholder 4"/>
          <p:cNvSpPr txBox="1"/>
          <p:nvPr>
            <p:ph type="sldNum" sz="quarter" idx="2"/>
          </p:nvPr>
        </p:nvSpPr>
        <p:spPr>
          <a:xfrm>
            <a:off x="11502936" y="6444934"/>
            <a:ext cx="203025" cy="177433"/>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87" name="Rounded Rectangle"/>
          <p:cNvSpPr/>
          <p:nvPr/>
        </p:nvSpPr>
        <p:spPr>
          <a:xfrm>
            <a:off x="111869" y="2193925"/>
            <a:ext cx="6310438" cy="910507"/>
          </a:xfrm>
          <a:prstGeom prst="roundRect">
            <a:avLst>
              <a:gd name="adj" fmla="val 20922"/>
            </a:avLst>
          </a:prstGeom>
          <a:ln w="127000">
            <a:solidFill>
              <a:schemeClr val="accent3">
                <a:lumOff val="9460"/>
              </a:schemeClr>
            </a:solidFill>
            <a:miter/>
          </a:ln>
        </p:spPr>
        <p:txBody>
          <a:bodyPr lIns="45719" rIns="45719" anchor="ctr"/>
          <a:lstStyle/>
          <a:p>
            <a:pPr/>
          </a:p>
        </p:txBody>
      </p:sp>
      <p:pic>
        <p:nvPicPr>
          <p:cNvPr id="488" name="Image" descr="Image"/>
          <p:cNvPicPr>
            <a:picLocks noChangeAspect="1"/>
          </p:cNvPicPr>
          <p:nvPr/>
        </p:nvPicPr>
        <p:blipFill>
          <a:blip r:embed="rId3">
            <a:extLst/>
          </a:blip>
          <a:stretch>
            <a:fillRect/>
          </a:stretch>
        </p:blipFill>
        <p:spPr>
          <a:xfrm>
            <a:off x="7025189" y="2967355"/>
            <a:ext cx="3244620" cy="3224530"/>
          </a:xfrm>
          <a:prstGeom prst="rect">
            <a:avLst/>
          </a:prstGeom>
          <a:ln w="12700">
            <a:miter lim="400000"/>
          </a:ln>
        </p:spPr>
      </p:pic>
      <p:sp>
        <p:nvSpPr>
          <p:cNvPr id="489" name="Line"/>
          <p:cNvSpPr/>
          <p:nvPr/>
        </p:nvSpPr>
        <p:spPr>
          <a:xfrm>
            <a:off x="7027540" y="2887888"/>
            <a:ext cx="1487761" cy="1"/>
          </a:xfrm>
          <a:prstGeom prst="line">
            <a:avLst/>
          </a:prstGeom>
          <a:ln w="63500">
            <a:solidFill>
              <a:srgbClr val="000000"/>
            </a:solidFill>
            <a:miter lim="400000"/>
            <a:headEnd type="triangle" len="sm"/>
            <a:tailEnd type="triangle" len="sm"/>
          </a:ln>
        </p:spPr>
        <p:txBody>
          <a:bodyPr lIns="71437" tIns="71437" rIns="71437" bIns="71437" anchor="ctr"/>
          <a:lstStyle/>
          <a:p>
            <a:pPr algn="ctr" defTabSz="821531">
              <a:defRPr sz="3000">
                <a:solidFill>
                  <a:schemeClr val="accent1">
                    <a:lumOff val="4782"/>
                  </a:schemeClr>
                </a:solidFill>
                <a:latin typeface="ヒラギノ角ゴ ProN W3"/>
                <a:ea typeface="ヒラギノ角ゴ ProN W3"/>
                <a:cs typeface="ヒラギノ角ゴ ProN W3"/>
                <a:sym typeface="ヒラギノ角ゴ ProN W3"/>
              </a:defRPr>
            </a:pPr>
          </a:p>
        </p:txBody>
      </p:sp>
      <p:sp>
        <p:nvSpPr>
          <p:cNvPr id="490" name="f.vectorize(x, 4)"/>
          <p:cNvSpPr txBox="1"/>
          <p:nvPr/>
        </p:nvSpPr>
        <p:spPr>
          <a:xfrm>
            <a:off x="6781813" y="2217378"/>
            <a:ext cx="3731371" cy="431801"/>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lgn="ctr" defTabSz="825500">
              <a:defRPr sz="2800">
                <a:solidFill>
                  <a:srgbClr val="000000"/>
                </a:solidFill>
                <a:latin typeface="Lucida Console"/>
                <a:ea typeface="Lucida Console"/>
                <a:cs typeface="Lucida Console"/>
                <a:sym typeface="Lucida Console"/>
              </a:defRPr>
            </a:lvl1pPr>
          </a:lstStyle>
          <a:p>
            <a:pPr/>
            <a:r>
              <a:t>f.vectorize(x, 4)</a:t>
            </a:r>
          </a:p>
        </p:txBody>
      </p:sp>
      <p:sp>
        <p:nvSpPr>
          <p:cNvPr id="491" name="Line"/>
          <p:cNvSpPr/>
          <p:nvPr/>
        </p:nvSpPr>
        <p:spPr>
          <a:xfrm flipV="1">
            <a:off x="10284771" y="3103051"/>
            <a:ext cx="1" cy="765268"/>
          </a:xfrm>
          <a:prstGeom prst="line">
            <a:avLst/>
          </a:prstGeom>
          <a:ln w="63500">
            <a:solidFill>
              <a:srgbClr val="000000"/>
            </a:solidFill>
            <a:miter lim="400000"/>
            <a:headEnd type="triangle" len="sm"/>
            <a:tailEnd type="triangle" len="sm"/>
          </a:ln>
        </p:spPr>
        <p:txBody>
          <a:bodyPr lIns="71437" tIns="71437" rIns="71437" bIns="71437" anchor="ctr"/>
          <a:lstStyle/>
          <a:p>
            <a:pPr algn="ctr" defTabSz="821531">
              <a:defRPr sz="3000">
                <a:solidFill>
                  <a:schemeClr val="accent1">
                    <a:lumOff val="4782"/>
                  </a:schemeClr>
                </a:solidFill>
                <a:latin typeface="ヒラギノ角ゴ ProN W3"/>
                <a:ea typeface="ヒラギノ角ゴ ProN W3"/>
                <a:cs typeface="ヒラギノ角ゴ ProN W3"/>
                <a:sym typeface="ヒラギノ角ゴ ProN W3"/>
              </a:defRPr>
            </a:pPr>
          </a:p>
        </p:txBody>
      </p:sp>
      <p:sp>
        <p:nvSpPr>
          <p:cNvPr id="492" name="Line"/>
          <p:cNvSpPr/>
          <p:nvPr/>
        </p:nvSpPr>
        <p:spPr>
          <a:xfrm flipV="1">
            <a:off x="10284771" y="3891772"/>
            <a:ext cx="1" cy="765268"/>
          </a:xfrm>
          <a:prstGeom prst="line">
            <a:avLst/>
          </a:prstGeom>
          <a:ln w="63500">
            <a:solidFill>
              <a:srgbClr val="000000"/>
            </a:solidFill>
            <a:miter lim="400000"/>
            <a:headEnd type="triangle" len="sm"/>
            <a:tailEnd type="triangle" len="sm"/>
          </a:ln>
        </p:spPr>
        <p:txBody>
          <a:bodyPr lIns="71437" tIns="71437" rIns="71437" bIns="71437" anchor="ctr"/>
          <a:lstStyle/>
          <a:p>
            <a:pPr algn="ctr" defTabSz="821531">
              <a:defRPr sz="3000">
                <a:solidFill>
                  <a:schemeClr val="accent1">
                    <a:lumOff val="4782"/>
                  </a:schemeClr>
                </a:solidFill>
                <a:latin typeface="ヒラギノ角ゴ ProN W3"/>
                <a:ea typeface="ヒラギノ角ゴ ProN W3"/>
                <a:cs typeface="ヒラギノ角ゴ ProN W3"/>
                <a:sym typeface="ヒラギノ角ゴ ProN W3"/>
              </a:defRPr>
            </a:pPr>
          </a:p>
        </p:txBody>
      </p:sp>
      <p:sp>
        <p:nvSpPr>
          <p:cNvPr id="493" name="Line"/>
          <p:cNvSpPr/>
          <p:nvPr/>
        </p:nvSpPr>
        <p:spPr>
          <a:xfrm flipV="1">
            <a:off x="10284771" y="4705893"/>
            <a:ext cx="1" cy="765267"/>
          </a:xfrm>
          <a:prstGeom prst="line">
            <a:avLst/>
          </a:prstGeom>
          <a:ln w="63500">
            <a:solidFill>
              <a:srgbClr val="000000"/>
            </a:solidFill>
            <a:miter lim="400000"/>
            <a:headEnd type="triangle" len="sm"/>
            <a:tailEnd type="triangle" len="sm"/>
          </a:ln>
        </p:spPr>
        <p:txBody>
          <a:bodyPr lIns="71437" tIns="71437" rIns="71437" bIns="71437" anchor="ctr"/>
          <a:lstStyle/>
          <a:p>
            <a:pPr algn="ctr" defTabSz="821531">
              <a:defRPr sz="3000">
                <a:solidFill>
                  <a:schemeClr val="accent1">
                    <a:lumOff val="4782"/>
                  </a:schemeClr>
                </a:solidFill>
                <a:latin typeface="ヒラギノ角ゴ ProN W3"/>
                <a:ea typeface="ヒラギノ角ゴ ProN W3"/>
                <a:cs typeface="ヒラギノ角ゴ ProN W3"/>
                <a:sym typeface="ヒラギノ角ゴ ProN W3"/>
              </a:defRPr>
            </a:pPr>
          </a:p>
        </p:txBody>
      </p:sp>
      <p:sp>
        <p:nvSpPr>
          <p:cNvPr id="494" name="Line"/>
          <p:cNvSpPr/>
          <p:nvPr/>
        </p:nvSpPr>
        <p:spPr>
          <a:xfrm flipV="1">
            <a:off x="10284771" y="5520014"/>
            <a:ext cx="1" cy="765268"/>
          </a:xfrm>
          <a:prstGeom prst="line">
            <a:avLst/>
          </a:prstGeom>
          <a:ln w="63500">
            <a:solidFill>
              <a:srgbClr val="000000"/>
            </a:solidFill>
            <a:miter lim="400000"/>
            <a:headEnd type="triangle" len="sm"/>
            <a:tailEnd type="triangle" len="sm"/>
          </a:ln>
        </p:spPr>
        <p:txBody>
          <a:bodyPr lIns="71437" tIns="71437" rIns="71437" bIns="71437" anchor="ctr"/>
          <a:lstStyle/>
          <a:p>
            <a:pPr algn="ctr" defTabSz="821531">
              <a:defRPr sz="3000">
                <a:solidFill>
                  <a:schemeClr val="accent1">
                    <a:lumOff val="4782"/>
                  </a:schemeClr>
                </a:solidFill>
                <a:latin typeface="ヒラギノ角ゴ ProN W3"/>
                <a:ea typeface="ヒラギノ角ゴ ProN W3"/>
                <a:cs typeface="ヒラギノ角ゴ ProN W3"/>
                <a:sym typeface="ヒラギノ角ゴ ProN W3"/>
              </a:defRPr>
            </a:pPr>
          </a:p>
        </p:txBody>
      </p:sp>
      <p:sp>
        <p:nvSpPr>
          <p:cNvPr id="495" name="f.parallel(y, 2)"/>
          <p:cNvSpPr txBox="1"/>
          <p:nvPr/>
        </p:nvSpPr>
        <p:spPr>
          <a:xfrm>
            <a:off x="8526218" y="3212027"/>
            <a:ext cx="3517107" cy="431801"/>
          </a:xfrm>
          <a:prstGeom prst="rect">
            <a:avLst/>
          </a:prstGeom>
          <a:solidFill>
            <a:schemeClr val="accent1">
              <a:lumOff val="4782"/>
            </a:schemeClr>
          </a:solidFill>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lgn="ctr" defTabSz="825500">
              <a:defRPr sz="2800">
                <a:solidFill>
                  <a:srgbClr val="000000"/>
                </a:solidFill>
                <a:latin typeface="Lucida Console"/>
                <a:ea typeface="Lucida Console"/>
                <a:cs typeface="Lucida Console"/>
                <a:sym typeface="Lucida Console"/>
              </a:defRPr>
            </a:lvl1pPr>
          </a:lstStyle>
          <a:p>
            <a:pPr/>
            <a:r>
              <a:t>f.parallel(y, 2)</a:t>
            </a:r>
          </a:p>
        </p:txBody>
      </p:sp>
      <p:sp>
        <p:nvSpPr>
          <p:cNvPr id="496" name="low-level schedule:…"/>
          <p:cNvSpPr txBox="1"/>
          <p:nvPr/>
        </p:nvSpPr>
        <p:spPr>
          <a:xfrm>
            <a:off x="6829811" y="961189"/>
            <a:ext cx="3635376" cy="1002706"/>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p>
            <a:pPr algn="ctr" defTabSz="825500">
              <a:defRPr sz="3200">
                <a:solidFill>
                  <a:srgbClr val="000000"/>
                </a:solidFill>
              </a:defRPr>
            </a:pPr>
            <a:r>
              <a:t>low-level schedule:</a:t>
            </a:r>
          </a:p>
          <a:p>
            <a:pPr algn="ctr" defTabSz="825500">
              <a:defRPr sz="3200">
                <a:solidFill>
                  <a:srgbClr val="000000"/>
                </a:solidFill>
              </a:defRPr>
            </a:pPr>
            <a:r>
              <a:t>order and storage</a:t>
            </a:r>
          </a:p>
        </p:txBody>
      </p:sp>
      <p:sp>
        <p:nvSpPr>
          <p:cNvPr id="497" name="high-level algorithm:…"/>
          <p:cNvSpPr txBox="1"/>
          <p:nvPr/>
        </p:nvSpPr>
        <p:spPr>
          <a:xfrm>
            <a:off x="975503" y="1023225"/>
            <a:ext cx="3951486" cy="1002706"/>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p>
            <a:pPr algn="ctr" defTabSz="825500">
              <a:defRPr sz="3200">
                <a:solidFill>
                  <a:srgbClr val="000000"/>
                </a:solidFill>
              </a:defRPr>
            </a:pPr>
            <a:r>
              <a:t>high-level algorithm: </a:t>
            </a:r>
          </a:p>
          <a:p>
            <a:pPr algn="ctr" defTabSz="825500">
              <a:defRPr sz="3200">
                <a:solidFill>
                  <a:srgbClr val="000000"/>
                </a:solidFill>
              </a:defRPr>
            </a:pPr>
            <a:r>
              <a:t>gamma correction</a:t>
            </a:r>
          </a:p>
        </p:txBody>
      </p:sp>
      <p:sp>
        <p:nvSpPr>
          <p:cNvPr id="502" name="Connection Line"/>
          <p:cNvSpPr/>
          <p:nvPr/>
        </p:nvSpPr>
        <p:spPr>
          <a:xfrm>
            <a:off x="945804" y="3546353"/>
            <a:ext cx="4038663" cy="2664412"/>
          </a:xfrm>
          <a:custGeom>
            <a:avLst/>
            <a:gdLst/>
            <a:ahLst/>
            <a:cxnLst>
              <a:cxn ang="0">
                <a:pos x="wd2" y="hd2"/>
              </a:cxn>
              <a:cxn ang="5400000">
                <a:pos x="wd2" y="hd2"/>
              </a:cxn>
              <a:cxn ang="10800000">
                <a:pos x="wd2" y="hd2"/>
              </a:cxn>
              <a:cxn ang="16200000">
                <a:pos x="wd2" y="hd2"/>
              </a:cxn>
            </a:cxnLst>
            <a:rect l="0" t="0" r="r" b="b"/>
            <a:pathLst>
              <a:path w="21600" h="21158" fill="norm" stroke="1" extrusionOk="0">
                <a:moveTo>
                  <a:pt x="0" y="21158"/>
                </a:moveTo>
                <a:cubicBezTo>
                  <a:pt x="4561" y="6603"/>
                  <a:pt x="11761" y="-442"/>
                  <a:pt x="21600" y="22"/>
                </a:cubicBezTo>
              </a:path>
            </a:pathLst>
          </a:custGeom>
          <a:ln w="63500">
            <a:solidFill>
              <a:schemeClr val="accent2">
                <a:satOff val="-11277"/>
                <a:lumOff val="-15960"/>
              </a:schemeClr>
            </a:solidFill>
            <a:miter/>
          </a:ln>
        </p:spPr>
        <p:txBody>
          <a:bodyPr/>
          <a:lstStyle/>
          <a:p>
            <a:pPr/>
          </a:p>
        </p:txBody>
      </p:sp>
      <p:sp>
        <p:nvSpPr>
          <p:cNvPr id="499" name="Line"/>
          <p:cNvSpPr/>
          <p:nvPr/>
        </p:nvSpPr>
        <p:spPr>
          <a:xfrm>
            <a:off x="874266" y="6211161"/>
            <a:ext cx="4168494" cy="1"/>
          </a:xfrm>
          <a:prstGeom prst="line">
            <a:avLst/>
          </a:prstGeom>
          <a:ln w="63500">
            <a:solidFill>
              <a:srgbClr val="000000"/>
            </a:solidFill>
            <a:miter/>
            <a:tailEnd type="triangle"/>
          </a:ln>
        </p:spPr>
        <p:txBody>
          <a:bodyPr lIns="45719" rIns="45719"/>
          <a:lstStyle/>
          <a:p>
            <a:pPr/>
          </a:p>
        </p:txBody>
      </p:sp>
      <p:sp>
        <p:nvSpPr>
          <p:cNvPr id="500" name="Line"/>
          <p:cNvSpPr/>
          <p:nvPr/>
        </p:nvSpPr>
        <p:spPr>
          <a:xfrm flipV="1">
            <a:off x="907360" y="3244335"/>
            <a:ext cx="1" cy="2962359"/>
          </a:xfrm>
          <a:prstGeom prst="line">
            <a:avLst/>
          </a:prstGeom>
          <a:ln w="63500">
            <a:solidFill>
              <a:srgbClr val="000000"/>
            </a:solidFill>
            <a:miter/>
            <a:tailEnd type="triangle"/>
          </a:ln>
        </p:spPr>
        <p:txBody>
          <a:bodyPr lIns="45719" rIns="45719"/>
          <a:lstStyle/>
          <a:p>
            <a:pPr/>
          </a:p>
        </p:txBody>
      </p:sp>
      <p:sp>
        <p:nvSpPr>
          <p:cNvPr id="501" name="Func f;…"/>
          <p:cNvSpPr txBox="1"/>
          <p:nvPr/>
        </p:nvSpPr>
        <p:spPr>
          <a:xfrm>
            <a:off x="322469" y="2247858"/>
            <a:ext cx="5889239" cy="8026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sz="2800">
                <a:latin typeface="Lucida Console"/>
                <a:ea typeface="Lucida Console"/>
                <a:cs typeface="Lucida Console"/>
                <a:sym typeface="Lucida Console"/>
              </a:defRPr>
            </a:pPr>
            <a:r>
              <a:t>Func f;</a:t>
            </a:r>
          </a:p>
          <a:p>
            <a:pPr>
              <a:defRPr sz="2800">
                <a:latin typeface="Lucida Console"/>
                <a:ea typeface="Lucida Console"/>
                <a:cs typeface="Lucida Console"/>
                <a:sym typeface="Lucida Console"/>
              </a:defRPr>
            </a:pPr>
            <a:r>
              <a:rPr>
                <a:solidFill>
                  <a:schemeClr val="accent4">
                    <a:satOff val="-36012"/>
                    <a:lumOff val="-12196"/>
                  </a:schemeClr>
                </a:solidFill>
              </a:rPr>
              <a:t>f</a:t>
            </a:r>
            <a:r>
              <a:t>(x, y) = </a:t>
            </a:r>
            <a:r>
              <a:rPr>
                <a:solidFill>
                  <a:schemeClr val="accent4">
                    <a:satOff val="-36012"/>
                    <a:lumOff val="-12196"/>
                  </a:schemeClr>
                </a:solidFill>
              </a:rPr>
              <a:t>pow</a:t>
            </a:r>
            <a:r>
              <a:t>(</a:t>
            </a:r>
            <a:r>
              <a:rPr>
                <a:solidFill>
                  <a:schemeClr val="accent4">
                    <a:satOff val="-36012"/>
                    <a:lumOff val="-12196"/>
                  </a:schemeClr>
                </a:solidFill>
              </a:rPr>
              <a:t>im</a:t>
            </a:r>
            <a:r>
              <a:t>(x, y), g);</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 name="Title 1"/>
          <p:cNvSpPr txBox="1"/>
          <p:nvPr>
            <p:ph type="title"/>
          </p:nvPr>
        </p:nvSpPr>
        <p:spPr>
          <a:xfrm>
            <a:off x="322431" y="191408"/>
            <a:ext cx="11095540" cy="799225"/>
          </a:xfrm>
          <a:prstGeom prst="rect">
            <a:avLst/>
          </a:prstGeom>
        </p:spPr>
        <p:txBody>
          <a:bodyPr/>
          <a:lstStyle>
            <a:lvl1pPr>
              <a:defRPr sz="3800"/>
            </a:lvl1pPr>
          </a:lstStyle>
          <a:p>
            <a:pPr/>
            <a:r>
              <a:t>Motivation: designing camera pipeline</a:t>
            </a:r>
          </a:p>
        </p:txBody>
      </p:sp>
      <p:sp>
        <p:nvSpPr>
          <p:cNvPr id="80" name="Slide Number Placeholder 4"/>
          <p:cNvSpPr txBox="1"/>
          <p:nvPr>
            <p:ph type="sldNum" sz="quarter" idx="2"/>
          </p:nvPr>
        </p:nvSpPr>
        <p:spPr>
          <a:xfrm>
            <a:off x="11552378" y="6444934"/>
            <a:ext cx="153583" cy="177433"/>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1" name="Image" descr="Image"/>
          <p:cNvPicPr>
            <a:picLocks noChangeAspect="1"/>
          </p:cNvPicPr>
          <p:nvPr/>
        </p:nvPicPr>
        <p:blipFill>
          <a:blip r:embed="rId3">
            <a:extLst/>
          </a:blip>
          <a:stretch>
            <a:fillRect/>
          </a:stretch>
        </p:blipFill>
        <p:spPr>
          <a:xfrm>
            <a:off x="109636" y="1439412"/>
            <a:ext cx="2009083" cy="1331018"/>
          </a:xfrm>
          <a:prstGeom prst="rect">
            <a:avLst/>
          </a:prstGeom>
          <a:ln w="12700">
            <a:miter lim="400000"/>
          </a:ln>
        </p:spPr>
      </p:pic>
      <p:pic>
        <p:nvPicPr>
          <p:cNvPr id="82" name="Image" descr="Image"/>
          <p:cNvPicPr>
            <a:picLocks noChangeAspect="1"/>
          </p:cNvPicPr>
          <p:nvPr/>
        </p:nvPicPr>
        <p:blipFill>
          <a:blip r:embed="rId4">
            <a:extLst/>
          </a:blip>
          <a:stretch>
            <a:fillRect/>
          </a:stretch>
        </p:blipFill>
        <p:spPr>
          <a:xfrm>
            <a:off x="2760524" y="1439412"/>
            <a:ext cx="2009084" cy="1331018"/>
          </a:xfrm>
          <a:prstGeom prst="rect">
            <a:avLst/>
          </a:prstGeom>
          <a:ln w="12700">
            <a:miter lim="400000"/>
          </a:ln>
        </p:spPr>
      </p:pic>
      <p:pic>
        <p:nvPicPr>
          <p:cNvPr id="83" name="Image" descr="Image"/>
          <p:cNvPicPr>
            <a:picLocks noChangeAspect="1"/>
          </p:cNvPicPr>
          <p:nvPr/>
        </p:nvPicPr>
        <p:blipFill>
          <a:blip r:embed="rId5">
            <a:extLst/>
          </a:blip>
          <a:stretch>
            <a:fillRect/>
          </a:stretch>
        </p:blipFill>
        <p:spPr>
          <a:xfrm>
            <a:off x="5411413" y="1439412"/>
            <a:ext cx="2009083" cy="1331018"/>
          </a:xfrm>
          <a:prstGeom prst="rect">
            <a:avLst/>
          </a:prstGeom>
          <a:ln w="12700">
            <a:miter lim="400000"/>
          </a:ln>
        </p:spPr>
      </p:pic>
      <p:pic>
        <p:nvPicPr>
          <p:cNvPr id="84" name="Image" descr="Image"/>
          <p:cNvPicPr>
            <a:picLocks noChangeAspect="1"/>
          </p:cNvPicPr>
          <p:nvPr/>
        </p:nvPicPr>
        <p:blipFill>
          <a:blip r:embed="rId6">
            <a:extLst/>
          </a:blip>
          <a:stretch>
            <a:fillRect/>
          </a:stretch>
        </p:blipFill>
        <p:spPr>
          <a:xfrm>
            <a:off x="8062302" y="1439412"/>
            <a:ext cx="2009083" cy="1331018"/>
          </a:xfrm>
          <a:prstGeom prst="rect">
            <a:avLst/>
          </a:prstGeom>
          <a:ln w="12700">
            <a:miter lim="400000"/>
          </a:ln>
        </p:spPr>
      </p:pic>
      <p:sp>
        <p:nvSpPr>
          <p:cNvPr id="85" name="Line"/>
          <p:cNvSpPr/>
          <p:nvPr/>
        </p:nvSpPr>
        <p:spPr>
          <a:xfrm>
            <a:off x="2229123" y="2104920"/>
            <a:ext cx="420997" cy="1"/>
          </a:xfrm>
          <a:prstGeom prst="line">
            <a:avLst/>
          </a:prstGeom>
          <a:ln w="63500">
            <a:solidFill>
              <a:schemeClr val="accent6">
                <a:satOff val="-75221"/>
                <a:lumOff val="22254"/>
              </a:schemeClr>
            </a:solidFill>
            <a:miter/>
            <a:tailEnd type="triangle"/>
          </a:ln>
        </p:spPr>
        <p:txBody>
          <a:bodyPr lIns="45719" rIns="45719"/>
          <a:lstStyle/>
          <a:p>
            <a:pPr/>
          </a:p>
        </p:txBody>
      </p:sp>
      <p:sp>
        <p:nvSpPr>
          <p:cNvPr id="86" name="Line"/>
          <p:cNvSpPr/>
          <p:nvPr/>
        </p:nvSpPr>
        <p:spPr>
          <a:xfrm>
            <a:off x="4880012" y="2104920"/>
            <a:ext cx="420997" cy="1"/>
          </a:xfrm>
          <a:prstGeom prst="line">
            <a:avLst/>
          </a:prstGeom>
          <a:ln w="63500">
            <a:solidFill>
              <a:schemeClr val="accent6">
                <a:satOff val="-75221"/>
                <a:lumOff val="22254"/>
              </a:schemeClr>
            </a:solidFill>
            <a:miter/>
            <a:tailEnd type="triangle"/>
          </a:ln>
        </p:spPr>
        <p:txBody>
          <a:bodyPr lIns="45719" rIns="45719"/>
          <a:lstStyle/>
          <a:p>
            <a:pPr/>
          </a:p>
        </p:txBody>
      </p:sp>
      <p:sp>
        <p:nvSpPr>
          <p:cNvPr id="87" name="Line"/>
          <p:cNvSpPr/>
          <p:nvPr/>
        </p:nvSpPr>
        <p:spPr>
          <a:xfrm>
            <a:off x="7530900" y="2104920"/>
            <a:ext cx="420997" cy="1"/>
          </a:xfrm>
          <a:prstGeom prst="line">
            <a:avLst/>
          </a:prstGeom>
          <a:ln w="63500">
            <a:solidFill>
              <a:schemeClr val="accent6">
                <a:satOff val="-75221"/>
                <a:lumOff val="22254"/>
              </a:schemeClr>
            </a:solidFill>
            <a:miter/>
            <a:tailEnd type="triangle"/>
          </a:ln>
        </p:spPr>
        <p:txBody>
          <a:bodyPr lIns="45719" rIns="45719"/>
          <a:lstStyle/>
          <a:p>
            <a:pPr/>
          </a:p>
        </p:txBody>
      </p:sp>
      <p:sp>
        <p:nvSpPr>
          <p:cNvPr id="88" name="Line"/>
          <p:cNvSpPr/>
          <p:nvPr/>
        </p:nvSpPr>
        <p:spPr>
          <a:xfrm>
            <a:off x="10181789" y="2104920"/>
            <a:ext cx="420997" cy="1"/>
          </a:xfrm>
          <a:prstGeom prst="line">
            <a:avLst/>
          </a:prstGeom>
          <a:ln w="63500">
            <a:solidFill>
              <a:schemeClr val="accent6">
                <a:satOff val="-75221"/>
                <a:lumOff val="22254"/>
              </a:schemeClr>
            </a:solidFill>
            <a:miter/>
            <a:tailEnd type="triangle"/>
          </a:ln>
        </p:spPr>
        <p:txBody>
          <a:bodyPr lIns="45719" rIns="45719"/>
          <a:lstStyle/>
          <a:p>
            <a:pPr/>
          </a:p>
        </p:txBody>
      </p:sp>
      <p:sp>
        <p:nvSpPr>
          <p:cNvPr id="89" name="…"/>
          <p:cNvSpPr txBox="1"/>
          <p:nvPr/>
        </p:nvSpPr>
        <p:spPr>
          <a:xfrm>
            <a:off x="10713191" y="1415875"/>
            <a:ext cx="917576" cy="994248"/>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defRPr sz="6000">
                <a:solidFill>
                  <a:srgbClr val="000000"/>
                </a:solidFill>
              </a:defRPr>
            </a:lvl1pPr>
          </a:lstStyle>
          <a:p>
            <a:pPr/>
            <a:r>
              <a:t>…</a:t>
            </a:r>
          </a:p>
        </p:txBody>
      </p:sp>
      <p:sp>
        <p:nvSpPr>
          <p:cNvPr id="90" name="camera raw"/>
          <p:cNvSpPr txBox="1"/>
          <p:nvPr/>
        </p:nvSpPr>
        <p:spPr>
          <a:xfrm>
            <a:off x="235899" y="2688667"/>
            <a:ext cx="2013100" cy="537642"/>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defRPr sz="2800">
                <a:solidFill>
                  <a:srgbClr val="000000"/>
                </a:solidFill>
              </a:defRPr>
            </a:lvl1pPr>
          </a:lstStyle>
          <a:p>
            <a:pPr/>
            <a:r>
              <a:t>camera raw</a:t>
            </a:r>
          </a:p>
        </p:txBody>
      </p:sp>
      <p:sp>
        <p:nvSpPr>
          <p:cNvPr id="91" name="demosaic"/>
          <p:cNvSpPr txBox="1"/>
          <p:nvPr/>
        </p:nvSpPr>
        <p:spPr>
          <a:xfrm>
            <a:off x="3054603" y="2688667"/>
            <a:ext cx="1677468" cy="537642"/>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defRPr sz="2800">
                <a:solidFill>
                  <a:srgbClr val="000000"/>
                </a:solidFill>
              </a:defRPr>
            </a:lvl1pPr>
          </a:lstStyle>
          <a:p>
            <a:pPr/>
            <a:r>
              <a:t>demosaic</a:t>
            </a:r>
          </a:p>
        </p:txBody>
      </p:sp>
      <p:sp>
        <p:nvSpPr>
          <p:cNvPr id="92" name="white balance…"/>
          <p:cNvSpPr txBox="1"/>
          <p:nvPr/>
        </p:nvSpPr>
        <p:spPr>
          <a:xfrm>
            <a:off x="5329751" y="2715773"/>
            <a:ext cx="2428950" cy="944042"/>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lgn="ctr" defTabSz="821531">
              <a:defRPr sz="2800">
                <a:solidFill>
                  <a:srgbClr val="000000"/>
                </a:solidFill>
              </a:defRPr>
            </a:pPr>
            <a:r>
              <a:t>white balance</a:t>
            </a:r>
          </a:p>
          <a:p>
            <a:pPr algn="ctr" defTabSz="821531">
              <a:defRPr sz="2800">
                <a:solidFill>
                  <a:srgbClr val="000000"/>
                </a:solidFill>
              </a:defRPr>
            </a:pPr>
            <a:r>
              <a:t>tone map</a:t>
            </a:r>
          </a:p>
        </p:txBody>
      </p:sp>
      <p:sp>
        <p:nvSpPr>
          <p:cNvPr id="93" name="denoise…"/>
          <p:cNvSpPr txBox="1"/>
          <p:nvPr/>
        </p:nvSpPr>
        <p:spPr>
          <a:xfrm>
            <a:off x="8445107" y="2715773"/>
            <a:ext cx="1500015" cy="944042"/>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lgn="ctr" defTabSz="821531">
              <a:defRPr sz="2800">
                <a:solidFill>
                  <a:srgbClr val="000000"/>
                </a:solidFill>
              </a:defRPr>
            </a:pPr>
            <a:r>
              <a:t>denoise</a:t>
            </a:r>
          </a:p>
          <a:p>
            <a:pPr algn="ctr" defTabSz="821531">
              <a:defRPr sz="2800">
                <a:solidFill>
                  <a:srgbClr val="000000"/>
                </a:solidFill>
              </a:defRPr>
            </a:pPr>
            <a:r>
              <a:t>sharpen</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6" name="Title 1"/>
          <p:cNvSpPr txBox="1"/>
          <p:nvPr>
            <p:ph type="title"/>
          </p:nvPr>
        </p:nvSpPr>
        <p:spPr>
          <a:xfrm>
            <a:off x="322431" y="2073"/>
            <a:ext cx="11095540" cy="799225"/>
          </a:xfrm>
          <a:prstGeom prst="rect">
            <a:avLst/>
          </a:prstGeom>
        </p:spPr>
        <p:txBody>
          <a:bodyPr/>
          <a:lstStyle>
            <a:lvl1pPr>
              <a:defRPr sz="3800"/>
            </a:lvl1pPr>
          </a:lstStyle>
          <a:p>
            <a:pPr/>
            <a:r>
              <a:t>We build on Halide [Ragan-Kelley 2012]</a:t>
            </a:r>
          </a:p>
        </p:txBody>
      </p:sp>
      <p:sp>
        <p:nvSpPr>
          <p:cNvPr id="507" name="Slide Number Placeholder 4"/>
          <p:cNvSpPr txBox="1"/>
          <p:nvPr>
            <p:ph type="sldNum" sz="quarter" idx="2"/>
          </p:nvPr>
        </p:nvSpPr>
        <p:spPr>
          <a:xfrm>
            <a:off x="11502936" y="6444934"/>
            <a:ext cx="203025" cy="177433"/>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08" name="Rounded Rectangle"/>
          <p:cNvSpPr/>
          <p:nvPr/>
        </p:nvSpPr>
        <p:spPr>
          <a:xfrm>
            <a:off x="6592952" y="2054156"/>
            <a:ext cx="5466760" cy="4440500"/>
          </a:xfrm>
          <a:prstGeom prst="roundRect">
            <a:avLst>
              <a:gd name="adj" fmla="val 4290"/>
            </a:avLst>
          </a:prstGeom>
          <a:ln w="127000">
            <a:solidFill>
              <a:schemeClr val="accent3">
                <a:lumOff val="9460"/>
              </a:schemeClr>
            </a:solidFill>
            <a:miter/>
          </a:ln>
        </p:spPr>
        <p:txBody>
          <a:bodyPr lIns="45719" rIns="45719" anchor="ctr"/>
          <a:lstStyle/>
          <a:p>
            <a:pPr/>
          </a:p>
        </p:txBody>
      </p:sp>
      <p:pic>
        <p:nvPicPr>
          <p:cNvPr id="509" name="Image" descr="Image"/>
          <p:cNvPicPr>
            <a:picLocks noChangeAspect="1"/>
          </p:cNvPicPr>
          <p:nvPr/>
        </p:nvPicPr>
        <p:blipFill>
          <a:blip r:embed="rId3">
            <a:extLst/>
          </a:blip>
          <a:stretch>
            <a:fillRect/>
          </a:stretch>
        </p:blipFill>
        <p:spPr>
          <a:xfrm>
            <a:off x="7025189" y="2967355"/>
            <a:ext cx="3244620" cy="3224530"/>
          </a:xfrm>
          <a:prstGeom prst="rect">
            <a:avLst/>
          </a:prstGeom>
          <a:ln w="12700">
            <a:miter lim="400000"/>
          </a:ln>
        </p:spPr>
      </p:pic>
      <p:sp>
        <p:nvSpPr>
          <p:cNvPr id="510" name="Line"/>
          <p:cNvSpPr/>
          <p:nvPr/>
        </p:nvSpPr>
        <p:spPr>
          <a:xfrm>
            <a:off x="7027540" y="2887888"/>
            <a:ext cx="1487761" cy="1"/>
          </a:xfrm>
          <a:prstGeom prst="line">
            <a:avLst/>
          </a:prstGeom>
          <a:ln w="63500">
            <a:solidFill>
              <a:srgbClr val="000000"/>
            </a:solidFill>
            <a:miter lim="400000"/>
            <a:headEnd type="triangle" len="sm"/>
            <a:tailEnd type="triangle" len="sm"/>
          </a:ln>
        </p:spPr>
        <p:txBody>
          <a:bodyPr lIns="71437" tIns="71437" rIns="71437" bIns="71437" anchor="ctr"/>
          <a:lstStyle/>
          <a:p>
            <a:pPr algn="ctr" defTabSz="821531">
              <a:defRPr sz="3000">
                <a:solidFill>
                  <a:schemeClr val="accent1">
                    <a:lumOff val="4782"/>
                  </a:schemeClr>
                </a:solidFill>
                <a:latin typeface="ヒラギノ角ゴ ProN W3"/>
                <a:ea typeface="ヒラギノ角ゴ ProN W3"/>
                <a:cs typeface="ヒラギノ角ゴ ProN W3"/>
                <a:sym typeface="ヒラギノ角ゴ ProN W3"/>
              </a:defRPr>
            </a:pPr>
          </a:p>
        </p:txBody>
      </p:sp>
      <p:sp>
        <p:nvSpPr>
          <p:cNvPr id="511" name="f.vectorize(x, 4)"/>
          <p:cNvSpPr txBox="1"/>
          <p:nvPr/>
        </p:nvSpPr>
        <p:spPr>
          <a:xfrm>
            <a:off x="6781813" y="2217378"/>
            <a:ext cx="3731371" cy="431801"/>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lgn="ctr" defTabSz="825500">
              <a:defRPr sz="2800">
                <a:solidFill>
                  <a:srgbClr val="000000"/>
                </a:solidFill>
                <a:latin typeface="Lucida Console"/>
                <a:ea typeface="Lucida Console"/>
                <a:cs typeface="Lucida Console"/>
                <a:sym typeface="Lucida Console"/>
              </a:defRPr>
            </a:lvl1pPr>
          </a:lstStyle>
          <a:p>
            <a:pPr/>
            <a:r>
              <a:t>f.vectorize(x, 4)</a:t>
            </a:r>
          </a:p>
        </p:txBody>
      </p:sp>
      <p:sp>
        <p:nvSpPr>
          <p:cNvPr id="512" name="Line"/>
          <p:cNvSpPr/>
          <p:nvPr/>
        </p:nvSpPr>
        <p:spPr>
          <a:xfrm flipV="1">
            <a:off x="10284771" y="3103051"/>
            <a:ext cx="1" cy="765268"/>
          </a:xfrm>
          <a:prstGeom prst="line">
            <a:avLst/>
          </a:prstGeom>
          <a:ln w="63500">
            <a:solidFill>
              <a:srgbClr val="000000"/>
            </a:solidFill>
            <a:miter lim="400000"/>
            <a:headEnd type="triangle" len="sm"/>
            <a:tailEnd type="triangle" len="sm"/>
          </a:ln>
        </p:spPr>
        <p:txBody>
          <a:bodyPr lIns="71437" tIns="71437" rIns="71437" bIns="71437" anchor="ctr"/>
          <a:lstStyle/>
          <a:p>
            <a:pPr algn="ctr" defTabSz="821531">
              <a:defRPr sz="3000">
                <a:solidFill>
                  <a:schemeClr val="accent1">
                    <a:lumOff val="4782"/>
                  </a:schemeClr>
                </a:solidFill>
                <a:latin typeface="ヒラギノ角ゴ ProN W3"/>
                <a:ea typeface="ヒラギノ角ゴ ProN W3"/>
                <a:cs typeface="ヒラギノ角ゴ ProN W3"/>
                <a:sym typeface="ヒラギノ角ゴ ProN W3"/>
              </a:defRPr>
            </a:pPr>
          </a:p>
        </p:txBody>
      </p:sp>
      <p:sp>
        <p:nvSpPr>
          <p:cNvPr id="513" name="Line"/>
          <p:cNvSpPr/>
          <p:nvPr/>
        </p:nvSpPr>
        <p:spPr>
          <a:xfrm flipV="1">
            <a:off x="10284771" y="3891772"/>
            <a:ext cx="1" cy="765268"/>
          </a:xfrm>
          <a:prstGeom prst="line">
            <a:avLst/>
          </a:prstGeom>
          <a:ln w="63500">
            <a:solidFill>
              <a:srgbClr val="000000"/>
            </a:solidFill>
            <a:miter lim="400000"/>
            <a:headEnd type="triangle" len="sm"/>
            <a:tailEnd type="triangle" len="sm"/>
          </a:ln>
        </p:spPr>
        <p:txBody>
          <a:bodyPr lIns="71437" tIns="71437" rIns="71437" bIns="71437" anchor="ctr"/>
          <a:lstStyle/>
          <a:p>
            <a:pPr algn="ctr" defTabSz="821531">
              <a:defRPr sz="3000">
                <a:solidFill>
                  <a:schemeClr val="accent1">
                    <a:lumOff val="4782"/>
                  </a:schemeClr>
                </a:solidFill>
                <a:latin typeface="ヒラギノ角ゴ ProN W3"/>
                <a:ea typeface="ヒラギノ角ゴ ProN W3"/>
                <a:cs typeface="ヒラギノ角ゴ ProN W3"/>
                <a:sym typeface="ヒラギノ角ゴ ProN W3"/>
              </a:defRPr>
            </a:pPr>
          </a:p>
        </p:txBody>
      </p:sp>
      <p:sp>
        <p:nvSpPr>
          <p:cNvPr id="514" name="Line"/>
          <p:cNvSpPr/>
          <p:nvPr/>
        </p:nvSpPr>
        <p:spPr>
          <a:xfrm flipV="1">
            <a:off x="10284771" y="4705893"/>
            <a:ext cx="1" cy="765267"/>
          </a:xfrm>
          <a:prstGeom prst="line">
            <a:avLst/>
          </a:prstGeom>
          <a:ln w="63500">
            <a:solidFill>
              <a:srgbClr val="000000"/>
            </a:solidFill>
            <a:miter lim="400000"/>
            <a:headEnd type="triangle" len="sm"/>
            <a:tailEnd type="triangle" len="sm"/>
          </a:ln>
        </p:spPr>
        <p:txBody>
          <a:bodyPr lIns="71437" tIns="71437" rIns="71437" bIns="71437" anchor="ctr"/>
          <a:lstStyle/>
          <a:p>
            <a:pPr algn="ctr" defTabSz="821531">
              <a:defRPr sz="3000">
                <a:solidFill>
                  <a:schemeClr val="accent1">
                    <a:lumOff val="4782"/>
                  </a:schemeClr>
                </a:solidFill>
                <a:latin typeface="ヒラギノ角ゴ ProN W3"/>
                <a:ea typeface="ヒラギノ角ゴ ProN W3"/>
                <a:cs typeface="ヒラギノ角ゴ ProN W3"/>
                <a:sym typeface="ヒラギノ角ゴ ProN W3"/>
              </a:defRPr>
            </a:pPr>
          </a:p>
        </p:txBody>
      </p:sp>
      <p:sp>
        <p:nvSpPr>
          <p:cNvPr id="515" name="Line"/>
          <p:cNvSpPr/>
          <p:nvPr/>
        </p:nvSpPr>
        <p:spPr>
          <a:xfrm flipV="1">
            <a:off x="10284771" y="5520014"/>
            <a:ext cx="1" cy="765268"/>
          </a:xfrm>
          <a:prstGeom prst="line">
            <a:avLst/>
          </a:prstGeom>
          <a:ln w="63500">
            <a:solidFill>
              <a:srgbClr val="000000"/>
            </a:solidFill>
            <a:miter lim="400000"/>
            <a:headEnd type="triangle" len="sm"/>
            <a:tailEnd type="triangle" len="sm"/>
          </a:ln>
        </p:spPr>
        <p:txBody>
          <a:bodyPr lIns="71437" tIns="71437" rIns="71437" bIns="71437" anchor="ctr"/>
          <a:lstStyle/>
          <a:p>
            <a:pPr algn="ctr" defTabSz="821531">
              <a:defRPr sz="3000">
                <a:solidFill>
                  <a:schemeClr val="accent1">
                    <a:lumOff val="4782"/>
                  </a:schemeClr>
                </a:solidFill>
                <a:latin typeface="ヒラギノ角ゴ ProN W3"/>
                <a:ea typeface="ヒラギノ角ゴ ProN W3"/>
                <a:cs typeface="ヒラギノ角ゴ ProN W3"/>
                <a:sym typeface="ヒラギノ角ゴ ProN W3"/>
              </a:defRPr>
            </a:pPr>
          </a:p>
        </p:txBody>
      </p:sp>
      <p:sp>
        <p:nvSpPr>
          <p:cNvPr id="516" name="f.parallel(y, 2)"/>
          <p:cNvSpPr txBox="1"/>
          <p:nvPr/>
        </p:nvSpPr>
        <p:spPr>
          <a:xfrm>
            <a:off x="8526218" y="3212027"/>
            <a:ext cx="3517107" cy="431801"/>
          </a:xfrm>
          <a:prstGeom prst="rect">
            <a:avLst/>
          </a:prstGeom>
          <a:solidFill>
            <a:schemeClr val="accent1">
              <a:lumOff val="4782"/>
            </a:schemeClr>
          </a:solidFill>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lgn="ctr" defTabSz="825500">
              <a:defRPr sz="2800">
                <a:solidFill>
                  <a:srgbClr val="000000"/>
                </a:solidFill>
                <a:latin typeface="Lucida Console"/>
                <a:ea typeface="Lucida Console"/>
                <a:cs typeface="Lucida Console"/>
                <a:sym typeface="Lucida Console"/>
              </a:defRPr>
            </a:lvl1pPr>
          </a:lstStyle>
          <a:p>
            <a:pPr/>
            <a:r>
              <a:t>f.parallel(y, 2)</a:t>
            </a:r>
          </a:p>
        </p:txBody>
      </p:sp>
      <p:sp>
        <p:nvSpPr>
          <p:cNvPr id="517" name="low-level schedule:…"/>
          <p:cNvSpPr txBox="1"/>
          <p:nvPr/>
        </p:nvSpPr>
        <p:spPr>
          <a:xfrm>
            <a:off x="6829811" y="961189"/>
            <a:ext cx="3635376" cy="1002706"/>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p>
            <a:pPr algn="ctr" defTabSz="825500">
              <a:defRPr sz="3200">
                <a:solidFill>
                  <a:srgbClr val="000000"/>
                </a:solidFill>
              </a:defRPr>
            </a:pPr>
            <a:r>
              <a:t>low-level schedule:</a:t>
            </a:r>
          </a:p>
          <a:p>
            <a:pPr algn="ctr" defTabSz="825500">
              <a:defRPr sz="3200">
                <a:solidFill>
                  <a:srgbClr val="000000"/>
                </a:solidFill>
              </a:defRPr>
            </a:pPr>
            <a:r>
              <a:t>order and storage</a:t>
            </a:r>
          </a:p>
        </p:txBody>
      </p:sp>
      <p:sp>
        <p:nvSpPr>
          <p:cNvPr id="518" name="high-level algorithm:…"/>
          <p:cNvSpPr txBox="1"/>
          <p:nvPr/>
        </p:nvSpPr>
        <p:spPr>
          <a:xfrm>
            <a:off x="975503" y="1023225"/>
            <a:ext cx="3951486" cy="1002706"/>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p>
            <a:pPr algn="ctr" defTabSz="825500">
              <a:defRPr sz="3200">
                <a:solidFill>
                  <a:srgbClr val="000000"/>
                </a:solidFill>
              </a:defRPr>
            </a:pPr>
            <a:r>
              <a:t>high-level algorithm: </a:t>
            </a:r>
          </a:p>
          <a:p>
            <a:pPr algn="ctr" defTabSz="825500">
              <a:defRPr sz="3200">
                <a:solidFill>
                  <a:srgbClr val="000000"/>
                </a:solidFill>
              </a:defRPr>
            </a:pPr>
            <a:r>
              <a:t>gamma correction</a:t>
            </a:r>
          </a:p>
        </p:txBody>
      </p:sp>
      <p:sp>
        <p:nvSpPr>
          <p:cNvPr id="523" name="Connection Line"/>
          <p:cNvSpPr/>
          <p:nvPr/>
        </p:nvSpPr>
        <p:spPr>
          <a:xfrm>
            <a:off x="945804" y="3546353"/>
            <a:ext cx="4038663" cy="2664412"/>
          </a:xfrm>
          <a:custGeom>
            <a:avLst/>
            <a:gdLst/>
            <a:ahLst/>
            <a:cxnLst>
              <a:cxn ang="0">
                <a:pos x="wd2" y="hd2"/>
              </a:cxn>
              <a:cxn ang="5400000">
                <a:pos x="wd2" y="hd2"/>
              </a:cxn>
              <a:cxn ang="10800000">
                <a:pos x="wd2" y="hd2"/>
              </a:cxn>
              <a:cxn ang="16200000">
                <a:pos x="wd2" y="hd2"/>
              </a:cxn>
            </a:cxnLst>
            <a:rect l="0" t="0" r="r" b="b"/>
            <a:pathLst>
              <a:path w="21600" h="21158" fill="norm" stroke="1" extrusionOk="0">
                <a:moveTo>
                  <a:pt x="0" y="21158"/>
                </a:moveTo>
                <a:cubicBezTo>
                  <a:pt x="4561" y="6603"/>
                  <a:pt x="11761" y="-442"/>
                  <a:pt x="21600" y="22"/>
                </a:cubicBezTo>
              </a:path>
            </a:pathLst>
          </a:custGeom>
          <a:ln w="63500">
            <a:solidFill>
              <a:schemeClr val="accent2">
                <a:satOff val="-11277"/>
                <a:lumOff val="-15960"/>
              </a:schemeClr>
            </a:solidFill>
            <a:miter/>
          </a:ln>
        </p:spPr>
        <p:txBody>
          <a:bodyPr/>
          <a:lstStyle/>
          <a:p>
            <a:pPr/>
          </a:p>
        </p:txBody>
      </p:sp>
      <p:sp>
        <p:nvSpPr>
          <p:cNvPr id="520" name="Line"/>
          <p:cNvSpPr/>
          <p:nvPr/>
        </p:nvSpPr>
        <p:spPr>
          <a:xfrm>
            <a:off x="874266" y="6211161"/>
            <a:ext cx="4168494" cy="1"/>
          </a:xfrm>
          <a:prstGeom prst="line">
            <a:avLst/>
          </a:prstGeom>
          <a:ln w="63500">
            <a:solidFill>
              <a:srgbClr val="000000"/>
            </a:solidFill>
            <a:miter/>
            <a:tailEnd type="triangle"/>
          </a:ln>
        </p:spPr>
        <p:txBody>
          <a:bodyPr lIns="45719" rIns="45719"/>
          <a:lstStyle/>
          <a:p>
            <a:pPr/>
          </a:p>
        </p:txBody>
      </p:sp>
      <p:sp>
        <p:nvSpPr>
          <p:cNvPr id="521" name="Line"/>
          <p:cNvSpPr/>
          <p:nvPr/>
        </p:nvSpPr>
        <p:spPr>
          <a:xfrm flipV="1">
            <a:off x="907360" y="3244335"/>
            <a:ext cx="1" cy="2962359"/>
          </a:xfrm>
          <a:prstGeom prst="line">
            <a:avLst/>
          </a:prstGeom>
          <a:ln w="63500">
            <a:solidFill>
              <a:srgbClr val="000000"/>
            </a:solidFill>
            <a:miter/>
            <a:tailEnd type="triangle"/>
          </a:ln>
        </p:spPr>
        <p:txBody>
          <a:bodyPr lIns="45719" rIns="45719"/>
          <a:lstStyle/>
          <a:p>
            <a:pPr/>
          </a:p>
        </p:txBody>
      </p:sp>
      <p:sp>
        <p:nvSpPr>
          <p:cNvPr id="522" name="Func f;…"/>
          <p:cNvSpPr txBox="1"/>
          <p:nvPr/>
        </p:nvSpPr>
        <p:spPr>
          <a:xfrm>
            <a:off x="322469" y="2247858"/>
            <a:ext cx="5889239" cy="8026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sz="2800">
                <a:latin typeface="Lucida Console"/>
                <a:ea typeface="Lucida Console"/>
                <a:cs typeface="Lucida Console"/>
                <a:sym typeface="Lucida Console"/>
              </a:defRPr>
            </a:pPr>
            <a:r>
              <a:t>Func f;</a:t>
            </a:r>
          </a:p>
          <a:p>
            <a:pPr>
              <a:defRPr sz="2800">
                <a:latin typeface="Lucida Console"/>
                <a:ea typeface="Lucida Console"/>
                <a:cs typeface="Lucida Console"/>
                <a:sym typeface="Lucida Console"/>
              </a:defRPr>
            </a:pPr>
            <a:r>
              <a:rPr>
                <a:solidFill>
                  <a:schemeClr val="accent4">
                    <a:satOff val="-36012"/>
                    <a:lumOff val="-12196"/>
                  </a:schemeClr>
                </a:solidFill>
              </a:rPr>
              <a:t>f</a:t>
            </a:r>
            <a:r>
              <a:t>(x, y) = </a:t>
            </a:r>
            <a:r>
              <a:rPr>
                <a:solidFill>
                  <a:schemeClr val="accent4">
                    <a:satOff val="-36012"/>
                    <a:lumOff val="-12196"/>
                  </a:schemeClr>
                </a:solidFill>
              </a:rPr>
              <a:t>pow</a:t>
            </a:r>
            <a:r>
              <a:t>(</a:t>
            </a:r>
            <a:r>
              <a:rPr>
                <a:solidFill>
                  <a:schemeClr val="accent4">
                    <a:satOff val="-36012"/>
                    <a:lumOff val="-12196"/>
                  </a:schemeClr>
                </a:solidFill>
              </a:rPr>
              <a:t>im</a:t>
            </a:r>
            <a:r>
              <a:t>(x, y), g);</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7" name="Title 1"/>
          <p:cNvSpPr txBox="1"/>
          <p:nvPr>
            <p:ph type="title"/>
          </p:nvPr>
        </p:nvSpPr>
        <p:spPr>
          <a:xfrm>
            <a:off x="322431" y="2073"/>
            <a:ext cx="11095540" cy="799225"/>
          </a:xfrm>
          <a:prstGeom prst="rect">
            <a:avLst/>
          </a:prstGeom>
        </p:spPr>
        <p:txBody>
          <a:bodyPr/>
          <a:lstStyle>
            <a:lvl1pPr>
              <a:defRPr sz="3800"/>
            </a:lvl1pPr>
          </a:lstStyle>
          <a:p>
            <a:pPr/>
            <a:r>
              <a:t>We can differentiate complex programs</a:t>
            </a:r>
          </a:p>
        </p:txBody>
      </p:sp>
      <p:sp>
        <p:nvSpPr>
          <p:cNvPr id="528" name="complex dependencies between pixels…"/>
          <p:cNvSpPr txBox="1"/>
          <p:nvPr/>
        </p:nvSpPr>
        <p:spPr>
          <a:xfrm>
            <a:off x="346935" y="844770"/>
            <a:ext cx="8364224" cy="2743484"/>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sz="3600"/>
            </a:pPr>
          </a:p>
          <a:p>
            <a:pPr marL="280736" indent="-280736">
              <a:buSzPct val="100000"/>
              <a:buChar char="•"/>
              <a:defRPr sz="3600"/>
            </a:pPr>
            <a:r>
              <a:t>complex dependencies between pixels</a:t>
            </a:r>
          </a:p>
          <a:p>
            <a:pPr lvl="1" marL="661736" indent="-280736">
              <a:buSzPct val="100000"/>
              <a:buChar char="•"/>
              <a:defRPr sz="3600"/>
            </a:pPr>
            <a:r>
              <a:t>e.g. edge aware filters</a:t>
            </a:r>
          </a:p>
          <a:p>
            <a:pPr marL="280736" indent="-280736">
              <a:buSzPct val="100000"/>
              <a:buChar char="•"/>
              <a:defRPr sz="3600"/>
            </a:pPr>
            <a:r>
              <a:t>deep learning frameworks are ill-suited</a:t>
            </a:r>
          </a:p>
          <a:p>
            <a:pPr lvl="1" marL="661736" indent="-280736">
              <a:buSzPct val="100000"/>
              <a:buChar char="•"/>
              <a:defRPr sz="3600"/>
            </a:pPr>
            <a:r>
              <a:t>coarse-grained operators</a:t>
            </a:r>
          </a:p>
        </p:txBody>
      </p:sp>
      <p:sp>
        <p:nvSpPr>
          <p:cNvPr id="529" name="Slide Number Placeholder 4"/>
          <p:cNvSpPr txBox="1"/>
          <p:nvPr>
            <p:ph type="sldNum" sz="quarter" idx="2"/>
          </p:nvPr>
        </p:nvSpPr>
        <p:spPr>
          <a:xfrm>
            <a:off x="11502936" y="6444934"/>
            <a:ext cx="203025" cy="177433"/>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30" name="guide_3d0014.png" descr="guide_3d0014.png"/>
          <p:cNvPicPr>
            <a:picLocks noChangeAspect="1"/>
          </p:cNvPicPr>
          <p:nvPr/>
        </p:nvPicPr>
        <p:blipFill>
          <a:blip r:embed="rId3">
            <a:extLst/>
          </a:blip>
          <a:stretch>
            <a:fillRect/>
          </a:stretch>
        </p:blipFill>
        <p:spPr>
          <a:xfrm>
            <a:off x="4727930" y="3944465"/>
            <a:ext cx="4115225" cy="2743484"/>
          </a:xfrm>
          <a:prstGeom prst="rect">
            <a:avLst/>
          </a:prstGeom>
          <a:ln w="12700">
            <a:miter lim="400000"/>
          </a:ln>
        </p:spPr>
      </p:pic>
      <p:pic>
        <p:nvPicPr>
          <p:cNvPr id="531" name="Image" descr="Image"/>
          <p:cNvPicPr>
            <a:picLocks noChangeAspect="1"/>
          </p:cNvPicPr>
          <p:nvPr/>
        </p:nvPicPr>
        <p:blipFill>
          <a:blip r:embed="rId4">
            <a:extLst/>
          </a:blip>
          <a:stretch>
            <a:fillRect/>
          </a:stretch>
        </p:blipFill>
        <p:spPr>
          <a:xfrm>
            <a:off x="1173777" y="4195638"/>
            <a:ext cx="3262329" cy="2241138"/>
          </a:xfrm>
          <a:prstGeom prst="rect">
            <a:avLst/>
          </a:prstGeom>
          <a:ln w="12700">
            <a:miter lim="400000"/>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5" name="Title 1"/>
          <p:cNvSpPr txBox="1"/>
          <p:nvPr>
            <p:ph type="title"/>
          </p:nvPr>
        </p:nvSpPr>
        <p:spPr>
          <a:xfrm>
            <a:off x="322431" y="2073"/>
            <a:ext cx="11095540" cy="799225"/>
          </a:xfrm>
          <a:prstGeom prst="rect">
            <a:avLst/>
          </a:prstGeom>
        </p:spPr>
        <p:txBody>
          <a:bodyPr/>
          <a:lstStyle>
            <a:lvl1pPr>
              <a:defRPr sz="3800"/>
            </a:lvl1pPr>
          </a:lstStyle>
          <a:p>
            <a:pPr/>
            <a:r>
              <a:t>We can differentiate through general programs</a:t>
            </a:r>
          </a:p>
        </p:txBody>
      </p:sp>
      <p:sp>
        <p:nvSpPr>
          <p:cNvPr id="536" name="Slide Number Placeholder 4"/>
          <p:cNvSpPr txBox="1"/>
          <p:nvPr>
            <p:ph type="sldNum" sz="quarter" idx="2"/>
          </p:nvPr>
        </p:nvSpPr>
        <p:spPr>
          <a:xfrm>
            <a:off x="11502936" y="6444934"/>
            <a:ext cx="203025" cy="177433"/>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543" name="Group"/>
          <p:cNvGrpSpPr/>
          <p:nvPr/>
        </p:nvGrpSpPr>
        <p:grpSpPr>
          <a:xfrm>
            <a:off x="1196791" y="3507459"/>
            <a:ext cx="4168494" cy="2966827"/>
            <a:chOff x="0" y="0"/>
            <a:chExt cx="4168493" cy="2966825"/>
          </a:xfrm>
        </p:grpSpPr>
        <p:sp>
          <p:nvSpPr>
            <p:cNvPr id="545" name="Connection Line"/>
            <p:cNvSpPr/>
            <p:nvPr/>
          </p:nvSpPr>
          <p:spPr>
            <a:xfrm>
              <a:off x="71538" y="1950816"/>
              <a:ext cx="752382" cy="1015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0"/>
                  </a:lnTo>
                </a:path>
              </a:pathLst>
            </a:custGeom>
            <a:noFill/>
            <a:ln w="101600" cap="flat">
              <a:solidFill>
                <a:schemeClr val="accent2">
                  <a:satOff val="-11277"/>
                  <a:lumOff val="-15960"/>
                </a:schemeClr>
              </a:solidFill>
              <a:prstDash val="solid"/>
              <a:miter lim="800000"/>
            </a:ln>
            <a:effectLst/>
          </p:spPr>
          <p:txBody>
            <a:bodyPr/>
            <a:lstStyle/>
            <a:p>
              <a:pPr/>
            </a:p>
          </p:txBody>
        </p:sp>
        <p:sp>
          <p:nvSpPr>
            <p:cNvPr id="538" name="Line"/>
            <p:cNvSpPr/>
            <p:nvPr/>
          </p:nvSpPr>
          <p:spPr>
            <a:xfrm>
              <a:off x="0" y="2966825"/>
              <a:ext cx="4168494" cy="1"/>
            </a:xfrm>
            <a:prstGeom prst="line">
              <a:avLst/>
            </a:prstGeom>
            <a:noFill/>
            <a:ln w="63500" cap="flat">
              <a:solidFill>
                <a:srgbClr val="000000"/>
              </a:solidFill>
              <a:prstDash val="solid"/>
              <a:miter lim="800000"/>
              <a:tailEnd type="triangle" w="med" len="med"/>
            </a:ln>
            <a:effectLst/>
          </p:spPr>
          <p:txBody>
            <a:bodyPr wrap="square" lIns="45719" tIns="45719" rIns="45719" bIns="45719" numCol="1" anchor="t">
              <a:noAutofit/>
            </a:bodyPr>
            <a:lstStyle/>
            <a:p>
              <a:pPr/>
            </a:p>
          </p:txBody>
        </p:sp>
        <p:sp>
          <p:nvSpPr>
            <p:cNvPr id="539" name="Line"/>
            <p:cNvSpPr/>
            <p:nvPr/>
          </p:nvSpPr>
          <p:spPr>
            <a:xfrm flipV="1">
              <a:off x="33094" y="0"/>
              <a:ext cx="1" cy="2962359"/>
            </a:xfrm>
            <a:prstGeom prst="line">
              <a:avLst/>
            </a:prstGeom>
            <a:noFill/>
            <a:ln w="63500" cap="flat">
              <a:solidFill>
                <a:srgbClr val="000000"/>
              </a:solidFill>
              <a:prstDash val="solid"/>
              <a:miter lim="800000"/>
              <a:tailEnd type="triangle" w="med" len="med"/>
            </a:ln>
            <a:effectLst/>
          </p:spPr>
          <p:txBody>
            <a:bodyPr wrap="square" lIns="45719" tIns="45719" rIns="45719" bIns="45719" numCol="1" anchor="t">
              <a:noAutofit/>
            </a:bodyPr>
            <a:lstStyle/>
            <a:p>
              <a:pPr/>
            </a:p>
          </p:txBody>
        </p:sp>
        <p:sp>
          <p:nvSpPr>
            <p:cNvPr id="546" name="Connection Line"/>
            <p:cNvSpPr/>
            <p:nvPr/>
          </p:nvSpPr>
          <p:spPr>
            <a:xfrm>
              <a:off x="814764" y="1510154"/>
              <a:ext cx="1118577" cy="4335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0"/>
                  </a:lnTo>
                </a:path>
              </a:pathLst>
            </a:custGeom>
            <a:noFill/>
            <a:ln w="101600" cap="flat">
              <a:solidFill>
                <a:schemeClr val="accent2">
                  <a:satOff val="-11277"/>
                  <a:lumOff val="-15960"/>
                </a:schemeClr>
              </a:solidFill>
              <a:prstDash val="solid"/>
              <a:miter lim="800000"/>
            </a:ln>
            <a:effectLst/>
          </p:spPr>
          <p:txBody>
            <a:bodyPr/>
            <a:lstStyle/>
            <a:p>
              <a:pPr/>
            </a:p>
          </p:txBody>
        </p:sp>
        <p:sp>
          <p:nvSpPr>
            <p:cNvPr id="547" name="Connection Line"/>
            <p:cNvSpPr/>
            <p:nvPr/>
          </p:nvSpPr>
          <p:spPr>
            <a:xfrm>
              <a:off x="1895369" y="521790"/>
              <a:ext cx="752382" cy="10156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0"/>
                  </a:lnTo>
                </a:path>
              </a:pathLst>
            </a:custGeom>
            <a:noFill/>
            <a:ln w="101600" cap="flat">
              <a:solidFill>
                <a:schemeClr val="accent2">
                  <a:satOff val="-11277"/>
                  <a:lumOff val="-15960"/>
                </a:schemeClr>
              </a:solidFill>
              <a:prstDash val="solid"/>
              <a:miter lim="800000"/>
            </a:ln>
            <a:effectLst/>
          </p:spPr>
          <p:txBody>
            <a:bodyPr/>
            <a:lstStyle/>
            <a:p>
              <a:pPr/>
            </a:p>
          </p:txBody>
        </p:sp>
        <p:sp>
          <p:nvSpPr>
            <p:cNvPr id="548" name="Connection Line"/>
            <p:cNvSpPr/>
            <p:nvPr/>
          </p:nvSpPr>
          <p:spPr>
            <a:xfrm>
              <a:off x="2623686" y="165189"/>
              <a:ext cx="1209427" cy="37112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0"/>
                  </a:lnTo>
                </a:path>
              </a:pathLst>
            </a:custGeom>
            <a:noFill/>
            <a:ln w="101600" cap="flat">
              <a:solidFill>
                <a:schemeClr val="accent2">
                  <a:satOff val="-11277"/>
                  <a:lumOff val="-15960"/>
                </a:schemeClr>
              </a:solidFill>
              <a:prstDash val="solid"/>
              <a:miter lim="800000"/>
            </a:ln>
            <a:effectLst/>
          </p:spPr>
          <p:txBody>
            <a:bodyPr/>
            <a:lstStyle/>
            <a:p>
              <a:pPr/>
            </a:p>
          </p:txBody>
        </p:sp>
      </p:grpSp>
      <p:sp>
        <p:nvSpPr>
          <p:cNvPr id="544" name="piecewise-linear tone mapping"/>
          <p:cNvSpPr txBox="1"/>
          <p:nvPr/>
        </p:nvSpPr>
        <p:spPr>
          <a:xfrm>
            <a:off x="5874061" y="5022834"/>
            <a:ext cx="5593716" cy="548046"/>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3200"/>
            </a:lvl1pPr>
          </a:lstStyle>
          <a:p>
            <a:pPr/>
            <a:r>
              <a:t>piecewise-linear tone mapping</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2" name="Title 1"/>
          <p:cNvSpPr txBox="1"/>
          <p:nvPr>
            <p:ph type="title"/>
          </p:nvPr>
        </p:nvSpPr>
        <p:spPr>
          <a:xfrm>
            <a:off x="322431" y="2073"/>
            <a:ext cx="11095540" cy="799225"/>
          </a:xfrm>
          <a:prstGeom prst="rect">
            <a:avLst/>
          </a:prstGeom>
        </p:spPr>
        <p:txBody>
          <a:bodyPr/>
          <a:lstStyle>
            <a:lvl1pPr>
              <a:defRPr sz="3800"/>
            </a:lvl1pPr>
          </a:lstStyle>
          <a:p>
            <a:pPr/>
            <a:r>
              <a:t>We can differentiate through general programs</a:t>
            </a:r>
          </a:p>
        </p:txBody>
      </p:sp>
      <p:sp>
        <p:nvSpPr>
          <p:cNvPr id="553" name="Slide Number Placeholder 4"/>
          <p:cNvSpPr txBox="1"/>
          <p:nvPr>
            <p:ph type="sldNum" sz="quarter" idx="2"/>
          </p:nvPr>
        </p:nvSpPr>
        <p:spPr>
          <a:xfrm>
            <a:off x="11502936" y="6444934"/>
            <a:ext cx="203025" cy="177433"/>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560" name="Group"/>
          <p:cNvGrpSpPr/>
          <p:nvPr/>
        </p:nvGrpSpPr>
        <p:grpSpPr>
          <a:xfrm>
            <a:off x="1196791" y="3507459"/>
            <a:ext cx="4168494" cy="2966827"/>
            <a:chOff x="0" y="0"/>
            <a:chExt cx="4168493" cy="2966825"/>
          </a:xfrm>
        </p:grpSpPr>
        <p:sp>
          <p:nvSpPr>
            <p:cNvPr id="563" name="Connection Line"/>
            <p:cNvSpPr/>
            <p:nvPr/>
          </p:nvSpPr>
          <p:spPr>
            <a:xfrm>
              <a:off x="71538" y="1950816"/>
              <a:ext cx="752382" cy="1015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0"/>
                  </a:lnTo>
                </a:path>
              </a:pathLst>
            </a:custGeom>
            <a:noFill/>
            <a:ln w="101600" cap="flat">
              <a:solidFill>
                <a:schemeClr val="accent2">
                  <a:satOff val="-11277"/>
                  <a:lumOff val="-15960"/>
                </a:schemeClr>
              </a:solidFill>
              <a:prstDash val="solid"/>
              <a:miter lim="800000"/>
            </a:ln>
            <a:effectLst/>
          </p:spPr>
          <p:txBody>
            <a:bodyPr/>
            <a:lstStyle/>
            <a:p>
              <a:pPr/>
            </a:p>
          </p:txBody>
        </p:sp>
        <p:sp>
          <p:nvSpPr>
            <p:cNvPr id="555" name="Line"/>
            <p:cNvSpPr/>
            <p:nvPr/>
          </p:nvSpPr>
          <p:spPr>
            <a:xfrm>
              <a:off x="0" y="2966825"/>
              <a:ext cx="4168494" cy="1"/>
            </a:xfrm>
            <a:prstGeom prst="line">
              <a:avLst/>
            </a:prstGeom>
            <a:noFill/>
            <a:ln w="63500" cap="flat">
              <a:solidFill>
                <a:srgbClr val="000000"/>
              </a:solidFill>
              <a:prstDash val="solid"/>
              <a:miter lim="800000"/>
              <a:tailEnd type="triangle" w="med" len="med"/>
            </a:ln>
            <a:effectLst/>
          </p:spPr>
          <p:txBody>
            <a:bodyPr wrap="square" lIns="45719" tIns="45719" rIns="45719" bIns="45719" numCol="1" anchor="t">
              <a:noAutofit/>
            </a:bodyPr>
            <a:lstStyle/>
            <a:p>
              <a:pPr/>
            </a:p>
          </p:txBody>
        </p:sp>
        <p:sp>
          <p:nvSpPr>
            <p:cNvPr id="556" name="Line"/>
            <p:cNvSpPr/>
            <p:nvPr/>
          </p:nvSpPr>
          <p:spPr>
            <a:xfrm flipV="1">
              <a:off x="33094" y="0"/>
              <a:ext cx="1" cy="2962359"/>
            </a:xfrm>
            <a:prstGeom prst="line">
              <a:avLst/>
            </a:prstGeom>
            <a:noFill/>
            <a:ln w="63500" cap="flat">
              <a:solidFill>
                <a:srgbClr val="000000"/>
              </a:solidFill>
              <a:prstDash val="solid"/>
              <a:miter lim="800000"/>
              <a:tailEnd type="triangle" w="med" len="med"/>
            </a:ln>
            <a:effectLst/>
          </p:spPr>
          <p:txBody>
            <a:bodyPr wrap="square" lIns="45719" tIns="45719" rIns="45719" bIns="45719" numCol="1" anchor="t">
              <a:noAutofit/>
            </a:bodyPr>
            <a:lstStyle/>
            <a:p>
              <a:pPr/>
            </a:p>
          </p:txBody>
        </p:sp>
        <p:sp>
          <p:nvSpPr>
            <p:cNvPr id="564" name="Connection Line"/>
            <p:cNvSpPr/>
            <p:nvPr/>
          </p:nvSpPr>
          <p:spPr>
            <a:xfrm>
              <a:off x="814764" y="1510154"/>
              <a:ext cx="1118577" cy="4335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0"/>
                  </a:lnTo>
                </a:path>
              </a:pathLst>
            </a:custGeom>
            <a:noFill/>
            <a:ln w="101600" cap="flat">
              <a:solidFill>
                <a:schemeClr val="accent2">
                  <a:satOff val="-11277"/>
                  <a:lumOff val="-15960"/>
                </a:schemeClr>
              </a:solidFill>
              <a:prstDash val="solid"/>
              <a:miter lim="800000"/>
            </a:ln>
            <a:effectLst/>
          </p:spPr>
          <p:txBody>
            <a:bodyPr/>
            <a:lstStyle/>
            <a:p>
              <a:pPr/>
            </a:p>
          </p:txBody>
        </p:sp>
        <p:sp>
          <p:nvSpPr>
            <p:cNvPr id="565" name="Connection Line"/>
            <p:cNvSpPr/>
            <p:nvPr/>
          </p:nvSpPr>
          <p:spPr>
            <a:xfrm>
              <a:off x="1895369" y="521790"/>
              <a:ext cx="752382" cy="10156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0"/>
                  </a:lnTo>
                </a:path>
              </a:pathLst>
            </a:custGeom>
            <a:noFill/>
            <a:ln w="101600" cap="flat">
              <a:solidFill>
                <a:schemeClr val="accent2">
                  <a:satOff val="-11277"/>
                  <a:lumOff val="-15960"/>
                </a:schemeClr>
              </a:solidFill>
              <a:prstDash val="solid"/>
              <a:miter lim="800000"/>
            </a:ln>
            <a:effectLst/>
          </p:spPr>
          <p:txBody>
            <a:bodyPr/>
            <a:lstStyle/>
            <a:p>
              <a:pPr/>
            </a:p>
          </p:txBody>
        </p:sp>
        <p:sp>
          <p:nvSpPr>
            <p:cNvPr id="566" name="Connection Line"/>
            <p:cNvSpPr/>
            <p:nvPr/>
          </p:nvSpPr>
          <p:spPr>
            <a:xfrm>
              <a:off x="2623686" y="165189"/>
              <a:ext cx="1209427" cy="37112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0"/>
                  </a:lnTo>
                </a:path>
              </a:pathLst>
            </a:custGeom>
            <a:noFill/>
            <a:ln w="101600" cap="flat">
              <a:solidFill>
                <a:schemeClr val="accent2">
                  <a:satOff val="-11277"/>
                  <a:lumOff val="-15960"/>
                </a:schemeClr>
              </a:solidFill>
              <a:prstDash val="solid"/>
              <a:miter lim="800000"/>
            </a:ln>
            <a:effectLst/>
          </p:spPr>
          <p:txBody>
            <a:bodyPr/>
            <a:lstStyle/>
            <a:p>
              <a:pPr/>
            </a:p>
          </p:txBody>
        </p:sp>
      </p:grpSp>
      <p:sp>
        <p:nvSpPr>
          <p:cNvPr id="561" name="piecewise-linear tone mapping"/>
          <p:cNvSpPr txBox="1"/>
          <p:nvPr/>
        </p:nvSpPr>
        <p:spPr>
          <a:xfrm>
            <a:off x="5874061" y="5022834"/>
            <a:ext cx="5593716" cy="548046"/>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3200"/>
            </a:lvl1pPr>
          </a:lstStyle>
          <a:p>
            <a:pPr/>
            <a:r>
              <a:t>piecewise-linear tone mapping</a:t>
            </a:r>
          </a:p>
        </p:txBody>
      </p:sp>
      <p:sp>
        <p:nvSpPr>
          <p:cNvPr id="562" name="f = floor(in(x, y))…"/>
          <p:cNvSpPr txBox="1"/>
          <p:nvPr/>
        </p:nvSpPr>
        <p:spPr>
          <a:xfrm>
            <a:off x="656748" y="1092658"/>
            <a:ext cx="5001579" cy="19075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spcBef>
                <a:spcPts val="500"/>
              </a:spcBef>
              <a:defRPr sz="3200">
                <a:latin typeface="Lucida Console"/>
                <a:ea typeface="Lucida Console"/>
                <a:cs typeface="Lucida Console"/>
                <a:sym typeface="Lucida Console"/>
              </a:defRPr>
            </a:pPr>
            <a:r>
              <a:t>f = </a:t>
            </a:r>
            <a:r>
              <a:rPr>
                <a:solidFill>
                  <a:schemeClr val="accent4">
                    <a:satOff val="-36012"/>
                    <a:lumOff val="-12196"/>
                  </a:schemeClr>
                </a:solidFill>
              </a:rPr>
              <a:t>floor</a:t>
            </a:r>
            <a:r>
              <a:t>(</a:t>
            </a:r>
            <a:r>
              <a:rPr>
                <a:solidFill>
                  <a:schemeClr val="accent4">
                    <a:satOff val="-36012"/>
                    <a:lumOff val="-12196"/>
                  </a:schemeClr>
                </a:solidFill>
              </a:rPr>
              <a:t>in</a:t>
            </a:r>
            <a:r>
              <a:t>(x, y))</a:t>
            </a:r>
          </a:p>
          <a:p>
            <a:pPr>
              <a:spcBef>
                <a:spcPts val="500"/>
              </a:spcBef>
              <a:defRPr sz="3200">
                <a:latin typeface="Lucida Console"/>
                <a:ea typeface="Lucida Console"/>
                <a:cs typeface="Lucida Console"/>
                <a:sym typeface="Lucida Console"/>
              </a:defRPr>
            </a:pPr>
            <a:r>
              <a:t>c = </a:t>
            </a:r>
            <a:r>
              <a:rPr>
                <a:solidFill>
                  <a:schemeClr val="accent4">
                    <a:satOff val="-36012"/>
                    <a:lumOff val="-12196"/>
                  </a:schemeClr>
                </a:solidFill>
              </a:rPr>
              <a:t>ceil</a:t>
            </a:r>
            <a:r>
              <a:t>(</a:t>
            </a:r>
            <a:r>
              <a:rPr>
                <a:solidFill>
                  <a:schemeClr val="accent4">
                    <a:satOff val="-36012"/>
                    <a:lumOff val="-12196"/>
                  </a:schemeClr>
                </a:solidFill>
              </a:rPr>
              <a:t>in</a:t>
            </a:r>
            <a:r>
              <a:t>(x, y))</a:t>
            </a:r>
          </a:p>
          <a:p>
            <a:pPr>
              <a:spcBef>
                <a:spcPts val="500"/>
              </a:spcBef>
              <a:defRPr sz="3200">
                <a:latin typeface="Lucida Console"/>
                <a:ea typeface="Lucida Console"/>
                <a:cs typeface="Lucida Console"/>
                <a:sym typeface="Lucida Console"/>
              </a:defRPr>
            </a:pP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0" name="Title 1"/>
          <p:cNvSpPr txBox="1"/>
          <p:nvPr>
            <p:ph type="title"/>
          </p:nvPr>
        </p:nvSpPr>
        <p:spPr>
          <a:xfrm>
            <a:off x="322431" y="2073"/>
            <a:ext cx="11095540" cy="799225"/>
          </a:xfrm>
          <a:prstGeom prst="rect">
            <a:avLst/>
          </a:prstGeom>
        </p:spPr>
        <p:txBody>
          <a:bodyPr/>
          <a:lstStyle>
            <a:lvl1pPr>
              <a:defRPr sz="3800"/>
            </a:lvl1pPr>
          </a:lstStyle>
          <a:p>
            <a:pPr/>
            <a:r>
              <a:t>We can differentiate through general programs</a:t>
            </a:r>
          </a:p>
        </p:txBody>
      </p:sp>
      <p:sp>
        <p:nvSpPr>
          <p:cNvPr id="571" name="Slide Number Placeholder 4"/>
          <p:cNvSpPr txBox="1"/>
          <p:nvPr>
            <p:ph type="sldNum" sz="quarter" idx="2"/>
          </p:nvPr>
        </p:nvSpPr>
        <p:spPr>
          <a:xfrm>
            <a:off x="11502936" y="6444934"/>
            <a:ext cx="203025" cy="177433"/>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578" name="Group"/>
          <p:cNvGrpSpPr/>
          <p:nvPr/>
        </p:nvGrpSpPr>
        <p:grpSpPr>
          <a:xfrm>
            <a:off x="1196791" y="3507459"/>
            <a:ext cx="4168494" cy="2966827"/>
            <a:chOff x="0" y="0"/>
            <a:chExt cx="4168493" cy="2966825"/>
          </a:xfrm>
        </p:grpSpPr>
        <p:sp>
          <p:nvSpPr>
            <p:cNvPr id="581" name="Connection Line"/>
            <p:cNvSpPr/>
            <p:nvPr/>
          </p:nvSpPr>
          <p:spPr>
            <a:xfrm>
              <a:off x="71538" y="1950816"/>
              <a:ext cx="752382" cy="1015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0"/>
                  </a:lnTo>
                </a:path>
              </a:pathLst>
            </a:custGeom>
            <a:noFill/>
            <a:ln w="101600" cap="flat">
              <a:solidFill>
                <a:schemeClr val="accent2">
                  <a:satOff val="-11277"/>
                  <a:lumOff val="-15960"/>
                </a:schemeClr>
              </a:solidFill>
              <a:prstDash val="solid"/>
              <a:miter lim="800000"/>
            </a:ln>
            <a:effectLst/>
          </p:spPr>
          <p:txBody>
            <a:bodyPr/>
            <a:lstStyle/>
            <a:p>
              <a:pPr/>
            </a:p>
          </p:txBody>
        </p:sp>
        <p:sp>
          <p:nvSpPr>
            <p:cNvPr id="573" name="Line"/>
            <p:cNvSpPr/>
            <p:nvPr/>
          </p:nvSpPr>
          <p:spPr>
            <a:xfrm>
              <a:off x="0" y="2966825"/>
              <a:ext cx="4168494" cy="1"/>
            </a:xfrm>
            <a:prstGeom prst="line">
              <a:avLst/>
            </a:prstGeom>
            <a:noFill/>
            <a:ln w="63500" cap="flat">
              <a:solidFill>
                <a:srgbClr val="000000"/>
              </a:solidFill>
              <a:prstDash val="solid"/>
              <a:miter lim="800000"/>
              <a:tailEnd type="triangle" w="med" len="med"/>
            </a:ln>
            <a:effectLst/>
          </p:spPr>
          <p:txBody>
            <a:bodyPr wrap="square" lIns="45719" tIns="45719" rIns="45719" bIns="45719" numCol="1" anchor="t">
              <a:noAutofit/>
            </a:bodyPr>
            <a:lstStyle/>
            <a:p>
              <a:pPr/>
            </a:p>
          </p:txBody>
        </p:sp>
        <p:sp>
          <p:nvSpPr>
            <p:cNvPr id="574" name="Line"/>
            <p:cNvSpPr/>
            <p:nvPr/>
          </p:nvSpPr>
          <p:spPr>
            <a:xfrm flipV="1">
              <a:off x="33094" y="0"/>
              <a:ext cx="1" cy="2962359"/>
            </a:xfrm>
            <a:prstGeom prst="line">
              <a:avLst/>
            </a:prstGeom>
            <a:noFill/>
            <a:ln w="63500" cap="flat">
              <a:solidFill>
                <a:srgbClr val="000000"/>
              </a:solidFill>
              <a:prstDash val="solid"/>
              <a:miter lim="800000"/>
              <a:tailEnd type="triangle" w="med" len="med"/>
            </a:ln>
            <a:effectLst/>
          </p:spPr>
          <p:txBody>
            <a:bodyPr wrap="square" lIns="45719" tIns="45719" rIns="45719" bIns="45719" numCol="1" anchor="t">
              <a:noAutofit/>
            </a:bodyPr>
            <a:lstStyle/>
            <a:p>
              <a:pPr/>
            </a:p>
          </p:txBody>
        </p:sp>
        <p:sp>
          <p:nvSpPr>
            <p:cNvPr id="582" name="Connection Line"/>
            <p:cNvSpPr/>
            <p:nvPr/>
          </p:nvSpPr>
          <p:spPr>
            <a:xfrm>
              <a:off x="814764" y="1510154"/>
              <a:ext cx="1118577" cy="4335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0"/>
                  </a:lnTo>
                </a:path>
              </a:pathLst>
            </a:custGeom>
            <a:noFill/>
            <a:ln w="101600" cap="flat">
              <a:solidFill>
                <a:schemeClr val="accent2">
                  <a:satOff val="-11277"/>
                  <a:lumOff val="-15960"/>
                </a:schemeClr>
              </a:solidFill>
              <a:prstDash val="solid"/>
              <a:miter lim="800000"/>
            </a:ln>
            <a:effectLst/>
          </p:spPr>
          <p:txBody>
            <a:bodyPr/>
            <a:lstStyle/>
            <a:p>
              <a:pPr/>
            </a:p>
          </p:txBody>
        </p:sp>
        <p:sp>
          <p:nvSpPr>
            <p:cNvPr id="583" name="Connection Line"/>
            <p:cNvSpPr/>
            <p:nvPr/>
          </p:nvSpPr>
          <p:spPr>
            <a:xfrm>
              <a:off x="1895369" y="521790"/>
              <a:ext cx="752382" cy="10156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0"/>
                  </a:lnTo>
                </a:path>
              </a:pathLst>
            </a:custGeom>
            <a:noFill/>
            <a:ln w="101600" cap="flat">
              <a:solidFill>
                <a:schemeClr val="accent2">
                  <a:satOff val="-11277"/>
                  <a:lumOff val="-15960"/>
                </a:schemeClr>
              </a:solidFill>
              <a:prstDash val="solid"/>
              <a:miter lim="800000"/>
            </a:ln>
            <a:effectLst/>
          </p:spPr>
          <p:txBody>
            <a:bodyPr/>
            <a:lstStyle/>
            <a:p>
              <a:pPr/>
            </a:p>
          </p:txBody>
        </p:sp>
        <p:sp>
          <p:nvSpPr>
            <p:cNvPr id="584" name="Connection Line"/>
            <p:cNvSpPr/>
            <p:nvPr/>
          </p:nvSpPr>
          <p:spPr>
            <a:xfrm>
              <a:off x="2623686" y="165189"/>
              <a:ext cx="1209427" cy="37112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0"/>
                  </a:lnTo>
                </a:path>
              </a:pathLst>
            </a:custGeom>
            <a:noFill/>
            <a:ln w="101600" cap="flat">
              <a:solidFill>
                <a:schemeClr val="accent2">
                  <a:satOff val="-11277"/>
                  <a:lumOff val="-15960"/>
                </a:schemeClr>
              </a:solidFill>
              <a:prstDash val="solid"/>
              <a:miter lim="800000"/>
            </a:ln>
            <a:effectLst/>
          </p:spPr>
          <p:txBody>
            <a:bodyPr/>
            <a:lstStyle/>
            <a:p>
              <a:pPr/>
            </a:p>
          </p:txBody>
        </p:sp>
      </p:grpSp>
      <p:sp>
        <p:nvSpPr>
          <p:cNvPr id="579" name="piecewise-linear tone mapping"/>
          <p:cNvSpPr txBox="1"/>
          <p:nvPr/>
        </p:nvSpPr>
        <p:spPr>
          <a:xfrm>
            <a:off x="5874061" y="5022834"/>
            <a:ext cx="5593716" cy="548046"/>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3200"/>
            </a:lvl1pPr>
          </a:lstStyle>
          <a:p>
            <a:pPr/>
            <a:r>
              <a:t>piecewise-linear tone mapping</a:t>
            </a:r>
          </a:p>
        </p:txBody>
      </p:sp>
      <p:sp>
        <p:nvSpPr>
          <p:cNvPr id="580" name="f = floor(in(x, y))…"/>
          <p:cNvSpPr txBox="1"/>
          <p:nvPr/>
        </p:nvSpPr>
        <p:spPr>
          <a:xfrm>
            <a:off x="656748" y="1092658"/>
            <a:ext cx="10878504" cy="23774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spcBef>
                <a:spcPts val="500"/>
              </a:spcBef>
              <a:defRPr sz="3200">
                <a:latin typeface="Lucida Console"/>
                <a:ea typeface="Lucida Console"/>
                <a:cs typeface="Lucida Console"/>
                <a:sym typeface="Lucida Console"/>
              </a:defRPr>
            </a:pPr>
            <a:r>
              <a:t>f = </a:t>
            </a:r>
            <a:r>
              <a:rPr>
                <a:solidFill>
                  <a:schemeClr val="accent4">
                    <a:satOff val="-36012"/>
                    <a:lumOff val="-12196"/>
                  </a:schemeClr>
                </a:solidFill>
              </a:rPr>
              <a:t>floor</a:t>
            </a:r>
            <a:r>
              <a:t>(</a:t>
            </a:r>
            <a:r>
              <a:rPr>
                <a:solidFill>
                  <a:schemeClr val="accent4">
                    <a:satOff val="-36012"/>
                    <a:lumOff val="-12196"/>
                  </a:schemeClr>
                </a:solidFill>
              </a:rPr>
              <a:t>in</a:t>
            </a:r>
            <a:r>
              <a:t>(x, y))</a:t>
            </a:r>
          </a:p>
          <a:p>
            <a:pPr>
              <a:spcBef>
                <a:spcPts val="500"/>
              </a:spcBef>
              <a:defRPr sz="3200">
                <a:latin typeface="Lucida Console"/>
                <a:ea typeface="Lucida Console"/>
                <a:cs typeface="Lucida Console"/>
                <a:sym typeface="Lucida Console"/>
              </a:defRPr>
            </a:pPr>
            <a:r>
              <a:t>c = </a:t>
            </a:r>
            <a:r>
              <a:rPr>
                <a:solidFill>
                  <a:schemeClr val="accent4">
                    <a:satOff val="-36012"/>
                    <a:lumOff val="-12196"/>
                  </a:schemeClr>
                </a:solidFill>
              </a:rPr>
              <a:t>ceil</a:t>
            </a:r>
            <a:r>
              <a:t>(</a:t>
            </a:r>
            <a:r>
              <a:rPr>
                <a:solidFill>
                  <a:schemeClr val="accent4">
                    <a:satOff val="-36012"/>
                    <a:lumOff val="-12196"/>
                  </a:schemeClr>
                </a:solidFill>
              </a:rPr>
              <a:t>in</a:t>
            </a:r>
            <a:r>
              <a:t>(x, y))</a:t>
            </a:r>
          </a:p>
          <a:p>
            <a:pPr>
              <a:spcBef>
                <a:spcPts val="500"/>
              </a:spcBef>
              <a:defRPr sz="3200">
                <a:latin typeface="Lucida Console"/>
                <a:ea typeface="Lucida Console"/>
                <a:cs typeface="Lucida Console"/>
                <a:sym typeface="Lucida Console"/>
              </a:defRPr>
            </a:pPr>
            <a:r>
              <a:t>w = </a:t>
            </a:r>
            <a:r>
              <a:rPr>
                <a:solidFill>
                  <a:schemeClr val="accent4">
                    <a:satOff val="-36012"/>
                    <a:lumOff val="-12196"/>
                  </a:schemeClr>
                </a:solidFill>
              </a:rPr>
              <a:t>in</a:t>
            </a:r>
            <a:r>
              <a:t>(x, y) - f</a:t>
            </a:r>
          </a:p>
          <a:p>
            <a:pPr>
              <a:spcBef>
                <a:spcPts val="500"/>
              </a:spcBef>
              <a:defRPr sz="3200">
                <a:latin typeface="Lucida Console"/>
                <a:ea typeface="Lucida Console"/>
                <a:cs typeface="Lucida Console"/>
                <a:sym typeface="Lucida Console"/>
              </a:defRPr>
            </a:pPr>
            <a:r>
              <a:rPr>
                <a:solidFill>
                  <a:schemeClr val="accent4">
                    <a:satOff val="-36012"/>
                    <a:lumOff val="-12196"/>
                  </a:schemeClr>
                </a:solidFill>
              </a:rPr>
              <a:t>out</a:t>
            </a:r>
            <a:r>
              <a:t>(x, y) = </a:t>
            </a:r>
            <a:r>
              <a:rPr>
                <a:solidFill>
                  <a:schemeClr val="accent4">
                    <a:satOff val="-36012"/>
                    <a:lumOff val="-12196"/>
                  </a:schemeClr>
                </a:solidFill>
              </a:rPr>
              <a:t>lut</a:t>
            </a:r>
            <a:r>
              <a:t>(f) * (1 - w) + </a:t>
            </a:r>
            <a:r>
              <a:rPr>
                <a:solidFill>
                  <a:schemeClr val="accent4">
                    <a:satOff val="-36012"/>
                    <a:lumOff val="-12196"/>
                  </a:schemeClr>
                </a:solidFill>
              </a:rPr>
              <a:t>lut</a:t>
            </a:r>
            <a:r>
              <a:t>(c) * w  </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8" name="Title 1"/>
          <p:cNvSpPr txBox="1"/>
          <p:nvPr>
            <p:ph type="title"/>
          </p:nvPr>
        </p:nvSpPr>
        <p:spPr>
          <a:xfrm>
            <a:off x="322431" y="2073"/>
            <a:ext cx="11095540" cy="799225"/>
          </a:xfrm>
          <a:prstGeom prst="rect">
            <a:avLst/>
          </a:prstGeom>
        </p:spPr>
        <p:txBody>
          <a:bodyPr/>
          <a:lstStyle>
            <a:lvl1pPr>
              <a:defRPr sz="3800"/>
            </a:lvl1pPr>
          </a:lstStyle>
          <a:p>
            <a:pPr/>
            <a:r>
              <a:t>We can differentiate through general programs</a:t>
            </a:r>
          </a:p>
        </p:txBody>
      </p:sp>
      <p:sp>
        <p:nvSpPr>
          <p:cNvPr id="589" name="// Differentiable soft histogram…"/>
          <p:cNvSpPr txBox="1"/>
          <p:nvPr/>
        </p:nvSpPr>
        <p:spPr>
          <a:xfrm>
            <a:off x="656748" y="1629371"/>
            <a:ext cx="8184913" cy="3317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spcBef>
                <a:spcPts val="500"/>
              </a:spcBef>
              <a:defRPr sz="3200">
                <a:solidFill>
                  <a:schemeClr val="accent6">
                    <a:satOff val="-87665"/>
                    <a:lumOff val="44509"/>
                  </a:schemeClr>
                </a:solidFill>
                <a:latin typeface="Lucida Console"/>
                <a:ea typeface="Lucida Console"/>
                <a:cs typeface="Lucida Console"/>
                <a:sym typeface="Lucida Console"/>
              </a:defRPr>
            </a:pPr>
            <a:r>
              <a:t>// Differentiable soft histogram</a:t>
            </a:r>
          </a:p>
          <a:p>
            <a:pPr>
              <a:spcBef>
                <a:spcPts val="500"/>
              </a:spcBef>
              <a:defRPr sz="3200">
                <a:latin typeface="Lucida Console"/>
                <a:ea typeface="Lucida Console"/>
                <a:cs typeface="Lucida Console"/>
                <a:sym typeface="Lucida Console"/>
              </a:defRPr>
            </a:pPr>
            <a:r>
              <a:t>f = </a:t>
            </a:r>
            <a:r>
              <a:rPr>
                <a:solidFill>
                  <a:schemeClr val="accent4">
                    <a:satOff val="-36012"/>
                    <a:lumOff val="-12196"/>
                  </a:schemeClr>
                </a:solidFill>
              </a:rPr>
              <a:t>floor</a:t>
            </a:r>
            <a:r>
              <a:t>(</a:t>
            </a:r>
            <a:r>
              <a:rPr>
                <a:solidFill>
                  <a:schemeClr val="accent4">
                    <a:satOff val="-36012"/>
                    <a:lumOff val="-12196"/>
                  </a:schemeClr>
                </a:solidFill>
              </a:rPr>
              <a:t>in</a:t>
            </a:r>
            <a:r>
              <a:t>(r.x, r.y))</a:t>
            </a:r>
          </a:p>
          <a:p>
            <a:pPr>
              <a:spcBef>
                <a:spcPts val="500"/>
              </a:spcBef>
              <a:defRPr sz="3200">
                <a:latin typeface="Lucida Console"/>
                <a:ea typeface="Lucida Console"/>
                <a:cs typeface="Lucida Console"/>
                <a:sym typeface="Lucida Console"/>
              </a:defRPr>
            </a:pPr>
            <a:r>
              <a:t>c = </a:t>
            </a:r>
            <a:r>
              <a:rPr>
                <a:solidFill>
                  <a:schemeClr val="accent4">
                    <a:satOff val="-36012"/>
                    <a:lumOff val="-12196"/>
                  </a:schemeClr>
                </a:solidFill>
              </a:rPr>
              <a:t>ceil</a:t>
            </a:r>
            <a:r>
              <a:t>(</a:t>
            </a:r>
            <a:r>
              <a:rPr>
                <a:solidFill>
                  <a:schemeClr val="accent4">
                    <a:satOff val="-36012"/>
                    <a:lumOff val="-12196"/>
                  </a:schemeClr>
                </a:solidFill>
              </a:rPr>
              <a:t>in</a:t>
            </a:r>
            <a:r>
              <a:t>(r.x, r.y))</a:t>
            </a:r>
          </a:p>
          <a:p>
            <a:pPr>
              <a:spcBef>
                <a:spcPts val="500"/>
              </a:spcBef>
              <a:defRPr sz="3200">
                <a:latin typeface="Lucida Console"/>
                <a:ea typeface="Lucida Console"/>
                <a:cs typeface="Lucida Console"/>
                <a:sym typeface="Lucida Console"/>
              </a:defRPr>
            </a:pPr>
            <a:r>
              <a:t>w = </a:t>
            </a:r>
            <a:r>
              <a:rPr>
                <a:solidFill>
                  <a:schemeClr val="accent4">
                    <a:satOff val="-36012"/>
                    <a:lumOff val="-12196"/>
                  </a:schemeClr>
                </a:solidFill>
              </a:rPr>
              <a:t>in</a:t>
            </a:r>
            <a:r>
              <a:t>(r.x, r.y) - f</a:t>
            </a:r>
          </a:p>
          <a:p>
            <a:pPr>
              <a:spcBef>
                <a:spcPts val="500"/>
              </a:spcBef>
              <a:defRPr sz="3200">
                <a:latin typeface="Lucida Console"/>
                <a:ea typeface="Lucida Console"/>
                <a:cs typeface="Lucida Console"/>
                <a:sym typeface="Lucida Console"/>
              </a:defRPr>
            </a:pPr>
            <a:r>
              <a:rPr>
                <a:solidFill>
                  <a:schemeClr val="accent4">
                    <a:satOff val="-36012"/>
                    <a:lumOff val="-12196"/>
                  </a:schemeClr>
                </a:solidFill>
              </a:rPr>
              <a:t>hist</a:t>
            </a:r>
            <a:r>
              <a:t>(f) += (1 - w)</a:t>
            </a:r>
          </a:p>
          <a:p>
            <a:pPr>
              <a:spcBef>
                <a:spcPts val="500"/>
              </a:spcBef>
              <a:defRPr sz="3200">
                <a:latin typeface="Lucida Console"/>
                <a:ea typeface="Lucida Console"/>
                <a:cs typeface="Lucida Console"/>
                <a:sym typeface="Lucida Console"/>
              </a:defRPr>
            </a:pPr>
            <a:r>
              <a:rPr>
                <a:solidFill>
                  <a:schemeClr val="accent4">
                    <a:satOff val="-36012"/>
                    <a:lumOff val="-12196"/>
                  </a:schemeClr>
                </a:solidFill>
              </a:rPr>
              <a:t>hist</a:t>
            </a:r>
            <a:r>
              <a:t>(c) += w</a:t>
            </a:r>
          </a:p>
        </p:txBody>
      </p:sp>
      <p:sp>
        <p:nvSpPr>
          <p:cNvPr id="590" name="Slide Number Placeholder 4"/>
          <p:cNvSpPr txBox="1"/>
          <p:nvPr>
            <p:ph type="sldNum" sz="quarter" idx="2"/>
          </p:nvPr>
        </p:nvSpPr>
        <p:spPr>
          <a:xfrm>
            <a:off x="11502936" y="6444934"/>
            <a:ext cx="203025" cy="177433"/>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91" name="Line"/>
          <p:cNvSpPr/>
          <p:nvPr/>
        </p:nvSpPr>
        <p:spPr>
          <a:xfrm>
            <a:off x="6365138" y="5789060"/>
            <a:ext cx="4168495" cy="1"/>
          </a:xfrm>
          <a:prstGeom prst="line">
            <a:avLst/>
          </a:prstGeom>
          <a:ln w="63500">
            <a:solidFill>
              <a:srgbClr val="000000"/>
            </a:solidFill>
            <a:miter/>
            <a:tailEnd type="triangle"/>
          </a:ln>
        </p:spPr>
        <p:txBody>
          <a:bodyPr lIns="45719" rIns="45719"/>
          <a:lstStyle/>
          <a:p>
            <a:pPr/>
          </a:p>
        </p:txBody>
      </p:sp>
      <p:sp>
        <p:nvSpPr>
          <p:cNvPr id="592" name="Line"/>
          <p:cNvSpPr/>
          <p:nvPr/>
        </p:nvSpPr>
        <p:spPr>
          <a:xfrm flipV="1">
            <a:off x="6398234" y="2822235"/>
            <a:ext cx="1" cy="2962359"/>
          </a:xfrm>
          <a:prstGeom prst="line">
            <a:avLst/>
          </a:prstGeom>
          <a:ln w="63500">
            <a:solidFill>
              <a:srgbClr val="000000"/>
            </a:solidFill>
            <a:miter/>
            <a:tailEnd type="triangle"/>
          </a:ln>
        </p:spPr>
        <p:txBody>
          <a:bodyPr lIns="45719" rIns="45719"/>
          <a:lstStyle/>
          <a:p>
            <a:pPr/>
          </a:p>
        </p:txBody>
      </p:sp>
      <p:sp>
        <p:nvSpPr>
          <p:cNvPr id="593" name="Rectangle"/>
          <p:cNvSpPr/>
          <p:nvPr/>
        </p:nvSpPr>
        <p:spPr>
          <a:xfrm>
            <a:off x="6435034" y="4483652"/>
            <a:ext cx="680098" cy="1270001"/>
          </a:xfrm>
          <a:prstGeom prst="rect">
            <a:avLst/>
          </a:prstGeom>
          <a:solidFill>
            <a:schemeClr val="accent6">
              <a:satOff val="-87665"/>
              <a:lumOff val="44509"/>
            </a:schemeClr>
          </a:solidFill>
          <a:ln w="12700">
            <a:miter lim="400000"/>
          </a:ln>
        </p:spPr>
        <p:txBody>
          <a:bodyPr lIns="45719" rIns="45719" anchor="ctr"/>
          <a:lstStyle/>
          <a:p>
            <a:pPr>
              <a:defRPr>
                <a:solidFill>
                  <a:schemeClr val="accent6">
                    <a:satOff val="-87665"/>
                    <a:lumOff val="44509"/>
                  </a:schemeClr>
                </a:solidFill>
              </a:defRPr>
            </a:pPr>
          </a:p>
        </p:txBody>
      </p:sp>
      <p:sp>
        <p:nvSpPr>
          <p:cNvPr id="594" name="Rectangle"/>
          <p:cNvSpPr/>
          <p:nvPr/>
        </p:nvSpPr>
        <p:spPr>
          <a:xfrm>
            <a:off x="7078869" y="3870531"/>
            <a:ext cx="680098" cy="1883122"/>
          </a:xfrm>
          <a:prstGeom prst="rect">
            <a:avLst/>
          </a:prstGeom>
          <a:solidFill>
            <a:schemeClr val="accent6">
              <a:satOff val="-87665"/>
              <a:lumOff val="44509"/>
            </a:schemeClr>
          </a:solidFill>
          <a:ln w="12700">
            <a:miter lim="400000"/>
          </a:ln>
        </p:spPr>
        <p:txBody>
          <a:bodyPr lIns="45719" rIns="45719" anchor="ctr"/>
          <a:lstStyle/>
          <a:p>
            <a:pPr>
              <a:defRPr>
                <a:solidFill>
                  <a:schemeClr val="accent6">
                    <a:satOff val="-87665"/>
                    <a:lumOff val="44509"/>
                  </a:schemeClr>
                </a:solidFill>
              </a:defRPr>
            </a:pPr>
          </a:p>
        </p:txBody>
      </p:sp>
      <p:sp>
        <p:nvSpPr>
          <p:cNvPr id="595" name="Rectangle"/>
          <p:cNvSpPr/>
          <p:nvPr/>
        </p:nvSpPr>
        <p:spPr>
          <a:xfrm>
            <a:off x="7754730" y="4856447"/>
            <a:ext cx="680098" cy="897206"/>
          </a:xfrm>
          <a:prstGeom prst="rect">
            <a:avLst/>
          </a:prstGeom>
          <a:solidFill>
            <a:schemeClr val="accent6">
              <a:satOff val="-87665"/>
              <a:lumOff val="44509"/>
            </a:schemeClr>
          </a:solidFill>
          <a:ln w="12700">
            <a:miter lim="400000"/>
          </a:ln>
        </p:spPr>
        <p:txBody>
          <a:bodyPr lIns="45719" rIns="45719" anchor="ctr"/>
          <a:lstStyle/>
          <a:p>
            <a:pPr>
              <a:defRPr>
                <a:solidFill>
                  <a:schemeClr val="accent6">
                    <a:satOff val="-87665"/>
                    <a:lumOff val="44509"/>
                  </a:schemeClr>
                </a:solidFill>
              </a:defRPr>
            </a:pPr>
          </a:p>
        </p:txBody>
      </p:sp>
      <p:sp>
        <p:nvSpPr>
          <p:cNvPr id="596" name="Rectangle"/>
          <p:cNvSpPr/>
          <p:nvPr/>
        </p:nvSpPr>
        <p:spPr>
          <a:xfrm>
            <a:off x="8310062" y="3412322"/>
            <a:ext cx="680098" cy="2341331"/>
          </a:xfrm>
          <a:prstGeom prst="rect">
            <a:avLst/>
          </a:prstGeom>
          <a:solidFill>
            <a:schemeClr val="accent6">
              <a:satOff val="-87665"/>
              <a:lumOff val="44509"/>
            </a:schemeClr>
          </a:solidFill>
          <a:ln w="12700">
            <a:miter lim="400000"/>
          </a:ln>
        </p:spPr>
        <p:txBody>
          <a:bodyPr lIns="45719" rIns="45719" anchor="ctr"/>
          <a:lstStyle/>
          <a:p>
            <a:pPr>
              <a:defRPr>
                <a:solidFill>
                  <a:schemeClr val="accent6">
                    <a:satOff val="-87665"/>
                    <a:lumOff val="44509"/>
                  </a:schemeClr>
                </a:solidFill>
              </a:defRPr>
            </a:pPr>
          </a:p>
        </p:txBody>
      </p:sp>
      <p:sp>
        <p:nvSpPr>
          <p:cNvPr id="597" name="Rectangle"/>
          <p:cNvSpPr/>
          <p:nvPr/>
        </p:nvSpPr>
        <p:spPr>
          <a:xfrm>
            <a:off x="8887791" y="4483652"/>
            <a:ext cx="680098" cy="1270001"/>
          </a:xfrm>
          <a:prstGeom prst="rect">
            <a:avLst/>
          </a:prstGeom>
          <a:solidFill>
            <a:schemeClr val="accent6">
              <a:satOff val="-87665"/>
              <a:lumOff val="44509"/>
            </a:schemeClr>
          </a:solidFill>
          <a:ln w="12700">
            <a:miter lim="400000"/>
          </a:ln>
        </p:spPr>
        <p:txBody>
          <a:bodyPr lIns="45719" rIns="45719" anchor="ctr"/>
          <a:lstStyle/>
          <a:p>
            <a:pPr>
              <a:defRPr>
                <a:solidFill>
                  <a:schemeClr val="accent6">
                    <a:satOff val="-87665"/>
                    <a:lumOff val="44509"/>
                  </a:schemeClr>
                </a:solidFill>
              </a:defRPr>
            </a:pP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1" name="Title 1"/>
          <p:cNvSpPr txBox="1"/>
          <p:nvPr>
            <p:ph type="title"/>
          </p:nvPr>
        </p:nvSpPr>
        <p:spPr>
          <a:xfrm>
            <a:off x="322431" y="2073"/>
            <a:ext cx="11095540" cy="799225"/>
          </a:xfrm>
          <a:prstGeom prst="rect">
            <a:avLst/>
          </a:prstGeom>
        </p:spPr>
        <p:txBody>
          <a:bodyPr/>
          <a:lstStyle>
            <a:lvl1pPr>
              <a:defRPr sz="3800"/>
            </a:lvl1pPr>
          </a:lstStyle>
          <a:p>
            <a:pPr/>
            <a:r>
              <a:t>A few lines of code generates gradients</a:t>
            </a:r>
          </a:p>
        </p:txBody>
      </p:sp>
      <p:sp>
        <p:nvSpPr>
          <p:cNvPr id="602" name="auto d_loss_d =…"/>
          <p:cNvSpPr txBox="1"/>
          <p:nvPr/>
        </p:nvSpPr>
        <p:spPr>
          <a:xfrm>
            <a:off x="1773976" y="3140084"/>
            <a:ext cx="8644048" cy="1920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sz="3600">
                <a:latin typeface="Lucida Console"/>
                <a:ea typeface="Lucida Console"/>
                <a:cs typeface="Lucida Console"/>
                <a:sym typeface="Lucida Console"/>
              </a:defRPr>
            </a:pPr>
            <a:r>
              <a:t>auto d_loss_d =</a:t>
            </a:r>
          </a:p>
          <a:p>
            <a:pPr>
              <a:defRPr sz="3600">
                <a:latin typeface="Lucida Console"/>
                <a:ea typeface="Lucida Console"/>
                <a:cs typeface="Lucida Console"/>
                <a:sym typeface="Lucida Console"/>
              </a:defRPr>
            </a:pPr>
            <a:r>
              <a:t>  </a:t>
            </a:r>
            <a:r>
              <a:rPr>
                <a:solidFill>
                  <a:schemeClr val="accent4">
                    <a:satOff val="-36012"/>
                    <a:lumOff val="-12196"/>
                  </a:schemeClr>
                </a:solidFill>
              </a:rPr>
              <a:t>propagate_adjoints</a:t>
            </a:r>
            <a:r>
              <a:t>(loss);</a:t>
            </a:r>
          </a:p>
          <a:p>
            <a:pPr>
              <a:defRPr sz="3600">
                <a:latin typeface="Lucida Console"/>
                <a:ea typeface="Lucida Console"/>
                <a:cs typeface="Lucida Console"/>
                <a:sym typeface="Lucida Console"/>
              </a:defRPr>
            </a:pPr>
            <a:r>
              <a:t>Func d_im = </a:t>
            </a:r>
            <a:r>
              <a:rPr>
                <a:solidFill>
                  <a:schemeClr val="accent4">
                    <a:satOff val="-36012"/>
                    <a:lumOff val="-12196"/>
                  </a:schemeClr>
                </a:solidFill>
              </a:rPr>
              <a:t>d_loss_d</a:t>
            </a:r>
            <a:r>
              <a:t>(im);</a:t>
            </a:r>
          </a:p>
          <a:p>
            <a:pPr>
              <a:defRPr sz="3600">
                <a:latin typeface="Lucida Console"/>
                <a:ea typeface="Lucida Console"/>
                <a:cs typeface="Lucida Console"/>
                <a:sym typeface="Lucida Console"/>
              </a:defRPr>
            </a:pPr>
            <a:r>
              <a:t>Func d_param = </a:t>
            </a:r>
            <a:r>
              <a:rPr>
                <a:solidFill>
                  <a:schemeClr val="accent4">
                    <a:satOff val="-36012"/>
                    <a:lumOff val="-12196"/>
                  </a:schemeClr>
                </a:solidFill>
              </a:rPr>
              <a:t>d_loss_d</a:t>
            </a:r>
            <a:r>
              <a:t>(param);</a:t>
            </a:r>
          </a:p>
        </p:txBody>
      </p:sp>
      <p:sp>
        <p:nvSpPr>
          <p:cNvPr id="603" name="// loss depends on im and param…"/>
          <p:cNvSpPr txBox="1"/>
          <p:nvPr/>
        </p:nvSpPr>
        <p:spPr>
          <a:xfrm>
            <a:off x="1636236" y="1488929"/>
            <a:ext cx="8919528" cy="14630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sz="3600">
                <a:solidFill>
                  <a:schemeClr val="accent6">
                    <a:satOff val="-87665"/>
                    <a:lumOff val="44509"/>
                  </a:schemeClr>
                </a:solidFill>
                <a:latin typeface="Lucida Console"/>
                <a:ea typeface="Lucida Console"/>
                <a:cs typeface="Lucida Console"/>
                <a:sym typeface="Lucida Console"/>
              </a:defRPr>
            </a:pPr>
            <a:r>
              <a:t>// loss depends on im and param</a:t>
            </a:r>
          </a:p>
          <a:p>
            <a:pPr>
              <a:defRPr sz="3600">
                <a:latin typeface="Lucida Console"/>
                <a:ea typeface="Lucida Console"/>
                <a:cs typeface="Lucida Console"/>
                <a:sym typeface="Lucida Console"/>
              </a:defRPr>
            </a:pPr>
            <a:r>
              <a:t>Func loss;</a:t>
            </a:r>
          </a:p>
          <a:p>
            <a:pPr>
              <a:defRPr sz="3600">
                <a:latin typeface="Lucida Console"/>
                <a:ea typeface="Lucida Console"/>
                <a:cs typeface="Lucida Console"/>
                <a:sym typeface="Lucida Console"/>
              </a:defRPr>
            </a:pPr>
            <a:r>
              <a:rPr>
                <a:solidFill>
                  <a:schemeClr val="accent4">
                    <a:satOff val="-36012"/>
                    <a:lumOff val="-12196"/>
                  </a:schemeClr>
                </a:solidFill>
              </a:rPr>
              <a:t>loss</a:t>
            </a:r>
            <a:r>
              <a:t>() = …</a:t>
            </a:r>
          </a:p>
        </p:txBody>
      </p:sp>
      <p:sp>
        <p:nvSpPr>
          <p:cNvPr id="604" name="there’s also a PyTorch interface!"/>
          <p:cNvSpPr txBox="1"/>
          <p:nvPr/>
        </p:nvSpPr>
        <p:spPr>
          <a:xfrm>
            <a:off x="888137" y="5860023"/>
            <a:ext cx="7117071" cy="609884"/>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sz="3600"/>
            </a:lvl1pPr>
          </a:lstStyle>
          <a:p>
            <a:pPr/>
            <a:r>
              <a:t>there’s also a PyTorch interface!</a:t>
            </a:r>
          </a:p>
        </p:txBody>
      </p:sp>
      <p:sp>
        <p:nvSpPr>
          <p:cNvPr id="605" name="Slide Number Placeholder 4"/>
          <p:cNvSpPr txBox="1"/>
          <p:nvPr>
            <p:ph type="sldNum" sz="quarter" idx="2"/>
          </p:nvPr>
        </p:nvSpPr>
        <p:spPr>
          <a:xfrm>
            <a:off x="11502936" y="6444934"/>
            <a:ext cx="203025" cy="177433"/>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9" name="Title 1"/>
          <p:cNvSpPr txBox="1"/>
          <p:nvPr>
            <p:ph type="title"/>
          </p:nvPr>
        </p:nvSpPr>
        <p:spPr>
          <a:xfrm>
            <a:off x="322431" y="191408"/>
            <a:ext cx="11095540" cy="799225"/>
          </a:xfrm>
          <a:prstGeom prst="rect">
            <a:avLst/>
          </a:prstGeom>
        </p:spPr>
        <p:txBody>
          <a:bodyPr/>
          <a:lstStyle>
            <a:lvl1pPr>
              <a:defRPr sz="3800"/>
            </a:lvl1pPr>
          </a:lstStyle>
          <a:p>
            <a:pPr/>
            <a:r>
              <a:t>Goal: system that computes gradients</a:t>
            </a:r>
          </a:p>
        </p:txBody>
      </p:sp>
      <p:sp>
        <p:nvSpPr>
          <p:cNvPr id="610" name="Slide Number Placeholder 4"/>
          <p:cNvSpPr txBox="1"/>
          <p:nvPr>
            <p:ph type="sldNum" sz="quarter" idx="2"/>
          </p:nvPr>
        </p:nvSpPr>
        <p:spPr>
          <a:xfrm>
            <a:off x="11502936" y="6444934"/>
            <a:ext cx="203025" cy="177433"/>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611" name="Rectangle"/>
          <p:cNvSpPr/>
          <p:nvPr/>
        </p:nvSpPr>
        <p:spPr>
          <a:xfrm>
            <a:off x="781169" y="3882082"/>
            <a:ext cx="9625493" cy="2019829"/>
          </a:xfrm>
          <a:prstGeom prst="rect">
            <a:avLst/>
          </a:prstGeom>
          <a:solidFill>
            <a:schemeClr val="accent2">
              <a:lumOff val="5049"/>
            </a:schemeClr>
          </a:solidFill>
          <a:ln w="12700">
            <a:solidFill>
              <a:schemeClr val="accent1"/>
            </a:solidFill>
            <a:miter/>
          </a:ln>
        </p:spPr>
        <p:txBody>
          <a:bodyPr lIns="45719" rIns="45719" anchor="ctr"/>
          <a:lstStyle/>
          <a:p>
            <a:pPr/>
          </a:p>
        </p:txBody>
      </p:sp>
      <p:sp>
        <p:nvSpPr>
          <p:cNvPr id="612" name="Rectangle"/>
          <p:cNvSpPr/>
          <p:nvPr/>
        </p:nvSpPr>
        <p:spPr>
          <a:xfrm>
            <a:off x="781169" y="1543169"/>
            <a:ext cx="9625493" cy="2019829"/>
          </a:xfrm>
          <a:prstGeom prst="rect">
            <a:avLst/>
          </a:prstGeom>
          <a:solidFill>
            <a:schemeClr val="accent3">
              <a:lumOff val="18921"/>
            </a:schemeClr>
          </a:solidFill>
          <a:ln w="12700">
            <a:solidFill>
              <a:schemeClr val="accent1"/>
            </a:solidFill>
            <a:miter/>
          </a:ln>
        </p:spPr>
        <p:txBody>
          <a:bodyPr lIns="45719" rIns="45719" anchor="ctr"/>
          <a:lstStyle/>
          <a:p>
            <a:pPr/>
          </a:p>
        </p:txBody>
      </p:sp>
      <p:sp>
        <p:nvSpPr>
          <p:cNvPr id="613" name="general"/>
          <p:cNvSpPr txBox="1"/>
          <p:nvPr/>
        </p:nvSpPr>
        <p:spPr>
          <a:xfrm>
            <a:off x="2255793" y="2500298"/>
            <a:ext cx="1883530" cy="68359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4200"/>
            </a:lvl1pPr>
          </a:lstStyle>
          <a:p>
            <a:pPr/>
            <a:r>
              <a:t>general</a:t>
            </a:r>
          </a:p>
        </p:txBody>
      </p:sp>
      <p:sp>
        <p:nvSpPr>
          <p:cNvPr id="614" name="easy to program"/>
          <p:cNvSpPr txBox="1"/>
          <p:nvPr/>
        </p:nvSpPr>
        <p:spPr>
          <a:xfrm>
            <a:off x="6015741" y="2500298"/>
            <a:ext cx="3958269" cy="68359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4200"/>
            </a:lvl1pPr>
          </a:lstStyle>
          <a:p>
            <a:pPr/>
            <a:r>
              <a:t>easy to program</a:t>
            </a:r>
          </a:p>
        </p:txBody>
      </p:sp>
      <p:sp>
        <p:nvSpPr>
          <p:cNvPr id="615" name="parallel"/>
          <p:cNvSpPr txBox="1"/>
          <p:nvPr/>
        </p:nvSpPr>
        <p:spPr>
          <a:xfrm>
            <a:off x="2322872" y="4862977"/>
            <a:ext cx="1823887" cy="68359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4200"/>
            </a:lvl1pPr>
          </a:lstStyle>
          <a:p>
            <a:pPr/>
            <a:r>
              <a:t>parallel</a:t>
            </a:r>
          </a:p>
        </p:txBody>
      </p:sp>
      <p:sp>
        <p:nvSpPr>
          <p:cNvPr id="616" name="memory efficient"/>
          <p:cNvSpPr txBox="1"/>
          <p:nvPr/>
        </p:nvSpPr>
        <p:spPr>
          <a:xfrm>
            <a:off x="5861895" y="4862977"/>
            <a:ext cx="4007233" cy="68359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4200"/>
            </a:lvl1pPr>
          </a:lstStyle>
          <a:p>
            <a:pPr/>
            <a:r>
              <a:t>memory efficient</a:t>
            </a:r>
          </a:p>
        </p:txBody>
      </p:sp>
      <p:sp>
        <p:nvSpPr>
          <p:cNvPr id="617" name="flexible:"/>
          <p:cNvSpPr txBox="1"/>
          <p:nvPr/>
        </p:nvSpPr>
        <p:spPr>
          <a:xfrm>
            <a:off x="1002567" y="1592128"/>
            <a:ext cx="1912700" cy="68359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4200"/>
            </a:lvl1pPr>
          </a:lstStyle>
          <a:p>
            <a:pPr/>
            <a:r>
              <a:t>flexible:</a:t>
            </a:r>
          </a:p>
        </p:txBody>
      </p:sp>
      <p:sp>
        <p:nvSpPr>
          <p:cNvPr id="618" name="efficient:"/>
          <p:cNvSpPr txBox="1"/>
          <p:nvPr/>
        </p:nvSpPr>
        <p:spPr>
          <a:xfrm>
            <a:off x="1002567" y="3875732"/>
            <a:ext cx="2080951" cy="68359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4200"/>
            </a:lvl1pPr>
          </a:lstStyle>
          <a:p>
            <a:pPr/>
            <a:r>
              <a:t>efficient:</a:t>
            </a:r>
          </a:p>
        </p:txBody>
      </p:sp>
      <p:sp>
        <p:nvSpPr>
          <p:cNvPr id="619" name="Rounded Rectangle"/>
          <p:cNvSpPr/>
          <p:nvPr/>
        </p:nvSpPr>
        <p:spPr>
          <a:xfrm>
            <a:off x="497825" y="3641104"/>
            <a:ext cx="10192181" cy="2501784"/>
          </a:xfrm>
          <a:prstGeom prst="roundRect">
            <a:avLst>
              <a:gd name="adj" fmla="val 7615"/>
            </a:avLst>
          </a:prstGeom>
          <a:ln w="127000">
            <a:solidFill>
              <a:schemeClr val="accent5">
                <a:satOff val="-32755"/>
                <a:lumOff val="-12196"/>
              </a:schemeClr>
            </a:solidFill>
            <a:miter/>
          </a:ln>
        </p:spPr>
        <p:txBody>
          <a:bodyPr lIns="45719" rIns="45719" anchor="ctr"/>
          <a:lstStyle/>
          <a:p>
            <a:pP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3" name="Title 1"/>
          <p:cNvSpPr txBox="1"/>
          <p:nvPr>
            <p:ph type="title"/>
          </p:nvPr>
        </p:nvSpPr>
        <p:spPr>
          <a:xfrm>
            <a:off x="322431" y="2073"/>
            <a:ext cx="11095540" cy="799225"/>
          </a:xfrm>
          <a:prstGeom prst="rect">
            <a:avLst/>
          </a:prstGeom>
        </p:spPr>
        <p:txBody>
          <a:bodyPr/>
          <a:lstStyle>
            <a:lvl1pPr>
              <a:defRPr sz="3800"/>
            </a:lvl1pPr>
          </a:lstStyle>
          <a:p>
            <a:pPr/>
            <a:r>
              <a:t>Differentiating through Halide pipeline stages</a:t>
            </a:r>
          </a:p>
        </p:txBody>
      </p:sp>
      <p:sp>
        <p:nvSpPr>
          <p:cNvPr id="624" name="out(x) = in(x - r.x) * k(r.x)"/>
          <p:cNvSpPr txBox="1"/>
          <p:nvPr/>
        </p:nvSpPr>
        <p:spPr>
          <a:xfrm>
            <a:off x="2049457" y="1108834"/>
            <a:ext cx="8093086" cy="5486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sz="3600">
                <a:latin typeface="Lucida Console"/>
                <a:ea typeface="Lucida Console"/>
                <a:cs typeface="Lucida Console"/>
                <a:sym typeface="Lucida Console"/>
              </a:defRPr>
            </a:pPr>
            <a:r>
              <a:rPr>
                <a:solidFill>
                  <a:schemeClr val="accent4">
                    <a:satOff val="-36012"/>
                    <a:lumOff val="-12196"/>
                  </a:schemeClr>
                </a:solidFill>
              </a:rPr>
              <a:t>out</a:t>
            </a:r>
            <a:r>
              <a:t>(x) = </a:t>
            </a:r>
            <a:r>
              <a:rPr>
                <a:solidFill>
                  <a:schemeClr val="accent4">
                    <a:satOff val="-36012"/>
                    <a:lumOff val="-12196"/>
                  </a:schemeClr>
                </a:solidFill>
              </a:rPr>
              <a:t>in</a:t>
            </a:r>
            <a:r>
              <a:t>(x - r.x) * </a:t>
            </a:r>
            <a:r>
              <a:rPr>
                <a:solidFill>
                  <a:schemeClr val="accent4">
                    <a:satOff val="-36012"/>
                    <a:lumOff val="-12196"/>
                  </a:schemeClr>
                </a:solidFill>
              </a:rPr>
              <a:t>k</a:t>
            </a:r>
            <a:r>
              <a:t>(r.x)</a:t>
            </a:r>
          </a:p>
        </p:txBody>
      </p:sp>
      <p:sp>
        <p:nvSpPr>
          <p:cNvPr id="625" name="Slide Number Placeholder 4"/>
          <p:cNvSpPr txBox="1"/>
          <p:nvPr>
            <p:ph type="sldNum" sz="quarter" idx="2"/>
          </p:nvPr>
        </p:nvSpPr>
        <p:spPr>
          <a:xfrm>
            <a:off x="11502936" y="6444934"/>
            <a:ext cx="203025" cy="177433"/>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626" name="in"/>
          <p:cNvSpPr/>
          <p:nvPr/>
        </p:nvSpPr>
        <p:spPr>
          <a:xfrm>
            <a:off x="627430" y="3721104"/>
            <a:ext cx="1026527" cy="1026527"/>
          </a:xfrm>
          <a:prstGeom prst="roundRect">
            <a:avLst>
              <a:gd name="adj" fmla="val 15000"/>
            </a:avLst>
          </a:prstGeom>
          <a:solidFill>
            <a:srgbClr val="CBD93E"/>
          </a:solidFill>
          <a:ln w="12700">
            <a:solidFill>
              <a:schemeClr val="accent1"/>
            </a:solidFill>
            <a:miter/>
          </a:ln>
          <a:extLst>
            <a:ext uri="{C572A759-6A51-4108-AA02-DFA0A04FC94B}">
              <ma14:wrappingTextBoxFlag xmlns:ma14="http://schemas.microsoft.com/office/mac/drawingml/2011/main" val="1"/>
            </a:ext>
          </a:extLst>
        </p:spPr>
        <p:txBody>
          <a:bodyPr lIns="45719" rIns="45719" anchor="ctr"/>
          <a:lstStyle>
            <a:lvl1pPr algn="ctr">
              <a:defRPr sz="3200">
                <a:latin typeface="Lucida Console"/>
                <a:ea typeface="Lucida Console"/>
                <a:cs typeface="Lucida Console"/>
                <a:sym typeface="Lucida Console"/>
              </a:defRPr>
            </a:lvl1pPr>
          </a:lstStyle>
          <a:p>
            <a:pPr/>
            <a:r>
              <a:t>in</a:t>
            </a:r>
          </a:p>
        </p:txBody>
      </p:sp>
      <p:sp>
        <p:nvSpPr>
          <p:cNvPr id="627" name="out"/>
          <p:cNvSpPr/>
          <p:nvPr/>
        </p:nvSpPr>
        <p:spPr>
          <a:xfrm>
            <a:off x="2611484" y="3721104"/>
            <a:ext cx="1026527" cy="1026527"/>
          </a:xfrm>
          <a:prstGeom prst="roundRect">
            <a:avLst>
              <a:gd name="adj" fmla="val 15000"/>
            </a:avLst>
          </a:prstGeom>
          <a:solidFill>
            <a:srgbClr val="CBD93E"/>
          </a:solidFill>
          <a:ln w="12700">
            <a:solidFill>
              <a:schemeClr val="accent1"/>
            </a:solidFill>
            <a:miter/>
          </a:ln>
          <a:extLst>
            <a:ext uri="{C572A759-6A51-4108-AA02-DFA0A04FC94B}">
              <ma14:wrappingTextBoxFlag xmlns:ma14="http://schemas.microsoft.com/office/mac/drawingml/2011/main" val="1"/>
            </a:ext>
          </a:extLst>
        </p:spPr>
        <p:txBody>
          <a:bodyPr lIns="45719" rIns="45719" anchor="ctr"/>
          <a:lstStyle>
            <a:lvl1pPr algn="ctr">
              <a:defRPr sz="3200">
                <a:latin typeface="Lucida Console"/>
                <a:ea typeface="Lucida Console"/>
                <a:cs typeface="Lucida Console"/>
                <a:sym typeface="Lucida Console"/>
              </a:defRPr>
            </a:lvl1pPr>
          </a:lstStyle>
          <a:p>
            <a:pPr/>
            <a:r>
              <a:t>out</a:t>
            </a:r>
          </a:p>
        </p:txBody>
      </p:sp>
      <p:sp>
        <p:nvSpPr>
          <p:cNvPr id="628" name="k"/>
          <p:cNvSpPr/>
          <p:nvPr/>
        </p:nvSpPr>
        <p:spPr>
          <a:xfrm>
            <a:off x="627430" y="5271995"/>
            <a:ext cx="1026527" cy="1026527"/>
          </a:xfrm>
          <a:prstGeom prst="roundRect">
            <a:avLst>
              <a:gd name="adj" fmla="val 15000"/>
            </a:avLst>
          </a:prstGeom>
          <a:solidFill>
            <a:srgbClr val="CBD93E"/>
          </a:solidFill>
          <a:ln w="12700">
            <a:solidFill>
              <a:schemeClr val="accent1"/>
            </a:solidFill>
            <a:miter/>
          </a:ln>
          <a:extLst>
            <a:ext uri="{C572A759-6A51-4108-AA02-DFA0A04FC94B}">
              <ma14:wrappingTextBoxFlag xmlns:ma14="http://schemas.microsoft.com/office/mac/drawingml/2011/main" val="1"/>
            </a:ext>
          </a:extLst>
        </p:spPr>
        <p:txBody>
          <a:bodyPr lIns="45719" rIns="45719" anchor="ctr"/>
          <a:lstStyle>
            <a:lvl1pPr algn="ctr">
              <a:defRPr sz="3200">
                <a:latin typeface="Lucida Console"/>
                <a:ea typeface="Lucida Console"/>
                <a:cs typeface="Lucida Console"/>
                <a:sym typeface="Lucida Console"/>
              </a:defRPr>
            </a:lvl1pPr>
          </a:lstStyle>
          <a:p>
            <a:pPr/>
            <a:r>
              <a:t>k</a:t>
            </a:r>
          </a:p>
        </p:txBody>
      </p:sp>
      <p:sp>
        <p:nvSpPr>
          <p:cNvPr id="629" name="Line"/>
          <p:cNvSpPr/>
          <p:nvPr/>
        </p:nvSpPr>
        <p:spPr>
          <a:xfrm>
            <a:off x="1773758" y="4245081"/>
            <a:ext cx="717925" cy="1"/>
          </a:xfrm>
          <a:prstGeom prst="line">
            <a:avLst/>
          </a:prstGeom>
          <a:ln w="76200">
            <a:solidFill>
              <a:schemeClr val="accent6">
                <a:satOff val="-75221"/>
                <a:lumOff val="22254"/>
              </a:schemeClr>
            </a:solidFill>
            <a:miter/>
            <a:tailEnd type="triangle"/>
          </a:ln>
        </p:spPr>
        <p:txBody>
          <a:bodyPr lIns="45719" rIns="45719"/>
          <a:lstStyle/>
          <a:p>
            <a:pPr/>
          </a:p>
        </p:txBody>
      </p:sp>
      <p:sp>
        <p:nvSpPr>
          <p:cNvPr id="630" name="Line"/>
          <p:cNvSpPr/>
          <p:nvPr/>
        </p:nvSpPr>
        <p:spPr>
          <a:xfrm flipV="1">
            <a:off x="1805434" y="4745141"/>
            <a:ext cx="675011" cy="629165"/>
          </a:xfrm>
          <a:prstGeom prst="line">
            <a:avLst/>
          </a:prstGeom>
          <a:ln w="76200">
            <a:solidFill>
              <a:schemeClr val="accent6">
                <a:satOff val="-75221"/>
                <a:lumOff val="22254"/>
              </a:schemeClr>
            </a:solidFill>
            <a:miter/>
            <a:tailEnd type="triangle"/>
          </a:ln>
        </p:spPr>
        <p:txBody>
          <a:bodyPr lIns="45719" rIns="45719"/>
          <a:lstStyle/>
          <a:p>
            <a:pPr/>
          </a:p>
        </p:txBody>
      </p:sp>
      <p:sp>
        <p:nvSpPr>
          <p:cNvPr id="631" name="Line"/>
          <p:cNvSpPr/>
          <p:nvPr/>
        </p:nvSpPr>
        <p:spPr>
          <a:xfrm>
            <a:off x="3761056" y="4234367"/>
            <a:ext cx="713741" cy="1"/>
          </a:xfrm>
          <a:prstGeom prst="line">
            <a:avLst/>
          </a:prstGeom>
          <a:ln w="76200">
            <a:solidFill>
              <a:schemeClr val="accent6">
                <a:satOff val="-75221"/>
                <a:lumOff val="22254"/>
              </a:schemeClr>
            </a:solidFill>
            <a:miter/>
            <a:tailEnd type="triangle"/>
          </a:ln>
        </p:spPr>
        <p:txBody>
          <a:bodyPr lIns="45719" rIns="45719"/>
          <a:lstStyle/>
          <a:p>
            <a:pPr/>
          </a:p>
        </p:txBody>
      </p:sp>
      <p:sp>
        <p:nvSpPr>
          <p:cNvPr id="632" name="…"/>
          <p:cNvSpPr txBox="1"/>
          <p:nvPr/>
        </p:nvSpPr>
        <p:spPr>
          <a:xfrm>
            <a:off x="4513166" y="3714754"/>
            <a:ext cx="713741" cy="769998"/>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4800"/>
            </a:lvl1pPr>
          </a:lstStyle>
          <a:p>
            <a:pPr/>
            <a:r>
              <a:t>…</a:t>
            </a:r>
          </a:p>
        </p:txBody>
      </p:sp>
      <p:sp>
        <p:nvSpPr>
          <p:cNvPr id="633" name="loss"/>
          <p:cNvSpPr/>
          <p:nvPr/>
        </p:nvSpPr>
        <p:spPr>
          <a:xfrm>
            <a:off x="5271626" y="3721104"/>
            <a:ext cx="1197150" cy="1026527"/>
          </a:xfrm>
          <a:prstGeom prst="roundRect">
            <a:avLst>
              <a:gd name="adj" fmla="val 15000"/>
            </a:avLst>
          </a:prstGeom>
          <a:solidFill>
            <a:srgbClr val="CBD93E"/>
          </a:solidFill>
          <a:ln w="12700">
            <a:solidFill>
              <a:schemeClr val="accent1"/>
            </a:solidFill>
            <a:miter/>
          </a:ln>
          <a:extLst>
            <a:ext uri="{C572A759-6A51-4108-AA02-DFA0A04FC94B}">
              <ma14:wrappingTextBoxFlag xmlns:ma14="http://schemas.microsoft.com/office/mac/drawingml/2011/main" val="1"/>
            </a:ext>
          </a:extLst>
        </p:spPr>
        <p:txBody>
          <a:bodyPr lIns="45719" rIns="45719" anchor="ctr"/>
          <a:lstStyle>
            <a:lvl1pPr algn="ctr">
              <a:defRPr sz="3200">
                <a:latin typeface="Lucida Console"/>
                <a:ea typeface="Lucida Console"/>
                <a:cs typeface="Lucida Console"/>
                <a:sym typeface="Lucida Console"/>
              </a:defRPr>
            </a:lvl1pPr>
          </a:lstStyle>
          <a:p>
            <a:pPr/>
            <a:r>
              <a:t>loss</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7" name="Title 1"/>
          <p:cNvSpPr txBox="1"/>
          <p:nvPr>
            <p:ph type="title"/>
          </p:nvPr>
        </p:nvSpPr>
        <p:spPr>
          <a:xfrm>
            <a:off x="322431" y="2073"/>
            <a:ext cx="11095540" cy="799225"/>
          </a:xfrm>
          <a:prstGeom prst="rect">
            <a:avLst/>
          </a:prstGeom>
        </p:spPr>
        <p:txBody>
          <a:bodyPr/>
          <a:lstStyle>
            <a:lvl1pPr>
              <a:defRPr sz="3800"/>
            </a:lvl1pPr>
          </a:lstStyle>
          <a:p>
            <a:pPr/>
            <a:r>
              <a:t>Reversing the arrow propagates gradients</a:t>
            </a:r>
          </a:p>
        </p:txBody>
      </p:sp>
      <p:sp>
        <p:nvSpPr>
          <p:cNvPr id="638" name="out(x) = in(x - r.x) * k(r.x)"/>
          <p:cNvSpPr txBox="1"/>
          <p:nvPr/>
        </p:nvSpPr>
        <p:spPr>
          <a:xfrm>
            <a:off x="2049457" y="1108834"/>
            <a:ext cx="8093086" cy="5486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sz="3600">
                <a:latin typeface="Lucida Console"/>
                <a:ea typeface="Lucida Console"/>
                <a:cs typeface="Lucida Console"/>
                <a:sym typeface="Lucida Console"/>
              </a:defRPr>
            </a:pPr>
            <a:r>
              <a:rPr>
                <a:solidFill>
                  <a:schemeClr val="accent4">
                    <a:satOff val="-36012"/>
                    <a:lumOff val="-12196"/>
                  </a:schemeClr>
                </a:solidFill>
              </a:rPr>
              <a:t>out</a:t>
            </a:r>
            <a:r>
              <a:t>(x) = </a:t>
            </a:r>
            <a:r>
              <a:rPr>
                <a:solidFill>
                  <a:schemeClr val="accent4">
                    <a:satOff val="-36012"/>
                    <a:lumOff val="-12196"/>
                  </a:schemeClr>
                </a:solidFill>
              </a:rPr>
              <a:t>in</a:t>
            </a:r>
            <a:r>
              <a:t>(x - r.x) * </a:t>
            </a:r>
            <a:r>
              <a:rPr>
                <a:solidFill>
                  <a:schemeClr val="accent4">
                    <a:satOff val="-36012"/>
                    <a:lumOff val="-12196"/>
                  </a:schemeClr>
                </a:solidFill>
              </a:rPr>
              <a:t>k</a:t>
            </a:r>
            <a:r>
              <a:t>(r.x)</a:t>
            </a:r>
          </a:p>
        </p:txBody>
      </p:sp>
      <p:sp>
        <p:nvSpPr>
          <p:cNvPr id="639" name="Equation"/>
          <p:cNvSpPr txBox="1"/>
          <p:nvPr/>
        </p:nvSpPr>
        <p:spPr>
          <a:xfrm>
            <a:off x="3572748" y="1965012"/>
            <a:ext cx="4594906" cy="1256031"/>
          </a:xfrm>
          <a:prstGeom prst="rect">
            <a:avLst/>
          </a:prstGeom>
          <a:ln w="12700">
            <a:miter lim="400000"/>
          </a:ln>
        </p:spPr>
        <p:txBody>
          <a:bodyPr wrap="none" lIns="0" tIns="0" rIns="0" bIns="0">
            <a:spAutoFit/>
          </a:bodyPr>
          <a:lstStyle/>
          <a:p>
            <a:pPr latinLnBrk="1">
              <a:defRPr>
                <a:solidFill>
                  <a:srgbClr val="000000"/>
                </a:solidFill>
              </a:defRPr>
            </a:pPr>
            <a14:m>
              <m:oMathPara>
                <m:oMathParaPr>
                  <m:jc m:val="centerGroup"/>
                </m:oMathParaPr>
                <m:oMath>
                  <m:f>
                    <m:fPr>
                      <m:ctrlPr>
                        <a:rPr xmlns:a="http://schemas.openxmlformats.org/drawingml/2006/main" sz="4600" i="1">
                          <a:solidFill>
                            <a:srgbClr val="001E38"/>
                          </a:solidFill>
                          <a:latin typeface="Cambria Math" panose="02040503050406030204" pitchFamily="18" charset="0"/>
                        </a:rPr>
                      </m:ctrlPr>
                      <m:type m:val="bar"/>
                    </m:fPr>
                    <m:num>
                      <m:r>
                        <m:rPr>
                          <m:sty m:val="p"/>
                        </m:rPr>
                        <a:rPr xmlns:a="http://schemas.openxmlformats.org/drawingml/2006/main" sz="4600" i="1">
                          <a:solidFill>
                            <a:srgbClr val="001E38"/>
                          </a:solidFill>
                          <a:latin typeface="Cambria Math" panose="02040503050406030204" pitchFamily="18" charset="0"/>
                        </a:rPr>
                        <m:t>∂</m:t>
                      </m:r>
                      <m:r>
                        <a:rPr xmlns:a="http://schemas.openxmlformats.org/drawingml/2006/main" sz="4600" i="1">
                          <a:solidFill>
                            <a:srgbClr val="001E38"/>
                          </a:solidFill>
                          <a:latin typeface="Cambria Math" panose="02040503050406030204" pitchFamily="18" charset="0"/>
                        </a:rPr>
                        <m:t>l</m:t>
                      </m:r>
                      <m:r>
                        <a:rPr xmlns:a="http://schemas.openxmlformats.org/drawingml/2006/main" sz="4600" i="1">
                          <a:solidFill>
                            <a:srgbClr val="001E38"/>
                          </a:solidFill>
                          <a:latin typeface="Cambria Math" panose="02040503050406030204" pitchFamily="18" charset="0"/>
                        </a:rPr>
                        <m:t>o</m:t>
                      </m:r>
                      <m:r>
                        <a:rPr xmlns:a="http://schemas.openxmlformats.org/drawingml/2006/main" sz="4600" i="1">
                          <a:solidFill>
                            <a:srgbClr val="001E38"/>
                          </a:solidFill>
                          <a:latin typeface="Cambria Math" panose="02040503050406030204" pitchFamily="18" charset="0"/>
                        </a:rPr>
                        <m:t>s</m:t>
                      </m:r>
                      <m:r>
                        <a:rPr xmlns:a="http://schemas.openxmlformats.org/drawingml/2006/main" sz="4600" i="1">
                          <a:solidFill>
                            <a:srgbClr val="001E38"/>
                          </a:solidFill>
                          <a:latin typeface="Cambria Math" panose="02040503050406030204" pitchFamily="18" charset="0"/>
                        </a:rPr>
                        <m:t>s</m:t>
                      </m:r>
                    </m:num>
                    <m:den>
                      <m:r>
                        <m:rPr>
                          <m:sty m:val="p"/>
                        </m:rPr>
                        <a:rPr xmlns:a="http://schemas.openxmlformats.org/drawingml/2006/main" sz="4600" i="1">
                          <a:solidFill>
                            <a:srgbClr val="001E38"/>
                          </a:solidFill>
                          <a:latin typeface="Cambria Math" panose="02040503050406030204" pitchFamily="18" charset="0"/>
                        </a:rPr>
                        <m:t>∂</m:t>
                      </m:r>
                      <m:r>
                        <a:rPr xmlns:a="http://schemas.openxmlformats.org/drawingml/2006/main" sz="4600" i="1">
                          <a:solidFill>
                            <a:srgbClr val="001E38"/>
                          </a:solidFill>
                          <a:latin typeface="Cambria Math" panose="02040503050406030204" pitchFamily="18" charset="0"/>
                        </a:rPr>
                        <m:t>i</m:t>
                      </m:r>
                      <m:r>
                        <a:rPr xmlns:a="http://schemas.openxmlformats.org/drawingml/2006/main" sz="4600" i="1">
                          <a:solidFill>
                            <a:srgbClr val="001E38"/>
                          </a:solidFill>
                          <a:latin typeface="Cambria Math" panose="02040503050406030204" pitchFamily="18" charset="0"/>
                        </a:rPr>
                        <m:t>n</m:t>
                      </m:r>
                    </m:den>
                  </m:f>
                  <m:r>
                    <a:rPr xmlns:a="http://schemas.openxmlformats.org/drawingml/2006/main" sz="4600" i="1">
                      <a:solidFill>
                        <a:srgbClr val="001E38"/>
                      </a:solidFill>
                      <a:latin typeface="Cambria Math" panose="02040503050406030204" pitchFamily="18" charset="0"/>
                    </a:rPr>
                    <m:t>=</m:t>
                  </m:r>
                  <m:f>
                    <m:fPr>
                      <m:ctrlPr>
                        <a:rPr xmlns:a="http://schemas.openxmlformats.org/drawingml/2006/main" sz="4600" i="1">
                          <a:solidFill>
                            <a:srgbClr val="001E38"/>
                          </a:solidFill>
                          <a:latin typeface="Cambria Math" panose="02040503050406030204" pitchFamily="18" charset="0"/>
                        </a:rPr>
                      </m:ctrlPr>
                      <m:type m:val="bar"/>
                    </m:fPr>
                    <m:num>
                      <m:r>
                        <m:rPr>
                          <m:sty m:val="p"/>
                        </m:rPr>
                        <a:rPr xmlns:a="http://schemas.openxmlformats.org/drawingml/2006/main" sz="4600" i="1">
                          <a:solidFill>
                            <a:srgbClr val="001E38"/>
                          </a:solidFill>
                          <a:latin typeface="Cambria Math" panose="02040503050406030204" pitchFamily="18" charset="0"/>
                        </a:rPr>
                        <m:t>∂</m:t>
                      </m:r>
                      <m:r>
                        <a:rPr xmlns:a="http://schemas.openxmlformats.org/drawingml/2006/main" sz="4600" i="1">
                          <a:solidFill>
                            <a:srgbClr val="001E38"/>
                          </a:solidFill>
                          <a:latin typeface="Cambria Math" panose="02040503050406030204" pitchFamily="18" charset="0"/>
                        </a:rPr>
                        <m:t>l</m:t>
                      </m:r>
                      <m:r>
                        <a:rPr xmlns:a="http://schemas.openxmlformats.org/drawingml/2006/main" sz="4600" i="1">
                          <a:solidFill>
                            <a:srgbClr val="001E38"/>
                          </a:solidFill>
                          <a:latin typeface="Cambria Math" panose="02040503050406030204" pitchFamily="18" charset="0"/>
                        </a:rPr>
                        <m:t>o</m:t>
                      </m:r>
                      <m:r>
                        <a:rPr xmlns:a="http://schemas.openxmlformats.org/drawingml/2006/main" sz="4600" i="1">
                          <a:solidFill>
                            <a:srgbClr val="001E38"/>
                          </a:solidFill>
                          <a:latin typeface="Cambria Math" panose="02040503050406030204" pitchFamily="18" charset="0"/>
                        </a:rPr>
                        <m:t>s</m:t>
                      </m:r>
                      <m:r>
                        <a:rPr xmlns:a="http://schemas.openxmlformats.org/drawingml/2006/main" sz="4600" i="1">
                          <a:solidFill>
                            <a:srgbClr val="001E38"/>
                          </a:solidFill>
                          <a:latin typeface="Cambria Math" panose="02040503050406030204" pitchFamily="18" charset="0"/>
                        </a:rPr>
                        <m:t>s</m:t>
                      </m:r>
                    </m:num>
                    <m:den>
                      <m:r>
                        <m:rPr>
                          <m:sty m:val="p"/>
                        </m:rPr>
                        <a:rPr xmlns:a="http://schemas.openxmlformats.org/drawingml/2006/main" sz="4600" i="1">
                          <a:solidFill>
                            <a:srgbClr val="001E38"/>
                          </a:solidFill>
                          <a:latin typeface="Cambria Math" panose="02040503050406030204" pitchFamily="18" charset="0"/>
                        </a:rPr>
                        <m:t>∂</m:t>
                      </m:r>
                      <m:r>
                        <a:rPr xmlns:a="http://schemas.openxmlformats.org/drawingml/2006/main" sz="4600" i="1">
                          <a:solidFill>
                            <a:srgbClr val="001E38"/>
                          </a:solidFill>
                          <a:latin typeface="Cambria Math" panose="02040503050406030204" pitchFamily="18" charset="0"/>
                        </a:rPr>
                        <m:t>o</m:t>
                      </m:r>
                      <m:r>
                        <a:rPr xmlns:a="http://schemas.openxmlformats.org/drawingml/2006/main" sz="4600" i="1">
                          <a:solidFill>
                            <a:srgbClr val="001E38"/>
                          </a:solidFill>
                          <a:latin typeface="Cambria Math" panose="02040503050406030204" pitchFamily="18" charset="0"/>
                        </a:rPr>
                        <m:t>u</m:t>
                      </m:r>
                      <m:r>
                        <a:rPr xmlns:a="http://schemas.openxmlformats.org/drawingml/2006/main" sz="4600" i="1">
                          <a:solidFill>
                            <a:srgbClr val="001E38"/>
                          </a:solidFill>
                          <a:latin typeface="Cambria Math" panose="02040503050406030204" pitchFamily="18" charset="0"/>
                        </a:rPr>
                        <m:t>t</m:t>
                      </m:r>
                    </m:den>
                  </m:f>
                  <m:f>
                    <m:fPr>
                      <m:ctrlPr>
                        <a:rPr xmlns:a="http://schemas.openxmlformats.org/drawingml/2006/main" sz="4600" i="1">
                          <a:solidFill>
                            <a:srgbClr val="001E38"/>
                          </a:solidFill>
                          <a:latin typeface="Cambria Math" panose="02040503050406030204" pitchFamily="18" charset="0"/>
                        </a:rPr>
                      </m:ctrlPr>
                      <m:type m:val="bar"/>
                    </m:fPr>
                    <m:num>
                      <m:r>
                        <m:rPr>
                          <m:sty m:val="p"/>
                        </m:rPr>
                        <a:rPr xmlns:a="http://schemas.openxmlformats.org/drawingml/2006/main" sz="4600" i="1">
                          <a:solidFill>
                            <a:srgbClr val="001E38"/>
                          </a:solidFill>
                          <a:latin typeface="Cambria Math" panose="02040503050406030204" pitchFamily="18" charset="0"/>
                        </a:rPr>
                        <m:t>∂</m:t>
                      </m:r>
                      <m:r>
                        <a:rPr xmlns:a="http://schemas.openxmlformats.org/drawingml/2006/main" sz="4600" i="1">
                          <a:solidFill>
                            <a:srgbClr val="001E38"/>
                          </a:solidFill>
                          <a:latin typeface="Cambria Math" panose="02040503050406030204" pitchFamily="18" charset="0"/>
                        </a:rPr>
                        <m:t>o</m:t>
                      </m:r>
                      <m:r>
                        <a:rPr xmlns:a="http://schemas.openxmlformats.org/drawingml/2006/main" sz="4600" i="1">
                          <a:solidFill>
                            <a:srgbClr val="001E38"/>
                          </a:solidFill>
                          <a:latin typeface="Cambria Math" panose="02040503050406030204" pitchFamily="18" charset="0"/>
                        </a:rPr>
                        <m:t>u</m:t>
                      </m:r>
                      <m:r>
                        <a:rPr xmlns:a="http://schemas.openxmlformats.org/drawingml/2006/main" sz="4600" i="1">
                          <a:solidFill>
                            <a:srgbClr val="001E38"/>
                          </a:solidFill>
                          <a:latin typeface="Cambria Math" panose="02040503050406030204" pitchFamily="18" charset="0"/>
                        </a:rPr>
                        <m:t>t</m:t>
                      </m:r>
                    </m:num>
                    <m:den>
                      <m:r>
                        <m:rPr>
                          <m:sty m:val="p"/>
                        </m:rPr>
                        <a:rPr xmlns:a="http://schemas.openxmlformats.org/drawingml/2006/main" sz="4600" i="1">
                          <a:solidFill>
                            <a:srgbClr val="001E38"/>
                          </a:solidFill>
                          <a:latin typeface="Cambria Math" panose="02040503050406030204" pitchFamily="18" charset="0"/>
                        </a:rPr>
                        <m:t>∂</m:t>
                      </m:r>
                      <m:r>
                        <a:rPr xmlns:a="http://schemas.openxmlformats.org/drawingml/2006/main" sz="4600" i="1">
                          <a:solidFill>
                            <a:srgbClr val="001E38"/>
                          </a:solidFill>
                          <a:latin typeface="Cambria Math" panose="02040503050406030204" pitchFamily="18" charset="0"/>
                        </a:rPr>
                        <m:t>i</m:t>
                      </m:r>
                      <m:r>
                        <a:rPr xmlns:a="http://schemas.openxmlformats.org/drawingml/2006/main" sz="4600" i="1">
                          <a:solidFill>
                            <a:srgbClr val="001E38"/>
                          </a:solidFill>
                          <a:latin typeface="Cambria Math" panose="02040503050406030204" pitchFamily="18" charset="0"/>
                        </a:rPr>
                        <m:t>n</m:t>
                      </m:r>
                    </m:den>
                  </m:f>
                </m:oMath>
              </m:oMathPara>
            </a14:m>
            <a:endParaRPr sz="4600">
              <a:solidFill>
                <a:srgbClr val="001E38"/>
              </a:solidFill>
            </a:endParaRPr>
          </a:p>
        </p:txBody>
      </p:sp>
      <p:sp>
        <p:nvSpPr>
          <p:cNvPr id="640" name="Slide Number Placeholder 4"/>
          <p:cNvSpPr txBox="1"/>
          <p:nvPr>
            <p:ph type="sldNum" sz="quarter" idx="2"/>
          </p:nvPr>
        </p:nvSpPr>
        <p:spPr>
          <a:xfrm>
            <a:off x="11502936" y="6444934"/>
            <a:ext cx="203025" cy="177433"/>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641" name="d_out"/>
          <p:cNvSpPr/>
          <p:nvPr/>
        </p:nvSpPr>
        <p:spPr>
          <a:xfrm>
            <a:off x="6857402" y="5271995"/>
            <a:ext cx="1340424" cy="1026527"/>
          </a:xfrm>
          <a:prstGeom prst="roundRect">
            <a:avLst>
              <a:gd name="adj" fmla="val 15000"/>
            </a:avLst>
          </a:prstGeom>
          <a:solidFill>
            <a:schemeClr val="accent5">
              <a:lumOff val="19509"/>
            </a:schemeClr>
          </a:solidFill>
          <a:ln w="12700">
            <a:solidFill>
              <a:schemeClr val="accent1"/>
            </a:solidFill>
            <a:miter/>
          </a:ln>
          <a:extLst>
            <a:ext uri="{C572A759-6A51-4108-AA02-DFA0A04FC94B}">
              <ma14:wrappingTextBoxFlag xmlns:ma14="http://schemas.microsoft.com/office/mac/drawingml/2011/main" val="1"/>
            </a:ext>
          </a:extLst>
        </p:spPr>
        <p:txBody>
          <a:bodyPr lIns="45719" rIns="45719" anchor="ctr"/>
          <a:lstStyle>
            <a:lvl1pPr algn="ctr">
              <a:defRPr sz="3200">
                <a:latin typeface="Lucida Console"/>
                <a:ea typeface="Lucida Console"/>
                <a:cs typeface="Lucida Console"/>
                <a:sym typeface="Lucida Console"/>
              </a:defRPr>
            </a:lvl1pPr>
          </a:lstStyle>
          <a:p>
            <a:pPr/>
            <a:r>
              <a:t>d_out</a:t>
            </a:r>
          </a:p>
        </p:txBody>
      </p:sp>
      <p:sp>
        <p:nvSpPr>
          <p:cNvPr id="642" name="d_k"/>
          <p:cNvSpPr/>
          <p:nvPr/>
        </p:nvSpPr>
        <p:spPr>
          <a:xfrm>
            <a:off x="9365146" y="3586489"/>
            <a:ext cx="1340424" cy="1026527"/>
          </a:xfrm>
          <a:prstGeom prst="roundRect">
            <a:avLst>
              <a:gd name="adj" fmla="val 15000"/>
            </a:avLst>
          </a:prstGeom>
          <a:solidFill>
            <a:schemeClr val="accent5">
              <a:lumOff val="19509"/>
            </a:schemeClr>
          </a:solidFill>
          <a:ln w="12700">
            <a:solidFill>
              <a:schemeClr val="accent1"/>
            </a:solidFill>
            <a:miter/>
          </a:ln>
          <a:extLst>
            <a:ext uri="{C572A759-6A51-4108-AA02-DFA0A04FC94B}">
              <ma14:wrappingTextBoxFlag xmlns:ma14="http://schemas.microsoft.com/office/mac/drawingml/2011/main" val="1"/>
            </a:ext>
          </a:extLst>
        </p:spPr>
        <p:txBody>
          <a:bodyPr lIns="45719" rIns="45719" anchor="ctr"/>
          <a:lstStyle>
            <a:lvl1pPr algn="ctr">
              <a:defRPr sz="3200">
                <a:latin typeface="Lucida Console"/>
                <a:ea typeface="Lucida Console"/>
                <a:cs typeface="Lucida Console"/>
                <a:sym typeface="Lucida Console"/>
              </a:defRPr>
            </a:lvl1pPr>
          </a:lstStyle>
          <a:p>
            <a:pPr/>
            <a:r>
              <a:t>d_k</a:t>
            </a:r>
          </a:p>
        </p:txBody>
      </p:sp>
      <p:sp>
        <p:nvSpPr>
          <p:cNvPr id="643" name="Line"/>
          <p:cNvSpPr/>
          <p:nvPr/>
        </p:nvSpPr>
        <p:spPr>
          <a:xfrm>
            <a:off x="8474057" y="5785258"/>
            <a:ext cx="717925" cy="1"/>
          </a:xfrm>
          <a:prstGeom prst="line">
            <a:avLst/>
          </a:prstGeom>
          <a:ln w="76200">
            <a:solidFill>
              <a:schemeClr val="accent5">
                <a:satOff val="-32755"/>
                <a:lumOff val="-12196"/>
              </a:schemeClr>
            </a:solidFill>
            <a:miter/>
            <a:tailEnd type="triangle"/>
          </a:ln>
        </p:spPr>
        <p:txBody>
          <a:bodyPr lIns="45719" rIns="45719"/>
          <a:lstStyle/>
          <a:p>
            <a:pPr/>
          </a:p>
        </p:txBody>
      </p:sp>
      <p:sp>
        <p:nvSpPr>
          <p:cNvPr id="644" name="Line"/>
          <p:cNvSpPr/>
          <p:nvPr/>
        </p:nvSpPr>
        <p:spPr>
          <a:xfrm flipV="1">
            <a:off x="7782319" y="4232829"/>
            <a:ext cx="1334574" cy="765946"/>
          </a:xfrm>
          <a:prstGeom prst="line">
            <a:avLst/>
          </a:prstGeom>
          <a:ln w="76200">
            <a:solidFill>
              <a:schemeClr val="accent5">
                <a:satOff val="-32755"/>
                <a:lumOff val="-12196"/>
              </a:schemeClr>
            </a:solidFill>
            <a:miter/>
            <a:tailEnd type="triangle"/>
          </a:ln>
        </p:spPr>
        <p:txBody>
          <a:bodyPr lIns="45719" rIns="45719"/>
          <a:lstStyle/>
          <a:p>
            <a:pPr/>
          </a:p>
        </p:txBody>
      </p:sp>
      <p:sp>
        <p:nvSpPr>
          <p:cNvPr id="645" name="d_in"/>
          <p:cNvSpPr/>
          <p:nvPr/>
        </p:nvSpPr>
        <p:spPr>
          <a:xfrm>
            <a:off x="9522094" y="5271995"/>
            <a:ext cx="1340424" cy="1026527"/>
          </a:xfrm>
          <a:prstGeom prst="roundRect">
            <a:avLst>
              <a:gd name="adj" fmla="val 15000"/>
            </a:avLst>
          </a:prstGeom>
          <a:solidFill>
            <a:schemeClr val="accent5">
              <a:lumOff val="19509"/>
            </a:schemeClr>
          </a:solidFill>
          <a:ln w="12700">
            <a:solidFill>
              <a:schemeClr val="accent1"/>
            </a:solidFill>
            <a:miter/>
          </a:ln>
          <a:extLst>
            <a:ext uri="{C572A759-6A51-4108-AA02-DFA0A04FC94B}">
              <ma14:wrappingTextBoxFlag xmlns:ma14="http://schemas.microsoft.com/office/mac/drawingml/2011/main" val="1"/>
            </a:ext>
          </a:extLst>
        </p:spPr>
        <p:txBody>
          <a:bodyPr lIns="45719" rIns="45719" anchor="ctr"/>
          <a:lstStyle>
            <a:lvl1pPr algn="ctr">
              <a:defRPr sz="3200">
                <a:latin typeface="Lucida Console"/>
                <a:ea typeface="Lucida Console"/>
                <a:cs typeface="Lucida Console"/>
                <a:sym typeface="Lucida Console"/>
              </a:defRPr>
            </a:lvl1pPr>
          </a:lstStyle>
          <a:p>
            <a:pPr/>
            <a:r>
              <a:t>d_in</a:t>
            </a:r>
          </a:p>
        </p:txBody>
      </p:sp>
      <p:sp>
        <p:nvSpPr>
          <p:cNvPr id="646" name="d_loss"/>
          <p:cNvSpPr/>
          <p:nvPr/>
        </p:nvSpPr>
        <p:spPr>
          <a:xfrm>
            <a:off x="3478552" y="5271995"/>
            <a:ext cx="1802053" cy="1026527"/>
          </a:xfrm>
          <a:prstGeom prst="roundRect">
            <a:avLst>
              <a:gd name="adj" fmla="val 15000"/>
            </a:avLst>
          </a:prstGeom>
          <a:solidFill>
            <a:schemeClr val="accent5">
              <a:lumOff val="19509"/>
            </a:schemeClr>
          </a:solidFill>
          <a:ln w="12700">
            <a:solidFill>
              <a:schemeClr val="accent1"/>
            </a:solidFill>
            <a:miter/>
          </a:ln>
          <a:extLst>
            <a:ext uri="{C572A759-6A51-4108-AA02-DFA0A04FC94B}">
              <ma14:wrappingTextBoxFlag xmlns:ma14="http://schemas.microsoft.com/office/mac/drawingml/2011/main" val="1"/>
            </a:ext>
          </a:extLst>
        </p:spPr>
        <p:txBody>
          <a:bodyPr lIns="45719" rIns="45719" anchor="ctr"/>
          <a:lstStyle>
            <a:lvl1pPr algn="ctr">
              <a:defRPr sz="3200">
                <a:latin typeface="Lucida Console"/>
                <a:ea typeface="Lucida Console"/>
                <a:cs typeface="Lucida Console"/>
                <a:sym typeface="Lucida Console"/>
              </a:defRPr>
            </a:lvl1pPr>
          </a:lstStyle>
          <a:p>
            <a:pPr/>
            <a:r>
              <a:t>d_loss</a:t>
            </a:r>
          </a:p>
        </p:txBody>
      </p:sp>
      <p:sp>
        <p:nvSpPr>
          <p:cNvPr id="647" name="in"/>
          <p:cNvSpPr/>
          <p:nvPr/>
        </p:nvSpPr>
        <p:spPr>
          <a:xfrm>
            <a:off x="627430" y="3721104"/>
            <a:ext cx="1026527" cy="1026527"/>
          </a:xfrm>
          <a:prstGeom prst="roundRect">
            <a:avLst>
              <a:gd name="adj" fmla="val 15000"/>
            </a:avLst>
          </a:prstGeom>
          <a:solidFill>
            <a:srgbClr val="CBD93E"/>
          </a:solidFill>
          <a:ln w="12700">
            <a:solidFill>
              <a:schemeClr val="accent1"/>
            </a:solidFill>
            <a:miter/>
          </a:ln>
          <a:extLst>
            <a:ext uri="{C572A759-6A51-4108-AA02-DFA0A04FC94B}">
              <ma14:wrappingTextBoxFlag xmlns:ma14="http://schemas.microsoft.com/office/mac/drawingml/2011/main" val="1"/>
            </a:ext>
          </a:extLst>
        </p:spPr>
        <p:txBody>
          <a:bodyPr lIns="45719" rIns="45719" anchor="ctr"/>
          <a:lstStyle>
            <a:lvl1pPr algn="ctr">
              <a:defRPr sz="3200">
                <a:latin typeface="Lucida Console"/>
                <a:ea typeface="Lucida Console"/>
                <a:cs typeface="Lucida Console"/>
                <a:sym typeface="Lucida Console"/>
              </a:defRPr>
            </a:lvl1pPr>
          </a:lstStyle>
          <a:p>
            <a:pPr/>
            <a:r>
              <a:t>in</a:t>
            </a:r>
          </a:p>
        </p:txBody>
      </p:sp>
      <p:sp>
        <p:nvSpPr>
          <p:cNvPr id="648" name="out"/>
          <p:cNvSpPr/>
          <p:nvPr/>
        </p:nvSpPr>
        <p:spPr>
          <a:xfrm>
            <a:off x="2611484" y="3721104"/>
            <a:ext cx="1026527" cy="1026527"/>
          </a:xfrm>
          <a:prstGeom prst="roundRect">
            <a:avLst>
              <a:gd name="adj" fmla="val 15000"/>
            </a:avLst>
          </a:prstGeom>
          <a:solidFill>
            <a:srgbClr val="CBD93E"/>
          </a:solidFill>
          <a:ln w="12700">
            <a:solidFill>
              <a:schemeClr val="accent1"/>
            </a:solidFill>
            <a:miter/>
          </a:ln>
          <a:extLst>
            <a:ext uri="{C572A759-6A51-4108-AA02-DFA0A04FC94B}">
              <ma14:wrappingTextBoxFlag xmlns:ma14="http://schemas.microsoft.com/office/mac/drawingml/2011/main" val="1"/>
            </a:ext>
          </a:extLst>
        </p:spPr>
        <p:txBody>
          <a:bodyPr lIns="45719" rIns="45719" anchor="ctr"/>
          <a:lstStyle>
            <a:lvl1pPr algn="ctr">
              <a:defRPr sz="3200">
                <a:latin typeface="Lucida Console"/>
                <a:ea typeface="Lucida Console"/>
                <a:cs typeface="Lucida Console"/>
                <a:sym typeface="Lucida Console"/>
              </a:defRPr>
            </a:lvl1pPr>
          </a:lstStyle>
          <a:p>
            <a:pPr/>
            <a:r>
              <a:t>out</a:t>
            </a:r>
          </a:p>
        </p:txBody>
      </p:sp>
      <p:sp>
        <p:nvSpPr>
          <p:cNvPr id="649" name="k"/>
          <p:cNvSpPr/>
          <p:nvPr/>
        </p:nvSpPr>
        <p:spPr>
          <a:xfrm>
            <a:off x="627430" y="5271995"/>
            <a:ext cx="1026527" cy="1026527"/>
          </a:xfrm>
          <a:prstGeom prst="roundRect">
            <a:avLst>
              <a:gd name="adj" fmla="val 15000"/>
            </a:avLst>
          </a:prstGeom>
          <a:solidFill>
            <a:srgbClr val="CBD93E"/>
          </a:solidFill>
          <a:ln w="12700">
            <a:solidFill>
              <a:schemeClr val="accent1"/>
            </a:solidFill>
            <a:miter/>
          </a:ln>
          <a:extLst>
            <a:ext uri="{C572A759-6A51-4108-AA02-DFA0A04FC94B}">
              <ma14:wrappingTextBoxFlag xmlns:ma14="http://schemas.microsoft.com/office/mac/drawingml/2011/main" val="1"/>
            </a:ext>
          </a:extLst>
        </p:spPr>
        <p:txBody>
          <a:bodyPr lIns="45719" rIns="45719" anchor="ctr"/>
          <a:lstStyle>
            <a:lvl1pPr algn="ctr">
              <a:defRPr sz="3200">
                <a:latin typeface="Lucida Console"/>
                <a:ea typeface="Lucida Console"/>
                <a:cs typeface="Lucida Console"/>
                <a:sym typeface="Lucida Console"/>
              </a:defRPr>
            </a:lvl1pPr>
          </a:lstStyle>
          <a:p>
            <a:pPr/>
            <a:r>
              <a:t>k</a:t>
            </a:r>
          </a:p>
        </p:txBody>
      </p:sp>
      <p:sp>
        <p:nvSpPr>
          <p:cNvPr id="650" name="Line"/>
          <p:cNvSpPr/>
          <p:nvPr/>
        </p:nvSpPr>
        <p:spPr>
          <a:xfrm>
            <a:off x="1773758" y="4245081"/>
            <a:ext cx="717925" cy="1"/>
          </a:xfrm>
          <a:prstGeom prst="line">
            <a:avLst/>
          </a:prstGeom>
          <a:ln w="76200">
            <a:solidFill>
              <a:schemeClr val="accent6">
                <a:satOff val="-75221"/>
                <a:lumOff val="22254"/>
              </a:schemeClr>
            </a:solidFill>
            <a:miter/>
            <a:tailEnd type="triangle"/>
          </a:ln>
        </p:spPr>
        <p:txBody>
          <a:bodyPr lIns="45719" rIns="45719"/>
          <a:lstStyle/>
          <a:p>
            <a:pPr/>
          </a:p>
        </p:txBody>
      </p:sp>
      <p:sp>
        <p:nvSpPr>
          <p:cNvPr id="651" name="Line"/>
          <p:cNvSpPr/>
          <p:nvPr/>
        </p:nvSpPr>
        <p:spPr>
          <a:xfrm flipV="1">
            <a:off x="1805434" y="4745141"/>
            <a:ext cx="675011" cy="629165"/>
          </a:xfrm>
          <a:prstGeom prst="line">
            <a:avLst/>
          </a:prstGeom>
          <a:ln w="76200">
            <a:solidFill>
              <a:schemeClr val="accent6">
                <a:satOff val="-75221"/>
                <a:lumOff val="22254"/>
              </a:schemeClr>
            </a:solidFill>
            <a:miter/>
            <a:tailEnd type="triangle"/>
          </a:ln>
        </p:spPr>
        <p:txBody>
          <a:bodyPr lIns="45719" rIns="45719"/>
          <a:lstStyle/>
          <a:p>
            <a:pPr/>
          </a:p>
        </p:txBody>
      </p:sp>
      <p:sp>
        <p:nvSpPr>
          <p:cNvPr id="652" name="Line"/>
          <p:cNvSpPr/>
          <p:nvPr/>
        </p:nvSpPr>
        <p:spPr>
          <a:xfrm>
            <a:off x="3761056" y="4234367"/>
            <a:ext cx="713741" cy="1"/>
          </a:xfrm>
          <a:prstGeom prst="line">
            <a:avLst/>
          </a:prstGeom>
          <a:ln w="76200">
            <a:solidFill>
              <a:schemeClr val="accent6">
                <a:satOff val="-75221"/>
                <a:lumOff val="22254"/>
              </a:schemeClr>
            </a:solidFill>
            <a:miter/>
            <a:tailEnd type="triangle"/>
          </a:ln>
        </p:spPr>
        <p:txBody>
          <a:bodyPr lIns="45719" rIns="45719"/>
          <a:lstStyle/>
          <a:p>
            <a:pPr/>
          </a:p>
        </p:txBody>
      </p:sp>
      <p:sp>
        <p:nvSpPr>
          <p:cNvPr id="653" name="…"/>
          <p:cNvSpPr txBox="1"/>
          <p:nvPr/>
        </p:nvSpPr>
        <p:spPr>
          <a:xfrm>
            <a:off x="4513166" y="3714754"/>
            <a:ext cx="713741" cy="769998"/>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4800"/>
            </a:lvl1pPr>
          </a:lstStyle>
          <a:p>
            <a:pPr/>
            <a:r>
              <a:t>…</a:t>
            </a:r>
          </a:p>
        </p:txBody>
      </p:sp>
      <p:sp>
        <p:nvSpPr>
          <p:cNvPr id="654" name="loss"/>
          <p:cNvSpPr/>
          <p:nvPr/>
        </p:nvSpPr>
        <p:spPr>
          <a:xfrm>
            <a:off x="5271626" y="3721104"/>
            <a:ext cx="1197150" cy="1026527"/>
          </a:xfrm>
          <a:prstGeom prst="roundRect">
            <a:avLst>
              <a:gd name="adj" fmla="val 15000"/>
            </a:avLst>
          </a:prstGeom>
          <a:solidFill>
            <a:srgbClr val="CBD93E"/>
          </a:solidFill>
          <a:ln w="12700">
            <a:solidFill>
              <a:schemeClr val="accent1"/>
            </a:solidFill>
            <a:miter/>
          </a:ln>
          <a:extLst>
            <a:ext uri="{C572A759-6A51-4108-AA02-DFA0A04FC94B}">
              <ma14:wrappingTextBoxFlag xmlns:ma14="http://schemas.microsoft.com/office/mac/drawingml/2011/main" val="1"/>
            </a:ext>
          </a:extLst>
        </p:spPr>
        <p:txBody>
          <a:bodyPr lIns="45719" rIns="45719" anchor="ctr"/>
          <a:lstStyle>
            <a:lvl1pPr algn="ctr">
              <a:defRPr sz="3200">
                <a:latin typeface="Lucida Console"/>
                <a:ea typeface="Lucida Console"/>
                <a:cs typeface="Lucida Console"/>
                <a:sym typeface="Lucida Console"/>
              </a:defRPr>
            </a:lvl1pPr>
          </a:lstStyle>
          <a:p>
            <a:pPr/>
            <a:r>
              <a:t>loss</a:t>
            </a:r>
          </a:p>
        </p:txBody>
      </p:sp>
      <p:sp>
        <p:nvSpPr>
          <p:cNvPr id="655" name="Line"/>
          <p:cNvSpPr/>
          <p:nvPr/>
        </p:nvSpPr>
        <p:spPr>
          <a:xfrm>
            <a:off x="5384837" y="5785258"/>
            <a:ext cx="713741" cy="1"/>
          </a:xfrm>
          <a:prstGeom prst="line">
            <a:avLst/>
          </a:prstGeom>
          <a:ln w="76200">
            <a:solidFill>
              <a:schemeClr val="accent5">
                <a:satOff val="-32755"/>
                <a:lumOff val="-12196"/>
              </a:schemeClr>
            </a:solidFill>
            <a:miter/>
            <a:tailEnd type="triangle"/>
          </a:ln>
        </p:spPr>
        <p:txBody>
          <a:bodyPr lIns="45719" rIns="45719"/>
          <a:lstStyle/>
          <a:p>
            <a:pPr/>
          </a:p>
        </p:txBody>
      </p:sp>
      <p:sp>
        <p:nvSpPr>
          <p:cNvPr id="656" name="…"/>
          <p:cNvSpPr txBox="1"/>
          <p:nvPr/>
        </p:nvSpPr>
        <p:spPr>
          <a:xfrm>
            <a:off x="6053078" y="5247692"/>
            <a:ext cx="713741" cy="769998"/>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4800"/>
            </a:lvl1pPr>
          </a:lstStyle>
          <a:p>
            <a:pPr/>
            <a:r>
              <a:t>…</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7" name="Title 1"/>
          <p:cNvSpPr txBox="1"/>
          <p:nvPr>
            <p:ph type="title"/>
          </p:nvPr>
        </p:nvSpPr>
        <p:spPr>
          <a:xfrm>
            <a:off x="322431" y="191408"/>
            <a:ext cx="11095540" cy="799225"/>
          </a:xfrm>
          <a:prstGeom prst="rect">
            <a:avLst/>
          </a:prstGeom>
        </p:spPr>
        <p:txBody>
          <a:bodyPr/>
          <a:lstStyle>
            <a:lvl1pPr>
              <a:defRPr sz="3800"/>
            </a:lvl1pPr>
          </a:lstStyle>
          <a:p>
            <a:pPr/>
            <a:r>
              <a:t>Lots of parameters in camera pipeline</a:t>
            </a:r>
          </a:p>
        </p:txBody>
      </p:sp>
      <p:sp>
        <p:nvSpPr>
          <p:cNvPr id="98" name="Slide Number Placeholder 4"/>
          <p:cNvSpPr txBox="1"/>
          <p:nvPr>
            <p:ph type="sldNum" sz="quarter" idx="2"/>
          </p:nvPr>
        </p:nvSpPr>
        <p:spPr>
          <a:xfrm>
            <a:off x="11552378" y="6444934"/>
            <a:ext cx="153583" cy="177433"/>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105" name="Group"/>
          <p:cNvGrpSpPr/>
          <p:nvPr/>
        </p:nvGrpSpPr>
        <p:grpSpPr>
          <a:xfrm>
            <a:off x="902831" y="4826196"/>
            <a:ext cx="2050662" cy="570516"/>
            <a:chOff x="0" y="0"/>
            <a:chExt cx="2050661" cy="570514"/>
          </a:xfrm>
        </p:grpSpPr>
        <p:sp>
          <p:nvSpPr>
            <p:cNvPr id="99" name="Line"/>
            <p:cNvSpPr/>
            <p:nvPr/>
          </p:nvSpPr>
          <p:spPr>
            <a:xfrm>
              <a:off x="0" y="477946"/>
              <a:ext cx="2050662" cy="1"/>
            </a:xfrm>
            <a:prstGeom prst="line">
              <a:avLst/>
            </a:prstGeom>
            <a:noFill/>
            <a:ln w="63500" cap="flat">
              <a:solidFill>
                <a:srgbClr val="000000"/>
              </a:solidFill>
              <a:prstDash val="solid"/>
              <a:miter lim="400000"/>
              <a:headEnd type="triangle" w="med" len="sm"/>
              <a:tailEnd type="triangle" w="med" len="sm"/>
            </a:ln>
            <a:effectLst/>
          </p:spPr>
          <p:txBody>
            <a:bodyPr wrap="square" lIns="71437" tIns="71437" rIns="71437" bIns="71437" numCol="1" anchor="ctr">
              <a:noAutofit/>
            </a:bodyPr>
            <a:lstStyle/>
            <a:p>
              <a:pPr algn="ctr" defTabSz="821531">
                <a:defRPr sz="3000">
                  <a:solidFill>
                    <a:schemeClr val="accent1">
                      <a:lumOff val="4782"/>
                    </a:schemeClr>
                  </a:solidFill>
                  <a:latin typeface="Helvetica Neue Medium"/>
                  <a:ea typeface="Helvetica Neue Medium"/>
                  <a:cs typeface="Helvetica Neue Medium"/>
                  <a:sym typeface="Helvetica Neue Medium"/>
                </a:defRPr>
              </a:pPr>
            </a:p>
          </p:txBody>
        </p:sp>
        <p:sp>
          <p:nvSpPr>
            <p:cNvPr id="100" name="Circle"/>
            <p:cNvSpPr/>
            <p:nvPr/>
          </p:nvSpPr>
          <p:spPr>
            <a:xfrm>
              <a:off x="188331" y="385377"/>
              <a:ext cx="185139" cy="185138"/>
            </a:xfrm>
            <a:prstGeom prst="ellipse">
              <a:avLst/>
            </a:prstGeom>
            <a:solidFill>
              <a:srgbClr val="00A2FF"/>
            </a:solidFill>
            <a:ln w="12700" cap="flat">
              <a:noFill/>
              <a:miter lim="400000"/>
            </a:ln>
            <a:effectLst/>
          </p:spPr>
          <p:txBody>
            <a:bodyPr wrap="square" lIns="71437" tIns="71437" rIns="71437" bIns="71437" numCol="1" anchor="ctr">
              <a:noAutofit/>
            </a:bodyPr>
            <a:lstStyle/>
            <a:p>
              <a:pPr algn="ctr" defTabSz="821531">
                <a:defRPr sz="1500">
                  <a:solidFill>
                    <a:schemeClr val="accent1">
                      <a:lumOff val="4782"/>
                    </a:schemeClr>
                  </a:solidFill>
                  <a:latin typeface="Helvetica Neue Medium"/>
                  <a:ea typeface="Helvetica Neue Medium"/>
                  <a:cs typeface="Helvetica Neue Medium"/>
                  <a:sym typeface="Helvetica Neue Medium"/>
                </a:defRPr>
              </a:pPr>
            </a:p>
          </p:txBody>
        </p:sp>
        <p:sp>
          <p:nvSpPr>
            <p:cNvPr id="101" name="Line"/>
            <p:cNvSpPr/>
            <p:nvPr/>
          </p:nvSpPr>
          <p:spPr>
            <a:xfrm>
              <a:off x="0" y="292808"/>
              <a:ext cx="2050662" cy="1"/>
            </a:xfrm>
            <a:prstGeom prst="line">
              <a:avLst/>
            </a:prstGeom>
            <a:noFill/>
            <a:ln w="63500" cap="flat">
              <a:solidFill>
                <a:srgbClr val="000000"/>
              </a:solidFill>
              <a:prstDash val="solid"/>
              <a:miter lim="400000"/>
              <a:headEnd type="triangle" w="med" len="sm"/>
              <a:tailEnd type="triangle" w="med" len="sm"/>
            </a:ln>
            <a:effectLst/>
          </p:spPr>
          <p:txBody>
            <a:bodyPr wrap="square" lIns="71437" tIns="71437" rIns="71437" bIns="71437" numCol="1" anchor="ctr">
              <a:noAutofit/>
            </a:bodyPr>
            <a:lstStyle/>
            <a:p>
              <a:pPr algn="ctr" defTabSz="821531">
                <a:defRPr sz="3000">
                  <a:solidFill>
                    <a:schemeClr val="accent1">
                      <a:lumOff val="4782"/>
                    </a:schemeClr>
                  </a:solidFill>
                  <a:latin typeface="Helvetica Neue Medium"/>
                  <a:ea typeface="Helvetica Neue Medium"/>
                  <a:cs typeface="Helvetica Neue Medium"/>
                  <a:sym typeface="Helvetica Neue Medium"/>
                </a:defRPr>
              </a:pPr>
            </a:p>
          </p:txBody>
        </p:sp>
        <p:sp>
          <p:nvSpPr>
            <p:cNvPr id="102" name="Circle"/>
            <p:cNvSpPr/>
            <p:nvPr/>
          </p:nvSpPr>
          <p:spPr>
            <a:xfrm>
              <a:off x="1634263" y="200239"/>
              <a:ext cx="185138" cy="185139"/>
            </a:xfrm>
            <a:prstGeom prst="ellipse">
              <a:avLst/>
            </a:prstGeom>
            <a:solidFill>
              <a:srgbClr val="00A2FF"/>
            </a:solidFill>
            <a:ln w="12700" cap="flat">
              <a:noFill/>
              <a:miter lim="400000"/>
            </a:ln>
            <a:effectLst/>
          </p:spPr>
          <p:txBody>
            <a:bodyPr wrap="square" lIns="71437" tIns="71437" rIns="71437" bIns="71437" numCol="1" anchor="ctr">
              <a:noAutofit/>
            </a:bodyPr>
            <a:lstStyle/>
            <a:p>
              <a:pPr algn="ctr" defTabSz="821531">
                <a:defRPr sz="1500">
                  <a:solidFill>
                    <a:schemeClr val="accent1">
                      <a:lumOff val="4782"/>
                    </a:schemeClr>
                  </a:solidFill>
                  <a:latin typeface="Helvetica Neue Medium"/>
                  <a:ea typeface="Helvetica Neue Medium"/>
                  <a:cs typeface="Helvetica Neue Medium"/>
                  <a:sym typeface="Helvetica Neue Medium"/>
                </a:defRPr>
              </a:pPr>
            </a:p>
          </p:txBody>
        </p:sp>
        <p:sp>
          <p:nvSpPr>
            <p:cNvPr id="103" name="Line"/>
            <p:cNvSpPr/>
            <p:nvPr/>
          </p:nvSpPr>
          <p:spPr>
            <a:xfrm>
              <a:off x="0" y="92568"/>
              <a:ext cx="2050662" cy="1"/>
            </a:xfrm>
            <a:prstGeom prst="line">
              <a:avLst/>
            </a:prstGeom>
            <a:noFill/>
            <a:ln w="63500" cap="flat">
              <a:solidFill>
                <a:srgbClr val="000000"/>
              </a:solidFill>
              <a:prstDash val="solid"/>
              <a:miter lim="400000"/>
              <a:headEnd type="triangle" w="med" len="sm"/>
              <a:tailEnd type="triangle" w="med" len="sm"/>
            </a:ln>
            <a:effectLst/>
          </p:spPr>
          <p:txBody>
            <a:bodyPr wrap="square" lIns="71437" tIns="71437" rIns="71437" bIns="71437" numCol="1" anchor="ctr">
              <a:noAutofit/>
            </a:bodyPr>
            <a:lstStyle/>
            <a:p>
              <a:pPr algn="ctr" defTabSz="821531">
                <a:defRPr sz="3000">
                  <a:solidFill>
                    <a:schemeClr val="accent1">
                      <a:lumOff val="4782"/>
                    </a:schemeClr>
                  </a:solidFill>
                  <a:latin typeface="Helvetica Neue Medium"/>
                  <a:ea typeface="Helvetica Neue Medium"/>
                  <a:cs typeface="Helvetica Neue Medium"/>
                  <a:sym typeface="Helvetica Neue Medium"/>
                </a:defRPr>
              </a:pPr>
            </a:p>
          </p:txBody>
        </p:sp>
        <p:sp>
          <p:nvSpPr>
            <p:cNvPr id="104" name="Circle"/>
            <p:cNvSpPr/>
            <p:nvPr/>
          </p:nvSpPr>
          <p:spPr>
            <a:xfrm>
              <a:off x="835005" y="0"/>
              <a:ext cx="185139" cy="185138"/>
            </a:xfrm>
            <a:prstGeom prst="ellipse">
              <a:avLst/>
            </a:prstGeom>
            <a:solidFill>
              <a:srgbClr val="00A2FF"/>
            </a:solidFill>
            <a:ln w="12700" cap="flat">
              <a:noFill/>
              <a:miter lim="400000"/>
            </a:ln>
            <a:effectLst/>
          </p:spPr>
          <p:txBody>
            <a:bodyPr wrap="square" lIns="71437" tIns="71437" rIns="71437" bIns="71437" numCol="1" anchor="ctr">
              <a:noAutofit/>
            </a:bodyPr>
            <a:lstStyle/>
            <a:p>
              <a:pPr algn="ctr" defTabSz="821531">
                <a:defRPr sz="1500">
                  <a:solidFill>
                    <a:schemeClr val="accent1">
                      <a:lumOff val="4782"/>
                    </a:schemeClr>
                  </a:solidFill>
                  <a:latin typeface="Helvetica Neue Medium"/>
                  <a:ea typeface="Helvetica Neue Medium"/>
                  <a:cs typeface="Helvetica Neue Medium"/>
                  <a:sym typeface="Helvetica Neue Medium"/>
                </a:defRPr>
              </a:pPr>
            </a:p>
          </p:txBody>
        </p:sp>
      </p:grpSp>
      <p:sp>
        <p:nvSpPr>
          <p:cNvPr id="106" name="parameters"/>
          <p:cNvSpPr txBox="1"/>
          <p:nvPr/>
        </p:nvSpPr>
        <p:spPr>
          <a:xfrm>
            <a:off x="3058566" y="5762090"/>
            <a:ext cx="2323902" cy="1069380"/>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lvl="1" indent="0" algn="ctr" defTabSz="821531">
              <a:defRPr sz="3200">
                <a:solidFill>
                  <a:srgbClr val="000000"/>
                </a:solidFill>
              </a:defRPr>
            </a:pPr>
            <a:r>
              <a:t>parameters</a:t>
            </a:r>
          </a:p>
        </p:txBody>
      </p:sp>
      <p:sp>
        <p:nvSpPr>
          <p:cNvPr id="107" name="Line"/>
          <p:cNvSpPr/>
          <p:nvPr/>
        </p:nvSpPr>
        <p:spPr>
          <a:xfrm flipV="1">
            <a:off x="2184827" y="3467211"/>
            <a:ext cx="1124823" cy="969559"/>
          </a:xfrm>
          <a:prstGeom prst="line">
            <a:avLst/>
          </a:prstGeom>
          <a:ln w="63500">
            <a:solidFill>
              <a:schemeClr val="accent6">
                <a:satOff val="-75221"/>
                <a:lumOff val="22254"/>
              </a:schemeClr>
            </a:solidFill>
            <a:miter/>
            <a:tailEnd type="triangle"/>
          </a:ln>
        </p:spPr>
        <p:txBody>
          <a:bodyPr lIns="45719" rIns="45719"/>
          <a:lstStyle/>
          <a:p>
            <a:pPr/>
          </a:p>
        </p:txBody>
      </p:sp>
      <p:grpSp>
        <p:nvGrpSpPr>
          <p:cNvPr id="114" name="Group"/>
          <p:cNvGrpSpPr/>
          <p:nvPr/>
        </p:nvGrpSpPr>
        <p:grpSpPr>
          <a:xfrm>
            <a:off x="3553719" y="4826196"/>
            <a:ext cx="2050663" cy="570516"/>
            <a:chOff x="0" y="0"/>
            <a:chExt cx="2050661" cy="570514"/>
          </a:xfrm>
        </p:grpSpPr>
        <p:sp>
          <p:nvSpPr>
            <p:cNvPr id="108" name="Line"/>
            <p:cNvSpPr/>
            <p:nvPr/>
          </p:nvSpPr>
          <p:spPr>
            <a:xfrm>
              <a:off x="0" y="477946"/>
              <a:ext cx="2050662" cy="1"/>
            </a:xfrm>
            <a:prstGeom prst="line">
              <a:avLst/>
            </a:prstGeom>
            <a:noFill/>
            <a:ln w="63500" cap="flat">
              <a:solidFill>
                <a:srgbClr val="000000"/>
              </a:solidFill>
              <a:prstDash val="solid"/>
              <a:miter lim="400000"/>
              <a:headEnd type="triangle" w="med" len="sm"/>
              <a:tailEnd type="triangle" w="med" len="sm"/>
            </a:ln>
            <a:effectLst/>
          </p:spPr>
          <p:txBody>
            <a:bodyPr wrap="square" lIns="71437" tIns="71437" rIns="71437" bIns="71437" numCol="1" anchor="ctr">
              <a:noAutofit/>
            </a:bodyPr>
            <a:lstStyle/>
            <a:p>
              <a:pPr algn="ctr" defTabSz="821531">
                <a:defRPr sz="3000">
                  <a:solidFill>
                    <a:schemeClr val="accent1">
                      <a:lumOff val="4782"/>
                    </a:schemeClr>
                  </a:solidFill>
                  <a:latin typeface="Helvetica Neue Medium"/>
                  <a:ea typeface="Helvetica Neue Medium"/>
                  <a:cs typeface="Helvetica Neue Medium"/>
                  <a:sym typeface="Helvetica Neue Medium"/>
                </a:defRPr>
              </a:pPr>
            </a:p>
          </p:txBody>
        </p:sp>
        <p:sp>
          <p:nvSpPr>
            <p:cNvPr id="109" name="Circle"/>
            <p:cNvSpPr/>
            <p:nvPr/>
          </p:nvSpPr>
          <p:spPr>
            <a:xfrm>
              <a:off x="574228" y="385377"/>
              <a:ext cx="185138" cy="185138"/>
            </a:xfrm>
            <a:prstGeom prst="ellipse">
              <a:avLst/>
            </a:prstGeom>
            <a:solidFill>
              <a:srgbClr val="00A2FF"/>
            </a:solidFill>
            <a:ln w="12700" cap="flat">
              <a:noFill/>
              <a:miter lim="400000"/>
            </a:ln>
            <a:effectLst/>
          </p:spPr>
          <p:txBody>
            <a:bodyPr wrap="square" lIns="71437" tIns="71437" rIns="71437" bIns="71437" numCol="1" anchor="ctr">
              <a:noAutofit/>
            </a:bodyPr>
            <a:lstStyle/>
            <a:p>
              <a:pPr algn="ctr" defTabSz="821531">
                <a:defRPr sz="1500">
                  <a:solidFill>
                    <a:schemeClr val="accent1">
                      <a:lumOff val="4782"/>
                    </a:schemeClr>
                  </a:solidFill>
                  <a:latin typeface="Helvetica Neue Medium"/>
                  <a:ea typeface="Helvetica Neue Medium"/>
                  <a:cs typeface="Helvetica Neue Medium"/>
                  <a:sym typeface="Helvetica Neue Medium"/>
                </a:defRPr>
              </a:pPr>
            </a:p>
          </p:txBody>
        </p:sp>
        <p:sp>
          <p:nvSpPr>
            <p:cNvPr id="110" name="Line"/>
            <p:cNvSpPr/>
            <p:nvPr/>
          </p:nvSpPr>
          <p:spPr>
            <a:xfrm>
              <a:off x="0" y="292808"/>
              <a:ext cx="2050662" cy="1"/>
            </a:xfrm>
            <a:prstGeom prst="line">
              <a:avLst/>
            </a:prstGeom>
            <a:noFill/>
            <a:ln w="63500" cap="flat">
              <a:solidFill>
                <a:srgbClr val="000000"/>
              </a:solidFill>
              <a:prstDash val="solid"/>
              <a:miter lim="400000"/>
              <a:headEnd type="triangle" w="med" len="sm"/>
              <a:tailEnd type="triangle" w="med" len="sm"/>
            </a:ln>
            <a:effectLst/>
          </p:spPr>
          <p:txBody>
            <a:bodyPr wrap="square" lIns="71437" tIns="71437" rIns="71437" bIns="71437" numCol="1" anchor="ctr">
              <a:noAutofit/>
            </a:bodyPr>
            <a:lstStyle/>
            <a:p>
              <a:pPr algn="ctr" defTabSz="821531">
                <a:defRPr sz="3000">
                  <a:solidFill>
                    <a:schemeClr val="accent1">
                      <a:lumOff val="4782"/>
                    </a:schemeClr>
                  </a:solidFill>
                  <a:latin typeface="Helvetica Neue Medium"/>
                  <a:ea typeface="Helvetica Neue Medium"/>
                  <a:cs typeface="Helvetica Neue Medium"/>
                  <a:sym typeface="Helvetica Neue Medium"/>
                </a:defRPr>
              </a:pPr>
            </a:p>
          </p:txBody>
        </p:sp>
        <p:sp>
          <p:nvSpPr>
            <p:cNvPr id="111" name="Circle"/>
            <p:cNvSpPr/>
            <p:nvPr/>
          </p:nvSpPr>
          <p:spPr>
            <a:xfrm>
              <a:off x="1162028" y="200239"/>
              <a:ext cx="185139" cy="185139"/>
            </a:xfrm>
            <a:prstGeom prst="ellipse">
              <a:avLst/>
            </a:prstGeom>
            <a:solidFill>
              <a:srgbClr val="00A2FF"/>
            </a:solidFill>
            <a:ln w="12700" cap="flat">
              <a:noFill/>
              <a:miter lim="400000"/>
            </a:ln>
            <a:effectLst/>
          </p:spPr>
          <p:txBody>
            <a:bodyPr wrap="square" lIns="71437" tIns="71437" rIns="71437" bIns="71437" numCol="1" anchor="ctr">
              <a:noAutofit/>
            </a:bodyPr>
            <a:lstStyle/>
            <a:p>
              <a:pPr algn="ctr" defTabSz="821531">
                <a:defRPr sz="1500">
                  <a:solidFill>
                    <a:schemeClr val="accent1">
                      <a:lumOff val="4782"/>
                    </a:schemeClr>
                  </a:solidFill>
                  <a:latin typeface="Helvetica Neue Medium"/>
                  <a:ea typeface="Helvetica Neue Medium"/>
                  <a:cs typeface="Helvetica Neue Medium"/>
                  <a:sym typeface="Helvetica Neue Medium"/>
                </a:defRPr>
              </a:pPr>
            </a:p>
          </p:txBody>
        </p:sp>
        <p:sp>
          <p:nvSpPr>
            <p:cNvPr id="112" name="Line"/>
            <p:cNvSpPr/>
            <p:nvPr/>
          </p:nvSpPr>
          <p:spPr>
            <a:xfrm>
              <a:off x="0" y="92568"/>
              <a:ext cx="2050662" cy="1"/>
            </a:xfrm>
            <a:prstGeom prst="line">
              <a:avLst/>
            </a:prstGeom>
            <a:noFill/>
            <a:ln w="63500" cap="flat">
              <a:solidFill>
                <a:srgbClr val="000000"/>
              </a:solidFill>
              <a:prstDash val="solid"/>
              <a:miter lim="400000"/>
              <a:headEnd type="triangle" w="med" len="sm"/>
              <a:tailEnd type="triangle" w="med" len="sm"/>
            </a:ln>
            <a:effectLst/>
          </p:spPr>
          <p:txBody>
            <a:bodyPr wrap="square" lIns="71437" tIns="71437" rIns="71437" bIns="71437" numCol="1" anchor="ctr">
              <a:noAutofit/>
            </a:bodyPr>
            <a:lstStyle/>
            <a:p>
              <a:pPr algn="ctr" defTabSz="821531">
                <a:defRPr sz="3000">
                  <a:solidFill>
                    <a:schemeClr val="accent1">
                      <a:lumOff val="4782"/>
                    </a:schemeClr>
                  </a:solidFill>
                  <a:latin typeface="Helvetica Neue Medium"/>
                  <a:ea typeface="Helvetica Neue Medium"/>
                  <a:cs typeface="Helvetica Neue Medium"/>
                  <a:sym typeface="Helvetica Neue Medium"/>
                </a:defRPr>
              </a:pPr>
            </a:p>
          </p:txBody>
        </p:sp>
        <p:sp>
          <p:nvSpPr>
            <p:cNvPr id="113" name="Circle"/>
            <p:cNvSpPr/>
            <p:nvPr/>
          </p:nvSpPr>
          <p:spPr>
            <a:xfrm>
              <a:off x="386526" y="0"/>
              <a:ext cx="185138" cy="185138"/>
            </a:xfrm>
            <a:prstGeom prst="ellipse">
              <a:avLst/>
            </a:prstGeom>
            <a:solidFill>
              <a:srgbClr val="00A2FF"/>
            </a:solidFill>
            <a:ln w="12700" cap="flat">
              <a:noFill/>
              <a:miter lim="400000"/>
            </a:ln>
            <a:effectLst/>
          </p:spPr>
          <p:txBody>
            <a:bodyPr wrap="square" lIns="71437" tIns="71437" rIns="71437" bIns="71437" numCol="1" anchor="ctr">
              <a:noAutofit/>
            </a:bodyPr>
            <a:lstStyle/>
            <a:p>
              <a:pPr algn="ctr" defTabSz="821531">
                <a:defRPr sz="1500">
                  <a:solidFill>
                    <a:schemeClr val="accent1">
                      <a:lumOff val="4782"/>
                    </a:schemeClr>
                  </a:solidFill>
                  <a:latin typeface="Helvetica Neue Medium"/>
                  <a:ea typeface="Helvetica Neue Medium"/>
                  <a:cs typeface="Helvetica Neue Medium"/>
                  <a:sym typeface="Helvetica Neue Medium"/>
                </a:defRPr>
              </a:pPr>
            </a:p>
          </p:txBody>
        </p:sp>
      </p:grpSp>
      <p:grpSp>
        <p:nvGrpSpPr>
          <p:cNvPr id="121" name="Group"/>
          <p:cNvGrpSpPr/>
          <p:nvPr/>
        </p:nvGrpSpPr>
        <p:grpSpPr>
          <a:xfrm>
            <a:off x="6333643" y="4826196"/>
            <a:ext cx="2050662" cy="565639"/>
            <a:chOff x="0" y="0"/>
            <a:chExt cx="2050660" cy="565637"/>
          </a:xfrm>
        </p:grpSpPr>
        <p:sp>
          <p:nvSpPr>
            <p:cNvPr id="115" name="Line"/>
            <p:cNvSpPr/>
            <p:nvPr/>
          </p:nvSpPr>
          <p:spPr>
            <a:xfrm>
              <a:off x="0" y="477946"/>
              <a:ext cx="2050661" cy="1"/>
            </a:xfrm>
            <a:prstGeom prst="line">
              <a:avLst/>
            </a:prstGeom>
            <a:noFill/>
            <a:ln w="63500" cap="flat">
              <a:solidFill>
                <a:srgbClr val="000000"/>
              </a:solidFill>
              <a:prstDash val="solid"/>
              <a:miter lim="400000"/>
              <a:headEnd type="triangle" w="med" len="sm"/>
              <a:tailEnd type="triangle" w="med" len="sm"/>
            </a:ln>
            <a:effectLst/>
          </p:spPr>
          <p:txBody>
            <a:bodyPr wrap="square" lIns="71437" tIns="71437" rIns="71437" bIns="71437" numCol="1" anchor="ctr">
              <a:noAutofit/>
            </a:bodyPr>
            <a:lstStyle/>
            <a:p>
              <a:pPr algn="ctr" defTabSz="821531">
                <a:defRPr sz="3000">
                  <a:solidFill>
                    <a:schemeClr val="accent1">
                      <a:lumOff val="4782"/>
                    </a:schemeClr>
                  </a:solidFill>
                  <a:latin typeface="Helvetica Neue Medium"/>
                  <a:ea typeface="Helvetica Neue Medium"/>
                  <a:cs typeface="Helvetica Neue Medium"/>
                  <a:sym typeface="Helvetica Neue Medium"/>
                </a:defRPr>
              </a:pPr>
            </a:p>
          </p:txBody>
        </p:sp>
        <p:sp>
          <p:nvSpPr>
            <p:cNvPr id="116" name="Circle"/>
            <p:cNvSpPr/>
            <p:nvPr/>
          </p:nvSpPr>
          <p:spPr>
            <a:xfrm>
              <a:off x="1666802" y="380500"/>
              <a:ext cx="185138" cy="185138"/>
            </a:xfrm>
            <a:prstGeom prst="ellipse">
              <a:avLst/>
            </a:prstGeom>
            <a:solidFill>
              <a:srgbClr val="00A2FF"/>
            </a:solidFill>
            <a:ln w="12700" cap="flat">
              <a:noFill/>
              <a:miter lim="400000"/>
            </a:ln>
            <a:effectLst/>
          </p:spPr>
          <p:txBody>
            <a:bodyPr wrap="square" lIns="71437" tIns="71437" rIns="71437" bIns="71437" numCol="1" anchor="ctr">
              <a:noAutofit/>
            </a:bodyPr>
            <a:lstStyle/>
            <a:p>
              <a:pPr algn="ctr" defTabSz="821531">
                <a:defRPr sz="1500">
                  <a:solidFill>
                    <a:schemeClr val="accent1">
                      <a:lumOff val="4782"/>
                    </a:schemeClr>
                  </a:solidFill>
                  <a:latin typeface="Helvetica Neue Medium"/>
                  <a:ea typeface="Helvetica Neue Medium"/>
                  <a:cs typeface="Helvetica Neue Medium"/>
                  <a:sym typeface="Helvetica Neue Medium"/>
                </a:defRPr>
              </a:pPr>
            </a:p>
          </p:txBody>
        </p:sp>
        <p:sp>
          <p:nvSpPr>
            <p:cNvPr id="117" name="Line"/>
            <p:cNvSpPr/>
            <p:nvPr/>
          </p:nvSpPr>
          <p:spPr>
            <a:xfrm>
              <a:off x="0" y="292808"/>
              <a:ext cx="2050661" cy="1"/>
            </a:xfrm>
            <a:prstGeom prst="line">
              <a:avLst/>
            </a:prstGeom>
            <a:noFill/>
            <a:ln w="63500" cap="flat">
              <a:solidFill>
                <a:srgbClr val="000000"/>
              </a:solidFill>
              <a:prstDash val="solid"/>
              <a:miter lim="400000"/>
              <a:headEnd type="triangle" w="med" len="sm"/>
              <a:tailEnd type="triangle" w="med" len="sm"/>
            </a:ln>
            <a:effectLst/>
          </p:spPr>
          <p:txBody>
            <a:bodyPr wrap="square" lIns="71437" tIns="71437" rIns="71437" bIns="71437" numCol="1" anchor="ctr">
              <a:noAutofit/>
            </a:bodyPr>
            <a:lstStyle/>
            <a:p>
              <a:pPr algn="ctr" defTabSz="821531">
                <a:defRPr sz="3000">
                  <a:solidFill>
                    <a:schemeClr val="accent1">
                      <a:lumOff val="4782"/>
                    </a:schemeClr>
                  </a:solidFill>
                  <a:latin typeface="Helvetica Neue Medium"/>
                  <a:ea typeface="Helvetica Neue Medium"/>
                  <a:cs typeface="Helvetica Neue Medium"/>
                  <a:sym typeface="Helvetica Neue Medium"/>
                </a:defRPr>
              </a:pPr>
            </a:p>
          </p:txBody>
        </p:sp>
        <p:sp>
          <p:nvSpPr>
            <p:cNvPr id="118" name="Circle"/>
            <p:cNvSpPr/>
            <p:nvPr/>
          </p:nvSpPr>
          <p:spPr>
            <a:xfrm>
              <a:off x="1291063" y="200239"/>
              <a:ext cx="185138" cy="185139"/>
            </a:xfrm>
            <a:prstGeom prst="ellipse">
              <a:avLst/>
            </a:prstGeom>
            <a:solidFill>
              <a:srgbClr val="00A2FF"/>
            </a:solidFill>
            <a:ln w="12700" cap="flat">
              <a:noFill/>
              <a:miter lim="400000"/>
            </a:ln>
            <a:effectLst/>
          </p:spPr>
          <p:txBody>
            <a:bodyPr wrap="square" lIns="71437" tIns="71437" rIns="71437" bIns="71437" numCol="1" anchor="ctr">
              <a:noAutofit/>
            </a:bodyPr>
            <a:lstStyle/>
            <a:p>
              <a:pPr algn="ctr" defTabSz="821531">
                <a:defRPr sz="1500">
                  <a:solidFill>
                    <a:schemeClr val="accent1">
                      <a:lumOff val="4782"/>
                    </a:schemeClr>
                  </a:solidFill>
                  <a:latin typeface="Helvetica Neue Medium"/>
                  <a:ea typeface="Helvetica Neue Medium"/>
                  <a:cs typeface="Helvetica Neue Medium"/>
                  <a:sym typeface="Helvetica Neue Medium"/>
                </a:defRPr>
              </a:pPr>
            </a:p>
          </p:txBody>
        </p:sp>
        <p:sp>
          <p:nvSpPr>
            <p:cNvPr id="119" name="Line"/>
            <p:cNvSpPr/>
            <p:nvPr/>
          </p:nvSpPr>
          <p:spPr>
            <a:xfrm>
              <a:off x="0" y="92568"/>
              <a:ext cx="2050661" cy="1"/>
            </a:xfrm>
            <a:prstGeom prst="line">
              <a:avLst/>
            </a:prstGeom>
            <a:noFill/>
            <a:ln w="63500" cap="flat">
              <a:solidFill>
                <a:srgbClr val="000000"/>
              </a:solidFill>
              <a:prstDash val="solid"/>
              <a:miter lim="400000"/>
              <a:headEnd type="triangle" w="med" len="sm"/>
              <a:tailEnd type="triangle" w="med" len="sm"/>
            </a:ln>
            <a:effectLst/>
          </p:spPr>
          <p:txBody>
            <a:bodyPr wrap="square" lIns="71437" tIns="71437" rIns="71437" bIns="71437" numCol="1" anchor="ctr">
              <a:noAutofit/>
            </a:bodyPr>
            <a:lstStyle/>
            <a:p>
              <a:pPr algn="ctr" defTabSz="821531">
                <a:defRPr sz="3000">
                  <a:solidFill>
                    <a:schemeClr val="accent1">
                      <a:lumOff val="4782"/>
                    </a:schemeClr>
                  </a:solidFill>
                  <a:latin typeface="Helvetica Neue Medium"/>
                  <a:ea typeface="Helvetica Neue Medium"/>
                  <a:cs typeface="Helvetica Neue Medium"/>
                  <a:sym typeface="Helvetica Neue Medium"/>
                </a:defRPr>
              </a:pPr>
            </a:p>
          </p:txBody>
        </p:sp>
        <p:sp>
          <p:nvSpPr>
            <p:cNvPr id="120" name="Circle"/>
            <p:cNvSpPr/>
            <p:nvPr/>
          </p:nvSpPr>
          <p:spPr>
            <a:xfrm>
              <a:off x="1666802" y="0"/>
              <a:ext cx="185138" cy="185138"/>
            </a:xfrm>
            <a:prstGeom prst="ellipse">
              <a:avLst/>
            </a:prstGeom>
            <a:solidFill>
              <a:srgbClr val="00A2FF"/>
            </a:solidFill>
            <a:ln w="12700" cap="flat">
              <a:noFill/>
              <a:miter lim="400000"/>
            </a:ln>
            <a:effectLst/>
          </p:spPr>
          <p:txBody>
            <a:bodyPr wrap="square" lIns="71437" tIns="71437" rIns="71437" bIns="71437" numCol="1" anchor="ctr">
              <a:noAutofit/>
            </a:bodyPr>
            <a:lstStyle/>
            <a:p>
              <a:pPr algn="ctr" defTabSz="821531">
                <a:defRPr sz="1500">
                  <a:solidFill>
                    <a:schemeClr val="accent1">
                      <a:lumOff val="4782"/>
                    </a:schemeClr>
                  </a:solidFill>
                  <a:latin typeface="Helvetica Neue Medium"/>
                  <a:ea typeface="Helvetica Neue Medium"/>
                  <a:cs typeface="Helvetica Neue Medium"/>
                  <a:sym typeface="Helvetica Neue Medium"/>
                </a:defRPr>
              </a:pPr>
            </a:p>
          </p:txBody>
        </p:sp>
      </p:grpSp>
      <p:pic>
        <p:nvPicPr>
          <p:cNvPr id="122" name="Image" descr="Image"/>
          <p:cNvPicPr>
            <a:picLocks noChangeAspect="1"/>
          </p:cNvPicPr>
          <p:nvPr/>
        </p:nvPicPr>
        <p:blipFill>
          <a:blip r:embed="rId3">
            <a:extLst/>
          </a:blip>
          <a:stretch>
            <a:fillRect/>
          </a:stretch>
        </p:blipFill>
        <p:spPr>
          <a:xfrm>
            <a:off x="9690409" y="3902314"/>
            <a:ext cx="2217482" cy="1474390"/>
          </a:xfrm>
          <a:prstGeom prst="rect">
            <a:avLst/>
          </a:prstGeom>
          <a:ln w="12700">
            <a:miter lim="400000"/>
          </a:ln>
        </p:spPr>
      </p:pic>
      <p:pic>
        <p:nvPicPr>
          <p:cNvPr id="123" name="Image" descr="Image"/>
          <p:cNvPicPr>
            <a:picLocks noChangeAspect="1"/>
          </p:cNvPicPr>
          <p:nvPr/>
        </p:nvPicPr>
        <p:blipFill>
          <a:blip r:embed="rId4">
            <a:extLst/>
          </a:blip>
          <a:stretch>
            <a:fillRect/>
          </a:stretch>
        </p:blipFill>
        <p:spPr>
          <a:xfrm>
            <a:off x="109636" y="1439412"/>
            <a:ext cx="2009083" cy="1331018"/>
          </a:xfrm>
          <a:prstGeom prst="rect">
            <a:avLst/>
          </a:prstGeom>
          <a:ln w="12700">
            <a:miter lim="400000"/>
          </a:ln>
        </p:spPr>
      </p:pic>
      <p:pic>
        <p:nvPicPr>
          <p:cNvPr id="124" name="Image" descr="Image"/>
          <p:cNvPicPr>
            <a:picLocks noChangeAspect="1"/>
          </p:cNvPicPr>
          <p:nvPr/>
        </p:nvPicPr>
        <p:blipFill>
          <a:blip r:embed="rId5">
            <a:extLst/>
          </a:blip>
          <a:stretch>
            <a:fillRect/>
          </a:stretch>
        </p:blipFill>
        <p:spPr>
          <a:xfrm>
            <a:off x="2760524" y="1439412"/>
            <a:ext cx="2009084" cy="1331018"/>
          </a:xfrm>
          <a:prstGeom prst="rect">
            <a:avLst/>
          </a:prstGeom>
          <a:ln w="12700">
            <a:miter lim="400000"/>
          </a:ln>
        </p:spPr>
      </p:pic>
      <p:pic>
        <p:nvPicPr>
          <p:cNvPr id="125" name="Image" descr="Image"/>
          <p:cNvPicPr>
            <a:picLocks noChangeAspect="1"/>
          </p:cNvPicPr>
          <p:nvPr/>
        </p:nvPicPr>
        <p:blipFill>
          <a:blip r:embed="rId6">
            <a:extLst/>
          </a:blip>
          <a:stretch>
            <a:fillRect/>
          </a:stretch>
        </p:blipFill>
        <p:spPr>
          <a:xfrm>
            <a:off x="5411413" y="1439412"/>
            <a:ext cx="2009083" cy="1331018"/>
          </a:xfrm>
          <a:prstGeom prst="rect">
            <a:avLst/>
          </a:prstGeom>
          <a:ln w="12700">
            <a:miter lim="400000"/>
          </a:ln>
        </p:spPr>
      </p:pic>
      <p:pic>
        <p:nvPicPr>
          <p:cNvPr id="126" name="Image" descr="Image"/>
          <p:cNvPicPr>
            <a:picLocks noChangeAspect="1"/>
          </p:cNvPicPr>
          <p:nvPr/>
        </p:nvPicPr>
        <p:blipFill>
          <a:blip r:embed="rId7">
            <a:extLst/>
          </a:blip>
          <a:stretch>
            <a:fillRect/>
          </a:stretch>
        </p:blipFill>
        <p:spPr>
          <a:xfrm>
            <a:off x="8062302" y="1439412"/>
            <a:ext cx="2009083" cy="1331018"/>
          </a:xfrm>
          <a:prstGeom prst="rect">
            <a:avLst/>
          </a:prstGeom>
          <a:ln w="12700">
            <a:miter lim="400000"/>
          </a:ln>
        </p:spPr>
      </p:pic>
      <p:sp>
        <p:nvSpPr>
          <p:cNvPr id="127" name="Line"/>
          <p:cNvSpPr/>
          <p:nvPr/>
        </p:nvSpPr>
        <p:spPr>
          <a:xfrm>
            <a:off x="2229123" y="2104920"/>
            <a:ext cx="420997" cy="1"/>
          </a:xfrm>
          <a:prstGeom prst="line">
            <a:avLst/>
          </a:prstGeom>
          <a:ln w="63500">
            <a:solidFill>
              <a:schemeClr val="accent6">
                <a:satOff val="-75221"/>
                <a:lumOff val="22254"/>
              </a:schemeClr>
            </a:solidFill>
            <a:miter/>
            <a:tailEnd type="triangle"/>
          </a:ln>
        </p:spPr>
        <p:txBody>
          <a:bodyPr lIns="45719" rIns="45719"/>
          <a:lstStyle/>
          <a:p>
            <a:pPr/>
          </a:p>
        </p:txBody>
      </p:sp>
      <p:sp>
        <p:nvSpPr>
          <p:cNvPr id="128" name="Line"/>
          <p:cNvSpPr/>
          <p:nvPr/>
        </p:nvSpPr>
        <p:spPr>
          <a:xfrm>
            <a:off x="4880012" y="2104920"/>
            <a:ext cx="420997" cy="1"/>
          </a:xfrm>
          <a:prstGeom prst="line">
            <a:avLst/>
          </a:prstGeom>
          <a:ln w="63500">
            <a:solidFill>
              <a:schemeClr val="accent6">
                <a:satOff val="-75221"/>
                <a:lumOff val="22254"/>
              </a:schemeClr>
            </a:solidFill>
            <a:miter/>
            <a:tailEnd type="triangle"/>
          </a:ln>
        </p:spPr>
        <p:txBody>
          <a:bodyPr lIns="45719" rIns="45719"/>
          <a:lstStyle/>
          <a:p>
            <a:pPr/>
          </a:p>
        </p:txBody>
      </p:sp>
      <p:sp>
        <p:nvSpPr>
          <p:cNvPr id="129" name="Line"/>
          <p:cNvSpPr/>
          <p:nvPr/>
        </p:nvSpPr>
        <p:spPr>
          <a:xfrm>
            <a:off x="7530900" y="2104920"/>
            <a:ext cx="420997" cy="1"/>
          </a:xfrm>
          <a:prstGeom prst="line">
            <a:avLst/>
          </a:prstGeom>
          <a:ln w="63500">
            <a:solidFill>
              <a:schemeClr val="accent6">
                <a:satOff val="-75221"/>
                <a:lumOff val="22254"/>
              </a:schemeClr>
            </a:solidFill>
            <a:miter/>
            <a:tailEnd type="triangle"/>
          </a:ln>
        </p:spPr>
        <p:txBody>
          <a:bodyPr lIns="45719" rIns="45719"/>
          <a:lstStyle/>
          <a:p>
            <a:pPr/>
          </a:p>
        </p:txBody>
      </p:sp>
      <p:sp>
        <p:nvSpPr>
          <p:cNvPr id="130" name="Line"/>
          <p:cNvSpPr/>
          <p:nvPr/>
        </p:nvSpPr>
        <p:spPr>
          <a:xfrm>
            <a:off x="10181789" y="2104920"/>
            <a:ext cx="420997" cy="1"/>
          </a:xfrm>
          <a:prstGeom prst="line">
            <a:avLst/>
          </a:prstGeom>
          <a:ln w="63500">
            <a:solidFill>
              <a:schemeClr val="accent6">
                <a:satOff val="-75221"/>
                <a:lumOff val="22254"/>
              </a:schemeClr>
            </a:solidFill>
            <a:miter/>
            <a:tailEnd type="triangle"/>
          </a:ln>
        </p:spPr>
        <p:txBody>
          <a:bodyPr lIns="45719" rIns="45719"/>
          <a:lstStyle/>
          <a:p>
            <a:pPr/>
          </a:p>
        </p:txBody>
      </p:sp>
      <p:sp>
        <p:nvSpPr>
          <p:cNvPr id="131" name="…"/>
          <p:cNvSpPr txBox="1"/>
          <p:nvPr/>
        </p:nvSpPr>
        <p:spPr>
          <a:xfrm>
            <a:off x="10713191" y="1415875"/>
            <a:ext cx="917576" cy="994248"/>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defRPr sz="6000">
                <a:solidFill>
                  <a:srgbClr val="000000"/>
                </a:solidFill>
              </a:defRPr>
            </a:lvl1pPr>
          </a:lstStyle>
          <a:p>
            <a:pPr/>
            <a:r>
              <a:t>…</a:t>
            </a:r>
          </a:p>
        </p:txBody>
      </p:sp>
      <p:sp>
        <p:nvSpPr>
          <p:cNvPr id="132" name="camera raw"/>
          <p:cNvSpPr txBox="1"/>
          <p:nvPr/>
        </p:nvSpPr>
        <p:spPr>
          <a:xfrm>
            <a:off x="235899" y="2688667"/>
            <a:ext cx="2013100" cy="537642"/>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defRPr sz="2800">
                <a:solidFill>
                  <a:srgbClr val="000000"/>
                </a:solidFill>
              </a:defRPr>
            </a:lvl1pPr>
          </a:lstStyle>
          <a:p>
            <a:pPr/>
            <a:r>
              <a:t>camera raw</a:t>
            </a:r>
          </a:p>
        </p:txBody>
      </p:sp>
      <p:sp>
        <p:nvSpPr>
          <p:cNvPr id="133" name="demosaic"/>
          <p:cNvSpPr txBox="1"/>
          <p:nvPr/>
        </p:nvSpPr>
        <p:spPr>
          <a:xfrm>
            <a:off x="3054603" y="2688667"/>
            <a:ext cx="1677468" cy="537642"/>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defRPr sz="2800">
                <a:solidFill>
                  <a:srgbClr val="000000"/>
                </a:solidFill>
              </a:defRPr>
            </a:lvl1pPr>
          </a:lstStyle>
          <a:p>
            <a:pPr/>
            <a:r>
              <a:t>demosaic</a:t>
            </a:r>
          </a:p>
        </p:txBody>
      </p:sp>
      <p:sp>
        <p:nvSpPr>
          <p:cNvPr id="134" name="white balance…"/>
          <p:cNvSpPr txBox="1"/>
          <p:nvPr/>
        </p:nvSpPr>
        <p:spPr>
          <a:xfrm>
            <a:off x="5329751" y="2715773"/>
            <a:ext cx="2428950" cy="944042"/>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lgn="ctr" defTabSz="821531">
              <a:defRPr sz="2800">
                <a:solidFill>
                  <a:srgbClr val="000000"/>
                </a:solidFill>
              </a:defRPr>
            </a:pPr>
            <a:r>
              <a:t>white balance</a:t>
            </a:r>
          </a:p>
          <a:p>
            <a:pPr algn="ctr" defTabSz="821531">
              <a:defRPr sz="2800">
                <a:solidFill>
                  <a:srgbClr val="000000"/>
                </a:solidFill>
              </a:defRPr>
            </a:pPr>
            <a:r>
              <a:t>tone map</a:t>
            </a:r>
          </a:p>
        </p:txBody>
      </p:sp>
      <p:sp>
        <p:nvSpPr>
          <p:cNvPr id="135" name="denoise…"/>
          <p:cNvSpPr txBox="1"/>
          <p:nvPr/>
        </p:nvSpPr>
        <p:spPr>
          <a:xfrm>
            <a:off x="8445107" y="2715773"/>
            <a:ext cx="1500015" cy="944042"/>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lgn="ctr" defTabSz="821531">
              <a:defRPr sz="2800">
                <a:solidFill>
                  <a:srgbClr val="000000"/>
                </a:solidFill>
              </a:defRPr>
            </a:pPr>
            <a:r>
              <a:t>denoise</a:t>
            </a:r>
          </a:p>
          <a:p>
            <a:pPr algn="ctr" defTabSz="821531">
              <a:defRPr sz="2800">
                <a:solidFill>
                  <a:srgbClr val="000000"/>
                </a:solidFill>
              </a:defRPr>
            </a:pPr>
            <a:r>
              <a:t>sharpen</a:t>
            </a:r>
          </a:p>
        </p:txBody>
      </p:sp>
      <p:sp>
        <p:nvSpPr>
          <p:cNvPr id="136" name="desired…"/>
          <p:cNvSpPr txBox="1"/>
          <p:nvPr/>
        </p:nvSpPr>
        <p:spPr>
          <a:xfrm>
            <a:off x="9998454" y="5347065"/>
            <a:ext cx="1601392" cy="1539281"/>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lvl="1" indent="0" algn="ctr" defTabSz="821531">
              <a:defRPr sz="3200">
                <a:solidFill>
                  <a:srgbClr val="000000"/>
                </a:solidFill>
              </a:defRPr>
            </a:pPr>
            <a:r>
              <a:t>desired</a:t>
            </a:r>
          </a:p>
          <a:p>
            <a:pPr lvl="1" indent="0" algn="ctr" defTabSz="821531">
              <a:defRPr sz="3200">
                <a:solidFill>
                  <a:srgbClr val="000000"/>
                </a:solidFill>
              </a:defRPr>
            </a:pPr>
            <a:r>
              <a:t>output</a:t>
            </a:r>
          </a:p>
        </p:txBody>
      </p:sp>
      <p:sp>
        <p:nvSpPr>
          <p:cNvPr id="137" name="Line"/>
          <p:cNvSpPr/>
          <p:nvPr/>
        </p:nvSpPr>
        <p:spPr>
          <a:xfrm>
            <a:off x="10983165" y="2809144"/>
            <a:ext cx="1" cy="994247"/>
          </a:xfrm>
          <a:prstGeom prst="line">
            <a:avLst/>
          </a:prstGeom>
          <a:ln w="63500">
            <a:solidFill>
              <a:schemeClr val="accent6">
                <a:satOff val="-75221"/>
                <a:lumOff val="22254"/>
              </a:schemeClr>
            </a:solidFill>
            <a:miter/>
            <a:tailEnd type="triangle"/>
          </a:ln>
        </p:spPr>
        <p:txBody>
          <a:bodyPr lIns="45719" rIns="45719"/>
          <a:lstStyle/>
          <a:p>
            <a:pPr/>
          </a:p>
        </p:txBody>
      </p:sp>
      <p:sp>
        <p:nvSpPr>
          <p:cNvPr id="138" name="Line"/>
          <p:cNvSpPr/>
          <p:nvPr/>
        </p:nvSpPr>
        <p:spPr>
          <a:xfrm flipV="1">
            <a:off x="5012281" y="3643592"/>
            <a:ext cx="900578" cy="900579"/>
          </a:xfrm>
          <a:prstGeom prst="line">
            <a:avLst/>
          </a:prstGeom>
          <a:ln w="63500">
            <a:solidFill>
              <a:schemeClr val="accent6">
                <a:satOff val="-75221"/>
                <a:lumOff val="22254"/>
              </a:schemeClr>
            </a:solidFill>
            <a:miter/>
            <a:tailEnd type="triangle"/>
          </a:ln>
        </p:spPr>
        <p:txBody>
          <a:bodyPr lIns="45719" rIns="45719"/>
          <a:lstStyle/>
          <a:p>
            <a:pPr/>
          </a:p>
        </p:txBody>
      </p:sp>
      <p:sp>
        <p:nvSpPr>
          <p:cNvPr id="139" name="Line"/>
          <p:cNvSpPr/>
          <p:nvPr/>
        </p:nvSpPr>
        <p:spPr>
          <a:xfrm flipV="1">
            <a:off x="7610980" y="3637815"/>
            <a:ext cx="978927" cy="978927"/>
          </a:xfrm>
          <a:prstGeom prst="line">
            <a:avLst/>
          </a:prstGeom>
          <a:ln w="63500">
            <a:solidFill>
              <a:schemeClr val="accent6">
                <a:satOff val="-75221"/>
                <a:lumOff val="22254"/>
              </a:schemeClr>
            </a:solidFill>
            <a:miter/>
            <a:tailEnd type="triangle"/>
          </a:ln>
        </p:spPr>
        <p:txBody>
          <a:bodyPr lIns="45719" rIns="45719"/>
          <a:lstStyle/>
          <a:p>
            <a:pP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0" name="Title 1"/>
          <p:cNvSpPr txBox="1"/>
          <p:nvPr>
            <p:ph type="title"/>
          </p:nvPr>
        </p:nvSpPr>
        <p:spPr>
          <a:xfrm>
            <a:off x="322431" y="2073"/>
            <a:ext cx="11095540" cy="799225"/>
          </a:xfrm>
          <a:prstGeom prst="rect">
            <a:avLst/>
          </a:prstGeom>
        </p:spPr>
        <p:txBody>
          <a:bodyPr/>
          <a:lstStyle>
            <a:lvl1pPr>
              <a:defRPr sz="3800"/>
            </a:lvl1pPr>
          </a:lstStyle>
          <a:p>
            <a:pPr/>
            <a:r>
              <a:t>Differentiating between two Halide stages</a:t>
            </a:r>
          </a:p>
        </p:txBody>
      </p:sp>
      <p:sp>
        <p:nvSpPr>
          <p:cNvPr id="661" name="out(x) = in(x - r.x) * k(r.x)"/>
          <p:cNvSpPr txBox="1"/>
          <p:nvPr/>
        </p:nvSpPr>
        <p:spPr>
          <a:xfrm>
            <a:off x="2049457" y="1108834"/>
            <a:ext cx="8093086" cy="5486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sz="3600">
                <a:latin typeface="Lucida Console"/>
                <a:ea typeface="Lucida Console"/>
                <a:cs typeface="Lucida Console"/>
                <a:sym typeface="Lucida Console"/>
              </a:defRPr>
            </a:pPr>
            <a:r>
              <a:rPr>
                <a:solidFill>
                  <a:schemeClr val="accent4">
                    <a:satOff val="-36012"/>
                    <a:lumOff val="-12196"/>
                  </a:schemeClr>
                </a:solidFill>
              </a:rPr>
              <a:t>out</a:t>
            </a:r>
            <a:r>
              <a:t>(x) = </a:t>
            </a:r>
            <a:r>
              <a:rPr>
                <a:solidFill>
                  <a:schemeClr val="accent4">
                    <a:satOff val="-36012"/>
                    <a:lumOff val="-12196"/>
                  </a:schemeClr>
                </a:solidFill>
              </a:rPr>
              <a:t>in</a:t>
            </a:r>
            <a:r>
              <a:t>(x - r.x) * </a:t>
            </a:r>
            <a:r>
              <a:rPr>
                <a:solidFill>
                  <a:schemeClr val="accent4">
                    <a:satOff val="-36012"/>
                    <a:lumOff val="-12196"/>
                  </a:schemeClr>
                </a:solidFill>
              </a:rPr>
              <a:t>k</a:t>
            </a:r>
            <a:r>
              <a:t>(r.x)</a:t>
            </a:r>
          </a:p>
        </p:txBody>
      </p:sp>
      <p:sp>
        <p:nvSpPr>
          <p:cNvPr id="662" name="Equation"/>
          <p:cNvSpPr txBox="1"/>
          <p:nvPr/>
        </p:nvSpPr>
        <p:spPr>
          <a:xfrm>
            <a:off x="3572748" y="1965012"/>
            <a:ext cx="4594906" cy="1256031"/>
          </a:xfrm>
          <a:prstGeom prst="rect">
            <a:avLst/>
          </a:prstGeom>
          <a:ln w="12700">
            <a:miter lim="400000"/>
          </a:ln>
        </p:spPr>
        <p:txBody>
          <a:bodyPr wrap="none" lIns="0" tIns="0" rIns="0" bIns="0">
            <a:spAutoFit/>
          </a:bodyPr>
          <a:lstStyle/>
          <a:p>
            <a:pPr latinLnBrk="1">
              <a:defRPr>
                <a:solidFill>
                  <a:srgbClr val="000000"/>
                </a:solidFill>
              </a:defRPr>
            </a:pPr>
            <a14:m>
              <m:oMathPara>
                <m:oMathParaPr>
                  <m:jc m:val="centerGroup"/>
                </m:oMathParaPr>
                <m:oMath>
                  <m:f>
                    <m:fPr>
                      <m:ctrlPr>
                        <a:rPr xmlns:a="http://schemas.openxmlformats.org/drawingml/2006/main" sz="4600" i="1">
                          <a:solidFill>
                            <a:srgbClr val="001E38"/>
                          </a:solidFill>
                          <a:latin typeface="Cambria Math" panose="02040503050406030204" pitchFamily="18" charset="0"/>
                        </a:rPr>
                      </m:ctrlPr>
                      <m:type m:val="bar"/>
                    </m:fPr>
                    <m:num>
                      <m:r>
                        <m:rPr>
                          <m:sty m:val="p"/>
                        </m:rPr>
                        <a:rPr xmlns:a="http://schemas.openxmlformats.org/drawingml/2006/main" sz="4600" i="1">
                          <a:solidFill>
                            <a:srgbClr val="001E38"/>
                          </a:solidFill>
                          <a:latin typeface="Cambria Math" panose="02040503050406030204" pitchFamily="18" charset="0"/>
                        </a:rPr>
                        <m:t>∂</m:t>
                      </m:r>
                      <m:r>
                        <a:rPr xmlns:a="http://schemas.openxmlformats.org/drawingml/2006/main" sz="4600" i="1">
                          <a:solidFill>
                            <a:srgbClr val="001E38"/>
                          </a:solidFill>
                          <a:latin typeface="Cambria Math" panose="02040503050406030204" pitchFamily="18" charset="0"/>
                        </a:rPr>
                        <m:t>l</m:t>
                      </m:r>
                      <m:r>
                        <a:rPr xmlns:a="http://schemas.openxmlformats.org/drawingml/2006/main" sz="4600" i="1">
                          <a:solidFill>
                            <a:srgbClr val="001E38"/>
                          </a:solidFill>
                          <a:latin typeface="Cambria Math" panose="02040503050406030204" pitchFamily="18" charset="0"/>
                        </a:rPr>
                        <m:t>o</m:t>
                      </m:r>
                      <m:r>
                        <a:rPr xmlns:a="http://schemas.openxmlformats.org/drawingml/2006/main" sz="4600" i="1">
                          <a:solidFill>
                            <a:srgbClr val="001E38"/>
                          </a:solidFill>
                          <a:latin typeface="Cambria Math" panose="02040503050406030204" pitchFamily="18" charset="0"/>
                        </a:rPr>
                        <m:t>s</m:t>
                      </m:r>
                      <m:r>
                        <a:rPr xmlns:a="http://schemas.openxmlformats.org/drawingml/2006/main" sz="4600" i="1">
                          <a:solidFill>
                            <a:srgbClr val="001E38"/>
                          </a:solidFill>
                          <a:latin typeface="Cambria Math" panose="02040503050406030204" pitchFamily="18" charset="0"/>
                        </a:rPr>
                        <m:t>s</m:t>
                      </m:r>
                    </m:num>
                    <m:den>
                      <m:r>
                        <m:rPr>
                          <m:sty m:val="p"/>
                        </m:rPr>
                        <a:rPr xmlns:a="http://schemas.openxmlformats.org/drawingml/2006/main" sz="4600" i="1">
                          <a:solidFill>
                            <a:srgbClr val="001E38"/>
                          </a:solidFill>
                          <a:latin typeface="Cambria Math" panose="02040503050406030204" pitchFamily="18" charset="0"/>
                        </a:rPr>
                        <m:t>∂</m:t>
                      </m:r>
                      <m:r>
                        <a:rPr xmlns:a="http://schemas.openxmlformats.org/drawingml/2006/main" sz="4600" i="1">
                          <a:solidFill>
                            <a:srgbClr val="001E38"/>
                          </a:solidFill>
                          <a:latin typeface="Cambria Math" panose="02040503050406030204" pitchFamily="18" charset="0"/>
                        </a:rPr>
                        <m:t>i</m:t>
                      </m:r>
                      <m:r>
                        <a:rPr xmlns:a="http://schemas.openxmlformats.org/drawingml/2006/main" sz="4600" i="1">
                          <a:solidFill>
                            <a:srgbClr val="001E38"/>
                          </a:solidFill>
                          <a:latin typeface="Cambria Math" panose="02040503050406030204" pitchFamily="18" charset="0"/>
                        </a:rPr>
                        <m:t>n</m:t>
                      </m:r>
                    </m:den>
                  </m:f>
                  <m:r>
                    <a:rPr xmlns:a="http://schemas.openxmlformats.org/drawingml/2006/main" sz="4600" i="1">
                      <a:solidFill>
                        <a:srgbClr val="001E38"/>
                      </a:solidFill>
                      <a:latin typeface="Cambria Math" panose="02040503050406030204" pitchFamily="18" charset="0"/>
                    </a:rPr>
                    <m:t>=</m:t>
                  </m:r>
                  <m:f>
                    <m:fPr>
                      <m:ctrlPr>
                        <a:rPr xmlns:a="http://schemas.openxmlformats.org/drawingml/2006/main" sz="4600" i="1">
                          <a:solidFill>
                            <a:srgbClr val="001E38"/>
                          </a:solidFill>
                          <a:latin typeface="Cambria Math" panose="02040503050406030204" pitchFamily="18" charset="0"/>
                        </a:rPr>
                      </m:ctrlPr>
                      <m:type m:val="bar"/>
                    </m:fPr>
                    <m:num>
                      <m:r>
                        <m:rPr>
                          <m:sty m:val="p"/>
                        </m:rPr>
                        <a:rPr xmlns:a="http://schemas.openxmlformats.org/drawingml/2006/main" sz="4600" i="1">
                          <a:solidFill>
                            <a:srgbClr val="001E38"/>
                          </a:solidFill>
                          <a:latin typeface="Cambria Math" panose="02040503050406030204" pitchFamily="18" charset="0"/>
                        </a:rPr>
                        <m:t>∂</m:t>
                      </m:r>
                      <m:r>
                        <a:rPr xmlns:a="http://schemas.openxmlformats.org/drawingml/2006/main" sz="4600" i="1">
                          <a:solidFill>
                            <a:srgbClr val="001E38"/>
                          </a:solidFill>
                          <a:latin typeface="Cambria Math" panose="02040503050406030204" pitchFamily="18" charset="0"/>
                        </a:rPr>
                        <m:t>l</m:t>
                      </m:r>
                      <m:r>
                        <a:rPr xmlns:a="http://schemas.openxmlformats.org/drawingml/2006/main" sz="4600" i="1">
                          <a:solidFill>
                            <a:srgbClr val="001E38"/>
                          </a:solidFill>
                          <a:latin typeface="Cambria Math" panose="02040503050406030204" pitchFamily="18" charset="0"/>
                        </a:rPr>
                        <m:t>o</m:t>
                      </m:r>
                      <m:r>
                        <a:rPr xmlns:a="http://schemas.openxmlformats.org/drawingml/2006/main" sz="4600" i="1">
                          <a:solidFill>
                            <a:srgbClr val="001E38"/>
                          </a:solidFill>
                          <a:latin typeface="Cambria Math" panose="02040503050406030204" pitchFamily="18" charset="0"/>
                        </a:rPr>
                        <m:t>s</m:t>
                      </m:r>
                      <m:r>
                        <a:rPr xmlns:a="http://schemas.openxmlformats.org/drawingml/2006/main" sz="4600" i="1">
                          <a:solidFill>
                            <a:srgbClr val="001E38"/>
                          </a:solidFill>
                          <a:latin typeface="Cambria Math" panose="02040503050406030204" pitchFamily="18" charset="0"/>
                        </a:rPr>
                        <m:t>s</m:t>
                      </m:r>
                    </m:num>
                    <m:den>
                      <m:r>
                        <m:rPr>
                          <m:sty m:val="p"/>
                        </m:rPr>
                        <a:rPr xmlns:a="http://schemas.openxmlformats.org/drawingml/2006/main" sz="4600" i="1">
                          <a:solidFill>
                            <a:srgbClr val="001E38"/>
                          </a:solidFill>
                          <a:latin typeface="Cambria Math" panose="02040503050406030204" pitchFamily="18" charset="0"/>
                        </a:rPr>
                        <m:t>∂</m:t>
                      </m:r>
                      <m:r>
                        <a:rPr xmlns:a="http://schemas.openxmlformats.org/drawingml/2006/main" sz="4600" i="1">
                          <a:solidFill>
                            <a:srgbClr val="001E38"/>
                          </a:solidFill>
                          <a:latin typeface="Cambria Math" panose="02040503050406030204" pitchFamily="18" charset="0"/>
                        </a:rPr>
                        <m:t>o</m:t>
                      </m:r>
                      <m:r>
                        <a:rPr xmlns:a="http://schemas.openxmlformats.org/drawingml/2006/main" sz="4600" i="1">
                          <a:solidFill>
                            <a:srgbClr val="001E38"/>
                          </a:solidFill>
                          <a:latin typeface="Cambria Math" panose="02040503050406030204" pitchFamily="18" charset="0"/>
                        </a:rPr>
                        <m:t>u</m:t>
                      </m:r>
                      <m:r>
                        <a:rPr xmlns:a="http://schemas.openxmlformats.org/drawingml/2006/main" sz="4600" i="1">
                          <a:solidFill>
                            <a:srgbClr val="001E38"/>
                          </a:solidFill>
                          <a:latin typeface="Cambria Math" panose="02040503050406030204" pitchFamily="18" charset="0"/>
                        </a:rPr>
                        <m:t>t</m:t>
                      </m:r>
                    </m:den>
                  </m:f>
                  <m:f>
                    <m:fPr>
                      <m:ctrlPr>
                        <a:rPr xmlns:a="http://schemas.openxmlformats.org/drawingml/2006/main" sz="4600" i="1">
                          <a:solidFill>
                            <a:srgbClr val="001E38"/>
                          </a:solidFill>
                          <a:latin typeface="Cambria Math" panose="02040503050406030204" pitchFamily="18" charset="0"/>
                        </a:rPr>
                      </m:ctrlPr>
                      <m:type m:val="bar"/>
                    </m:fPr>
                    <m:num>
                      <m:r>
                        <m:rPr>
                          <m:sty m:val="p"/>
                        </m:rPr>
                        <a:rPr xmlns:a="http://schemas.openxmlformats.org/drawingml/2006/main" sz="4600" i="1">
                          <a:solidFill>
                            <a:srgbClr val="001E38"/>
                          </a:solidFill>
                          <a:latin typeface="Cambria Math" panose="02040503050406030204" pitchFamily="18" charset="0"/>
                        </a:rPr>
                        <m:t>∂</m:t>
                      </m:r>
                      <m:r>
                        <a:rPr xmlns:a="http://schemas.openxmlformats.org/drawingml/2006/main" sz="4600" i="1">
                          <a:solidFill>
                            <a:srgbClr val="001E38"/>
                          </a:solidFill>
                          <a:latin typeface="Cambria Math" panose="02040503050406030204" pitchFamily="18" charset="0"/>
                        </a:rPr>
                        <m:t>o</m:t>
                      </m:r>
                      <m:r>
                        <a:rPr xmlns:a="http://schemas.openxmlformats.org/drawingml/2006/main" sz="4600" i="1">
                          <a:solidFill>
                            <a:srgbClr val="001E38"/>
                          </a:solidFill>
                          <a:latin typeface="Cambria Math" panose="02040503050406030204" pitchFamily="18" charset="0"/>
                        </a:rPr>
                        <m:t>u</m:t>
                      </m:r>
                      <m:r>
                        <a:rPr xmlns:a="http://schemas.openxmlformats.org/drawingml/2006/main" sz="4600" i="1">
                          <a:solidFill>
                            <a:srgbClr val="001E38"/>
                          </a:solidFill>
                          <a:latin typeface="Cambria Math" panose="02040503050406030204" pitchFamily="18" charset="0"/>
                        </a:rPr>
                        <m:t>t</m:t>
                      </m:r>
                    </m:num>
                    <m:den>
                      <m:r>
                        <m:rPr>
                          <m:sty m:val="p"/>
                        </m:rPr>
                        <a:rPr xmlns:a="http://schemas.openxmlformats.org/drawingml/2006/main" sz="4600" i="1">
                          <a:solidFill>
                            <a:srgbClr val="001E38"/>
                          </a:solidFill>
                          <a:latin typeface="Cambria Math" panose="02040503050406030204" pitchFamily="18" charset="0"/>
                        </a:rPr>
                        <m:t>∂</m:t>
                      </m:r>
                      <m:r>
                        <a:rPr xmlns:a="http://schemas.openxmlformats.org/drawingml/2006/main" sz="4600" i="1">
                          <a:solidFill>
                            <a:srgbClr val="001E38"/>
                          </a:solidFill>
                          <a:latin typeface="Cambria Math" panose="02040503050406030204" pitchFamily="18" charset="0"/>
                        </a:rPr>
                        <m:t>i</m:t>
                      </m:r>
                      <m:r>
                        <a:rPr xmlns:a="http://schemas.openxmlformats.org/drawingml/2006/main" sz="4600" i="1">
                          <a:solidFill>
                            <a:srgbClr val="001E38"/>
                          </a:solidFill>
                          <a:latin typeface="Cambria Math" panose="02040503050406030204" pitchFamily="18" charset="0"/>
                        </a:rPr>
                        <m:t>n</m:t>
                      </m:r>
                    </m:den>
                  </m:f>
                </m:oMath>
              </m:oMathPara>
            </a14:m>
            <a:endParaRPr sz="4600">
              <a:solidFill>
                <a:srgbClr val="001E38"/>
              </a:solidFill>
            </a:endParaRPr>
          </a:p>
        </p:txBody>
      </p:sp>
      <p:sp>
        <p:nvSpPr>
          <p:cNvPr id="663" name="Slide Number Placeholder 4"/>
          <p:cNvSpPr txBox="1"/>
          <p:nvPr>
            <p:ph type="sldNum" sz="quarter" idx="2"/>
          </p:nvPr>
        </p:nvSpPr>
        <p:spPr>
          <a:xfrm>
            <a:off x="11502936" y="6444934"/>
            <a:ext cx="203025" cy="177433"/>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664" name="d_out"/>
          <p:cNvSpPr/>
          <p:nvPr/>
        </p:nvSpPr>
        <p:spPr>
          <a:xfrm>
            <a:off x="6857402" y="5271995"/>
            <a:ext cx="1340424" cy="1026527"/>
          </a:xfrm>
          <a:prstGeom prst="roundRect">
            <a:avLst>
              <a:gd name="adj" fmla="val 15000"/>
            </a:avLst>
          </a:prstGeom>
          <a:solidFill>
            <a:schemeClr val="accent5">
              <a:lumOff val="19509"/>
            </a:schemeClr>
          </a:solidFill>
          <a:ln w="12700">
            <a:solidFill>
              <a:schemeClr val="accent1"/>
            </a:solidFill>
            <a:miter/>
          </a:ln>
          <a:extLst>
            <a:ext uri="{C572A759-6A51-4108-AA02-DFA0A04FC94B}">
              <ma14:wrappingTextBoxFlag xmlns:ma14="http://schemas.microsoft.com/office/mac/drawingml/2011/main" val="1"/>
            </a:ext>
          </a:extLst>
        </p:spPr>
        <p:txBody>
          <a:bodyPr lIns="45719" rIns="45719" anchor="ctr"/>
          <a:lstStyle>
            <a:lvl1pPr algn="ctr">
              <a:defRPr sz="3200">
                <a:latin typeface="Lucida Console"/>
                <a:ea typeface="Lucida Console"/>
                <a:cs typeface="Lucida Console"/>
                <a:sym typeface="Lucida Console"/>
              </a:defRPr>
            </a:lvl1pPr>
          </a:lstStyle>
          <a:p>
            <a:pPr/>
            <a:r>
              <a:t>d_out</a:t>
            </a:r>
          </a:p>
        </p:txBody>
      </p:sp>
      <p:sp>
        <p:nvSpPr>
          <p:cNvPr id="665" name="d_k"/>
          <p:cNvSpPr/>
          <p:nvPr/>
        </p:nvSpPr>
        <p:spPr>
          <a:xfrm>
            <a:off x="9365146" y="3586489"/>
            <a:ext cx="1340424" cy="1026527"/>
          </a:xfrm>
          <a:prstGeom prst="roundRect">
            <a:avLst>
              <a:gd name="adj" fmla="val 15000"/>
            </a:avLst>
          </a:prstGeom>
          <a:solidFill>
            <a:schemeClr val="accent5">
              <a:lumOff val="19509"/>
            </a:schemeClr>
          </a:solidFill>
          <a:ln w="12700">
            <a:solidFill>
              <a:schemeClr val="accent1"/>
            </a:solidFill>
            <a:miter/>
          </a:ln>
          <a:extLst>
            <a:ext uri="{C572A759-6A51-4108-AA02-DFA0A04FC94B}">
              <ma14:wrappingTextBoxFlag xmlns:ma14="http://schemas.microsoft.com/office/mac/drawingml/2011/main" val="1"/>
            </a:ext>
          </a:extLst>
        </p:spPr>
        <p:txBody>
          <a:bodyPr lIns="45719" rIns="45719" anchor="ctr"/>
          <a:lstStyle>
            <a:lvl1pPr algn="ctr">
              <a:defRPr sz="3200">
                <a:latin typeface="Lucida Console"/>
                <a:ea typeface="Lucida Console"/>
                <a:cs typeface="Lucida Console"/>
                <a:sym typeface="Lucida Console"/>
              </a:defRPr>
            </a:lvl1pPr>
          </a:lstStyle>
          <a:p>
            <a:pPr/>
            <a:r>
              <a:t>d_k</a:t>
            </a:r>
          </a:p>
        </p:txBody>
      </p:sp>
      <p:sp>
        <p:nvSpPr>
          <p:cNvPr id="666" name="Line"/>
          <p:cNvSpPr/>
          <p:nvPr/>
        </p:nvSpPr>
        <p:spPr>
          <a:xfrm>
            <a:off x="8474057" y="5785258"/>
            <a:ext cx="717925" cy="1"/>
          </a:xfrm>
          <a:prstGeom prst="line">
            <a:avLst/>
          </a:prstGeom>
          <a:ln w="76200">
            <a:solidFill>
              <a:schemeClr val="accent5">
                <a:satOff val="-32755"/>
                <a:lumOff val="-12196"/>
              </a:schemeClr>
            </a:solidFill>
            <a:miter/>
            <a:tailEnd type="triangle"/>
          </a:ln>
        </p:spPr>
        <p:txBody>
          <a:bodyPr lIns="45719" rIns="45719"/>
          <a:lstStyle/>
          <a:p>
            <a:pPr/>
          </a:p>
        </p:txBody>
      </p:sp>
      <p:sp>
        <p:nvSpPr>
          <p:cNvPr id="667" name="Line"/>
          <p:cNvSpPr/>
          <p:nvPr/>
        </p:nvSpPr>
        <p:spPr>
          <a:xfrm flipV="1">
            <a:off x="7782319" y="4232829"/>
            <a:ext cx="1334574" cy="765946"/>
          </a:xfrm>
          <a:prstGeom prst="line">
            <a:avLst/>
          </a:prstGeom>
          <a:ln w="76200">
            <a:solidFill>
              <a:schemeClr val="accent5">
                <a:satOff val="-32755"/>
                <a:lumOff val="-12196"/>
              </a:schemeClr>
            </a:solidFill>
            <a:miter/>
            <a:tailEnd type="triangle"/>
          </a:ln>
        </p:spPr>
        <p:txBody>
          <a:bodyPr lIns="45719" rIns="45719"/>
          <a:lstStyle/>
          <a:p>
            <a:pPr/>
          </a:p>
        </p:txBody>
      </p:sp>
      <p:sp>
        <p:nvSpPr>
          <p:cNvPr id="668" name="d_in"/>
          <p:cNvSpPr/>
          <p:nvPr/>
        </p:nvSpPr>
        <p:spPr>
          <a:xfrm>
            <a:off x="9522094" y="5271995"/>
            <a:ext cx="1340424" cy="1026527"/>
          </a:xfrm>
          <a:prstGeom prst="roundRect">
            <a:avLst>
              <a:gd name="adj" fmla="val 15000"/>
            </a:avLst>
          </a:prstGeom>
          <a:solidFill>
            <a:schemeClr val="accent5">
              <a:lumOff val="19509"/>
            </a:schemeClr>
          </a:solidFill>
          <a:ln w="12700">
            <a:solidFill>
              <a:schemeClr val="accent1"/>
            </a:solidFill>
            <a:miter/>
          </a:ln>
          <a:extLst>
            <a:ext uri="{C572A759-6A51-4108-AA02-DFA0A04FC94B}">
              <ma14:wrappingTextBoxFlag xmlns:ma14="http://schemas.microsoft.com/office/mac/drawingml/2011/main" val="1"/>
            </a:ext>
          </a:extLst>
        </p:spPr>
        <p:txBody>
          <a:bodyPr lIns="45719" rIns="45719" anchor="ctr"/>
          <a:lstStyle>
            <a:lvl1pPr algn="ctr">
              <a:defRPr sz="3200">
                <a:latin typeface="Lucida Console"/>
                <a:ea typeface="Lucida Console"/>
                <a:cs typeface="Lucida Console"/>
                <a:sym typeface="Lucida Console"/>
              </a:defRPr>
            </a:lvl1pPr>
          </a:lstStyle>
          <a:p>
            <a:pPr/>
            <a:r>
              <a:t>d_in</a:t>
            </a:r>
          </a:p>
        </p:txBody>
      </p:sp>
      <p:sp>
        <p:nvSpPr>
          <p:cNvPr id="669" name="d_loss"/>
          <p:cNvSpPr/>
          <p:nvPr/>
        </p:nvSpPr>
        <p:spPr>
          <a:xfrm>
            <a:off x="3478552" y="5271995"/>
            <a:ext cx="1802053" cy="1026527"/>
          </a:xfrm>
          <a:prstGeom prst="roundRect">
            <a:avLst>
              <a:gd name="adj" fmla="val 15000"/>
            </a:avLst>
          </a:prstGeom>
          <a:solidFill>
            <a:schemeClr val="accent5">
              <a:lumOff val="19509"/>
            </a:schemeClr>
          </a:solidFill>
          <a:ln w="12700">
            <a:solidFill>
              <a:schemeClr val="accent1"/>
            </a:solidFill>
            <a:miter/>
          </a:ln>
          <a:extLst>
            <a:ext uri="{C572A759-6A51-4108-AA02-DFA0A04FC94B}">
              <ma14:wrappingTextBoxFlag xmlns:ma14="http://schemas.microsoft.com/office/mac/drawingml/2011/main" val="1"/>
            </a:ext>
          </a:extLst>
        </p:spPr>
        <p:txBody>
          <a:bodyPr lIns="45719" rIns="45719" anchor="ctr"/>
          <a:lstStyle>
            <a:lvl1pPr algn="ctr">
              <a:defRPr sz="3200">
                <a:latin typeface="Lucida Console"/>
                <a:ea typeface="Lucida Console"/>
                <a:cs typeface="Lucida Console"/>
                <a:sym typeface="Lucida Console"/>
              </a:defRPr>
            </a:lvl1pPr>
          </a:lstStyle>
          <a:p>
            <a:pPr/>
            <a:r>
              <a:t>d_loss</a:t>
            </a:r>
          </a:p>
        </p:txBody>
      </p:sp>
      <p:sp>
        <p:nvSpPr>
          <p:cNvPr id="670" name="in"/>
          <p:cNvSpPr/>
          <p:nvPr/>
        </p:nvSpPr>
        <p:spPr>
          <a:xfrm>
            <a:off x="627430" y="3721104"/>
            <a:ext cx="1026527" cy="1026527"/>
          </a:xfrm>
          <a:prstGeom prst="roundRect">
            <a:avLst>
              <a:gd name="adj" fmla="val 15000"/>
            </a:avLst>
          </a:prstGeom>
          <a:solidFill>
            <a:srgbClr val="CBD93E"/>
          </a:solidFill>
          <a:ln w="12700">
            <a:solidFill>
              <a:schemeClr val="accent1"/>
            </a:solidFill>
            <a:miter/>
          </a:ln>
          <a:extLst>
            <a:ext uri="{C572A759-6A51-4108-AA02-DFA0A04FC94B}">
              <ma14:wrappingTextBoxFlag xmlns:ma14="http://schemas.microsoft.com/office/mac/drawingml/2011/main" val="1"/>
            </a:ext>
          </a:extLst>
        </p:spPr>
        <p:txBody>
          <a:bodyPr lIns="45719" rIns="45719" anchor="ctr"/>
          <a:lstStyle>
            <a:lvl1pPr algn="ctr">
              <a:defRPr sz="3200">
                <a:latin typeface="Lucida Console"/>
                <a:ea typeface="Lucida Console"/>
                <a:cs typeface="Lucida Console"/>
                <a:sym typeface="Lucida Console"/>
              </a:defRPr>
            </a:lvl1pPr>
          </a:lstStyle>
          <a:p>
            <a:pPr/>
            <a:r>
              <a:t>in</a:t>
            </a:r>
          </a:p>
        </p:txBody>
      </p:sp>
      <p:sp>
        <p:nvSpPr>
          <p:cNvPr id="671" name="out"/>
          <p:cNvSpPr/>
          <p:nvPr/>
        </p:nvSpPr>
        <p:spPr>
          <a:xfrm>
            <a:off x="2611484" y="3721104"/>
            <a:ext cx="1026527" cy="1026527"/>
          </a:xfrm>
          <a:prstGeom prst="roundRect">
            <a:avLst>
              <a:gd name="adj" fmla="val 15000"/>
            </a:avLst>
          </a:prstGeom>
          <a:solidFill>
            <a:srgbClr val="CBD93E"/>
          </a:solidFill>
          <a:ln w="12700">
            <a:solidFill>
              <a:schemeClr val="accent1"/>
            </a:solidFill>
            <a:miter/>
          </a:ln>
          <a:extLst>
            <a:ext uri="{C572A759-6A51-4108-AA02-DFA0A04FC94B}">
              <ma14:wrappingTextBoxFlag xmlns:ma14="http://schemas.microsoft.com/office/mac/drawingml/2011/main" val="1"/>
            </a:ext>
          </a:extLst>
        </p:spPr>
        <p:txBody>
          <a:bodyPr lIns="45719" rIns="45719" anchor="ctr"/>
          <a:lstStyle>
            <a:lvl1pPr algn="ctr">
              <a:defRPr sz="3200">
                <a:latin typeface="Lucida Console"/>
                <a:ea typeface="Lucida Console"/>
                <a:cs typeface="Lucida Console"/>
                <a:sym typeface="Lucida Console"/>
              </a:defRPr>
            </a:lvl1pPr>
          </a:lstStyle>
          <a:p>
            <a:pPr/>
            <a:r>
              <a:t>out</a:t>
            </a:r>
          </a:p>
        </p:txBody>
      </p:sp>
      <p:sp>
        <p:nvSpPr>
          <p:cNvPr id="672" name="k"/>
          <p:cNvSpPr/>
          <p:nvPr/>
        </p:nvSpPr>
        <p:spPr>
          <a:xfrm>
            <a:off x="627430" y="5271995"/>
            <a:ext cx="1026527" cy="1026527"/>
          </a:xfrm>
          <a:prstGeom prst="roundRect">
            <a:avLst>
              <a:gd name="adj" fmla="val 15000"/>
            </a:avLst>
          </a:prstGeom>
          <a:solidFill>
            <a:srgbClr val="CBD93E"/>
          </a:solidFill>
          <a:ln w="12700">
            <a:solidFill>
              <a:schemeClr val="accent1"/>
            </a:solidFill>
            <a:miter/>
          </a:ln>
          <a:extLst>
            <a:ext uri="{C572A759-6A51-4108-AA02-DFA0A04FC94B}">
              <ma14:wrappingTextBoxFlag xmlns:ma14="http://schemas.microsoft.com/office/mac/drawingml/2011/main" val="1"/>
            </a:ext>
          </a:extLst>
        </p:spPr>
        <p:txBody>
          <a:bodyPr lIns="45719" rIns="45719" anchor="ctr"/>
          <a:lstStyle>
            <a:lvl1pPr algn="ctr">
              <a:defRPr sz="3200">
                <a:latin typeface="Lucida Console"/>
                <a:ea typeface="Lucida Console"/>
                <a:cs typeface="Lucida Console"/>
                <a:sym typeface="Lucida Console"/>
              </a:defRPr>
            </a:lvl1pPr>
          </a:lstStyle>
          <a:p>
            <a:pPr/>
            <a:r>
              <a:t>k</a:t>
            </a:r>
          </a:p>
        </p:txBody>
      </p:sp>
      <p:sp>
        <p:nvSpPr>
          <p:cNvPr id="673" name="Line"/>
          <p:cNvSpPr/>
          <p:nvPr/>
        </p:nvSpPr>
        <p:spPr>
          <a:xfrm>
            <a:off x="1773758" y="4245081"/>
            <a:ext cx="717925" cy="1"/>
          </a:xfrm>
          <a:prstGeom prst="line">
            <a:avLst/>
          </a:prstGeom>
          <a:ln w="76200">
            <a:solidFill>
              <a:schemeClr val="accent6">
                <a:satOff val="-75221"/>
                <a:lumOff val="22254"/>
              </a:schemeClr>
            </a:solidFill>
            <a:miter/>
            <a:tailEnd type="triangle"/>
          </a:ln>
        </p:spPr>
        <p:txBody>
          <a:bodyPr lIns="45719" rIns="45719"/>
          <a:lstStyle/>
          <a:p>
            <a:pPr/>
          </a:p>
        </p:txBody>
      </p:sp>
      <p:sp>
        <p:nvSpPr>
          <p:cNvPr id="674" name="Line"/>
          <p:cNvSpPr/>
          <p:nvPr/>
        </p:nvSpPr>
        <p:spPr>
          <a:xfrm flipV="1">
            <a:off x="1805434" y="4745141"/>
            <a:ext cx="675011" cy="629165"/>
          </a:xfrm>
          <a:prstGeom prst="line">
            <a:avLst/>
          </a:prstGeom>
          <a:ln w="76200">
            <a:solidFill>
              <a:schemeClr val="accent6">
                <a:satOff val="-75221"/>
                <a:lumOff val="22254"/>
              </a:schemeClr>
            </a:solidFill>
            <a:miter/>
            <a:tailEnd type="triangle"/>
          </a:ln>
        </p:spPr>
        <p:txBody>
          <a:bodyPr lIns="45719" rIns="45719"/>
          <a:lstStyle/>
          <a:p>
            <a:pPr/>
          </a:p>
        </p:txBody>
      </p:sp>
      <p:sp>
        <p:nvSpPr>
          <p:cNvPr id="675" name="Line"/>
          <p:cNvSpPr/>
          <p:nvPr/>
        </p:nvSpPr>
        <p:spPr>
          <a:xfrm>
            <a:off x="3761056" y="4234367"/>
            <a:ext cx="713741" cy="1"/>
          </a:xfrm>
          <a:prstGeom prst="line">
            <a:avLst/>
          </a:prstGeom>
          <a:ln w="76200">
            <a:solidFill>
              <a:schemeClr val="accent6">
                <a:satOff val="-75221"/>
                <a:lumOff val="22254"/>
              </a:schemeClr>
            </a:solidFill>
            <a:miter/>
            <a:tailEnd type="triangle"/>
          </a:ln>
        </p:spPr>
        <p:txBody>
          <a:bodyPr lIns="45719" rIns="45719"/>
          <a:lstStyle/>
          <a:p>
            <a:pPr/>
          </a:p>
        </p:txBody>
      </p:sp>
      <p:sp>
        <p:nvSpPr>
          <p:cNvPr id="676" name="…"/>
          <p:cNvSpPr txBox="1"/>
          <p:nvPr/>
        </p:nvSpPr>
        <p:spPr>
          <a:xfrm>
            <a:off x="4513166" y="3714754"/>
            <a:ext cx="713741" cy="769998"/>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4800"/>
            </a:lvl1pPr>
          </a:lstStyle>
          <a:p>
            <a:pPr/>
            <a:r>
              <a:t>…</a:t>
            </a:r>
          </a:p>
        </p:txBody>
      </p:sp>
      <p:sp>
        <p:nvSpPr>
          <p:cNvPr id="677" name="loss"/>
          <p:cNvSpPr/>
          <p:nvPr/>
        </p:nvSpPr>
        <p:spPr>
          <a:xfrm>
            <a:off x="5271626" y="3721104"/>
            <a:ext cx="1197150" cy="1026527"/>
          </a:xfrm>
          <a:prstGeom prst="roundRect">
            <a:avLst>
              <a:gd name="adj" fmla="val 15000"/>
            </a:avLst>
          </a:prstGeom>
          <a:solidFill>
            <a:srgbClr val="CBD93E"/>
          </a:solidFill>
          <a:ln w="12700">
            <a:solidFill>
              <a:schemeClr val="accent1"/>
            </a:solidFill>
            <a:miter/>
          </a:ln>
          <a:extLst>
            <a:ext uri="{C572A759-6A51-4108-AA02-DFA0A04FC94B}">
              <ma14:wrappingTextBoxFlag xmlns:ma14="http://schemas.microsoft.com/office/mac/drawingml/2011/main" val="1"/>
            </a:ext>
          </a:extLst>
        </p:spPr>
        <p:txBody>
          <a:bodyPr lIns="45719" rIns="45719" anchor="ctr"/>
          <a:lstStyle>
            <a:lvl1pPr algn="ctr">
              <a:defRPr sz="3200">
                <a:latin typeface="Lucida Console"/>
                <a:ea typeface="Lucida Console"/>
                <a:cs typeface="Lucida Console"/>
                <a:sym typeface="Lucida Console"/>
              </a:defRPr>
            </a:lvl1pPr>
          </a:lstStyle>
          <a:p>
            <a:pPr/>
            <a:r>
              <a:t>loss</a:t>
            </a:r>
          </a:p>
        </p:txBody>
      </p:sp>
      <p:sp>
        <p:nvSpPr>
          <p:cNvPr id="678" name="Line"/>
          <p:cNvSpPr/>
          <p:nvPr/>
        </p:nvSpPr>
        <p:spPr>
          <a:xfrm>
            <a:off x="5384837" y="5785258"/>
            <a:ext cx="713741" cy="1"/>
          </a:xfrm>
          <a:prstGeom prst="line">
            <a:avLst/>
          </a:prstGeom>
          <a:ln w="76200">
            <a:solidFill>
              <a:schemeClr val="accent5">
                <a:satOff val="-32755"/>
                <a:lumOff val="-12196"/>
              </a:schemeClr>
            </a:solidFill>
            <a:miter/>
            <a:tailEnd type="triangle"/>
          </a:ln>
        </p:spPr>
        <p:txBody>
          <a:bodyPr lIns="45719" rIns="45719"/>
          <a:lstStyle/>
          <a:p>
            <a:pPr/>
          </a:p>
        </p:txBody>
      </p:sp>
      <p:sp>
        <p:nvSpPr>
          <p:cNvPr id="679" name="…"/>
          <p:cNvSpPr txBox="1"/>
          <p:nvPr/>
        </p:nvSpPr>
        <p:spPr>
          <a:xfrm>
            <a:off x="6053078" y="5247692"/>
            <a:ext cx="713741" cy="769998"/>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4800"/>
            </a:lvl1pPr>
          </a:lstStyle>
          <a:p>
            <a:pPr/>
            <a:r>
              <a:t>…</a:t>
            </a:r>
          </a:p>
        </p:txBody>
      </p:sp>
      <p:sp>
        <p:nvSpPr>
          <p:cNvPr id="680" name="Rounded Rectangle"/>
          <p:cNvSpPr/>
          <p:nvPr/>
        </p:nvSpPr>
        <p:spPr>
          <a:xfrm>
            <a:off x="6588905" y="5150258"/>
            <a:ext cx="4488228" cy="1270001"/>
          </a:xfrm>
          <a:prstGeom prst="roundRect">
            <a:avLst>
              <a:gd name="adj" fmla="val 15000"/>
            </a:avLst>
          </a:prstGeom>
          <a:ln w="127000">
            <a:solidFill>
              <a:schemeClr val="accent3">
                <a:lumOff val="9460"/>
              </a:schemeClr>
            </a:solidFill>
            <a:miter/>
          </a:ln>
        </p:spPr>
        <p:txBody>
          <a:bodyPr lIns="45719" rIns="45719" anchor="ctr"/>
          <a:lstStyle/>
          <a:p>
            <a:pPr/>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4" name="Title 1"/>
          <p:cNvSpPr txBox="1"/>
          <p:nvPr>
            <p:ph type="title"/>
          </p:nvPr>
        </p:nvSpPr>
        <p:spPr>
          <a:xfrm>
            <a:off x="322431" y="2073"/>
            <a:ext cx="11095540" cy="799225"/>
          </a:xfrm>
          <a:prstGeom prst="rect">
            <a:avLst/>
          </a:prstGeom>
        </p:spPr>
        <p:txBody>
          <a:bodyPr/>
          <a:lstStyle>
            <a:lvl1pPr>
              <a:defRPr sz="3800"/>
            </a:lvl1pPr>
          </a:lstStyle>
          <a:p>
            <a:pPr/>
            <a:r>
              <a:t>Differentiating between two Halide stages</a:t>
            </a:r>
          </a:p>
        </p:txBody>
      </p:sp>
      <p:sp>
        <p:nvSpPr>
          <p:cNvPr id="685" name="Circle"/>
          <p:cNvSpPr/>
          <p:nvPr/>
        </p:nvSpPr>
        <p:spPr>
          <a:xfrm>
            <a:off x="3264516" y="3470445"/>
            <a:ext cx="786525" cy="786525"/>
          </a:xfrm>
          <a:prstGeom prst="ellipse">
            <a:avLst/>
          </a:prstGeom>
          <a:solidFill>
            <a:srgbClr val="B3B3B3"/>
          </a:solidFill>
          <a:ln w="12700">
            <a:solidFill>
              <a:schemeClr val="accent1"/>
            </a:solidFill>
            <a:miter/>
          </a:ln>
        </p:spPr>
        <p:txBody>
          <a:bodyPr lIns="45719" rIns="45719" anchor="ctr"/>
          <a:lstStyle/>
          <a:p>
            <a:pPr/>
          </a:p>
        </p:txBody>
      </p:sp>
      <p:sp>
        <p:nvSpPr>
          <p:cNvPr id="686" name="Circle"/>
          <p:cNvSpPr/>
          <p:nvPr/>
        </p:nvSpPr>
        <p:spPr>
          <a:xfrm>
            <a:off x="3264516" y="4998512"/>
            <a:ext cx="786525" cy="786525"/>
          </a:xfrm>
          <a:prstGeom prst="ellipse">
            <a:avLst/>
          </a:prstGeom>
          <a:solidFill>
            <a:srgbClr val="CBD93E">
              <a:alpha val="29859"/>
            </a:srgbClr>
          </a:solidFill>
          <a:ln w="12700">
            <a:solidFill>
              <a:schemeClr val="accent1">
                <a:alpha val="29859"/>
              </a:schemeClr>
            </a:solidFill>
            <a:miter/>
          </a:ln>
        </p:spPr>
        <p:txBody>
          <a:bodyPr lIns="45719" rIns="45719" anchor="ctr"/>
          <a:lstStyle/>
          <a:p>
            <a:pPr/>
          </a:p>
        </p:txBody>
      </p:sp>
      <p:sp>
        <p:nvSpPr>
          <p:cNvPr id="687" name="Circle"/>
          <p:cNvSpPr/>
          <p:nvPr/>
        </p:nvSpPr>
        <p:spPr>
          <a:xfrm>
            <a:off x="4410474" y="3488270"/>
            <a:ext cx="786525" cy="786525"/>
          </a:xfrm>
          <a:prstGeom prst="ellipse">
            <a:avLst/>
          </a:prstGeom>
          <a:solidFill>
            <a:srgbClr val="B3B3B3"/>
          </a:solidFill>
          <a:ln w="12700">
            <a:solidFill>
              <a:schemeClr val="accent1"/>
            </a:solidFill>
            <a:miter/>
          </a:ln>
        </p:spPr>
        <p:txBody>
          <a:bodyPr lIns="45719" rIns="45719" anchor="ctr"/>
          <a:lstStyle/>
          <a:p>
            <a:pPr/>
          </a:p>
        </p:txBody>
      </p:sp>
      <p:sp>
        <p:nvSpPr>
          <p:cNvPr id="688" name="Circle"/>
          <p:cNvSpPr/>
          <p:nvPr/>
        </p:nvSpPr>
        <p:spPr>
          <a:xfrm>
            <a:off x="4410474" y="5016338"/>
            <a:ext cx="786525" cy="786525"/>
          </a:xfrm>
          <a:prstGeom prst="ellipse">
            <a:avLst/>
          </a:prstGeom>
          <a:solidFill>
            <a:srgbClr val="CBD93E"/>
          </a:solidFill>
          <a:ln w="12700">
            <a:solidFill>
              <a:schemeClr val="accent1"/>
            </a:solidFill>
            <a:miter/>
          </a:ln>
        </p:spPr>
        <p:txBody>
          <a:bodyPr lIns="45719" rIns="45719" anchor="ctr"/>
          <a:lstStyle/>
          <a:p>
            <a:pPr/>
          </a:p>
        </p:txBody>
      </p:sp>
      <p:sp>
        <p:nvSpPr>
          <p:cNvPr id="689" name="Circle"/>
          <p:cNvSpPr/>
          <p:nvPr/>
        </p:nvSpPr>
        <p:spPr>
          <a:xfrm>
            <a:off x="5629585" y="3488270"/>
            <a:ext cx="786525" cy="786525"/>
          </a:xfrm>
          <a:prstGeom prst="ellipse">
            <a:avLst/>
          </a:prstGeom>
          <a:solidFill>
            <a:srgbClr val="B3B3B3"/>
          </a:solidFill>
          <a:ln w="12700">
            <a:solidFill>
              <a:schemeClr val="accent1"/>
            </a:solidFill>
            <a:miter/>
          </a:ln>
        </p:spPr>
        <p:txBody>
          <a:bodyPr lIns="45719" rIns="45719" anchor="ctr"/>
          <a:lstStyle/>
          <a:p>
            <a:pPr/>
          </a:p>
        </p:txBody>
      </p:sp>
      <p:sp>
        <p:nvSpPr>
          <p:cNvPr id="690" name="Circle"/>
          <p:cNvSpPr/>
          <p:nvPr/>
        </p:nvSpPr>
        <p:spPr>
          <a:xfrm>
            <a:off x="5629585" y="4998512"/>
            <a:ext cx="786525" cy="786525"/>
          </a:xfrm>
          <a:prstGeom prst="ellipse">
            <a:avLst/>
          </a:prstGeom>
          <a:solidFill>
            <a:srgbClr val="CBD93E"/>
          </a:solidFill>
          <a:ln w="12700">
            <a:solidFill>
              <a:schemeClr val="accent1"/>
            </a:solidFill>
            <a:miter/>
          </a:ln>
        </p:spPr>
        <p:txBody>
          <a:bodyPr lIns="45719" rIns="45719" anchor="ctr"/>
          <a:lstStyle/>
          <a:p>
            <a:pPr/>
          </a:p>
        </p:txBody>
      </p:sp>
      <p:sp>
        <p:nvSpPr>
          <p:cNvPr id="691" name="Circle"/>
          <p:cNvSpPr/>
          <p:nvPr/>
        </p:nvSpPr>
        <p:spPr>
          <a:xfrm>
            <a:off x="6848696" y="3506466"/>
            <a:ext cx="786525" cy="786525"/>
          </a:xfrm>
          <a:prstGeom prst="ellipse">
            <a:avLst/>
          </a:prstGeom>
          <a:solidFill>
            <a:srgbClr val="B3B3B3"/>
          </a:solidFill>
          <a:ln w="12700">
            <a:solidFill>
              <a:schemeClr val="accent1"/>
            </a:solidFill>
            <a:miter/>
          </a:ln>
        </p:spPr>
        <p:txBody>
          <a:bodyPr lIns="45719" rIns="45719" anchor="ctr"/>
          <a:lstStyle/>
          <a:p>
            <a:pPr/>
          </a:p>
        </p:txBody>
      </p:sp>
      <p:sp>
        <p:nvSpPr>
          <p:cNvPr id="692" name="Circle"/>
          <p:cNvSpPr/>
          <p:nvPr/>
        </p:nvSpPr>
        <p:spPr>
          <a:xfrm>
            <a:off x="6848696" y="5034534"/>
            <a:ext cx="786525" cy="786525"/>
          </a:xfrm>
          <a:prstGeom prst="ellipse">
            <a:avLst/>
          </a:prstGeom>
          <a:solidFill>
            <a:srgbClr val="CBD93E"/>
          </a:solidFill>
          <a:ln w="12700">
            <a:solidFill>
              <a:schemeClr val="accent1"/>
            </a:solidFill>
            <a:miter/>
          </a:ln>
        </p:spPr>
        <p:txBody>
          <a:bodyPr lIns="45719" rIns="45719" anchor="ctr"/>
          <a:lstStyle/>
          <a:p>
            <a:pPr/>
          </a:p>
        </p:txBody>
      </p:sp>
      <p:sp>
        <p:nvSpPr>
          <p:cNvPr id="693" name="Circle"/>
          <p:cNvSpPr/>
          <p:nvPr/>
        </p:nvSpPr>
        <p:spPr>
          <a:xfrm>
            <a:off x="8140959" y="3506466"/>
            <a:ext cx="786525" cy="786525"/>
          </a:xfrm>
          <a:prstGeom prst="ellipse">
            <a:avLst/>
          </a:prstGeom>
          <a:solidFill>
            <a:srgbClr val="B3B3B3"/>
          </a:solidFill>
          <a:ln w="12700">
            <a:solidFill>
              <a:schemeClr val="accent1"/>
            </a:solidFill>
            <a:miter/>
          </a:ln>
        </p:spPr>
        <p:txBody>
          <a:bodyPr lIns="45719" rIns="45719" anchor="ctr"/>
          <a:lstStyle/>
          <a:p>
            <a:pPr/>
          </a:p>
        </p:txBody>
      </p:sp>
      <p:sp>
        <p:nvSpPr>
          <p:cNvPr id="694" name="Circle"/>
          <p:cNvSpPr/>
          <p:nvPr/>
        </p:nvSpPr>
        <p:spPr>
          <a:xfrm>
            <a:off x="8140959" y="5034534"/>
            <a:ext cx="786525" cy="786525"/>
          </a:xfrm>
          <a:prstGeom prst="ellipse">
            <a:avLst/>
          </a:prstGeom>
          <a:solidFill>
            <a:srgbClr val="CBD93E">
              <a:alpha val="30000"/>
            </a:srgbClr>
          </a:solidFill>
          <a:ln w="12700">
            <a:solidFill>
              <a:schemeClr val="accent1">
                <a:alpha val="30000"/>
              </a:schemeClr>
            </a:solidFill>
            <a:miter/>
          </a:ln>
        </p:spPr>
        <p:txBody>
          <a:bodyPr lIns="45719" rIns="45719" anchor="ctr"/>
          <a:lstStyle/>
          <a:p>
            <a:pPr/>
          </a:p>
        </p:txBody>
      </p:sp>
      <p:sp>
        <p:nvSpPr>
          <p:cNvPr id="695" name="Line"/>
          <p:cNvSpPr/>
          <p:nvPr/>
        </p:nvSpPr>
        <p:spPr>
          <a:xfrm>
            <a:off x="3828582" y="4407728"/>
            <a:ext cx="521105" cy="521105"/>
          </a:xfrm>
          <a:prstGeom prst="line">
            <a:avLst/>
          </a:prstGeom>
          <a:ln w="76200">
            <a:solidFill>
              <a:schemeClr val="accent6">
                <a:satOff val="-75221"/>
                <a:lumOff val="22254"/>
              </a:schemeClr>
            </a:solidFill>
            <a:miter/>
            <a:tailEnd type="triangle"/>
          </a:ln>
        </p:spPr>
        <p:txBody>
          <a:bodyPr lIns="45719" rIns="45719"/>
          <a:lstStyle/>
          <a:p>
            <a:pPr/>
          </a:p>
        </p:txBody>
      </p:sp>
      <p:sp>
        <p:nvSpPr>
          <p:cNvPr id="696" name="Line"/>
          <p:cNvSpPr/>
          <p:nvPr/>
        </p:nvSpPr>
        <p:spPr>
          <a:xfrm>
            <a:off x="4847171" y="4398484"/>
            <a:ext cx="1" cy="512652"/>
          </a:xfrm>
          <a:prstGeom prst="line">
            <a:avLst/>
          </a:prstGeom>
          <a:ln w="76200">
            <a:solidFill>
              <a:schemeClr val="accent6">
                <a:satOff val="-75221"/>
                <a:lumOff val="22254"/>
              </a:schemeClr>
            </a:solidFill>
            <a:miter/>
            <a:tailEnd type="triangle"/>
          </a:ln>
        </p:spPr>
        <p:txBody>
          <a:bodyPr lIns="45719" rIns="45719"/>
          <a:lstStyle/>
          <a:p>
            <a:pPr/>
          </a:p>
        </p:txBody>
      </p:sp>
      <p:sp>
        <p:nvSpPr>
          <p:cNvPr id="697" name="Line"/>
          <p:cNvSpPr/>
          <p:nvPr/>
        </p:nvSpPr>
        <p:spPr>
          <a:xfrm flipH="1">
            <a:off x="5254662" y="4407728"/>
            <a:ext cx="521105" cy="521105"/>
          </a:xfrm>
          <a:prstGeom prst="line">
            <a:avLst/>
          </a:prstGeom>
          <a:ln w="76200">
            <a:solidFill>
              <a:schemeClr val="accent6">
                <a:satOff val="-75221"/>
                <a:lumOff val="22254"/>
              </a:schemeClr>
            </a:solidFill>
            <a:miter/>
            <a:tailEnd type="triangle"/>
          </a:ln>
        </p:spPr>
        <p:txBody>
          <a:bodyPr lIns="45719" rIns="45719"/>
          <a:lstStyle/>
          <a:p>
            <a:pPr/>
          </a:p>
        </p:txBody>
      </p:sp>
      <p:sp>
        <p:nvSpPr>
          <p:cNvPr id="698" name="Slide Number Placeholder 4"/>
          <p:cNvSpPr txBox="1"/>
          <p:nvPr>
            <p:ph type="sldNum" sz="quarter" idx="2"/>
          </p:nvPr>
        </p:nvSpPr>
        <p:spPr>
          <a:xfrm>
            <a:off x="11502936" y="6444934"/>
            <a:ext cx="203025" cy="177433"/>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699" name="out(x) = in(x - r.x) * k(r.x)"/>
          <p:cNvSpPr txBox="1"/>
          <p:nvPr/>
        </p:nvSpPr>
        <p:spPr>
          <a:xfrm>
            <a:off x="1976305" y="1028694"/>
            <a:ext cx="8093086" cy="5486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sz="3600">
                <a:latin typeface="Lucida Console"/>
                <a:ea typeface="Lucida Console"/>
                <a:cs typeface="Lucida Console"/>
                <a:sym typeface="Lucida Console"/>
              </a:defRPr>
            </a:pPr>
            <a:r>
              <a:rPr>
                <a:solidFill>
                  <a:schemeClr val="accent4">
                    <a:satOff val="-36012"/>
                    <a:lumOff val="-12196"/>
                  </a:schemeClr>
                </a:solidFill>
              </a:rPr>
              <a:t>out</a:t>
            </a:r>
            <a:r>
              <a:t>(x) = </a:t>
            </a:r>
            <a:r>
              <a:rPr>
                <a:solidFill>
                  <a:schemeClr val="accent4">
                    <a:satOff val="-36012"/>
                    <a:lumOff val="-12196"/>
                  </a:schemeClr>
                </a:solidFill>
              </a:rPr>
              <a:t>in</a:t>
            </a:r>
            <a:r>
              <a:t>(x - r.x) * </a:t>
            </a:r>
            <a:r>
              <a:rPr>
                <a:solidFill>
                  <a:schemeClr val="accent4">
                    <a:satOff val="-36012"/>
                    <a:lumOff val="-12196"/>
                  </a:schemeClr>
                </a:solidFill>
              </a:rPr>
              <a:t>k</a:t>
            </a:r>
            <a:r>
              <a:t>(r.x)</a:t>
            </a:r>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3" name="Title 1"/>
          <p:cNvSpPr txBox="1"/>
          <p:nvPr>
            <p:ph type="title"/>
          </p:nvPr>
        </p:nvSpPr>
        <p:spPr>
          <a:xfrm>
            <a:off x="322431" y="2073"/>
            <a:ext cx="11095540" cy="799225"/>
          </a:xfrm>
          <a:prstGeom prst="rect">
            <a:avLst/>
          </a:prstGeom>
        </p:spPr>
        <p:txBody>
          <a:bodyPr/>
          <a:lstStyle>
            <a:lvl1pPr>
              <a:defRPr sz="3800"/>
            </a:lvl1pPr>
          </a:lstStyle>
          <a:p>
            <a:pPr/>
            <a:r>
              <a:t>Naively reversing the arrows can be inefficient</a:t>
            </a:r>
          </a:p>
        </p:txBody>
      </p:sp>
      <p:sp>
        <p:nvSpPr>
          <p:cNvPr id="704" name="Circle"/>
          <p:cNvSpPr/>
          <p:nvPr/>
        </p:nvSpPr>
        <p:spPr>
          <a:xfrm>
            <a:off x="3264517" y="3528577"/>
            <a:ext cx="786525" cy="786525"/>
          </a:xfrm>
          <a:prstGeom prst="ellipse">
            <a:avLst/>
          </a:prstGeom>
          <a:solidFill>
            <a:srgbClr val="B3B3B3"/>
          </a:solidFill>
          <a:ln w="12700">
            <a:solidFill>
              <a:schemeClr val="accent1"/>
            </a:solidFill>
            <a:miter/>
          </a:ln>
        </p:spPr>
        <p:txBody>
          <a:bodyPr lIns="45719" rIns="45719" anchor="ctr"/>
          <a:lstStyle/>
          <a:p>
            <a:pPr/>
          </a:p>
        </p:txBody>
      </p:sp>
      <p:sp>
        <p:nvSpPr>
          <p:cNvPr id="705" name="Circle"/>
          <p:cNvSpPr/>
          <p:nvPr/>
        </p:nvSpPr>
        <p:spPr>
          <a:xfrm>
            <a:off x="3264517" y="5056644"/>
            <a:ext cx="786525" cy="786525"/>
          </a:xfrm>
          <a:prstGeom prst="ellipse">
            <a:avLst/>
          </a:prstGeom>
          <a:solidFill>
            <a:schemeClr val="accent5">
              <a:lumOff val="9754"/>
              <a:alpha val="29859"/>
            </a:schemeClr>
          </a:solidFill>
          <a:ln w="12700">
            <a:solidFill>
              <a:schemeClr val="accent1">
                <a:alpha val="29859"/>
              </a:schemeClr>
            </a:solidFill>
            <a:miter/>
          </a:ln>
        </p:spPr>
        <p:txBody>
          <a:bodyPr lIns="45719" rIns="45719" anchor="ctr"/>
          <a:lstStyle/>
          <a:p>
            <a:pPr>
              <a:defRPr>
                <a:solidFill>
                  <a:schemeClr val="accent5">
                    <a:lumOff val="9754"/>
                  </a:schemeClr>
                </a:solidFill>
              </a:defRPr>
            </a:pPr>
          </a:p>
        </p:txBody>
      </p:sp>
      <p:sp>
        <p:nvSpPr>
          <p:cNvPr id="706" name="Circle"/>
          <p:cNvSpPr/>
          <p:nvPr/>
        </p:nvSpPr>
        <p:spPr>
          <a:xfrm>
            <a:off x="4410475" y="3546403"/>
            <a:ext cx="786525" cy="786525"/>
          </a:xfrm>
          <a:prstGeom prst="ellipse">
            <a:avLst/>
          </a:prstGeom>
          <a:solidFill>
            <a:srgbClr val="B3B3B3"/>
          </a:solidFill>
          <a:ln w="12700">
            <a:solidFill>
              <a:schemeClr val="accent1"/>
            </a:solidFill>
            <a:miter/>
          </a:ln>
        </p:spPr>
        <p:txBody>
          <a:bodyPr lIns="45719" rIns="45719" anchor="ctr"/>
          <a:lstStyle/>
          <a:p>
            <a:pPr/>
          </a:p>
        </p:txBody>
      </p:sp>
      <p:sp>
        <p:nvSpPr>
          <p:cNvPr id="707" name="Circle"/>
          <p:cNvSpPr/>
          <p:nvPr/>
        </p:nvSpPr>
        <p:spPr>
          <a:xfrm>
            <a:off x="4410475" y="5074470"/>
            <a:ext cx="786525" cy="786525"/>
          </a:xfrm>
          <a:prstGeom prst="ellipse">
            <a:avLst/>
          </a:prstGeom>
          <a:solidFill>
            <a:schemeClr val="accent5">
              <a:lumOff val="9754"/>
            </a:schemeClr>
          </a:solidFill>
          <a:ln w="12700">
            <a:solidFill>
              <a:schemeClr val="accent1"/>
            </a:solidFill>
            <a:miter/>
          </a:ln>
        </p:spPr>
        <p:txBody>
          <a:bodyPr lIns="45719" rIns="45719" anchor="ctr"/>
          <a:lstStyle/>
          <a:p>
            <a:pPr>
              <a:defRPr>
                <a:solidFill>
                  <a:schemeClr val="accent5">
                    <a:lumOff val="9754"/>
                  </a:schemeClr>
                </a:solidFill>
              </a:defRPr>
            </a:pPr>
          </a:p>
        </p:txBody>
      </p:sp>
      <p:sp>
        <p:nvSpPr>
          <p:cNvPr id="708" name="Circle"/>
          <p:cNvSpPr/>
          <p:nvPr/>
        </p:nvSpPr>
        <p:spPr>
          <a:xfrm>
            <a:off x="5629585" y="3546403"/>
            <a:ext cx="786525" cy="786525"/>
          </a:xfrm>
          <a:prstGeom prst="ellipse">
            <a:avLst/>
          </a:prstGeom>
          <a:solidFill>
            <a:srgbClr val="B3B3B3"/>
          </a:solidFill>
          <a:ln w="12700">
            <a:solidFill>
              <a:schemeClr val="accent1"/>
            </a:solidFill>
            <a:miter/>
          </a:ln>
        </p:spPr>
        <p:txBody>
          <a:bodyPr lIns="45719" rIns="45719" anchor="ctr"/>
          <a:lstStyle/>
          <a:p>
            <a:pPr/>
          </a:p>
        </p:txBody>
      </p:sp>
      <p:sp>
        <p:nvSpPr>
          <p:cNvPr id="709" name="Circle"/>
          <p:cNvSpPr/>
          <p:nvPr/>
        </p:nvSpPr>
        <p:spPr>
          <a:xfrm>
            <a:off x="5629585" y="5056644"/>
            <a:ext cx="786525" cy="786525"/>
          </a:xfrm>
          <a:prstGeom prst="ellipse">
            <a:avLst/>
          </a:prstGeom>
          <a:solidFill>
            <a:schemeClr val="accent5">
              <a:lumOff val="9754"/>
            </a:schemeClr>
          </a:solidFill>
          <a:ln w="12700">
            <a:solidFill>
              <a:schemeClr val="accent1"/>
            </a:solidFill>
            <a:miter/>
          </a:ln>
        </p:spPr>
        <p:txBody>
          <a:bodyPr lIns="45719" rIns="45719" anchor="ctr"/>
          <a:lstStyle/>
          <a:p>
            <a:pPr>
              <a:defRPr>
                <a:solidFill>
                  <a:schemeClr val="accent5">
                    <a:lumOff val="9754"/>
                  </a:schemeClr>
                </a:solidFill>
              </a:defRPr>
            </a:pPr>
          </a:p>
        </p:txBody>
      </p:sp>
      <p:sp>
        <p:nvSpPr>
          <p:cNvPr id="710" name="Circle"/>
          <p:cNvSpPr/>
          <p:nvPr/>
        </p:nvSpPr>
        <p:spPr>
          <a:xfrm>
            <a:off x="6848695" y="3564598"/>
            <a:ext cx="786525" cy="786525"/>
          </a:xfrm>
          <a:prstGeom prst="ellipse">
            <a:avLst/>
          </a:prstGeom>
          <a:solidFill>
            <a:srgbClr val="B3B3B3"/>
          </a:solidFill>
          <a:ln w="12700">
            <a:solidFill>
              <a:schemeClr val="accent1"/>
            </a:solidFill>
            <a:miter/>
          </a:ln>
        </p:spPr>
        <p:txBody>
          <a:bodyPr lIns="45719" rIns="45719" anchor="ctr"/>
          <a:lstStyle/>
          <a:p>
            <a:pPr/>
          </a:p>
        </p:txBody>
      </p:sp>
      <p:sp>
        <p:nvSpPr>
          <p:cNvPr id="711" name="Circle"/>
          <p:cNvSpPr/>
          <p:nvPr/>
        </p:nvSpPr>
        <p:spPr>
          <a:xfrm>
            <a:off x="8140958" y="3564598"/>
            <a:ext cx="786525" cy="786525"/>
          </a:xfrm>
          <a:prstGeom prst="ellipse">
            <a:avLst/>
          </a:prstGeom>
          <a:solidFill>
            <a:srgbClr val="B3B3B3"/>
          </a:solidFill>
          <a:ln w="12700">
            <a:solidFill>
              <a:schemeClr val="accent1"/>
            </a:solidFill>
            <a:miter/>
          </a:ln>
        </p:spPr>
        <p:txBody>
          <a:bodyPr lIns="45719" rIns="45719" anchor="ctr"/>
          <a:lstStyle/>
          <a:p>
            <a:pPr/>
          </a:p>
        </p:txBody>
      </p:sp>
      <p:sp>
        <p:nvSpPr>
          <p:cNvPr id="712" name="Line"/>
          <p:cNvSpPr/>
          <p:nvPr/>
        </p:nvSpPr>
        <p:spPr>
          <a:xfrm>
            <a:off x="3828583" y="4465860"/>
            <a:ext cx="521105" cy="521105"/>
          </a:xfrm>
          <a:prstGeom prst="line">
            <a:avLst/>
          </a:prstGeom>
          <a:ln w="76200">
            <a:solidFill>
              <a:schemeClr val="accent5">
                <a:satOff val="-32755"/>
                <a:lumOff val="-12196"/>
                <a:alpha val="30000"/>
              </a:schemeClr>
            </a:solidFill>
            <a:miter/>
            <a:headEnd type="triangle"/>
          </a:ln>
        </p:spPr>
        <p:txBody>
          <a:bodyPr lIns="45719" rIns="45719"/>
          <a:lstStyle/>
          <a:p>
            <a:pPr/>
          </a:p>
        </p:txBody>
      </p:sp>
      <p:sp>
        <p:nvSpPr>
          <p:cNvPr id="713" name="Line"/>
          <p:cNvSpPr/>
          <p:nvPr/>
        </p:nvSpPr>
        <p:spPr>
          <a:xfrm>
            <a:off x="4847171" y="4456617"/>
            <a:ext cx="1" cy="512651"/>
          </a:xfrm>
          <a:prstGeom prst="line">
            <a:avLst/>
          </a:prstGeom>
          <a:ln w="76200">
            <a:solidFill>
              <a:schemeClr val="accent5">
                <a:satOff val="-32755"/>
                <a:lumOff val="-12196"/>
                <a:alpha val="30000"/>
              </a:schemeClr>
            </a:solidFill>
            <a:miter/>
            <a:headEnd type="triangle"/>
          </a:ln>
        </p:spPr>
        <p:txBody>
          <a:bodyPr lIns="45719" rIns="45719"/>
          <a:lstStyle/>
          <a:p>
            <a:pPr/>
          </a:p>
        </p:txBody>
      </p:sp>
      <p:sp>
        <p:nvSpPr>
          <p:cNvPr id="714" name="Line"/>
          <p:cNvSpPr/>
          <p:nvPr/>
        </p:nvSpPr>
        <p:spPr>
          <a:xfrm flipH="1">
            <a:off x="5254662" y="4465860"/>
            <a:ext cx="521105" cy="521105"/>
          </a:xfrm>
          <a:prstGeom prst="line">
            <a:avLst/>
          </a:prstGeom>
          <a:ln w="76200">
            <a:solidFill>
              <a:schemeClr val="accent5">
                <a:satOff val="-32755"/>
                <a:lumOff val="-12196"/>
              </a:schemeClr>
            </a:solidFill>
            <a:miter/>
            <a:headEnd type="triangle"/>
          </a:ln>
        </p:spPr>
        <p:txBody>
          <a:bodyPr lIns="45719" rIns="45719"/>
          <a:lstStyle/>
          <a:p>
            <a:pPr/>
          </a:p>
        </p:txBody>
      </p:sp>
      <p:sp>
        <p:nvSpPr>
          <p:cNvPr id="715" name="Line"/>
          <p:cNvSpPr/>
          <p:nvPr/>
        </p:nvSpPr>
        <p:spPr>
          <a:xfrm>
            <a:off x="6268367" y="4470482"/>
            <a:ext cx="521105" cy="521105"/>
          </a:xfrm>
          <a:prstGeom prst="line">
            <a:avLst/>
          </a:prstGeom>
          <a:ln w="76200">
            <a:solidFill>
              <a:schemeClr val="accent5">
                <a:satOff val="-32755"/>
                <a:lumOff val="-12196"/>
              </a:schemeClr>
            </a:solidFill>
            <a:miter/>
            <a:headEnd type="triangle"/>
          </a:ln>
        </p:spPr>
        <p:txBody>
          <a:bodyPr lIns="45719" rIns="45719"/>
          <a:lstStyle/>
          <a:p>
            <a:pPr/>
          </a:p>
        </p:txBody>
      </p:sp>
      <p:sp>
        <p:nvSpPr>
          <p:cNvPr id="716" name="Line"/>
          <p:cNvSpPr/>
          <p:nvPr/>
        </p:nvSpPr>
        <p:spPr>
          <a:xfrm>
            <a:off x="7286954" y="4461239"/>
            <a:ext cx="1" cy="512651"/>
          </a:xfrm>
          <a:prstGeom prst="line">
            <a:avLst/>
          </a:prstGeom>
          <a:ln w="76200">
            <a:solidFill>
              <a:schemeClr val="accent5">
                <a:satOff val="-32755"/>
                <a:lumOff val="-12196"/>
                <a:alpha val="30000"/>
              </a:schemeClr>
            </a:solidFill>
            <a:miter/>
            <a:headEnd type="triangle"/>
          </a:ln>
        </p:spPr>
        <p:txBody>
          <a:bodyPr lIns="45719" rIns="45719"/>
          <a:lstStyle/>
          <a:p>
            <a:pPr/>
          </a:p>
        </p:txBody>
      </p:sp>
      <p:sp>
        <p:nvSpPr>
          <p:cNvPr id="717" name="Line"/>
          <p:cNvSpPr/>
          <p:nvPr/>
        </p:nvSpPr>
        <p:spPr>
          <a:xfrm flipH="1">
            <a:off x="7694445" y="4470482"/>
            <a:ext cx="521105" cy="521105"/>
          </a:xfrm>
          <a:prstGeom prst="line">
            <a:avLst/>
          </a:prstGeom>
          <a:ln w="76200">
            <a:solidFill>
              <a:schemeClr val="accent5">
                <a:satOff val="-32755"/>
                <a:lumOff val="-12196"/>
                <a:alpha val="30000"/>
              </a:schemeClr>
            </a:solidFill>
            <a:miter/>
            <a:headEnd type="triangle"/>
          </a:ln>
        </p:spPr>
        <p:txBody>
          <a:bodyPr lIns="45719" rIns="45719"/>
          <a:lstStyle/>
          <a:p>
            <a:pPr/>
          </a:p>
        </p:txBody>
      </p:sp>
      <p:sp>
        <p:nvSpPr>
          <p:cNvPr id="718" name="Circle"/>
          <p:cNvSpPr/>
          <p:nvPr/>
        </p:nvSpPr>
        <p:spPr>
          <a:xfrm>
            <a:off x="5729436" y="3651749"/>
            <a:ext cx="575832" cy="575832"/>
          </a:xfrm>
          <a:prstGeom prst="ellipse">
            <a:avLst/>
          </a:prstGeom>
          <a:solidFill>
            <a:schemeClr val="accent5">
              <a:satOff val="-32755"/>
              <a:lumOff val="-12196"/>
            </a:schemeClr>
          </a:solidFill>
          <a:ln w="12700">
            <a:miter lim="400000"/>
          </a:ln>
        </p:spPr>
        <p:txBody>
          <a:bodyPr lIns="45719" rIns="45719" anchor="ctr"/>
          <a:lstStyle/>
          <a:p>
            <a:pPr/>
          </a:p>
        </p:txBody>
      </p:sp>
      <p:sp>
        <p:nvSpPr>
          <p:cNvPr id="719" name="race condition"/>
          <p:cNvSpPr txBox="1"/>
          <p:nvPr/>
        </p:nvSpPr>
        <p:spPr>
          <a:xfrm>
            <a:off x="4934139" y="5971111"/>
            <a:ext cx="2634418" cy="548046"/>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3200">
                <a:solidFill>
                  <a:schemeClr val="accent5">
                    <a:satOff val="-32755"/>
                    <a:lumOff val="-12196"/>
                  </a:schemeClr>
                </a:solidFill>
              </a:defRPr>
            </a:lvl1pPr>
          </a:lstStyle>
          <a:p>
            <a:pPr/>
            <a:r>
              <a:t>race condition</a:t>
            </a:r>
          </a:p>
        </p:txBody>
      </p:sp>
      <p:sp>
        <p:nvSpPr>
          <p:cNvPr id="720" name="Circle"/>
          <p:cNvSpPr/>
          <p:nvPr/>
        </p:nvSpPr>
        <p:spPr>
          <a:xfrm>
            <a:off x="6848695" y="5056645"/>
            <a:ext cx="786525" cy="786525"/>
          </a:xfrm>
          <a:prstGeom prst="ellipse">
            <a:avLst/>
          </a:prstGeom>
          <a:solidFill>
            <a:schemeClr val="accent5">
              <a:lumOff val="9754"/>
            </a:schemeClr>
          </a:solidFill>
          <a:ln w="12700">
            <a:solidFill>
              <a:schemeClr val="accent1"/>
            </a:solidFill>
            <a:miter/>
          </a:ln>
        </p:spPr>
        <p:txBody>
          <a:bodyPr lIns="45719" rIns="45719" anchor="ctr"/>
          <a:lstStyle/>
          <a:p>
            <a:pPr>
              <a:defRPr>
                <a:solidFill>
                  <a:schemeClr val="accent5">
                    <a:lumOff val="9754"/>
                  </a:schemeClr>
                </a:solidFill>
              </a:defRPr>
            </a:pPr>
          </a:p>
        </p:txBody>
      </p:sp>
      <p:sp>
        <p:nvSpPr>
          <p:cNvPr id="721" name="Circle"/>
          <p:cNvSpPr/>
          <p:nvPr/>
        </p:nvSpPr>
        <p:spPr>
          <a:xfrm>
            <a:off x="8067806" y="5056645"/>
            <a:ext cx="786525" cy="786525"/>
          </a:xfrm>
          <a:prstGeom prst="ellipse">
            <a:avLst/>
          </a:prstGeom>
          <a:solidFill>
            <a:schemeClr val="accent5">
              <a:lumOff val="9754"/>
              <a:alpha val="30000"/>
            </a:schemeClr>
          </a:solidFill>
          <a:ln w="12700">
            <a:solidFill>
              <a:schemeClr val="accent1">
                <a:alpha val="30000"/>
              </a:schemeClr>
            </a:solidFill>
            <a:miter/>
          </a:ln>
        </p:spPr>
        <p:txBody>
          <a:bodyPr lIns="45719" rIns="45719" anchor="ctr"/>
          <a:lstStyle/>
          <a:p>
            <a:pPr>
              <a:defRPr>
                <a:solidFill>
                  <a:schemeClr val="accent5">
                    <a:lumOff val="9754"/>
                  </a:schemeClr>
                </a:solidFill>
              </a:defRPr>
            </a:pPr>
          </a:p>
        </p:txBody>
      </p:sp>
      <p:sp>
        <p:nvSpPr>
          <p:cNvPr id="722" name="Slide Number Placeholder 4"/>
          <p:cNvSpPr txBox="1"/>
          <p:nvPr>
            <p:ph type="sldNum" sz="quarter" idx="2"/>
          </p:nvPr>
        </p:nvSpPr>
        <p:spPr>
          <a:xfrm>
            <a:off x="11502936" y="6444934"/>
            <a:ext cx="203025" cy="177433"/>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723" name="out(x) = in(x - r.x) * k(r.x)"/>
          <p:cNvSpPr txBox="1"/>
          <p:nvPr/>
        </p:nvSpPr>
        <p:spPr>
          <a:xfrm>
            <a:off x="1976305" y="1028694"/>
            <a:ext cx="8093086" cy="5486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sz="3600">
                <a:latin typeface="Lucida Console"/>
                <a:ea typeface="Lucida Console"/>
                <a:cs typeface="Lucida Console"/>
                <a:sym typeface="Lucida Console"/>
              </a:defRPr>
            </a:pPr>
            <a:r>
              <a:rPr>
                <a:solidFill>
                  <a:schemeClr val="accent4">
                    <a:satOff val="-36012"/>
                    <a:lumOff val="-12196"/>
                  </a:schemeClr>
                </a:solidFill>
              </a:rPr>
              <a:t>out</a:t>
            </a:r>
            <a:r>
              <a:t>(x) = </a:t>
            </a:r>
            <a:r>
              <a:rPr>
                <a:solidFill>
                  <a:schemeClr val="accent4">
                    <a:satOff val="-36012"/>
                    <a:lumOff val="-12196"/>
                  </a:schemeClr>
                </a:solidFill>
              </a:rPr>
              <a:t>in</a:t>
            </a:r>
            <a:r>
              <a:t>(x - r.x) * </a:t>
            </a:r>
            <a:r>
              <a:rPr>
                <a:solidFill>
                  <a:schemeClr val="accent4">
                    <a:satOff val="-36012"/>
                    <a:lumOff val="-12196"/>
                  </a:schemeClr>
                </a:solidFill>
              </a:rPr>
              <a:t>k</a:t>
            </a:r>
            <a:r>
              <a:t>(r.x)</a:t>
            </a:r>
          </a:p>
        </p:txBody>
      </p:sp>
      <p:sp>
        <p:nvSpPr>
          <p:cNvPr id="724" name="scattering"/>
          <p:cNvSpPr txBox="1"/>
          <p:nvPr/>
        </p:nvSpPr>
        <p:spPr>
          <a:xfrm>
            <a:off x="766286" y="4537611"/>
            <a:ext cx="1866068" cy="548046"/>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3200"/>
            </a:lvl1pPr>
          </a:lstStyle>
          <a:p>
            <a:pPr/>
            <a:r>
              <a:t>scattering</a:t>
            </a:r>
          </a:p>
        </p:txBody>
      </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8" name="Title 1"/>
          <p:cNvSpPr txBox="1"/>
          <p:nvPr>
            <p:ph type="title"/>
          </p:nvPr>
        </p:nvSpPr>
        <p:spPr>
          <a:xfrm>
            <a:off x="322431" y="2073"/>
            <a:ext cx="11095540" cy="799225"/>
          </a:xfrm>
          <a:prstGeom prst="rect">
            <a:avLst/>
          </a:prstGeom>
        </p:spPr>
        <p:txBody>
          <a:bodyPr/>
          <a:lstStyle>
            <a:lvl1pPr>
              <a:defRPr sz="3800"/>
            </a:lvl1pPr>
          </a:lstStyle>
          <a:p>
            <a:pPr/>
            <a:r>
              <a:t>Naively reversing the arrows can be inefficient</a:t>
            </a:r>
          </a:p>
        </p:txBody>
      </p:sp>
      <p:sp>
        <p:nvSpPr>
          <p:cNvPr id="729" name="Circle"/>
          <p:cNvSpPr/>
          <p:nvPr/>
        </p:nvSpPr>
        <p:spPr>
          <a:xfrm>
            <a:off x="3264517" y="3528577"/>
            <a:ext cx="786525" cy="786525"/>
          </a:xfrm>
          <a:prstGeom prst="ellipse">
            <a:avLst/>
          </a:prstGeom>
          <a:solidFill>
            <a:srgbClr val="B3B3B3"/>
          </a:solidFill>
          <a:ln w="12700">
            <a:solidFill>
              <a:schemeClr val="accent1"/>
            </a:solidFill>
            <a:miter/>
          </a:ln>
        </p:spPr>
        <p:txBody>
          <a:bodyPr lIns="45719" rIns="45719" anchor="ctr"/>
          <a:lstStyle/>
          <a:p>
            <a:pPr/>
          </a:p>
        </p:txBody>
      </p:sp>
      <p:sp>
        <p:nvSpPr>
          <p:cNvPr id="730" name="Circle"/>
          <p:cNvSpPr/>
          <p:nvPr/>
        </p:nvSpPr>
        <p:spPr>
          <a:xfrm>
            <a:off x="3264517" y="5056644"/>
            <a:ext cx="786525" cy="786525"/>
          </a:xfrm>
          <a:prstGeom prst="ellipse">
            <a:avLst/>
          </a:prstGeom>
          <a:solidFill>
            <a:schemeClr val="accent5">
              <a:lumOff val="9754"/>
              <a:alpha val="29859"/>
            </a:schemeClr>
          </a:solidFill>
          <a:ln w="12700">
            <a:solidFill>
              <a:schemeClr val="accent1">
                <a:alpha val="29859"/>
              </a:schemeClr>
            </a:solidFill>
            <a:miter/>
          </a:ln>
        </p:spPr>
        <p:txBody>
          <a:bodyPr lIns="45719" rIns="45719" anchor="ctr"/>
          <a:lstStyle/>
          <a:p>
            <a:pPr>
              <a:defRPr>
                <a:solidFill>
                  <a:schemeClr val="accent5">
                    <a:lumOff val="9754"/>
                  </a:schemeClr>
                </a:solidFill>
              </a:defRPr>
            </a:pPr>
          </a:p>
        </p:txBody>
      </p:sp>
      <p:sp>
        <p:nvSpPr>
          <p:cNvPr id="731" name="Circle"/>
          <p:cNvSpPr/>
          <p:nvPr/>
        </p:nvSpPr>
        <p:spPr>
          <a:xfrm>
            <a:off x="4410475" y="3546403"/>
            <a:ext cx="786525" cy="786525"/>
          </a:xfrm>
          <a:prstGeom prst="ellipse">
            <a:avLst/>
          </a:prstGeom>
          <a:solidFill>
            <a:srgbClr val="B3B3B3"/>
          </a:solidFill>
          <a:ln w="12700">
            <a:solidFill>
              <a:schemeClr val="accent1"/>
            </a:solidFill>
            <a:miter/>
          </a:ln>
        </p:spPr>
        <p:txBody>
          <a:bodyPr lIns="45719" rIns="45719" anchor="ctr"/>
          <a:lstStyle/>
          <a:p>
            <a:pPr/>
          </a:p>
        </p:txBody>
      </p:sp>
      <p:sp>
        <p:nvSpPr>
          <p:cNvPr id="732" name="Circle"/>
          <p:cNvSpPr/>
          <p:nvPr/>
        </p:nvSpPr>
        <p:spPr>
          <a:xfrm>
            <a:off x="4410475" y="5074470"/>
            <a:ext cx="786525" cy="786525"/>
          </a:xfrm>
          <a:prstGeom prst="ellipse">
            <a:avLst/>
          </a:prstGeom>
          <a:solidFill>
            <a:schemeClr val="accent5">
              <a:lumOff val="9754"/>
            </a:schemeClr>
          </a:solidFill>
          <a:ln w="12700">
            <a:solidFill>
              <a:schemeClr val="accent1"/>
            </a:solidFill>
            <a:miter/>
          </a:ln>
        </p:spPr>
        <p:txBody>
          <a:bodyPr lIns="45719" rIns="45719" anchor="ctr"/>
          <a:lstStyle/>
          <a:p>
            <a:pPr>
              <a:defRPr>
                <a:solidFill>
                  <a:schemeClr val="accent5">
                    <a:lumOff val="9754"/>
                  </a:schemeClr>
                </a:solidFill>
              </a:defRPr>
            </a:pPr>
          </a:p>
        </p:txBody>
      </p:sp>
      <p:sp>
        <p:nvSpPr>
          <p:cNvPr id="733" name="Circle"/>
          <p:cNvSpPr/>
          <p:nvPr/>
        </p:nvSpPr>
        <p:spPr>
          <a:xfrm>
            <a:off x="5629585" y="3546403"/>
            <a:ext cx="786525" cy="786525"/>
          </a:xfrm>
          <a:prstGeom prst="ellipse">
            <a:avLst/>
          </a:prstGeom>
          <a:solidFill>
            <a:srgbClr val="B3B3B3"/>
          </a:solidFill>
          <a:ln w="12700">
            <a:solidFill>
              <a:schemeClr val="accent1"/>
            </a:solidFill>
            <a:miter/>
          </a:ln>
        </p:spPr>
        <p:txBody>
          <a:bodyPr lIns="45719" rIns="45719" anchor="ctr"/>
          <a:lstStyle/>
          <a:p>
            <a:pPr/>
          </a:p>
        </p:txBody>
      </p:sp>
      <p:sp>
        <p:nvSpPr>
          <p:cNvPr id="734" name="Circle"/>
          <p:cNvSpPr/>
          <p:nvPr/>
        </p:nvSpPr>
        <p:spPr>
          <a:xfrm>
            <a:off x="5629585" y="5056644"/>
            <a:ext cx="786525" cy="786525"/>
          </a:xfrm>
          <a:prstGeom prst="ellipse">
            <a:avLst/>
          </a:prstGeom>
          <a:solidFill>
            <a:schemeClr val="accent5">
              <a:lumOff val="9754"/>
            </a:schemeClr>
          </a:solidFill>
          <a:ln w="12700">
            <a:solidFill>
              <a:schemeClr val="accent1"/>
            </a:solidFill>
            <a:miter/>
          </a:ln>
        </p:spPr>
        <p:txBody>
          <a:bodyPr lIns="45719" rIns="45719" anchor="ctr"/>
          <a:lstStyle/>
          <a:p>
            <a:pPr>
              <a:defRPr>
                <a:solidFill>
                  <a:schemeClr val="accent5">
                    <a:lumOff val="9754"/>
                  </a:schemeClr>
                </a:solidFill>
              </a:defRPr>
            </a:pPr>
          </a:p>
        </p:txBody>
      </p:sp>
      <p:sp>
        <p:nvSpPr>
          <p:cNvPr id="735" name="Circle"/>
          <p:cNvSpPr/>
          <p:nvPr/>
        </p:nvSpPr>
        <p:spPr>
          <a:xfrm>
            <a:off x="6848695" y="3564598"/>
            <a:ext cx="786525" cy="786525"/>
          </a:xfrm>
          <a:prstGeom prst="ellipse">
            <a:avLst/>
          </a:prstGeom>
          <a:solidFill>
            <a:srgbClr val="B3B3B3"/>
          </a:solidFill>
          <a:ln w="12700">
            <a:solidFill>
              <a:schemeClr val="accent1"/>
            </a:solidFill>
            <a:miter/>
          </a:ln>
        </p:spPr>
        <p:txBody>
          <a:bodyPr lIns="45719" rIns="45719" anchor="ctr"/>
          <a:lstStyle/>
          <a:p>
            <a:pPr/>
          </a:p>
        </p:txBody>
      </p:sp>
      <p:sp>
        <p:nvSpPr>
          <p:cNvPr id="736" name="Circle"/>
          <p:cNvSpPr/>
          <p:nvPr/>
        </p:nvSpPr>
        <p:spPr>
          <a:xfrm>
            <a:off x="8140958" y="3564598"/>
            <a:ext cx="786525" cy="786525"/>
          </a:xfrm>
          <a:prstGeom prst="ellipse">
            <a:avLst/>
          </a:prstGeom>
          <a:solidFill>
            <a:srgbClr val="B3B3B3"/>
          </a:solidFill>
          <a:ln w="12700">
            <a:solidFill>
              <a:schemeClr val="accent1"/>
            </a:solidFill>
            <a:miter/>
          </a:ln>
        </p:spPr>
        <p:txBody>
          <a:bodyPr lIns="45719" rIns="45719" anchor="ctr"/>
          <a:lstStyle/>
          <a:p>
            <a:pPr/>
          </a:p>
        </p:txBody>
      </p:sp>
      <p:sp>
        <p:nvSpPr>
          <p:cNvPr id="737" name="Line"/>
          <p:cNvSpPr/>
          <p:nvPr/>
        </p:nvSpPr>
        <p:spPr>
          <a:xfrm>
            <a:off x="3828583" y="4465860"/>
            <a:ext cx="521105" cy="521105"/>
          </a:xfrm>
          <a:prstGeom prst="line">
            <a:avLst/>
          </a:prstGeom>
          <a:ln w="76200">
            <a:solidFill>
              <a:schemeClr val="accent5">
                <a:satOff val="-32755"/>
                <a:lumOff val="-12196"/>
                <a:alpha val="30000"/>
              </a:schemeClr>
            </a:solidFill>
            <a:miter/>
            <a:headEnd type="triangle"/>
          </a:ln>
        </p:spPr>
        <p:txBody>
          <a:bodyPr lIns="45719" rIns="45719"/>
          <a:lstStyle/>
          <a:p>
            <a:pPr/>
          </a:p>
        </p:txBody>
      </p:sp>
      <p:sp>
        <p:nvSpPr>
          <p:cNvPr id="738" name="Line"/>
          <p:cNvSpPr/>
          <p:nvPr/>
        </p:nvSpPr>
        <p:spPr>
          <a:xfrm>
            <a:off x="4847171" y="4456617"/>
            <a:ext cx="1" cy="512651"/>
          </a:xfrm>
          <a:prstGeom prst="line">
            <a:avLst/>
          </a:prstGeom>
          <a:ln w="76200">
            <a:solidFill>
              <a:schemeClr val="accent5">
                <a:satOff val="-32755"/>
                <a:lumOff val="-12196"/>
                <a:alpha val="30000"/>
              </a:schemeClr>
            </a:solidFill>
            <a:miter/>
            <a:headEnd type="triangle"/>
          </a:ln>
        </p:spPr>
        <p:txBody>
          <a:bodyPr lIns="45719" rIns="45719"/>
          <a:lstStyle/>
          <a:p>
            <a:pPr/>
          </a:p>
        </p:txBody>
      </p:sp>
      <p:sp>
        <p:nvSpPr>
          <p:cNvPr id="739" name="Line"/>
          <p:cNvSpPr/>
          <p:nvPr/>
        </p:nvSpPr>
        <p:spPr>
          <a:xfrm flipH="1">
            <a:off x="5254662" y="4465860"/>
            <a:ext cx="521105" cy="521105"/>
          </a:xfrm>
          <a:prstGeom prst="line">
            <a:avLst/>
          </a:prstGeom>
          <a:ln w="76200">
            <a:solidFill>
              <a:schemeClr val="accent5">
                <a:satOff val="-32755"/>
                <a:lumOff val="-12196"/>
              </a:schemeClr>
            </a:solidFill>
            <a:miter/>
            <a:headEnd type="triangle"/>
          </a:ln>
        </p:spPr>
        <p:txBody>
          <a:bodyPr lIns="45719" rIns="45719"/>
          <a:lstStyle/>
          <a:p>
            <a:pPr/>
          </a:p>
        </p:txBody>
      </p:sp>
      <p:sp>
        <p:nvSpPr>
          <p:cNvPr id="740" name="Line"/>
          <p:cNvSpPr/>
          <p:nvPr/>
        </p:nvSpPr>
        <p:spPr>
          <a:xfrm>
            <a:off x="6268367" y="4470482"/>
            <a:ext cx="521105" cy="521105"/>
          </a:xfrm>
          <a:prstGeom prst="line">
            <a:avLst/>
          </a:prstGeom>
          <a:ln w="76200">
            <a:solidFill>
              <a:schemeClr val="accent5">
                <a:satOff val="-32755"/>
                <a:lumOff val="-12196"/>
              </a:schemeClr>
            </a:solidFill>
            <a:miter/>
            <a:headEnd type="triangle"/>
          </a:ln>
        </p:spPr>
        <p:txBody>
          <a:bodyPr lIns="45719" rIns="45719"/>
          <a:lstStyle/>
          <a:p>
            <a:pPr/>
          </a:p>
        </p:txBody>
      </p:sp>
      <p:sp>
        <p:nvSpPr>
          <p:cNvPr id="741" name="Line"/>
          <p:cNvSpPr/>
          <p:nvPr/>
        </p:nvSpPr>
        <p:spPr>
          <a:xfrm>
            <a:off x="7286954" y="4461239"/>
            <a:ext cx="1" cy="512651"/>
          </a:xfrm>
          <a:prstGeom prst="line">
            <a:avLst/>
          </a:prstGeom>
          <a:ln w="76200">
            <a:solidFill>
              <a:schemeClr val="accent5">
                <a:satOff val="-32755"/>
                <a:lumOff val="-12196"/>
                <a:alpha val="30000"/>
              </a:schemeClr>
            </a:solidFill>
            <a:miter/>
            <a:headEnd type="triangle"/>
          </a:ln>
        </p:spPr>
        <p:txBody>
          <a:bodyPr lIns="45719" rIns="45719"/>
          <a:lstStyle/>
          <a:p>
            <a:pPr/>
          </a:p>
        </p:txBody>
      </p:sp>
      <p:sp>
        <p:nvSpPr>
          <p:cNvPr id="742" name="Line"/>
          <p:cNvSpPr/>
          <p:nvPr/>
        </p:nvSpPr>
        <p:spPr>
          <a:xfrm flipH="1">
            <a:off x="7694445" y="4470482"/>
            <a:ext cx="521105" cy="521105"/>
          </a:xfrm>
          <a:prstGeom prst="line">
            <a:avLst/>
          </a:prstGeom>
          <a:ln w="76200">
            <a:solidFill>
              <a:schemeClr val="accent5">
                <a:satOff val="-32755"/>
                <a:lumOff val="-12196"/>
                <a:alpha val="30000"/>
              </a:schemeClr>
            </a:solidFill>
            <a:miter/>
            <a:headEnd type="triangle"/>
          </a:ln>
        </p:spPr>
        <p:txBody>
          <a:bodyPr lIns="45719" rIns="45719"/>
          <a:lstStyle/>
          <a:p>
            <a:pPr/>
          </a:p>
        </p:txBody>
      </p:sp>
      <p:sp>
        <p:nvSpPr>
          <p:cNvPr id="743" name="Circle"/>
          <p:cNvSpPr/>
          <p:nvPr/>
        </p:nvSpPr>
        <p:spPr>
          <a:xfrm>
            <a:off x="5729436" y="3651749"/>
            <a:ext cx="575832" cy="575832"/>
          </a:xfrm>
          <a:prstGeom prst="ellipse">
            <a:avLst/>
          </a:prstGeom>
          <a:solidFill>
            <a:schemeClr val="accent5">
              <a:satOff val="-32755"/>
              <a:lumOff val="-12196"/>
            </a:schemeClr>
          </a:solidFill>
          <a:ln w="12700">
            <a:miter lim="400000"/>
          </a:ln>
        </p:spPr>
        <p:txBody>
          <a:bodyPr lIns="45719" rIns="45719" anchor="ctr"/>
          <a:lstStyle/>
          <a:p>
            <a:pPr/>
          </a:p>
        </p:txBody>
      </p:sp>
      <p:sp>
        <p:nvSpPr>
          <p:cNvPr id="744" name="race condition"/>
          <p:cNvSpPr txBox="1"/>
          <p:nvPr/>
        </p:nvSpPr>
        <p:spPr>
          <a:xfrm>
            <a:off x="4934139" y="5971111"/>
            <a:ext cx="2634418" cy="548046"/>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3200">
                <a:solidFill>
                  <a:schemeClr val="accent5">
                    <a:satOff val="-32755"/>
                    <a:lumOff val="-12196"/>
                  </a:schemeClr>
                </a:solidFill>
              </a:defRPr>
            </a:lvl1pPr>
          </a:lstStyle>
          <a:p>
            <a:pPr/>
            <a:r>
              <a:t>race condition</a:t>
            </a:r>
          </a:p>
        </p:txBody>
      </p:sp>
      <p:sp>
        <p:nvSpPr>
          <p:cNvPr id="745" name="Circle"/>
          <p:cNvSpPr/>
          <p:nvPr/>
        </p:nvSpPr>
        <p:spPr>
          <a:xfrm>
            <a:off x="6848695" y="5056645"/>
            <a:ext cx="786525" cy="786525"/>
          </a:xfrm>
          <a:prstGeom prst="ellipse">
            <a:avLst/>
          </a:prstGeom>
          <a:solidFill>
            <a:schemeClr val="accent5">
              <a:lumOff val="9754"/>
            </a:schemeClr>
          </a:solidFill>
          <a:ln w="12700">
            <a:solidFill>
              <a:schemeClr val="accent1"/>
            </a:solidFill>
            <a:miter/>
          </a:ln>
        </p:spPr>
        <p:txBody>
          <a:bodyPr lIns="45719" rIns="45719" anchor="ctr"/>
          <a:lstStyle/>
          <a:p>
            <a:pPr>
              <a:defRPr>
                <a:solidFill>
                  <a:schemeClr val="accent5">
                    <a:lumOff val="9754"/>
                  </a:schemeClr>
                </a:solidFill>
              </a:defRPr>
            </a:pPr>
          </a:p>
        </p:txBody>
      </p:sp>
      <p:sp>
        <p:nvSpPr>
          <p:cNvPr id="746" name="Circle"/>
          <p:cNvSpPr/>
          <p:nvPr/>
        </p:nvSpPr>
        <p:spPr>
          <a:xfrm>
            <a:off x="8067806" y="5056645"/>
            <a:ext cx="786525" cy="786525"/>
          </a:xfrm>
          <a:prstGeom prst="ellipse">
            <a:avLst/>
          </a:prstGeom>
          <a:solidFill>
            <a:schemeClr val="accent5">
              <a:lumOff val="9754"/>
              <a:alpha val="30000"/>
            </a:schemeClr>
          </a:solidFill>
          <a:ln w="12700">
            <a:solidFill>
              <a:schemeClr val="accent1">
                <a:alpha val="30000"/>
              </a:schemeClr>
            </a:solidFill>
            <a:miter/>
          </a:ln>
        </p:spPr>
        <p:txBody>
          <a:bodyPr lIns="45719" rIns="45719" anchor="ctr"/>
          <a:lstStyle/>
          <a:p>
            <a:pPr>
              <a:defRPr>
                <a:solidFill>
                  <a:schemeClr val="accent5">
                    <a:lumOff val="9754"/>
                  </a:schemeClr>
                </a:solidFill>
              </a:defRPr>
            </a:pPr>
          </a:p>
        </p:txBody>
      </p:sp>
      <p:sp>
        <p:nvSpPr>
          <p:cNvPr id="747" name="Slide Number Placeholder 4"/>
          <p:cNvSpPr txBox="1"/>
          <p:nvPr>
            <p:ph type="sldNum" sz="quarter" idx="2"/>
          </p:nvPr>
        </p:nvSpPr>
        <p:spPr>
          <a:xfrm>
            <a:off x="11502936" y="6444934"/>
            <a:ext cx="203025" cy="177433"/>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748" name="out(x) = in(x - r.x) * k(r.x)"/>
          <p:cNvSpPr txBox="1"/>
          <p:nvPr/>
        </p:nvSpPr>
        <p:spPr>
          <a:xfrm>
            <a:off x="1976305" y="1028694"/>
            <a:ext cx="8093086" cy="5486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sz="3600">
                <a:latin typeface="Lucida Console"/>
                <a:ea typeface="Lucida Console"/>
                <a:cs typeface="Lucida Console"/>
                <a:sym typeface="Lucida Console"/>
              </a:defRPr>
            </a:pPr>
            <a:r>
              <a:rPr>
                <a:solidFill>
                  <a:schemeClr val="accent4">
                    <a:satOff val="-36012"/>
                    <a:lumOff val="-12196"/>
                  </a:schemeClr>
                </a:solidFill>
              </a:rPr>
              <a:t>out</a:t>
            </a:r>
            <a:r>
              <a:t>(x) = </a:t>
            </a:r>
            <a:r>
              <a:rPr>
                <a:solidFill>
                  <a:schemeClr val="accent4">
                    <a:satOff val="-36012"/>
                    <a:lumOff val="-12196"/>
                  </a:schemeClr>
                </a:solidFill>
              </a:rPr>
              <a:t>in</a:t>
            </a:r>
            <a:r>
              <a:t>(x - r.x) * </a:t>
            </a:r>
            <a:r>
              <a:rPr>
                <a:solidFill>
                  <a:schemeClr val="accent4">
                    <a:satOff val="-36012"/>
                    <a:lumOff val="-12196"/>
                  </a:schemeClr>
                </a:solidFill>
              </a:rPr>
              <a:t>k</a:t>
            </a:r>
            <a:r>
              <a:t>(r.x)</a:t>
            </a:r>
          </a:p>
        </p:txBody>
      </p:sp>
      <p:sp>
        <p:nvSpPr>
          <p:cNvPr id="749" name="d_in(x - r.x) = d_out(x) * k(r.x)"/>
          <p:cNvSpPr txBox="1"/>
          <p:nvPr/>
        </p:nvSpPr>
        <p:spPr>
          <a:xfrm>
            <a:off x="1653843" y="1910558"/>
            <a:ext cx="9195010" cy="5486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sz="3600">
                <a:latin typeface="Lucida Console"/>
                <a:ea typeface="Lucida Console"/>
                <a:cs typeface="Lucida Console"/>
                <a:sym typeface="Lucida Console"/>
              </a:defRPr>
            </a:pPr>
            <a:r>
              <a:rPr>
                <a:solidFill>
                  <a:schemeClr val="accent4">
                    <a:satOff val="-36012"/>
                    <a:lumOff val="-12196"/>
                  </a:schemeClr>
                </a:solidFill>
              </a:rPr>
              <a:t>d_in</a:t>
            </a:r>
            <a:r>
              <a:t>(x - r.x) = </a:t>
            </a:r>
            <a:r>
              <a:rPr>
                <a:solidFill>
                  <a:schemeClr val="accent4">
                    <a:satOff val="-36012"/>
                    <a:lumOff val="-12196"/>
                  </a:schemeClr>
                </a:solidFill>
              </a:rPr>
              <a:t>d_out</a:t>
            </a:r>
            <a:r>
              <a:t>(x) * </a:t>
            </a:r>
            <a:r>
              <a:rPr>
                <a:solidFill>
                  <a:schemeClr val="accent4">
                    <a:satOff val="-36012"/>
                    <a:lumOff val="-12196"/>
                  </a:schemeClr>
                </a:solidFill>
              </a:rPr>
              <a:t>k</a:t>
            </a:r>
            <a:r>
              <a:t>(r.x)</a:t>
            </a:r>
          </a:p>
        </p:txBody>
      </p:sp>
      <p:sp>
        <p:nvSpPr>
          <p:cNvPr id="750" name="scattering"/>
          <p:cNvSpPr txBox="1"/>
          <p:nvPr/>
        </p:nvSpPr>
        <p:spPr>
          <a:xfrm>
            <a:off x="766286" y="4537611"/>
            <a:ext cx="1866068" cy="548046"/>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3200"/>
            </a:lvl1pPr>
          </a:lstStyle>
          <a:p>
            <a:pPr/>
            <a:r>
              <a:t>scattering</a:t>
            </a:r>
          </a:p>
        </p:txBody>
      </p:sp>
      <p:sp>
        <p:nvSpPr>
          <p:cNvPr id="751" name="Rounded Rectangle"/>
          <p:cNvSpPr/>
          <p:nvPr/>
        </p:nvSpPr>
        <p:spPr>
          <a:xfrm>
            <a:off x="1446299" y="1674904"/>
            <a:ext cx="10192181" cy="1103239"/>
          </a:xfrm>
          <a:prstGeom prst="roundRect">
            <a:avLst>
              <a:gd name="adj" fmla="val 17267"/>
            </a:avLst>
          </a:prstGeom>
          <a:ln w="127000">
            <a:solidFill>
              <a:schemeClr val="accent5">
                <a:satOff val="-32755"/>
                <a:lumOff val="-12196"/>
              </a:schemeClr>
            </a:solidFill>
            <a:miter/>
          </a:ln>
        </p:spPr>
        <p:txBody>
          <a:bodyPr lIns="45719" rIns="45719" anchor="ctr"/>
          <a:lstStyle/>
          <a:p>
            <a:pPr/>
          </a:p>
        </p:txBody>
      </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5" name="Title 1"/>
          <p:cNvSpPr txBox="1"/>
          <p:nvPr>
            <p:ph type="title"/>
          </p:nvPr>
        </p:nvSpPr>
        <p:spPr>
          <a:xfrm>
            <a:off x="322431" y="2073"/>
            <a:ext cx="11095540" cy="799225"/>
          </a:xfrm>
          <a:prstGeom prst="rect">
            <a:avLst/>
          </a:prstGeom>
        </p:spPr>
        <p:txBody>
          <a:bodyPr/>
          <a:lstStyle>
            <a:lvl1pPr defTabSz="905255">
              <a:defRPr sz="3762"/>
            </a:lvl1pPr>
          </a:lstStyle>
          <a:p>
            <a:pPr/>
            <a:r>
              <a:t>We convert scattering to gathering for efficiency</a:t>
            </a:r>
          </a:p>
        </p:txBody>
      </p:sp>
      <p:sp>
        <p:nvSpPr>
          <p:cNvPr id="756" name="Circle"/>
          <p:cNvSpPr/>
          <p:nvPr/>
        </p:nvSpPr>
        <p:spPr>
          <a:xfrm>
            <a:off x="3264517" y="3574810"/>
            <a:ext cx="786525" cy="786525"/>
          </a:xfrm>
          <a:prstGeom prst="ellipse">
            <a:avLst/>
          </a:prstGeom>
          <a:solidFill>
            <a:srgbClr val="B3B3B3"/>
          </a:solidFill>
          <a:ln w="12700">
            <a:solidFill>
              <a:schemeClr val="accent1"/>
            </a:solidFill>
            <a:miter/>
          </a:ln>
        </p:spPr>
        <p:txBody>
          <a:bodyPr lIns="45719" rIns="45719" anchor="ctr"/>
          <a:lstStyle/>
          <a:p>
            <a:pPr/>
          </a:p>
        </p:txBody>
      </p:sp>
      <p:sp>
        <p:nvSpPr>
          <p:cNvPr id="757" name="Circle"/>
          <p:cNvSpPr/>
          <p:nvPr/>
        </p:nvSpPr>
        <p:spPr>
          <a:xfrm>
            <a:off x="3264517" y="5102878"/>
            <a:ext cx="786525" cy="786525"/>
          </a:xfrm>
          <a:prstGeom prst="ellipse">
            <a:avLst/>
          </a:prstGeom>
          <a:solidFill>
            <a:schemeClr val="accent5">
              <a:lumOff val="9754"/>
              <a:alpha val="29859"/>
            </a:schemeClr>
          </a:solidFill>
          <a:ln w="12700">
            <a:solidFill>
              <a:schemeClr val="accent1">
                <a:alpha val="29859"/>
              </a:schemeClr>
            </a:solidFill>
            <a:miter/>
          </a:ln>
        </p:spPr>
        <p:txBody>
          <a:bodyPr lIns="45719" rIns="45719" anchor="ctr"/>
          <a:lstStyle/>
          <a:p>
            <a:pPr>
              <a:defRPr>
                <a:solidFill>
                  <a:schemeClr val="accent5">
                    <a:lumOff val="9754"/>
                  </a:schemeClr>
                </a:solidFill>
              </a:defRPr>
            </a:pPr>
          </a:p>
        </p:txBody>
      </p:sp>
      <p:sp>
        <p:nvSpPr>
          <p:cNvPr id="758" name="Circle"/>
          <p:cNvSpPr/>
          <p:nvPr/>
        </p:nvSpPr>
        <p:spPr>
          <a:xfrm>
            <a:off x="4410475" y="3592636"/>
            <a:ext cx="786525" cy="786525"/>
          </a:xfrm>
          <a:prstGeom prst="ellipse">
            <a:avLst/>
          </a:prstGeom>
          <a:solidFill>
            <a:srgbClr val="B3B3B3"/>
          </a:solidFill>
          <a:ln w="12700">
            <a:solidFill>
              <a:schemeClr val="accent1"/>
            </a:solidFill>
            <a:miter/>
          </a:ln>
        </p:spPr>
        <p:txBody>
          <a:bodyPr lIns="45719" rIns="45719" anchor="ctr"/>
          <a:lstStyle/>
          <a:p>
            <a:pPr/>
          </a:p>
        </p:txBody>
      </p:sp>
      <p:sp>
        <p:nvSpPr>
          <p:cNvPr id="759" name="Circle"/>
          <p:cNvSpPr/>
          <p:nvPr/>
        </p:nvSpPr>
        <p:spPr>
          <a:xfrm>
            <a:off x="4410475" y="5120704"/>
            <a:ext cx="786525" cy="786525"/>
          </a:xfrm>
          <a:prstGeom prst="ellipse">
            <a:avLst/>
          </a:prstGeom>
          <a:solidFill>
            <a:schemeClr val="accent5">
              <a:lumOff val="9754"/>
            </a:schemeClr>
          </a:solidFill>
          <a:ln w="12700">
            <a:solidFill>
              <a:schemeClr val="accent1"/>
            </a:solidFill>
            <a:miter/>
          </a:ln>
        </p:spPr>
        <p:txBody>
          <a:bodyPr lIns="45719" rIns="45719" anchor="ctr"/>
          <a:lstStyle/>
          <a:p>
            <a:pPr>
              <a:defRPr>
                <a:solidFill>
                  <a:schemeClr val="accent5">
                    <a:lumOff val="9754"/>
                  </a:schemeClr>
                </a:solidFill>
              </a:defRPr>
            </a:pPr>
          </a:p>
        </p:txBody>
      </p:sp>
      <p:sp>
        <p:nvSpPr>
          <p:cNvPr id="760" name="Circle"/>
          <p:cNvSpPr/>
          <p:nvPr/>
        </p:nvSpPr>
        <p:spPr>
          <a:xfrm>
            <a:off x="5629585" y="3592636"/>
            <a:ext cx="786525" cy="786525"/>
          </a:xfrm>
          <a:prstGeom prst="ellipse">
            <a:avLst/>
          </a:prstGeom>
          <a:solidFill>
            <a:srgbClr val="B3B3B3"/>
          </a:solidFill>
          <a:ln w="12700">
            <a:solidFill>
              <a:schemeClr val="accent1"/>
            </a:solidFill>
            <a:miter/>
          </a:ln>
        </p:spPr>
        <p:txBody>
          <a:bodyPr lIns="45719" rIns="45719" anchor="ctr"/>
          <a:lstStyle/>
          <a:p>
            <a:pPr/>
          </a:p>
        </p:txBody>
      </p:sp>
      <p:sp>
        <p:nvSpPr>
          <p:cNvPr id="761" name="Circle"/>
          <p:cNvSpPr/>
          <p:nvPr/>
        </p:nvSpPr>
        <p:spPr>
          <a:xfrm>
            <a:off x="5629585" y="5102878"/>
            <a:ext cx="786525" cy="786525"/>
          </a:xfrm>
          <a:prstGeom prst="ellipse">
            <a:avLst/>
          </a:prstGeom>
          <a:solidFill>
            <a:schemeClr val="accent5">
              <a:lumOff val="9754"/>
            </a:schemeClr>
          </a:solidFill>
          <a:ln w="12700">
            <a:solidFill>
              <a:schemeClr val="accent1"/>
            </a:solidFill>
            <a:miter/>
          </a:ln>
        </p:spPr>
        <p:txBody>
          <a:bodyPr lIns="45719" rIns="45719" anchor="ctr"/>
          <a:lstStyle/>
          <a:p>
            <a:pPr>
              <a:defRPr>
                <a:solidFill>
                  <a:schemeClr val="accent5">
                    <a:lumOff val="9754"/>
                  </a:schemeClr>
                </a:solidFill>
              </a:defRPr>
            </a:pPr>
          </a:p>
        </p:txBody>
      </p:sp>
      <p:sp>
        <p:nvSpPr>
          <p:cNvPr id="762" name="Circle"/>
          <p:cNvSpPr/>
          <p:nvPr/>
        </p:nvSpPr>
        <p:spPr>
          <a:xfrm>
            <a:off x="6848695" y="3610831"/>
            <a:ext cx="786525" cy="786525"/>
          </a:xfrm>
          <a:prstGeom prst="ellipse">
            <a:avLst/>
          </a:prstGeom>
          <a:solidFill>
            <a:srgbClr val="B3B3B3"/>
          </a:solidFill>
          <a:ln w="12700">
            <a:solidFill>
              <a:schemeClr val="accent1"/>
            </a:solidFill>
            <a:miter/>
          </a:ln>
        </p:spPr>
        <p:txBody>
          <a:bodyPr lIns="45719" rIns="45719" anchor="ctr"/>
          <a:lstStyle/>
          <a:p>
            <a:pPr/>
          </a:p>
        </p:txBody>
      </p:sp>
      <p:sp>
        <p:nvSpPr>
          <p:cNvPr id="763" name="Circle"/>
          <p:cNvSpPr/>
          <p:nvPr/>
        </p:nvSpPr>
        <p:spPr>
          <a:xfrm>
            <a:off x="6848695" y="5102878"/>
            <a:ext cx="786525" cy="786525"/>
          </a:xfrm>
          <a:prstGeom prst="ellipse">
            <a:avLst/>
          </a:prstGeom>
          <a:solidFill>
            <a:schemeClr val="accent5">
              <a:lumOff val="9754"/>
            </a:schemeClr>
          </a:solidFill>
          <a:ln w="12700">
            <a:solidFill>
              <a:schemeClr val="accent1"/>
            </a:solidFill>
            <a:miter/>
          </a:ln>
        </p:spPr>
        <p:txBody>
          <a:bodyPr lIns="45719" rIns="45719" anchor="ctr"/>
          <a:lstStyle/>
          <a:p>
            <a:pPr>
              <a:defRPr>
                <a:solidFill>
                  <a:schemeClr val="accent5">
                    <a:lumOff val="9754"/>
                  </a:schemeClr>
                </a:solidFill>
              </a:defRPr>
            </a:pPr>
          </a:p>
        </p:txBody>
      </p:sp>
      <p:sp>
        <p:nvSpPr>
          <p:cNvPr id="764" name="Circle"/>
          <p:cNvSpPr/>
          <p:nvPr/>
        </p:nvSpPr>
        <p:spPr>
          <a:xfrm>
            <a:off x="8140958" y="3610831"/>
            <a:ext cx="786525" cy="786525"/>
          </a:xfrm>
          <a:prstGeom prst="ellipse">
            <a:avLst/>
          </a:prstGeom>
          <a:solidFill>
            <a:srgbClr val="B3B3B3"/>
          </a:solidFill>
          <a:ln w="12700">
            <a:solidFill>
              <a:schemeClr val="accent1"/>
            </a:solidFill>
            <a:miter/>
          </a:ln>
        </p:spPr>
        <p:txBody>
          <a:bodyPr lIns="45719" rIns="45719" anchor="ctr"/>
          <a:lstStyle/>
          <a:p>
            <a:pPr/>
          </a:p>
        </p:txBody>
      </p:sp>
      <p:sp>
        <p:nvSpPr>
          <p:cNvPr id="765" name="Circle"/>
          <p:cNvSpPr/>
          <p:nvPr/>
        </p:nvSpPr>
        <p:spPr>
          <a:xfrm>
            <a:off x="8067806" y="5102878"/>
            <a:ext cx="786525" cy="786525"/>
          </a:xfrm>
          <a:prstGeom prst="ellipse">
            <a:avLst/>
          </a:prstGeom>
          <a:solidFill>
            <a:schemeClr val="accent5">
              <a:lumOff val="9754"/>
              <a:alpha val="30000"/>
            </a:schemeClr>
          </a:solidFill>
          <a:ln w="12700">
            <a:solidFill>
              <a:schemeClr val="accent1">
                <a:alpha val="30000"/>
              </a:schemeClr>
            </a:solidFill>
            <a:miter/>
          </a:ln>
        </p:spPr>
        <p:txBody>
          <a:bodyPr lIns="45719" rIns="45719" anchor="ctr"/>
          <a:lstStyle/>
          <a:p>
            <a:pPr>
              <a:defRPr>
                <a:solidFill>
                  <a:schemeClr val="accent5">
                    <a:lumOff val="9754"/>
                  </a:schemeClr>
                </a:solidFill>
              </a:defRPr>
            </a:pPr>
          </a:p>
        </p:txBody>
      </p:sp>
      <p:sp>
        <p:nvSpPr>
          <p:cNvPr id="766" name="Line"/>
          <p:cNvSpPr/>
          <p:nvPr/>
        </p:nvSpPr>
        <p:spPr>
          <a:xfrm flipH="1">
            <a:off x="3828583" y="4558396"/>
            <a:ext cx="638039" cy="466349"/>
          </a:xfrm>
          <a:prstGeom prst="line">
            <a:avLst/>
          </a:prstGeom>
          <a:ln w="76200">
            <a:solidFill>
              <a:schemeClr val="accent6">
                <a:satOff val="-75221"/>
                <a:lumOff val="22254"/>
              </a:schemeClr>
            </a:solidFill>
            <a:miter/>
            <a:headEnd type="triangle"/>
          </a:ln>
        </p:spPr>
        <p:txBody>
          <a:bodyPr lIns="45719" rIns="45719"/>
          <a:lstStyle/>
          <a:p>
            <a:pPr/>
          </a:p>
        </p:txBody>
      </p:sp>
      <p:sp>
        <p:nvSpPr>
          <p:cNvPr id="767" name="Line"/>
          <p:cNvSpPr/>
          <p:nvPr/>
        </p:nvSpPr>
        <p:spPr>
          <a:xfrm>
            <a:off x="4847171" y="4502850"/>
            <a:ext cx="1" cy="512651"/>
          </a:xfrm>
          <a:prstGeom prst="line">
            <a:avLst/>
          </a:prstGeom>
          <a:ln w="76200">
            <a:solidFill>
              <a:schemeClr val="accent6">
                <a:satOff val="-75221"/>
                <a:lumOff val="22254"/>
              </a:schemeClr>
            </a:solidFill>
            <a:miter/>
            <a:headEnd type="triangle"/>
          </a:ln>
        </p:spPr>
        <p:txBody>
          <a:bodyPr lIns="45719" rIns="45719"/>
          <a:lstStyle/>
          <a:p>
            <a:pPr/>
          </a:p>
        </p:txBody>
      </p:sp>
      <p:sp>
        <p:nvSpPr>
          <p:cNvPr id="768" name="Line"/>
          <p:cNvSpPr/>
          <p:nvPr/>
        </p:nvSpPr>
        <p:spPr>
          <a:xfrm>
            <a:off x="5267199" y="4554443"/>
            <a:ext cx="498099" cy="498099"/>
          </a:xfrm>
          <a:prstGeom prst="line">
            <a:avLst/>
          </a:prstGeom>
          <a:ln w="76200">
            <a:solidFill>
              <a:schemeClr val="accent6">
                <a:satOff val="-75221"/>
                <a:lumOff val="22254"/>
              </a:schemeClr>
            </a:solidFill>
            <a:miter/>
            <a:headEnd type="triangle"/>
          </a:ln>
        </p:spPr>
        <p:txBody>
          <a:bodyPr lIns="45719" rIns="45719"/>
          <a:lstStyle/>
          <a:p>
            <a:pPr/>
          </a:p>
        </p:txBody>
      </p:sp>
      <p:sp>
        <p:nvSpPr>
          <p:cNvPr id="769" name="Circle"/>
          <p:cNvSpPr/>
          <p:nvPr/>
        </p:nvSpPr>
        <p:spPr>
          <a:xfrm>
            <a:off x="4515822" y="3680156"/>
            <a:ext cx="575831" cy="575832"/>
          </a:xfrm>
          <a:prstGeom prst="ellipse">
            <a:avLst/>
          </a:prstGeom>
          <a:solidFill>
            <a:schemeClr val="accent6">
              <a:satOff val="-75221"/>
              <a:lumOff val="22254"/>
            </a:schemeClr>
          </a:solidFill>
          <a:ln w="12700">
            <a:miter lim="400000"/>
          </a:ln>
        </p:spPr>
        <p:txBody>
          <a:bodyPr lIns="45719" rIns="45719" anchor="ctr"/>
          <a:lstStyle/>
          <a:p>
            <a:pPr/>
          </a:p>
        </p:txBody>
      </p:sp>
      <p:sp>
        <p:nvSpPr>
          <p:cNvPr id="770" name="no race condition"/>
          <p:cNvSpPr txBox="1"/>
          <p:nvPr/>
        </p:nvSpPr>
        <p:spPr>
          <a:xfrm>
            <a:off x="4496315" y="6012431"/>
            <a:ext cx="3199369" cy="548046"/>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3200"/>
            </a:lvl1pPr>
          </a:lstStyle>
          <a:p>
            <a:pPr/>
            <a:r>
              <a:t>no race condition</a:t>
            </a:r>
          </a:p>
        </p:txBody>
      </p:sp>
      <p:sp>
        <p:nvSpPr>
          <p:cNvPr id="771" name="out(x) = in(x - r.x) * k(r.x)"/>
          <p:cNvSpPr txBox="1"/>
          <p:nvPr/>
        </p:nvSpPr>
        <p:spPr>
          <a:xfrm>
            <a:off x="1976305" y="1028694"/>
            <a:ext cx="8093086" cy="5486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sz="3600">
                <a:latin typeface="Lucida Console"/>
                <a:ea typeface="Lucida Console"/>
                <a:cs typeface="Lucida Console"/>
                <a:sym typeface="Lucida Console"/>
              </a:defRPr>
            </a:pPr>
            <a:r>
              <a:rPr>
                <a:solidFill>
                  <a:schemeClr val="accent4">
                    <a:satOff val="-36012"/>
                    <a:lumOff val="-12196"/>
                  </a:schemeClr>
                </a:solidFill>
              </a:rPr>
              <a:t>out</a:t>
            </a:r>
            <a:r>
              <a:t>(x) = </a:t>
            </a:r>
            <a:r>
              <a:rPr>
                <a:solidFill>
                  <a:schemeClr val="accent4">
                    <a:satOff val="-36012"/>
                    <a:lumOff val="-12196"/>
                  </a:schemeClr>
                </a:solidFill>
              </a:rPr>
              <a:t>in</a:t>
            </a:r>
            <a:r>
              <a:t>(x - r.x) * </a:t>
            </a:r>
            <a:r>
              <a:rPr>
                <a:solidFill>
                  <a:schemeClr val="accent4">
                    <a:satOff val="-36012"/>
                    <a:lumOff val="-12196"/>
                  </a:schemeClr>
                </a:solidFill>
              </a:rPr>
              <a:t>k</a:t>
            </a:r>
            <a:r>
              <a:t>(r.x)</a:t>
            </a:r>
          </a:p>
        </p:txBody>
      </p:sp>
      <p:sp>
        <p:nvSpPr>
          <p:cNvPr id="772" name="Slide Number Placeholder 4"/>
          <p:cNvSpPr txBox="1"/>
          <p:nvPr>
            <p:ph type="sldNum" sz="quarter" idx="2"/>
          </p:nvPr>
        </p:nvSpPr>
        <p:spPr>
          <a:xfrm>
            <a:off x="11502936" y="6444934"/>
            <a:ext cx="203025" cy="177433"/>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773" name="d_in(x - r.x) = d_out(x) * k(r.x)"/>
          <p:cNvSpPr txBox="1"/>
          <p:nvPr/>
        </p:nvSpPr>
        <p:spPr>
          <a:xfrm>
            <a:off x="1653843" y="1910558"/>
            <a:ext cx="9195010" cy="5486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sz="3600">
                <a:latin typeface="Lucida Console"/>
                <a:ea typeface="Lucida Console"/>
                <a:cs typeface="Lucida Console"/>
                <a:sym typeface="Lucida Console"/>
              </a:defRPr>
            </a:pPr>
            <a:r>
              <a:rPr>
                <a:solidFill>
                  <a:schemeClr val="accent4">
                    <a:satOff val="-36012"/>
                    <a:lumOff val="-12196"/>
                  </a:schemeClr>
                </a:solidFill>
              </a:rPr>
              <a:t>d_in</a:t>
            </a:r>
            <a:r>
              <a:t>(x - r.x) = </a:t>
            </a:r>
            <a:r>
              <a:rPr>
                <a:solidFill>
                  <a:schemeClr val="accent4">
                    <a:satOff val="-36012"/>
                    <a:lumOff val="-12196"/>
                  </a:schemeClr>
                </a:solidFill>
              </a:rPr>
              <a:t>d_out</a:t>
            </a:r>
            <a:r>
              <a:t>(x) * </a:t>
            </a:r>
            <a:r>
              <a:rPr>
                <a:solidFill>
                  <a:schemeClr val="accent4">
                    <a:satOff val="-36012"/>
                    <a:lumOff val="-12196"/>
                  </a:schemeClr>
                </a:solidFill>
              </a:rPr>
              <a:t>k</a:t>
            </a:r>
            <a:r>
              <a:t>(r.x)</a:t>
            </a:r>
          </a:p>
        </p:txBody>
      </p:sp>
      <p:sp>
        <p:nvSpPr>
          <p:cNvPr id="774" name="gathering"/>
          <p:cNvSpPr txBox="1"/>
          <p:nvPr/>
        </p:nvSpPr>
        <p:spPr>
          <a:xfrm>
            <a:off x="766286" y="4537611"/>
            <a:ext cx="1798797" cy="548046"/>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3200"/>
            </a:lvl1pPr>
          </a:lstStyle>
          <a:p>
            <a:pPr/>
            <a:r>
              <a:t>gathering</a:t>
            </a:r>
          </a:p>
        </p:txBody>
      </p:sp>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8" name="Title 1"/>
          <p:cNvSpPr txBox="1"/>
          <p:nvPr>
            <p:ph type="title"/>
          </p:nvPr>
        </p:nvSpPr>
        <p:spPr>
          <a:xfrm>
            <a:off x="322431" y="2073"/>
            <a:ext cx="11095540" cy="799225"/>
          </a:xfrm>
          <a:prstGeom prst="rect">
            <a:avLst/>
          </a:prstGeom>
        </p:spPr>
        <p:txBody>
          <a:bodyPr/>
          <a:lstStyle>
            <a:lvl1pPr defTabSz="905255">
              <a:defRPr sz="3762"/>
            </a:lvl1pPr>
          </a:lstStyle>
          <a:p>
            <a:pPr/>
            <a:r>
              <a:t>We convert scattering to gathering for efficiency</a:t>
            </a:r>
          </a:p>
        </p:txBody>
      </p:sp>
      <p:sp>
        <p:nvSpPr>
          <p:cNvPr id="779" name="Circle"/>
          <p:cNvSpPr/>
          <p:nvPr/>
        </p:nvSpPr>
        <p:spPr>
          <a:xfrm>
            <a:off x="3264517" y="3574810"/>
            <a:ext cx="786525" cy="786525"/>
          </a:xfrm>
          <a:prstGeom prst="ellipse">
            <a:avLst/>
          </a:prstGeom>
          <a:solidFill>
            <a:srgbClr val="B3B3B3"/>
          </a:solidFill>
          <a:ln w="12700">
            <a:solidFill>
              <a:schemeClr val="accent1"/>
            </a:solidFill>
            <a:miter/>
          </a:ln>
        </p:spPr>
        <p:txBody>
          <a:bodyPr lIns="45719" rIns="45719" anchor="ctr"/>
          <a:lstStyle/>
          <a:p>
            <a:pPr/>
          </a:p>
        </p:txBody>
      </p:sp>
      <p:sp>
        <p:nvSpPr>
          <p:cNvPr id="780" name="Circle"/>
          <p:cNvSpPr/>
          <p:nvPr/>
        </p:nvSpPr>
        <p:spPr>
          <a:xfrm>
            <a:off x="3264517" y="5102878"/>
            <a:ext cx="786525" cy="786525"/>
          </a:xfrm>
          <a:prstGeom prst="ellipse">
            <a:avLst/>
          </a:prstGeom>
          <a:solidFill>
            <a:schemeClr val="accent5">
              <a:lumOff val="9754"/>
              <a:alpha val="29859"/>
            </a:schemeClr>
          </a:solidFill>
          <a:ln w="12700">
            <a:solidFill>
              <a:schemeClr val="accent1">
                <a:alpha val="29859"/>
              </a:schemeClr>
            </a:solidFill>
            <a:miter/>
          </a:ln>
        </p:spPr>
        <p:txBody>
          <a:bodyPr lIns="45719" rIns="45719" anchor="ctr"/>
          <a:lstStyle/>
          <a:p>
            <a:pPr>
              <a:defRPr>
                <a:solidFill>
                  <a:schemeClr val="accent5">
                    <a:lumOff val="9754"/>
                  </a:schemeClr>
                </a:solidFill>
              </a:defRPr>
            </a:pPr>
          </a:p>
        </p:txBody>
      </p:sp>
      <p:sp>
        <p:nvSpPr>
          <p:cNvPr id="781" name="Circle"/>
          <p:cNvSpPr/>
          <p:nvPr/>
        </p:nvSpPr>
        <p:spPr>
          <a:xfrm>
            <a:off x="4410475" y="3592636"/>
            <a:ext cx="786525" cy="786525"/>
          </a:xfrm>
          <a:prstGeom prst="ellipse">
            <a:avLst/>
          </a:prstGeom>
          <a:solidFill>
            <a:srgbClr val="B3B3B3"/>
          </a:solidFill>
          <a:ln w="12700">
            <a:solidFill>
              <a:schemeClr val="accent1"/>
            </a:solidFill>
            <a:miter/>
          </a:ln>
        </p:spPr>
        <p:txBody>
          <a:bodyPr lIns="45719" rIns="45719" anchor="ctr"/>
          <a:lstStyle/>
          <a:p>
            <a:pPr/>
          </a:p>
        </p:txBody>
      </p:sp>
      <p:sp>
        <p:nvSpPr>
          <p:cNvPr id="782" name="Circle"/>
          <p:cNvSpPr/>
          <p:nvPr/>
        </p:nvSpPr>
        <p:spPr>
          <a:xfrm>
            <a:off x="4410475" y="5120704"/>
            <a:ext cx="786525" cy="786525"/>
          </a:xfrm>
          <a:prstGeom prst="ellipse">
            <a:avLst/>
          </a:prstGeom>
          <a:solidFill>
            <a:schemeClr val="accent5">
              <a:lumOff val="9754"/>
            </a:schemeClr>
          </a:solidFill>
          <a:ln w="12700">
            <a:solidFill>
              <a:schemeClr val="accent1"/>
            </a:solidFill>
            <a:miter/>
          </a:ln>
        </p:spPr>
        <p:txBody>
          <a:bodyPr lIns="45719" rIns="45719" anchor="ctr"/>
          <a:lstStyle/>
          <a:p>
            <a:pPr>
              <a:defRPr>
                <a:solidFill>
                  <a:schemeClr val="accent5">
                    <a:lumOff val="9754"/>
                  </a:schemeClr>
                </a:solidFill>
              </a:defRPr>
            </a:pPr>
          </a:p>
        </p:txBody>
      </p:sp>
      <p:sp>
        <p:nvSpPr>
          <p:cNvPr id="783" name="Circle"/>
          <p:cNvSpPr/>
          <p:nvPr/>
        </p:nvSpPr>
        <p:spPr>
          <a:xfrm>
            <a:off x="5629585" y="3592636"/>
            <a:ext cx="786525" cy="786525"/>
          </a:xfrm>
          <a:prstGeom prst="ellipse">
            <a:avLst/>
          </a:prstGeom>
          <a:solidFill>
            <a:srgbClr val="B3B3B3"/>
          </a:solidFill>
          <a:ln w="12700">
            <a:solidFill>
              <a:schemeClr val="accent1"/>
            </a:solidFill>
            <a:miter/>
          </a:ln>
        </p:spPr>
        <p:txBody>
          <a:bodyPr lIns="45719" rIns="45719" anchor="ctr"/>
          <a:lstStyle/>
          <a:p>
            <a:pPr/>
          </a:p>
        </p:txBody>
      </p:sp>
      <p:sp>
        <p:nvSpPr>
          <p:cNvPr id="784" name="Circle"/>
          <p:cNvSpPr/>
          <p:nvPr/>
        </p:nvSpPr>
        <p:spPr>
          <a:xfrm>
            <a:off x="5629585" y="5102878"/>
            <a:ext cx="786525" cy="786525"/>
          </a:xfrm>
          <a:prstGeom prst="ellipse">
            <a:avLst/>
          </a:prstGeom>
          <a:solidFill>
            <a:schemeClr val="accent5">
              <a:lumOff val="9754"/>
            </a:schemeClr>
          </a:solidFill>
          <a:ln w="12700">
            <a:solidFill>
              <a:schemeClr val="accent1"/>
            </a:solidFill>
            <a:miter/>
          </a:ln>
        </p:spPr>
        <p:txBody>
          <a:bodyPr lIns="45719" rIns="45719" anchor="ctr"/>
          <a:lstStyle/>
          <a:p>
            <a:pPr>
              <a:defRPr>
                <a:solidFill>
                  <a:schemeClr val="accent5">
                    <a:lumOff val="9754"/>
                  </a:schemeClr>
                </a:solidFill>
              </a:defRPr>
            </a:pPr>
          </a:p>
        </p:txBody>
      </p:sp>
      <p:sp>
        <p:nvSpPr>
          <p:cNvPr id="785" name="Circle"/>
          <p:cNvSpPr/>
          <p:nvPr/>
        </p:nvSpPr>
        <p:spPr>
          <a:xfrm>
            <a:off x="6848695" y="3610831"/>
            <a:ext cx="786525" cy="786525"/>
          </a:xfrm>
          <a:prstGeom prst="ellipse">
            <a:avLst/>
          </a:prstGeom>
          <a:solidFill>
            <a:srgbClr val="B3B3B3"/>
          </a:solidFill>
          <a:ln w="12700">
            <a:solidFill>
              <a:schemeClr val="accent1"/>
            </a:solidFill>
            <a:miter/>
          </a:ln>
        </p:spPr>
        <p:txBody>
          <a:bodyPr lIns="45719" rIns="45719" anchor="ctr"/>
          <a:lstStyle/>
          <a:p>
            <a:pPr/>
          </a:p>
        </p:txBody>
      </p:sp>
      <p:sp>
        <p:nvSpPr>
          <p:cNvPr id="786" name="Circle"/>
          <p:cNvSpPr/>
          <p:nvPr/>
        </p:nvSpPr>
        <p:spPr>
          <a:xfrm>
            <a:off x="6848695" y="5102878"/>
            <a:ext cx="786525" cy="786525"/>
          </a:xfrm>
          <a:prstGeom prst="ellipse">
            <a:avLst/>
          </a:prstGeom>
          <a:solidFill>
            <a:schemeClr val="accent5">
              <a:lumOff val="9754"/>
            </a:schemeClr>
          </a:solidFill>
          <a:ln w="12700">
            <a:solidFill>
              <a:schemeClr val="accent1"/>
            </a:solidFill>
            <a:miter/>
          </a:ln>
        </p:spPr>
        <p:txBody>
          <a:bodyPr lIns="45719" rIns="45719" anchor="ctr"/>
          <a:lstStyle/>
          <a:p>
            <a:pPr>
              <a:defRPr>
                <a:solidFill>
                  <a:schemeClr val="accent5">
                    <a:lumOff val="9754"/>
                  </a:schemeClr>
                </a:solidFill>
              </a:defRPr>
            </a:pPr>
          </a:p>
        </p:txBody>
      </p:sp>
      <p:sp>
        <p:nvSpPr>
          <p:cNvPr id="787" name="Circle"/>
          <p:cNvSpPr/>
          <p:nvPr/>
        </p:nvSpPr>
        <p:spPr>
          <a:xfrm>
            <a:off x="8140958" y="3610831"/>
            <a:ext cx="786525" cy="786525"/>
          </a:xfrm>
          <a:prstGeom prst="ellipse">
            <a:avLst/>
          </a:prstGeom>
          <a:solidFill>
            <a:srgbClr val="B3B3B3"/>
          </a:solidFill>
          <a:ln w="12700">
            <a:solidFill>
              <a:schemeClr val="accent1"/>
            </a:solidFill>
            <a:miter/>
          </a:ln>
        </p:spPr>
        <p:txBody>
          <a:bodyPr lIns="45719" rIns="45719" anchor="ctr"/>
          <a:lstStyle/>
          <a:p>
            <a:pPr/>
          </a:p>
        </p:txBody>
      </p:sp>
      <p:sp>
        <p:nvSpPr>
          <p:cNvPr id="788" name="Circle"/>
          <p:cNvSpPr/>
          <p:nvPr/>
        </p:nvSpPr>
        <p:spPr>
          <a:xfrm>
            <a:off x="8067806" y="5102878"/>
            <a:ext cx="786525" cy="786525"/>
          </a:xfrm>
          <a:prstGeom prst="ellipse">
            <a:avLst/>
          </a:prstGeom>
          <a:solidFill>
            <a:schemeClr val="accent5">
              <a:lumOff val="9754"/>
              <a:alpha val="30000"/>
            </a:schemeClr>
          </a:solidFill>
          <a:ln w="12700">
            <a:solidFill>
              <a:schemeClr val="accent1">
                <a:alpha val="30000"/>
              </a:schemeClr>
            </a:solidFill>
            <a:miter/>
          </a:ln>
        </p:spPr>
        <p:txBody>
          <a:bodyPr lIns="45719" rIns="45719" anchor="ctr"/>
          <a:lstStyle/>
          <a:p>
            <a:pPr>
              <a:defRPr>
                <a:solidFill>
                  <a:schemeClr val="accent5">
                    <a:lumOff val="9754"/>
                  </a:schemeClr>
                </a:solidFill>
              </a:defRPr>
            </a:pPr>
          </a:p>
        </p:txBody>
      </p:sp>
      <p:sp>
        <p:nvSpPr>
          <p:cNvPr id="789" name="Line"/>
          <p:cNvSpPr/>
          <p:nvPr/>
        </p:nvSpPr>
        <p:spPr>
          <a:xfrm flipH="1">
            <a:off x="3828583" y="4558396"/>
            <a:ext cx="638039" cy="466349"/>
          </a:xfrm>
          <a:prstGeom prst="line">
            <a:avLst/>
          </a:prstGeom>
          <a:ln w="76200">
            <a:solidFill>
              <a:schemeClr val="accent6">
                <a:satOff val="-75221"/>
                <a:lumOff val="22254"/>
              </a:schemeClr>
            </a:solidFill>
            <a:miter/>
            <a:headEnd type="triangle"/>
          </a:ln>
        </p:spPr>
        <p:txBody>
          <a:bodyPr lIns="45719" rIns="45719"/>
          <a:lstStyle/>
          <a:p>
            <a:pPr/>
          </a:p>
        </p:txBody>
      </p:sp>
      <p:sp>
        <p:nvSpPr>
          <p:cNvPr id="790" name="Line"/>
          <p:cNvSpPr/>
          <p:nvPr/>
        </p:nvSpPr>
        <p:spPr>
          <a:xfrm>
            <a:off x="4847171" y="4502850"/>
            <a:ext cx="1" cy="512651"/>
          </a:xfrm>
          <a:prstGeom prst="line">
            <a:avLst/>
          </a:prstGeom>
          <a:ln w="76200">
            <a:solidFill>
              <a:schemeClr val="accent6">
                <a:satOff val="-75221"/>
                <a:lumOff val="22254"/>
              </a:schemeClr>
            </a:solidFill>
            <a:miter/>
            <a:headEnd type="triangle"/>
          </a:ln>
        </p:spPr>
        <p:txBody>
          <a:bodyPr lIns="45719" rIns="45719"/>
          <a:lstStyle/>
          <a:p>
            <a:pPr/>
          </a:p>
        </p:txBody>
      </p:sp>
      <p:sp>
        <p:nvSpPr>
          <p:cNvPr id="791" name="Line"/>
          <p:cNvSpPr/>
          <p:nvPr/>
        </p:nvSpPr>
        <p:spPr>
          <a:xfrm>
            <a:off x="5267199" y="4554443"/>
            <a:ext cx="498099" cy="498099"/>
          </a:xfrm>
          <a:prstGeom prst="line">
            <a:avLst/>
          </a:prstGeom>
          <a:ln w="76200">
            <a:solidFill>
              <a:schemeClr val="accent6">
                <a:satOff val="-75221"/>
                <a:lumOff val="22254"/>
              </a:schemeClr>
            </a:solidFill>
            <a:miter/>
            <a:headEnd type="triangle"/>
          </a:ln>
        </p:spPr>
        <p:txBody>
          <a:bodyPr lIns="45719" rIns="45719"/>
          <a:lstStyle/>
          <a:p>
            <a:pPr/>
          </a:p>
        </p:txBody>
      </p:sp>
      <p:sp>
        <p:nvSpPr>
          <p:cNvPr id="792" name="Circle"/>
          <p:cNvSpPr/>
          <p:nvPr/>
        </p:nvSpPr>
        <p:spPr>
          <a:xfrm>
            <a:off x="4515822" y="3680156"/>
            <a:ext cx="575831" cy="575832"/>
          </a:xfrm>
          <a:prstGeom prst="ellipse">
            <a:avLst/>
          </a:prstGeom>
          <a:solidFill>
            <a:schemeClr val="accent6">
              <a:satOff val="-75221"/>
              <a:lumOff val="22254"/>
            </a:schemeClr>
          </a:solidFill>
          <a:ln w="12700">
            <a:miter lim="400000"/>
          </a:ln>
        </p:spPr>
        <p:txBody>
          <a:bodyPr lIns="45719" rIns="45719" anchor="ctr"/>
          <a:lstStyle/>
          <a:p>
            <a:pPr/>
          </a:p>
        </p:txBody>
      </p:sp>
      <p:sp>
        <p:nvSpPr>
          <p:cNvPr id="793" name="no race condition"/>
          <p:cNvSpPr txBox="1"/>
          <p:nvPr/>
        </p:nvSpPr>
        <p:spPr>
          <a:xfrm>
            <a:off x="4496315" y="6012431"/>
            <a:ext cx="3199369" cy="548046"/>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3200"/>
            </a:lvl1pPr>
          </a:lstStyle>
          <a:p>
            <a:pPr/>
            <a:r>
              <a:t>no race condition</a:t>
            </a:r>
          </a:p>
        </p:txBody>
      </p:sp>
      <p:sp>
        <p:nvSpPr>
          <p:cNvPr id="794" name="out(x) = in(x - r.x) * k(r.x)"/>
          <p:cNvSpPr txBox="1"/>
          <p:nvPr/>
        </p:nvSpPr>
        <p:spPr>
          <a:xfrm>
            <a:off x="1976305" y="1028694"/>
            <a:ext cx="8093086" cy="5486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sz="3600">
                <a:latin typeface="Lucida Console"/>
                <a:ea typeface="Lucida Console"/>
                <a:cs typeface="Lucida Console"/>
                <a:sym typeface="Lucida Console"/>
              </a:defRPr>
            </a:pPr>
            <a:r>
              <a:rPr>
                <a:solidFill>
                  <a:schemeClr val="accent4">
                    <a:satOff val="-36012"/>
                    <a:lumOff val="-12196"/>
                  </a:schemeClr>
                </a:solidFill>
              </a:rPr>
              <a:t>out</a:t>
            </a:r>
            <a:r>
              <a:t>(x) = </a:t>
            </a:r>
            <a:r>
              <a:rPr>
                <a:solidFill>
                  <a:schemeClr val="accent4">
                    <a:satOff val="-36012"/>
                    <a:lumOff val="-12196"/>
                  </a:schemeClr>
                </a:solidFill>
              </a:rPr>
              <a:t>in</a:t>
            </a:r>
            <a:r>
              <a:t>(x - r.x) * </a:t>
            </a:r>
            <a:r>
              <a:rPr>
                <a:solidFill>
                  <a:schemeClr val="accent4">
                    <a:satOff val="-36012"/>
                    <a:lumOff val="-12196"/>
                  </a:schemeClr>
                </a:solidFill>
              </a:rPr>
              <a:t>k</a:t>
            </a:r>
            <a:r>
              <a:t>(r.x)</a:t>
            </a:r>
          </a:p>
        </p:txBody>
      </p:sp>
      <p:sp>
        <p:nvSpPr>
          <p:cNvPr id="795" name="Slide Number Placeholder 4"/>
          <p:cNvSpPr txBox="1"/>
          <p:nvPr>
            <p:ph type="sldNum" sz="quarter" idx="2"/>
          </p:nvPr>
        </p:nvSpPr>
        <p:spPr>
          <a:xfrm>
            <a:off x="11502936" y="6444934"/>
            <a:ext cx="203025" cy="177433"/>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796" name="d_in(x - r.x) = d_out(x) * k(r.x)"/>
          <p:cNvSpPr txBox="1"/>
          <p:nvPr/>
        </p:nvSpPr>
        <p:spPr>
          <a:xfrm>
            <a:off x="1653843" y="1910558"/>
            <a:ext cx="9195010" cy="5486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sz="3600">
                <a:latin typeface="Lucida Console"/>
                <a:ea typeface="Lucida Console"/>
                <a:cs typeface="Lucida Console"/>
                <a:sym typeface="Lucida Console"/>
              </a:defRPr>
            </a:pPr>
            <a:r>
              <a:rPr>
                <a:solidFill>
                  <a:schemeClr val="accent4">
                    <a:satOff val="-36012"/>
                    <a:lumOff val="-12196"/>
                  </a:schemeClr>
                </a:solidFill>
              </a:rPr>
              <a:t>d_in</a:t>
            </a:r>
            <a:r>
              <a:t>(x - r.x) = </a:t>
            </a:r>
            <a:r>
              <a:rPr>
                <a:solidFill>
                  <a:schemeClr val="accent4">
                    <a:satOff val="-36012"/>
                    <a:lumOff val="-12196"/>
                  </a:schemeClr>
                </a:solidFill>
              </a:rPr>
              <a:t>d_out</a:t>
            </a:r>
            <a:r>
              <a:t>(x) * </a:t>
            </a:r>
            <a:r>
              <a:rPr>
                <a:solidFill>
                  <a:schemeClr val="accent4">
                    <a:satOff val="-36012"/>
                    <a:lumOff val="-12196"/>
                  </a:schemeClr>
                </a:solidFill>
              </a:rPr>
              <a:t>k</a:t>
            </a:r>
            <a:r>
              <a:t>(r.x)</a:t>
            </a:r>
          </a:p>
        </p:txBody>
      </p:sp>
      <p:sp>
        <p:nvSpPr>
          <p:cNvPr id="797" name="gathering"/>
          <p:cNvSpPr txBox="1"/>
          <p:nvPr/>
        </p:nvSpPr>
        <p:spPr>
          <a:xfrm>
            <a:off x="766286" y="4537611"/>
            <a:ext cx="1798797" cy="548046"/>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3200"/>
            </a:lvl1pPr>
          </a:lstStyle>
          <a:p>
            <a:pPr/>
            <a:r>
              <a:t>gathering</a:t>
            </a:r>
          </a:p>
        </p:txBody>
      </p:sp>
      <p:sp>
        <p:nvSpPr>
          <p:cNvPr id="798" name="d_in(u) = d_out(u + r.x) * k(r.x)"/>
          <p:cNvSpPr txBox="1"/>
          <p:nvPr/>
        </p:nvSpPr>
        <p:spPr>
          <a:xfrm>
            <a:off x="1653843" y="2739509"/>
            <a:ext cx="9195010" cy="5486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sz="3600">
                <a:latin typeface="Lucida Console"/>
                <a:ea typeface="Lucida Console"/>
                <a:cs typeface="Lucida Console"/>
                <a:sym typeface="Lucida Console"/>
              </a:defRPr>
            </a:pPr>
            <a:r>
              <a:rPr>
                <a:solidFill>
                  <a:schemeClr val="accent4">
                    <a:satOff val="-36012"/>
                    <a:lumOff val="-12196"/>
                  </a:schemeClr>
                </a:solidFill>
              </a:rPr>
              <a:t>d_in</a:t>
            </a:r>
            <a:r>
              <a:t>(u) = </a:t>
            </a:r>
            <a:r>
              <a:rPr>
                <a:solidFill>
                  <a:schemeClr val="accent4">
                    <a:satOff val="-36012"/>
                    <a:lumOff val="-12196"/>
                  </a:schemeClr>
                </a:solidFill>
              </a:rPr>
              <a:t>d_out</a:t>
            </a:r>
            <a:r>
              <a:t>(u + r.x) * </a:t>
            </a:r>
            <a:r>
              <a:rPr>
                <a:solidFill>
                  <a:schemeClr val="accent4">
                    <a:satOff val="-36012"/>
                    <a:lumOff val="-12196"/>
                  </a:schemeClr>
                </a:solidFill>
              </a:rPr>
              <a:t>k</a:t>
            </a:r>
            <a:r>
              <a:t>(r.x)</a:t>
            </a:r>
          </a:p>
        </p:txBody>
      </p:sp>
      <p:sp>
        <p:nvSpPr>
          <p:cNvPr id="799" name="Rounded Rectangle"/>
          <p:cNvSpPr/>
          <p:nvPr/>
        </p:nvSpPr>
        <p:spPr>
          <a:xfrm>
            <a:off x="1446299" y="2516246"/>
            <a:ext cx="10192181" cy="1103239"/>
          </a:xfrm>
          <a:prstGeom prst="roundRect">
            <a:avLst>
              <a:gd name="adj" fmla="val 17267"/>
            </a:avLst>
          </a:prstGeom>
          <a:ln w="127000">
            <a:solidFill>
              <a:schemeClr val="accent5">
                <a:satOff val="-32755"/>
                <a:lumOff val="-12196"/>
              </a:schemeClr>
            </a:solidFill>
            <a:miter/>
          </a:ln>
        </p:spPr>
        <p:txBody>
          <a:bodyPr lIns="45719" rIns="45719" anchor="ctr"/>
          <a:lstStyle/>
          <a:p>
            <a:pPr/>
          </a:p>
        </p:txBody>
      </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3" name="Title 1"/>
          <p:cNvSpPr txBox="1"/>
          <p:nvPr>
            <p:ph type="title"/>
          </p:nvPr>
        </p:nvSpPr>
        <p:spPr>
          <a:xfrm>
            <a:off x="322431" y="2073"/>
            <a:ext cx="11095540" cy="799225"/>
          </a:xfrm>
          <a:prstGeom prst="rect">
            <a:avLst/>
          </a:prstGeom>
        </p:spPr>
        <p:txBody>
          <a:bodyPr/>
          <a:lstStyle>
            <a:lvl1pPr>
              <a:defRPr sz="3800"/>
            </a:lvl1pPr>
          </a:lstStyle>
          <a:p>
            <a:pPr/>
            <a:r>
              <a:t>The conversion handles more than convolution</a:t>
            </a:r>
          </a:p>
        </p:txBody>
      </p:sp>
      <p:sp>
        <p:nvSpPr>
          <p:cNvPr id="804" name="in(x + y, y) -&gt; d_out(u - v, v)"/>
          <p:cNvSpPr txBox="1"/>
          <p:nvPr/>
        </p:nvSpPr>
        <p:spPr>
          <a:xfrm>
            <a:off x="1640983" y="2903739"/>
            <a:ext cx="8644048" cy="5486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spcBef>
                <a:spcPts val="3700"/>
              </a:spcBef>
              <a:defRPr sz="3600">
                <a:latin typeface="Lucida Console"/>
                <a:ea typeface="Lucida Console"/>
                <a:cs typeface="Lucida Console"/>
                <a:sym typeface="Lucida Console"/>
              </a:defRPr>
            </a:pPr>
            <a:r>
              <a:rPr>
                <a:solidFill>
                  <a:schemeClr val="accent4">
                    <a:satOff val="-36012"/>
                    <a:lumOff val="-12196"/>
                  </a:schemeClr>
                </a:solidFill>
              </a:rPr>
              <a:t>in</a:t>
            </a:r>
            <a:r>
              <a:t>(x + y, y) -&gt; </a:t>
            </a:r>
            <a:r>
              <a:rPr>
                <a:solidFill>
                  <a:schemeClr val="accent4">
                    <a:satOff val="-36012"/>
                    <a:lumOff val="-12196"/>
                  </a:schemeClr>
                </a:solidFill>
              </a:rPr>
              <a:t>d_out</a:t>
            </a:r>
            <a:r>
              <a:t>(u - v, v)</a:t>
            </a:r>
          </a:p>
        </p:txBody>
      </p:sp>
      <p:sp>
        <p:nvSpPr>
          <p:cNvPr id="805" name="let u = x + y, v = y"/>
          <p:cNvSpPr txBox="1"/>
          <p:nvPr/>
        </p:nvSpPr>
        <p:spPr>
          <a:xfrm>
            <a:off x="1082525" y="2062282"/>
            <a:ext cx="5613758" cy="5486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spcBef>
                <a:spcPts val="3700"/>
              </a:spcBef>
              <a:defRPr sz="3600">
                <a:latin typeface="Lucida Console"/>
                <a:ea typeface="Lucida Console"/>
                <a:cs typeface="Lucida Console"/>
                <a:sym typeface="Lucida Console"/>
              </a:defRPr>
            </a:lvl1pPr>
          </a:lstStyle>
          <a:p>
            <a:pPr/>
            <a:r>
              <a:t>let u = x + y, v = y</a:t>
            </a:r>
          </a:p>
        </p:txBody>
      </p:sp>
      <p:sp>
        <p:nvSpPr>
          <p:cNvPr id="806" name="Slide Number Placeholder 4"/>
          <p:cNvSpPr txBox="1"/>
          <p:nvPr>
            <p:ph type="sldNum" sz="quarter" idx="2"/>
          </p:nvPr>
        </p:nvSpPr>
        <p:spPr>
          <a:xfrm>
            <a:off x="11502936" y="6444934"/>
            <a:ext cx="203025" cy="177433"/>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0" name="Title 1"/>
          <p:cNvSpPr txBox="1"/>
          <p:nvPr>
            <p:ph type="title"/>
          </p:nvPr>
        </p:nvSpPr>
        <p:spPr>
          <a:xfrm>
            <a:off x="322431" y="2073"/>
            <a:ext cx="11095540" cy="799225"/>
          </a:xfrm>
          <a:prstGeom prst="rect">
            <a:avLst/>
          </a:prstGeom>
        </p:spPr>
        <p:txBody>
          <a:bodyPr/>
          <a:lstStyle>
            <a:lvl1pPr>
              <a:defRPr sz="3800"/>
            </a:lvl1pPr>
          </a:lstStyle>
          <a:p>
            <a:pPr/>
            <a:r>
              <a:t>The conversion handles more than convolution</a:t>
            </a:r>
          </a:p>
        </p:txBody>
      </p:sp>
      <p:sp>
        <p:nvSpPr>
          <p:cNvPr id="811" name="in(x / 4) -&gt; d_out(4 * u + r.x)"/>
          <p:cNvSpPr txBox="1"/>
          <p:nvPr/>
        </p:nvSpPr>
        <p:spPr>
          <a:xfrm>
            <a:off x="1554719" y="4798800"/>
            <a:ext cx="8644048" cy="5486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spcBef>
                <a:spcPts val="3700"/>
              </a:spcBef>
              <a:defRPr sz="3600">
                <a:latin typeface="Lucida Console"/>
                <a:ea typeface="Lucida Console"/>
                <a:cs typeface="Lucida Console"/>
                <a:sym typeface="Lucida Console"/>
              </a:defRPr>
            </a:pPr>
            <a:r>
              <a:rPr>
                <a:solidFill>
                  <a:schemeClr val="accent4">
                    <a:satOff val="-36012"/>
                    <a:lumOff val="-12196"/>
                  </a:schemeClr>
                </a:solidFill>
              </a:rPr>
              <a:t>in</a:t>
            </a:r>
            <a:r>
              <a:t>(x / 4) -&gt; </a:t>
            </a:r>
            <a:r>
              <a:rPr>
                <a:solidFill>
                  <a:schemeClr val="accent4">
                    <a:satOff val="-36012"/>
                    <a:lumOff val="-12196"/>
                  </a:schemeClr>
                </a:solidFill>
              </a:rPr>
              <a:t>d_out</a:t>
            </a:r>
            <a:r>
              <a:t>(4 * u + r.x)</a:t>
            </a:r>
          </a:p>
        </p:txBody>
      </p:sp>
      <p:sp>
        <p:nvSpPr>
          <p:cNvPr id="812" name="let u = int(x / 4)"/>
          <p:cNvSpPr txBox="1"/>
          <p:nvPr/>
        </p:nvSpPr>
        <p:spPr>
          <a:xfrm>
            <a:off x="978631" y="3871908"/>
            <a:ext cx="5062797" cy="5486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spcBef>
                <a:spcPts val="3700"/>
              </a:spcBef>
              <a:defRPr sz="3600">
                <a:latin typeface="Lucida Console"/>
                <a:ea typeface="Lucida Console"/>
                <a:cs typeface="Lucida Console"/>
                <a:sym typeface="Lucida Console"/>
              </a:defRPr>
            </a:lvl1pPr>
          </a:lstStyle>
          <a:p>
            <a:pPr/>
            <a:r>
              <a:t>let u = int(x / 4)</a:t>
            </a:r>
          </a:p>
        </p:txBody>
      </p:sp>
      <p:sp>
        <p:nvSpPr>
          <p:cNvPr id="813" name="Slide Number Placeholder 4"/>
          <p:cNvSpPr txBox="1"/>
          <p:nvPr>
            <p:ph type="sldNum" sz="quarter" idx="2"/>
          </p:nvPr>
        </p:nvSpPr>
        <p:spPr>
          <a:xfrm>
            <a:off x="11502936" y="6444934"/>
            <a:ext cx="203025" cy="177433"/>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814" name="in(x + y, y) -&gt; d_out(u - v, v)"/>
          <p:cNvSpPr txBox="1"/>
          <p:nvPr/>
        </p:nvSpPr>
        <p:spPr>
          <a:xfrm>
            <a:off x="1640983" y="2903739"/>
            <a:ext cx="8644048" cy="5486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spcBef>
                <a:spcPts val="3700"/>
              </a:spcBef>
              <a:defRPr sz="3600">
                <a:latin typeface="Lucida Console"/>
                <a:ea typeface="Lucida Console"/>
                <a:cs typeface="Lucida Console"/>
                <a:sym typeface="Lucida Console"/>
              </a:defRPr>
            </a:pPr>
            <a:r>
              <a:rPr>
                <a:solidFill>
                  <a:schemeClr val="accent4">
                    <a:satOff val="-36012"/>
                    <a:lumOff val="-12196"/>
                  </a:schemeClr>
                </a:solidFill>
              </a:rPr>
              <a:t>in</a:t>
            </a:r>
            <a:r>
              <a:t>(x + y, y) -&gt; </a:t>
            </a:r>
            <a:r>
              <a:rPr>
                <a:solidFill>
                  <a:schemeClr val="accent4">
                    <a:satOff val="-36012"/>
                    <a:lumOff val="-12196"/>
                  </a:schemeClr>
                </a:solidFill>
              </a:rPr>
              <a:t>d_out</a:t>
            </a:r>
            <a:r>
              <a:t>(u - v, v)</a:t>
            </a:r>
          </a:p>
        </p:txBody>
      </p:sp>
      <p:sp>
        <p:nvSpPr>
          <p:cNvPr id="815" name="let u = x + y, v = y"/>
          <p:cNvSpPr txBox="1"/>
          <p:nvPr/>
        </p:nvSpPr>
        <p:spPr>
          <a:xfrm>
            <a:off x="1082525" y="2062282"/>
            <a:ext cx="5613758" cy="5486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spcBef>
                <a:spcPts val="3700"/>
              </a:spcBef>
              <a:defRPr sz="3600">
                <a:latin typeface="Lucida Console"/>
                <a:ea typeface="Lucida Console"/>
                <a:cs typeface="Lucida Console"/>
                <a:sym typeface="Lucida Console"/>
              </a:defRPr>
            </a:lvl1pPr>
          </a:lstStyle>
          <a:p>
            <a:pPr/>
            <a:r>
              <a:t>let u = x + y, v = y</a:t>
            </a:r>
          </a:p>
        </p:txBody>
      </p:sp>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9" name="Slide Number Placeholder 4"/>
          <p:cNvSpPr txBox="1"/>
          <p:nvPr>
            <p:ph type="sldNum" sz="quarter" idx="2"/>
          </p:nvPr>
        </p:nvSpPr>
        <p:spPr>
          <a:xfrm>
            <a:off x="11502936" y="6444934"/>
            <a:ext cx="203025" cy="177433"/>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820" name="Title 1"/>
          <p:cNvSpPr txBox="1"/>
          <p:nvPr>
            <p:ph type="title"/>
          </p:nvPr>
        </p:nvSpPr>
        <p:spPr>
          <a:xfrm>
            <a:off x="322431" y="191408"/>
            <a:ext cx="11095540" cy="799225"/>
          </a:xfrm>
          <a:prstGeom prst="rect">
            <a:avLst/>
          </a:prstGeom>
        </p:spPr>
        <p:txBody>
          <a:bodyPr/>
          <a:lstStyle>
            <a:lvl1pPr>
              <a:defRPr sz="3800"/>
            </a:lvl1pPr>
          </a:lstStyle>
          <a:p>
            <a:pPr/>
            <a:r>
              <a:t>Goal: system that computes gradients</a:t>
            </a:r>
          </a:p>
        </p:txBody>
      </p:sp>
      <p:sp>
        <p:nvSpPr>
          <p:cNvPr id="821" name="Rectangle"/>
          <p:cNvSpPr/>
          <p:nvPr/>
        </p:nvSpPr>
        <p:spPr>
          <a:xfrm>
            <a:off x="781169" y="3882082"/>
            <a:ext cx="9625493" cy="2019829"/>
          </a:xfrm>
          <a:prstGeom prst="rect">
            <a:avLst/>
          </a:prstGeom>
          <a:solidFill>
            <a:schemeClr val="accent2">
              <a:lumOff val="5049"/>
            </a:schemeClr>
          </a:solidFill>
          <a:ln w="12700">
            <a:solidFill>
              <a:schemeClr val="accent1"/>
            </a:solidFill>
            <a:miter/>
          </a:ln>
        </p:spPr>
        <p:txBody>
          <a:bodyPr lIns="45719" rIns="45719" anchor="ctr"/>
          <a:lstStyle/>
          <a:p>
            <a:pPr/>
          </a:p>
        </p:txBody>
      </p:sp>
      <p:sp>
        <p:nvSpPr>
          <p:cNvPr id="822" name="Rectangle"/>
          <p:cNvSpPr/>
          <p:nvPr/>
        </p:nvSpPr>
        <p:spPr>
          <a:xfrm>
            <a:off x="781169" y="1543169"/>
            <a:ext cx="9625493" cy="2019829"/>
          </a:xfrm>
          <a:prstGeom prst="rect">
            <a:avLst/>
          </a:prstGeom>
          <a:solidFill>
            <a:schemeClr val="accent3">
              <a:lumOff val="18921"/>
            </a:schemeClr>
          </a:solidFill>
          <a:ln w="12700">
            <a:solidFill>
              <a:schemeClr val="accent1"/>
            </a:solidFill>
            <a:miter/>
          </a:ln>
        </p:spPr>
        <p:txBody>
          <a:bodyPr lIns="45719" rIns="45719" anchor="ctr"/>
          <a:lstStyle/>
          <a:p>
            <a:pPr/>
          </a:p>
        </p:txBody>
      </p:sp>
      <p:sp>
        <p:nvSpPr>
          <p:cNvPr id="823" name="general"/>
          <p:cNvSpPr txBox="1"/>
          <p:nvPr/>
        </p:nvSpPr>
        <p:spPr>
          <a:xfrm>
            <a:off x="2255793" y="2500298"/>
            <a:ext cx="1883530" cy="68359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4200"/>
            </a:lvl1pPr>
          </a:lstStyle>
          <a:p>
            <a:pPr/>
            <a:r>
              <a:t>general</a:t>
            </a:r>
          </a:p>
        </p:txBody>
      </p:sp>
      <p:sp>
        <p:nvSpPr>
          <p:cNvPr id="824" name="easy to program"/>
          <p:cNvSpPr txBox="1"/>
          <p:nvPr/>
        </p:nvSpPr>
        <p:spPr>
          <a:xfrm>
            <a:off x="6015741" y="2500298"/>
            <a:ext cx="3958269" cy="68359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4200"/>
            </a:lvl1pPr>
          </a:lstStyle>
          <a:p>
            <a:pPr/>
            <a:r>
              <a:t>easy to program</a:t>
            </a:r>
          </a:p>
        </p:txBody>
      </p:sp>
      <p:sp>
        <p:nvSpPr>
          <p:cNvPr id="825" name="parallel"/>
          <p:cNvSpPr txBox="1"/>
          <p:nvPr/>
        </p:nvSpPr>
        <p:spPr>
          <a:xfrm>
            <a:off x="2322872" y="4862977"/>
            <a:ext cx="1823887" cy="68359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4200"/>
            </a:lvl1pPr>
          </a:lstStyle>
          <a:p>
            <a:pPr/>
            <a:r>
              <a:t>parallel</a:t>
            </a:r>
          </a:p>
        </p:txBody>
      </p:sp>
      <p:sp>
        <p:nvSpPr>
          <p:cNvPr id="826" name="memory efficient"/>
          <p:cNvSpPr txBox="1"/>
          <p:nvPr/>
        </p:nvSpPr>
        <p:spPr>
          <a:xfrm>
            <a:off x="5861895" y="4862977"/>
            <a:ext cx="4007233" cy="68359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4200"/>
            </a:lvl1pPr>
          </a:lstStyle>
          <a:p>
            <a:pPr/>
            <a:r>
              <a:t>memory efficient</a:t>
            </a:r>
          </a:p>
        </p:txBody>
      </p:sp>
      <p:sp>
        <p:nvSpPr>
          <p:cNvPr id="827" name="flexible:"/>
          <p:cNvSpPr txBox="1"/>
          <p:nvPr/>
        </p:nvSpPr>
        <p:spPr>
          <a:xfrm>
            <a:off x="1002567" y="1592128"/>
            <a:ext cx="1912700" cy="68359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4200"/>
            </a:lvl1pPr>
          </a:lstStyle>
          <a:p>
            <a:pPr/>
            <a:r>
              <a:t>flexible:</a:t>
            </a:r>
          </a:p>
        </p:txBody>
      </p:sp>
      <p:sp>
        <p:nvSpPr>
          <p:cNvPr id="828" name="efficient:"/>
          <p:cNvSpPr txBox="1"/>
          <p:nvPr/>
        </p:nvSpPr>
        <p:spPr>
          <a:xfrm>
            <a:off x="1002567" y="3875732"/>
            <a:ext cx="2080951" cy="68359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4200"/>
            </a:lvl1pPr>
          </a:lstStyle>
          <a:p>
            <a:pPr/>
            <a:r>
              <a:t>efficient:</a:t>
            </a:r>
          </a:p>
        </p:txBody>
      </p:sp>
      <p:sp>
        <p:nvSpPr>
          <p:cNvPr id="829" name="Rounded Rectangle"/>
          <p:cNvSpPr/>
          <p:nvPr/>
        </p:nvSpPr>
        <p:spPr>
          <a:xfrm>
            <a:off x="5167631" y="4516561"/>
            <a:ext cx="5200401" cy="1376423"/>
          </a:xfrm>
          <a:prstGeom prst="roundRect">
            <a:avLst>
              <a:gd name="adj" fmla="val 13840"/>
            </a:avLst>
          </a:prstGeom>
          <a:ln w="127000">
            <a:solidFill>
              <a:schemeClr val="accent5">
                <a:satOff val="-32755"/>
                <a:lumOff val="-12196"/>
              </a:schemeClr>
            </a:solidFill>
            <a:miter/>
          </a:ln>
        </p:spPr>
        <p:txBody>
          <a:bodyPr lIns="45719" rIns="45719" anchor="ctr"/>
          <a:lstStyle/>
          <a:p>
            <a:pPr/>
          </a:p>
        </p:txBody>
      </p:sp>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33" name="Title 1"/>
          <p:cNvSpPr txBox="1"/>
          <p:nvPr>
            <p:ph type="title"/>
          </p:nvPr>
        </p:nvSpPr>
        <p:spPr>
          <a:xfrm>
            <a:off x="322431" y="2073"/>
            <a:ext cx="11095540" cy="799225"/>
          </a:xfrm>
          <a:prstGeom prst="rect">
            <a:avLst/>
          </a:prstGeom>
        </p:spPr>
        <p:txBody>
          <a:bodyPr/>
          <a:lstStyle>
            <a:lvl1pPr>
              <a:defRPr sz="3800"/>
            </a:lvl1pPr>
          </a:lstStyle>
          <a:p>
            <a:pPr/>
            <a:r>
              <a:t>Long pipelines may require large memory</a:t>
            </a:r>
          </a:p>
        </p:txBody>
      </p:sp>
      <p:sp>
        <p:nvSpPr>
          <p:cNvPr id="834" name="Slide Number Placeholder 4"/>
          <p:cNvSpPr txBox="1"/>
          <p:nvPr>
            <p:ph type="sldNum" sz="quarter" idx="2"/>
          </p:nvPr>
        </p:nvSpPr>
        <p:spPr>
          <a:xfrm>
            <a:off x="11502936" y="6444934"/>
            <a:ext cx="203025" cy="177433"/>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835" name="raw"/>
          <p:cNvSpPr/>
          <p:nvPr/>
        </p:nvSpPr>
        <p:spPr>
          <a:xfrm>
            <a:off x="227527" y="1696735"/>
            <a:ext cx="1191270" cy="637098"/>
          </a:xfrm>
          <a:prstGeom prst="roundRect">
            <a:avLst>
              <a:gd name="adj" fmla="val 15000"/>
            </a:avLst>
          </a:prstGeom>
          <a:solidFill>
            <a:srgbClr val="CBD84C"/>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algn="ctr" defTabSz="821531">
              <a:defRPr sz="2800">
                <a:solidFill>
                  <a:srgbClr val="000000"/>
                </a:solidFill>
                <a:latin typeface="Lucida Console"/>
                <a:ea typeface="Lucida Console"/>
                <a:cs typeface="Lucida Console"/>
                <a:sym typeface="Lucida Console"/>
              </a:defRPr>
            </a:lvl1pPr>
          </a:lstStyle>
          <a:p>
            <a:pPr/>
            <a:r>
              <a:t>raw</a:t>
            </a:r>
          </a:p>
        </p:txBody>
      </p:sp>
      <p:sp>
        <p:nvSpPr>
          <p:cNvPr id="836" name="demosaic"/>
          <p:cNvSpPr/>
          <p:nvPr/>
        </p:nvSpPr>
        <p:spPr>
          <a:xfrm>
            <a:off x="2515431" y="1696735"/>
            <a:ext cx="2288611" cy="637098"/>
          </a:xfrm>
          <a:prstGeom prst="roundRect">
            <a:avLst>
              <a:gd name="adj" fmla="val 15000"/>
            </a:avLst>
          </a:prstGeom>
          <a:solidFill>
            <a:srgbClr val="CBD84C"/>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algn="ctr" defTabSz="821531">
              <a:defRPr sz="2800">
                <a:solidFill>
                  <a:srgbClr val="000000"/>
                </a:solidFill>
                <a:latin typeface="Lucida Console"/>
                <a:ea typeface="Lucida Console"/>
                <a:cs typeface="Lucida Console"/>
                <a:sym typeface="Lucida Console"/>
              </a:defRPr>
            </a:lvl1pPr>
          </a:lstStyle>
          <a:p>
            <a:pPr/>
            <a:r>
              <a:t>demosaic</a:t>
            </a:r>
          </a:p>
        </p:txBody>
      </p:sp>
      <p:sp>
        <p:nvSpPr>
          <p:cNvPr id="837" name="white…"/>
          <p:cNvSpPr/>
          <p:nvPr/>
        </p:nvSpPr>
        <p:spPr>
          <a:xfrm>
            <a:off x="5921614" y="1389230"/>
            <a:ext cx="1858433" cy="1252109"/>
          </a:xfrm>
          <a:prstGeom prst="roundRect">
            <a:avLst>
              <a:gd name="adj" fmla="val 7632"/>
            </a:avLst>
          </a:prstGeom>
          <a:solidFill>
            <a:srgbClr val="CBD84C"/>
          </a:solidFill>
          <a:ln w="12700">
            <a:miter lim="400000"/>
          </a:ln>
          <a:extLst>
            <a:ext uri="{C572A759-6A51-4108-AA02-DFA0A04FC94B}">
              <ma14:wrappingTextBoxFlag xmlns:ma14="http://schemas.microsoft.com/office/mac/drawingml/2011/main" val="1"/>
            </a:ext>
          </a:extLst>
        </p:spPr>
        <p:txBody>
          <a:bodyPr lIns="71437" tIns="71437" rIns="71437" bIns="71437" anchor="ctr"/>
          <a:lstStyle/>
          <a:p>
            <a:pPr algn="ctr" defTabSz="821531">
              <a:defRPr sz="2800">
                <a:solidFill>
                  <a:srgbClr val="000000"/>
                </a:solidFill>
                <a:latin typeface="Lucida Console"/>
                <a:ea typeface="Lucida Console"/>
                <a:cs typeface="Lucida Console"/>
                <a:sym typeface="Lucida Console"/>
              </a:defRPr>
            </a:pPr>
            <a:r>
              <a:t>white</a:t>
            </a:r>
          </a:p>
          <a:p>
            <a:pPr algn="ctr" defTabSz="821531">
              <a:defRPr sz="2800">
                <a:solidFill>
                  <a:srgbClr val="000000"/>
                </a:solidFill>
                <a:latin typeface="Lucida Console"/>
                <a:ea typeface="Lucida Console"/>
                <a:cs typeface="Lucida Console"/>
                <a:sym typeface="Lucida Console"/>
              </a:defRPr>
            </a:pPr>
            <a:r>
              <a:t>balance</a:t>
            </a:r>
          </a:p>
        </p:txBody>
      </p:sp>
      <p:sp>
        <p:nvSpPr>
          <p:cNvPr id="838" name="gamma"/>
          <p:cNvSpPr/>
          <p:nvPr/>
        </p:nvSpPr>
        <p:spPr>
          <a:xfrm>
            <a:off x="8897620" y="1505792"/>
            <a:ext cx="1387003" cy="1018985"/>
          </a:xfrm>
          <a:prstGeom prst="roundRect">
            <a:avLst>
              <a:gd name="adj" fmla="val 9378"/>
            </a:avLst>
          </a:prstGeom>
          <a:solidFill>
            <a:srgbClr val="CBD84C"/>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algn="ctr" defTabSz="821531">
              <a:defRPr sz="2800">
                <a:solidFill>
                  <a:srgbClr val="000000"/>
                </a:solidFill>
                <a:latin typeface="Lucida Console"/>
                <a:ea typeface="Lucida Console"/>
                <a:cs typeface="Lucida Console"/>
                <a:sym typeface="Lucida Console"/>
              </a:defRPr>
            </a:lvl1pPr>
          </a:lstStyle>
          <a:p>
            <a:pPr/>
            <a:r>
              <a:t>gamma</a:t>
            </a:r>
          </a:p>
        </p:txBody>
      </p:sp>
      <p:sp>
        <p:nvSpPr>
          <p:cNvPr id="839" name="Line"/>
          <p:cNvSpPr/>
          <p:nvPr/>
        </p:nvSpPr>
        <p:spPr>
          <a:xfrm>
            <a:off x="1608152" y="2015284"/>
            <a:ext cx="717925" cy="1"/>
          </a:xfrm>
          <a:prstGeom prst="line">
            <a:avLst/>
          </a:prstGeom>
          <a:ln w="76200">
            <a:solidFill>
              <a:schemeClr val="accent6">
                <a:satOff val="-75221"/>
                <a:lumOff val="22254"/>
              </a:schemeClr>
            </a:solidFill>
            <a:miter/>
            <a:tailEnd type="triangle"/>
          </a:ln>
        </p:spPr>
        <p:txBody>
          <a:bodyPr lIns="45719" rIns="45719"/>
          <a:lstStyle/>
          <a:p>
            <a:pPr/>
          </a:p>
        </p:txBody>
      </p:sp>
      <p:sp>
        <p:nvSpPr>
          <p:cNvPr id="840" name="Line"/>
          <p:cNvSpPr/>
          <p:nvPr/>
        </p:nvSpPr>
        <p:spPr>
          <a:xfrm>
            <a:off x="5003866" y="2015284"/>
            <a:ext cx="717925" cy="1"/>
          </a:xfrm>
          <a:prstGeom prst="line">
            <a:avLst/>
          </a:prstGeom>
          <a:ln w="76200">
            <a:solidFill>
              <a:schemeClr val="accent6">
                <a:satOff val="-75221"/>
                <a:lumOff val="22254"/>
              </a:schemeClr>
            </a:solidFill>
            <a:miter/>
            <a:tailEnd type="triangle"/>
          </a:ln>
        </p:spPr>
        <p:txBody>
          <a:bodyPr lIns="45719" rIns="45719"/>
          <a:lstStyle/>
          <a:p>
            <a:pPr/>
          </a:p>
        </p:txBody>
      </p:sp>
      <p:sp>
        <p:nvSpPr>
          <p:cNvPr id="841" name="Line"/>
          <p:cNvSpPr/>
          <p:nvPr/>
        </p:nvSpPr>
        <p:spPr>
          <a:xfrm>
            <a:off x="10461242" y="2015284"/>
            <a:ext cx="717925" cy="1"/>
          </a:xfrm>
          <a:prstGeom prst="line">
            <a:avLst/>
          </a:prstGeom>
          <a:ln w="76200">
            <a:solidFill>
              <a:schemeClr val="accent6">
                <a:satOff val="-75221"/>
                <a:lumOff val="22254"/>
              </a:schemeClr>
            </a:solidFill>
            <a:miter/>
            <a:tailEnd type="triangle"/>
          </a:ln>
        </p:spPr>
        <p:txBody>
          <a:bodyPr lIns="45719" rIns="45719"/>
          <a:lstStyle/>
          <a:p>
            <a:pPr/>
          </a:p>
        </p:txBody>
      </p:sp>
      <p:sp>
        <p:nvSpPr>
          <p:cNvPr id="842" name="…"/>
          <p:cNvSpPr txBox="1"/>
          <p:nvPr/>
        </p:nvSpPr>
        <p:spPr>
          <a:xfrm>
            <a:off x="11355786" y="1396540"/>
            <a:ext cx="563276" cy="8534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6000">
                <a:latin typeface="Lucida Console"/>
                <a:ea typeface="Lucida Console"/>
                <a:cs typeface="Lucida Console"/>
                <a:sym typeface="Lucida Console"/>
              </a:defRPr>
            </a:lvl1pPr>
          </a:lstStyle>
          <a:p>
            <a:pPr/>
            <a:r>
              <a:t>…</a:t>
            </a:r>
          </a:p>
        </p:txBody>
      </p:sp>
      <p:sp>
        <p:nvSpPr>
          <p:cNvPr id="843" name="Line"/>
          <p:cNvSpPr/>
          <p:nvPr/>
        </p:nvSpPr>
        <p:spPr>
          <a:xfrm>
            <a:off x="7979871" y="2015284"/>
            <a:ext cx="717925" cy="1"/>
          </a:xfrm>
          <a:prstGeom prst="line">
            <a:avLst/>
          </a:prstGeom>
          <a:ln w="76200">
            <a:solidFill>
              <a:schemeClr val="accent6">
                <a:satOff val="-75221"/>
                <a:lumOff val="22254"/>
              </a:schemeClr>
            </a:solidFill>
            <a:miter/>
            <a:tailEnd type="triangle"/>
          </a:ln>
        </p:spPr>
        <p:txBody>
          <a:bodyPr lIns="45719" rIns="45719"/>
          <a:lstStyle/>
          <a:p>
            <a:pPr/>
          </a:p>
        </p:txBody>
      </p:sp>
      <p:sp>
        <p:nvSpPr>
          <p:cNvPr id="844" name="d_demosaic"/>
          <p:cNvSpPr/>
          <p:nvPr/>
        </p:nvSpPr>
        <p:spPr>
          <a:xfrm>
            <a:off x="2005667" y="3715530"/>
            <a:ext cx="2796676" cy="637099"/>
          </a:xfrm>
          <a:prstGeom prst="roundRect">
            <a:avLst>
              <a:gd name="adj" fmla="val 15000"/>
            </a:avLst>
          </a:prstGeom>
          <a:solidFill>
            <a:schemeClr val="accent5">
              <a:lumOff val="19509"/>
            </a:schemeClr>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algn="ctr" defTabSz="821531">
              <a:defRPr sz="2800">
                <a:solidFill>
                  <a:srgbClr val="000000"/>
                </a:solidFill>
                <a:latin typeface="Lucida Console"/>
                <a:ea typeface="Lucida Console"/>
                <a:cs typeface="Lucida Console"/>
                <a:sym typeface="Lucida Console"/>
              </a:defRPr>
            </a:lvl1pPr>
          </a:lstStyle>
          <a:p>
            <a:pPr/>
            <a:r>
              <a:t>d_demosaic</a:t>
            </a:r>
          </a:p>
        </p:txBody>
      </p:sp>
      <p:sp>
        <p:nvSpPr>
          <p:cNvPr id="845" name="d_wb"/>
          <p:cNvSpPr/>
          <p:nvPr/>
        </p:nvSpPr>
        <p:spPr>
          <a:xfrm>
            <a:off x="6052738" y="3715530"/>
            <a:ext cx="1596186" cy="637099"/>
          </a:xfrm>
          <a:prstGeom prst="roundRect">
            <a:avLst>
              <a:gd name="adj" fmla="val 15000"/>
            </a:avLst>
          </a:prstGeom>
          <a:solidFill>
            <a:schemeClr val="accent5">
              <a:lumOff val="19509"/>
            </a:schemeClr>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algn="ctr" defTabSz="821531">
              <a:defRPr sz="2800">
                <a:solidFill>
                  <a:srgbClr val="000000"/>
                </a:solidFill>
                <a:latin typeface="Lucida Console"/>
                <a:ea typeface="Lucida Console"/>
                <a:cs typeface="Lucida Console"/>
                <a:sym typeface="Lucida Console"/>
              </a:defRPr>
            </a:lvl1pPr>
          </a:lstStyle>
          <a:p>
            <a:pPr/>
            <a:r>
              <a:t>d_wb</a:t>
            </a:r>
          </a:p>
        </p:txBody>
      </p:sp>
      <p:sp>
        <p:nvSpPr>
          <p:cNvPr id="846" name="d_gamma"/>
          <p:cNvSpPr/>
          <p:nvPr/>
        </p:nvSpPr>
        <p:spPr>
          <a:xfrm>
            <a:off x="8995487" y="3524587"/>
            <a:ext cx="1731769" cy="1018985"/>
          </a:xfrm>
          <a:prstGeom prst="roundRect">
            <a:avLst>
              <a:gd name="adj" fmla="val 9378"/>
            </a:avLst>
          </a:prstGeom>
          <a:solidFill>
            <a:schemeClr val="accent5">
              <a:lumOff val="19509"/>
            </a:schemeClr>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algn="ctr" defTabSz="821531">
              <a:defRPr sz="2800">
                <a:solidFill>
                  <a:srgbClr val="000000"/>
                </a:solidFill>
                <a:latin typeface="Lucida Console"/>
                <a:ea typeface="Lucida Console"/>
                <a:cs typeface="Lucida Console"/>
                <a:sym typeface="Lucida Console"/>
              </a:defRPr>
            </a:lvl1pPr>
          </a:lstStyle>
          <a:p>
            <a:pPr/>
            <a:r>
              <a:t>d_gamma</a:t>
            </a:r>
          </a:p>
        </p:txBody>
      </p:sp>
      <p:sp>
        <p:nvSpPr>
          <p:cNvPr id="847" name="Line"/>
          <p:cNvSpPr/>
          <p:nvPr/>
        </p:nvSpPr>
        <p:spPr>
          <a:xfrm flipH="1">
            <a:off x="10955877" y="4034079"/>
            <a:ext cx="584252" cy="1"/>
          </a:xfrm>
          <a:prstGeom prst="line">
            <a:avLst/>
          </a:prstGeom>
          <a:ln w="76200">
            <a:solidFill>
              <a:schemeClr val="accent5">
                <a:satOff val="-32755"/>
                <a:lumOff val="-12196"/>
              </a:schemeClr>
            </a:solidFill>
            <a:miter/>
            <a:tailEnd type="triangle"/>
          </a:ln>
        </p:spPr>
        <p:txBody>
          <a:bodyPr lIns="45719" rIns="45719"/>
          <a:lstStyle/>
          <a:p>
            <a:pPr/>
          </a:p>
        </p:txBody>
      </p:sp>
      <p:sp>
        <p:nvSpPr>
          <p:cNvPr id="848" name="Line"/>
          <p:cNvSpPr/>
          <p:nvPr/>
        </p:nvSpPr>
        <p:spPr>
          <a:xfrm flipH="1">
            <a:off x="8046708" y="4034079"/>
            <a:ext cx="584252" cy="1"/>
          </a:xfrm>
          <a:prstGeom prst="line">
            <a:avLst/>
          </a:prstGeom>
          <a:ln w="76200">
            <a:solidFill>
              <a:schemeClr val="accent5">
                <a:satOff val="-32755"/>
                <a:lumOff val="-12196"/>
              </a:schemeClr>
            </a:solidFill>
            <a:miter/>
            <a:tailEnd type="triangle"/>
          </a:ln>
        </p:spPr>
        <p:txBody>
          <a:bodyPr lIns="45719" rIns="45719"/>
          <a:lstStyle/>
          <a:p>
            <a:pPr/>
          </a:p>
        </p:txBody>
      </p:sp>
      <p:sp>
        <p:nvSpPr>
          <p:cNvPr id="849" name="Line"/>
          <p:cNvSpPr/>
          <p:nvPr/>
        </p:nvSpPr>
        <p:spPr>
          <a:xfrm flipH="1">
            <a:off x="5135414" y="4034079"/>
            <a:ext cx="584253" cy="1"/>
          </a:xfrm>
          <a:prstGeom prst="line">
            <a:avLst/>
          </a:prstGeom>
          <a:ln w="76200">
            <a:solidFill>
              <a:schemeClr val="accent5">
                <a:satOff val="-32755"/>
                <a:lumOff val="-12196"/>
              </a:schemeClr>
            </a:solidFill>
            <a:miter/>
            <a:tailEnd type="triangle"/>
          </a:ln>
        </p:spPr>
        <p:txBody>
          <a:bodyPr lIns="45719" rIns="45719"/>
          <a:lstStyle/>
          <a:p>
            <a:pPr/>
          </a:p>
        </p:txBody>
      </p:sp>
      <p:sp>
        <p:nvSpPr>
          <p:cNvPr id="850" name="Line"/>
          <p:cNvSpPr/>
          <p:nvPr/>
        </p:nvSpPr>
        <p:spPr>
          <a:xfrm>
            <a:off x="6850830" y="2793974"/>
            <a:ext cx="1" cy="768920"/>
          </a:xfrm>
          <a:prstGeom prst="line">
            <a:avLst/>
          </a:prstGeom>
          <a:ln w="76200">
            <a:solidFill>
              <a:schemeClr val="accent6">
                <a:satOff val="-75221"/>
                <a:lumOff val="22254"/>
              </a:schemeClr>
            </a:solidFill>
            <a:miter/>
            <a:tailEnd type="triangle"/>
          </a:ln>
        </p:spPr>
        <p:txBody>
          <a:bodyPr lIns="45719" rIns="45719"/>
          <a:lstStyle/>
          <a:p>
            <a:pPr/>
          </a:p>
        </p:txBody>
      </p:sp>
      <p:sp>
        <p:nvSpPr>
          <p:cNvPr id="851" name="Line"/>
          <p:cNvSpPr/>
          <p:nvPr/>
        </p:nvSpPr>
        <p:spPr>
          <a:xfrm>
            <a:off x="3659736" y="2510176"/>
            <a:ext cx="1" cy="888011"/>
          </a:xfrm>
          <a:prstGeom prst="line">
            <a:avLst/>
          </a:prstGeom>
          <a:ln w="76200">
            <a:solidFill>
              <a:schemeClr val="accent6">
                <a:satOff val="-75221"/>
                <a:lumOff val="22254"/>
              </a:schemeClr>
            </a:solidFill>
            <a:miter/>
            <a:tailEnd type="triangle"/>
          </a:ln>
        </p:spPr>
        <p:txBody>
          <a:bodyPr lIns="45719" rIns="45719"/>
          <a:lstStyle/>
          <a:p>
            <a:pPr/>
          </a:p>
        </p:txBody>
      </p:sp>
      <p:sp>
        <p:nvSpPr>
          <p:cNvPr id="852" name="Line"/>
          <p:cNvSpPr/>
          <p:nvPr/>
        </p:nvSpPr>
        <p:spPr>
          <a:xfrm>
            <a:off x="9684404" y="2666980"/>
            <a:ext cx="1" cy="715404"/>
          </a:xfrm>
          <a:prstGeom prst="line">
            <a:avLst/>
          </a:prstGeom>
          <a:ln w="76200">
            <a:solidFill>
              <a:schemeClr val="accent6">
                <a:satOff val="-75221"/>
                <a:lumOff val="22254"/>
              </a:schemeClr>
            </a:solidFill>
            <a:miter/>
            <a:tailEnd type="triangle"/>
          </a:ln>
        </p:spPr>
        <p:txBody>
          <a:bodyPr lIns="45719" rIns="45719"/>
          <a:lstStyle/>
          <a:p>
            <a:pP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3" name="Title 1"/>
          <p:cNvSpPr txBox="1"/>
          <p:nvPr>
            <p:ph type="title"/>
          </p:nvPr>
        </p:nvSpPr>
        <p:spPr>
          <a:xfrm>
            <a:off x="322431" y="191408"/>
            <a:ext cx="11095540" cy="799225"/>
          </a:xfrm>
          <a:prstGeom prst="rect">
            <a:avLst/>
          </a:prstGeom>
        </p:spPr>
        <p:txBody>
          <a:bodyPr/>
          <a:lstStyle>
            <a:lvl1pPr>
              <a:defRPr sz="3800"/>
            </a:lvl1pPr>
          </a:lstStyle>
          <a:p>
            <a:pPr/>
            <a:r>
              <a:t>Use gradients to update the parameters</a:t>
            </a:r>
          </a:p>
        </p:txBody>
      </p:sp>
      <p:sp>
        <p:nvSpPr>
          <p:cNvPr id="144" name="Slide Number Placeholder 4"/>
          <p:cNvSpPr txBox="1"/>
          <p:nvPr>
            <p:ph type="sldNum" sz="quarter" idx="2"/>
          </p:nvPr>
        </p:nvSpPr>
        <p:spPr>
          <a:xfrm>
            <a:off x="11552378" y="6444934"/>
            <a:ext cx="153583" cy="177433"/>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45" name="parameters"/>
          <p:cNvSpPr txBox="1"/>
          <p:nvPr/>
        </p:nvSpPr>
        <p:spPr>
          <a:xfrm>
            <a:off x="3058566" y="5762090"/>
            <a:ext cx="2323902" cy="1069380"/>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lvl="1" indent="0" algn="ctr" defTabSz="821531">
              <a:defRPr sz="3200">
                <a:solidFill>
                  <a:srgbClr val="000000"/>
                </a:solidFill>
              </a:defRPr>
            </a:pPr>
            <a:r>
              <a:t>parameters</a:t>
            </a:r>
          </a:p>
        </p:txBody>
      </p:sp>
      <p:sp>
        <p:nvSpPr>
          <p:cNvPr id="146" name="Line"/>
          <p:cNvSpPr/>
          <p:nvPr/>
        </p:nvSpPr>
        <p:spPr>
          <a:xfrm flipV="1">
            <a:off x="2184827" y="3467211"/>
            <a:ext cx="1124823" cy="969559"/>
          </a:xfrm>
          <a:prstGeom prst="line">
            <a:avLst/>
          </a:prstGeom>
          <a:ln w="63500">
            <a:solidFill>
              <a:schemeClr val="accent6">
                <a:satOff val="-75221"/>
                <a:lumOff val="22254"/>
              </a:schemeClr>
            </a:solidFill>
            <a:miter/>
            <a:tailEnd type="triangle"/>
          </a:ln>
        </p:spPr>
        <p:txBody>
          <a:bodyPr lIns="45719" rIns="45719"/>
          <a:lstStyle/>
          <a:p>
            <a:pPr/>
          </a:p>
        </p:txBody>
      </p:sp>
      <p:sp>
        <p:nvSpPr>
          <p:cNvPr id="147" name="Line"/>
          <p:cNvSpPr/>
          <p:nvPr/>
        </p:nvSpPr>
        <p:spPr>
          <a:xfrm flipV="1">
            <a:off x="5012281" y="3643592"/>
            <a:ext cx="900578" cy="900579"/>
          </a:xfrm>
          <a:prstGeom prst="line">
            <a:avLst/>
          </a:prstGeom>
          <a:ln w="63500">
            <a:solidFill>
              <a:schemeClr val="accent6">
                <a:satOff val="-75221"/>
                <a:lumOff val="22254"/>
              </a:schemeClr>
            </a:solidFill>
            <a:miter/>
            <a:tailEnd type="triangle"/>
          </a:ln>
        </p:spPr>
        <p:txBody>
          <a:bodyPr lIns="45719" rIns="45719"/>
          <a:lstStyle/>
          <a:p>
            <a:pPr/>
          </a:p>
        </p:txBody>
      </p:sp>
      <p:sp>
        <p:nvSpPr>
          <p:cNvPr id="148" name="Line"/>
          <p:cNvSpPr/>
          <p:nvPr/>
        </p:nvSpPr>
        <p:spPr>
          <a:xfrm flipV="1">
            <a:off x="7610980" y="3637815"/>
            <a:ext cx="978927" cy="978927"/>
          </a:xfrm>
          <a:prstGeom prst="line">
            <a:avLst/>
          </a:prstGeom>
          <a:ln w="63500">
            <a:solidFill>
              <a:schemeClr val="accent6">
                <a:satOff val="-75221"/>
                <a:lumOff val="22254"/>
              </a:schemeClr>
            </a:solidFill>
            <a:miter/>
            <a:tailEnd type="triangle"/>
          </a:ln>
        </p:spPr>
        <p:txBody>
          <a:bodyPr lIns="45719" rIns="45719"/>
          <a:lstStyle/>
          <a:p>
            <a:pPr/>
          </a:p>
        </p:txBody>
      </p:sp>
      <p:pic>
        <p:nvPicPr>
          <p:cNvPr id="149" name="Image" descr="Image"/>
          <p:cNvPicPr>
            <a:picLocks noChangeAspect="1"/>
          </p:cNvPicPr>
          <p:nvPr/>
        </p:nvPicPr>
        <p:blipFill>
          <a:blip r:embed="rId3">
            <a:extLst/>
          </a:blip>
          <a:stretch>
            <a:fillRect/>
          </a:stretch>
        </p:blipFill>
        <p:spPr>
          <a:xfrm>
            <a:off x="9690409" y="3902314"/>
            <a:ext cx="2217482" cy="1474390"/>
          </a:xfrm>
          <a:prstGeom prst="rect">
            <a:avLst/>
          </a:prstGeom>
          <a:ln w="12700">
            <a:miter lim="400000"/>
          </a:ln>
        </p:spPr>
      </p:pic>
      <p:pic>
        <p:nvPicPr>
          <p:cNvPr id="150" name="Image" descr="Image"/>
          <p:cNvPicPr>
            <a:picLocks noChangeAspect="1"/>
          </p:cNvPicPr>
          <p:nvPr/>
        </p:nvPicPr>
        <p:blipFill>
          <a:blip r:embed="rId4">
            <a:extLst/>
          </a:blip>
          <a:stretch>
            <a:fillRect/>
          </a:stretch>
        </p:blipFill>
        <p:spPr>
          <a:xfrm>
            <a:off x="109636" y="1439412"/>
            <a:ext cx="2009083" cy="1331018"/>
          </a:xfrm>
          <a:prstGeom prst="rect">
            <a:avLst/>
          </a:prstGeom>
          <a:ln w="12700">
            <a:miter lim="400000"/>
          </a:ln>
        </p:spPr>
      </p:pic>
      <p:pic>
        <p:nvPicPr>
          <p:cNvPr id="151" name="Image" descr="Image"/>
          <p:cNvPicPr>
            <a:picLocks noChangeAspect="1"/>
          </p:cNvPicPr>
          <p:nvPr/>
        </p:nvPicPr>
        <p:blipFill>
          <a:blip r:embed="rId5">
            <a:extLst/>
          </a:blip>
          <a:stretch>
            <a:fillRect/>
          </a:stretch>
        </p:blipFill>
        <p:spPr>
          <a:xfrm>
            <a:off x="2760524" y="1439412"/>
            <a:ext cx="2009084" cy="1331018"/>
          </a:xfrm>
          <a:prstGeom prst="rect">
            <a:avLst/>
          </a:prstGeom>
          <a:ln w="12700">
            <a:miter lim="400000"/>
          </a:ln>
        </p:spPr>
      </p:pic>
      <p:pic>
        <p:nvPicPr>
          <p:cNvPr id="152" name="Image" descr="Image"/>
          <p:cNvPicPr>
            <a:picLocks noChangeAspect="1"/>
          </p:cNvPicPr>
          <p:nvPr/>
        </p:nvPicPr>
        <p:blipFill>
          <a:blip r:embed="rId6">
            <a:extLst/>
          </a:blip>
          <a:stretch>
            <a:fillRect/>
          </a:stretch>
        </p:blipFill>
        <p:spPr>
          <a:xfrm>
            <a:off x="5411413" y="1439412"/>
            <a:ext cx="2009083" cy="1331018"/>
          </a:xfrm>
          <a:prstGeom prst="rect">
            <a:avLst/>
          </a:prstGeom>
          <a:ln w="12700">
            <a:miter lim="400000"/>
          </a:ln>
        </p:spPr>
      </p:pic>
      <p:pic>
        <p:nvPicPr>
          <p:cNvPr id="153" name="Image" descr="Image"/>
          <p:cNvPicPr>
            <a:picLocks noChangeAspect="1"/>
          </p:cNvPicPr>
          <p:nvPr/>
        </p:nvPicPr>
        <p:blipFill>
          <a:blip r:embed="rId7">
            <a:extLst/>
          </a:blip>
          <a:stretch>
            <a:fillRect/>
          </a:stretch>
        </p:blipFill>
        <p:spPr>
          <a:xfrm>
            <a:off x="8062302" y="1439412"/>
            <a:ext cx="2009083" cy="1331018"/>
          </a:xfrm>
          <a:prstGeom prst="rect">
            <a:avLst/>
          </a:prstGeom>
          <a:ln w="12700">
            <a:miter lim="400000"/>
          </a:ln>
        </p:spPr>
      </p:pic>
      <p:sp>
        <p:nvSpPr>
          <p:cNvPr id="154" name="Line"/>
          <p:cNvSpPr/>
          <p:nvPr/>
        </p:nvSpPr>
        <p:spPr>
          <a:xfrm>
            <a:off x="2229123" y="2104920"/>
            <a:ext cx="420997" cy="1"/>
          </a:xfrm>
          <a:prstGeom prst="line">
            <a:avLst/>
          </a:prstGeom>
          <a:ln w="63500">
            <a:solidFill>
              <a:schemeClr val="accent6">
                <a:satOff val="-75221"/>
                <a:lumOff val="22254"/>
              </a:schemeClr>
            </a:solidFill>
            <a:miter/>
            <a:tailEnd type="triangle"/>
          </a:ln>
        </p:spPr>
        <p:txBody>
          <a:bodyPr lIns="45719" rIns="45719"/>
          <a:lstStyle/>
          <a:p>
            <a:pPr/>
          </a:p>
        </p:txBody>
      </p:sp>
      <p:sp>
        <p:nvSpPr>
          <p:cNvPr id="155" name="Line"/>
          <p:cNvSpPr/>
          <p:nvPr/>
        </p:nvSpPr>
        <p:spPr>
          <a:xfrm>
            <a:off x="4880012" y="2104920"/>
            <a:ext cx="420997" cy="1"/>
          </a:xfrm>
          <a:prstGeom prst="line">
            <a:avLst/>
          </a:prstGeom>
          <a:ln w="63500">
            <a:solidFill>
              <a:schemeClr val="accent6">
                <a:satOff val="-75221"/>
                <a:lumOff val="22254"/>
              </a:schemeClr>
            </a:solidFill>
            <a:miter/>
            <a:tailEnd type="triangle"/>
          </a:ln>
        </p:spPr>
        <p:txBody>
          <a:bodyPr lIns="45719" rIns="45719"/>
          <a:lstStyle/>
          <a:p>
            <a:pPr/>
          </a:p>
        </p:txBody>
      </p:sp>
      <p:sp>
        <p:nvSpPr>
          <p:cNvPr id="156" name="Line"/>
          <p:cNvSpPr/>
          <p:nvPr/>
        </p:nvSpPr>
        <p:spPr>
          <a:xfrm>
            <a:off x="7530900" y="2104920"/>
            <a:ext cx="420997" cy="1"/>
          </a:xfrm>
          <a:prstGeom prst="line">
            <a:avLst/>
          </a:prstGeom>
          <a:ln w="63500">
            <a:solidFill>
              <a:schemeClr val="accent6">
                <a:satOff val="-75221"/>
                <a:lumOff val="22254"/>
              </a:schemeClr>
            </a:solidFill>
            <a:miter/>
            <a:tailEnd type="triangle"/>
          </a:ln>
        </p:spPr>
        <p:txBody>
          <a:bodyPr lIns="45719" rIns="45719"/>
          <a:lstStyle/>
          <a:p>
            <a:pPr/>
          </a:p>
        </p:txBody>
      </p:sp>
      <p:sp>
        <p:nvSpPr>
          <p:cNvPr id="157" name="Line"/>
          <p:cNvSpPr/>
          <p:nvPr/>
        </p:nvSpPr>
        <p:spPr>
          <a:xfrm>
            <a:off x="10181789" y="2104920"/>
            <a:ext cx="420997" cy="1"/>
          </a:xfrm>
          <a:prstGeom prst="line">
            <a:avLst/>
          </a:prstGeom>
          <a:ln w="63500">
            <a:solidFill>
              <a:schemeClr val="accent6">
                <a:satOff val="-75221"/>
                <a:lumOff val="22254"/>
              </a:schemeClr>
            </a:solidFill>
            <a:miter/>
            <a:tailEnd type="triangle"/>
          </a:ln>
        </p:spPr>
        <p:txBody>
          <a:bodyPr lIns="45719" rIns="45719"/>
          <a:lstStyle/>
          <a:p>
            <a:pPr/>
          </a:p>
        </p:txBody>
      </p:sp>
      <p:sp>
        <p:nvSpPr>
          <p:cNvPr id="158" name="…"/>
          <p:cNvSpPr txBox="1"/>
          <p:nvPr/>
        </p:nvSpPr>
        <p:spPr>
          <a:xfrm>
            <a:off x="10713191" y="1415875"/>
            <a:ext cx="917576" cy="994248"/>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defRPr sz="6000">
                <a:solidFill>
                  <a:srgbClr val="000000"/>
                </a:solidFill>
              </a:defRPr>
            </a:lvl1pPr>
          </a:lstStyle>
          <a:p>
            <a:pPr/>
            <a:r>
              <a:t>…</a:t>
            </a:r>
          </a:p>
        </p:txBody>
      </p:sp>
      <p:sp>
        <p:nvSpPr>
          <p:cNvPr id="159" name="camera raw"/>
          <p:cNvSpPr txBox="1"/>
          <p:nvPr/>
        </p:nvSpPr>
        <p:spPr>
          <a:xfrm>
            <a:off x="235899" y="2688667"/>
            <a:ext cx="2013100" cy="537642"/>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defRPr sz="2800">
                <a:solidFill>
                  <a:srgbClr val="000000"/>
                </a:solidFill>
              </a:defRPr>
            </a:lvl1pPr>
          </a:lstStyle>
          <a:p>
            <a:pPr/>
            <a:r>
              <a:t>camera raw</a:t>
            </a:r>
          </a:p>
        </p:txBody>
      </p:sp>
      <p:sp>
        <p:nvSpPr>
          <p:cNvPr id="160" name="demosaic"/>
          <p:cNvSpPr txBox="1"/>
          <p:nvPr/>
        </p:nvSpPr>
        <p:spPr>
          <a:xfrm>
            <a:off x="3054603" y="2688667"/>
            <a:ext cx="1677468" cy="537642"/>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defRPr sz="2800">
                <a:solidFill>
                  <a:srgbClr val="000000"/>
                </a:solidFill>
              </a:defRPr>
            </a:lvl1pPr>
          </a:lstStyle>
          <a:p>
            <a:pPr/>
            <a:r>
              <a:t>demosaic</a:t>
            </a:r>
          </a:p>
        </p:txBody>
      </p:sp>
      <p:sp>
        <p:nvSpPr>
          <p:cNvPr id="161" name="white balance…"/>
          <p:cNvSpPr txBox="1"/>
          <p:nvPr/>
        </p:nvSpPr>
        <p:spPr>
          <a:xfrm>
            <a:off x="5329751" y="2715773"/>
            <a:ext cx="2428950" cy="944042"/>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lgn="ctr" defTabSz="821531">
              <a:defRPr sz="2800">
                <a:solidFill>
                  <a:srgbClr val="000000"/>
                </a:solidFill>
              </a:defRPr>
            </a:pPr>
            <a:r>
              <a:t>white balance</a:t>
            </a:r>
          </a:p>
          <a:p>
            <a:pPr algn="ctr" defTabSz="821531">
              <a:defRPr sz="2800">
                <a:solidFill>
                  <a:srgbClr val="000000"/>
                </a:solidFill>
              </a:defRPr>
            </a:pPr>
            <a:r>
              <a:t>tone map</a:t>
            </a:r>
          </a:p>
        </p:txBody>
      </p:sp>
      <p:sp>
        <p:nvSpPr>
          <p:cNvPr id="162" name="denoise…"/>
          <p:cNvSpPr txBox="1"/>
          <p:nvPr/>
        </p:nvSpPr>
        <p:spPr>
          <a:xfrm>
            <a:off x="8445107" y="2715773"/>
            <a:ext cx="1500015" cy="944042"/>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lgn="ctr" defTabSz="821531">
              <a:defRPr sz="2800">
                <a:solidFill>
                  <a:srgbClr val="000000"/>
                </a:solidFill>
              </a:defRPr>
            </a:pPr>
            <a:r>
              <a:t>denoise</a:t>
            </a:r>
          </a:p>
          <a:p>
            <a:pPr algn="ctr" defTabSz="821531">
              <a:defRPr sz="2800">
                <a:solidFill>
                  <a:srgbClr val="000000"/>
                </a:solidFill>
              </a:defRPr>
            </a:pPr>
            <a:r>
              <a:t>sharpen</a:t>
            </a:r>
          </a:p>
        </p:txBody>
      </p:sp>
      <p:sp>
        <p:nvSpPr>
          <p:cNvPr id="163" name="desired…"/>
          <p:cNvSpPr txBox="1"/>
          <p:nvPr/>
        </p:nvSpPr>
        <p:spPr>
          <a:xfrm>
            <a:off x="9998454" y="5347065"/>
            <a:ext cx="1601392" cy="1539281"/>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lvl="1" indent="0" algn="ctr" defTabSz="821531">
              <a:defRPr sz="3200">
                <a:solidFill>
                  <a:srgbClr val="000000"/>
                </a:solidFill>
              </a:defRPr>
            </a:pPr>
            <a:r>
              <a:t>desired</a:t>
            </a:r>
          </a:p>
          <a:p>
            <a:pPr lvl="1" indent="0" algn="ctr" defTabSz="821531">
              <a:defRPr sz="3200">
                <a:solidFill>
                  <a:srgbClr val="000000"/>
                </a:solidFill>
              </a:defRPr>
            </a:pPr>
            <a:r>
              <a:t>output</a:t>
            </a:r>
          </a:p>
        </p:txBody>
      </p:sp>
      <p:sp>
        <p:nvSpPr>
          <p:cNvPr id="164" name="Line"/>
          <p:cNvSpPr/>
          <p:nvPr/>
        </p:nvSpPr>
        <p:spPr>
          <a:xfrm>
            <a:off x="10580130" y="2804066"/>
            <a:ext cx="1" cy="994248"/>
          </a:xfrm>
          <a:prstGeom prst="line">
            <a:avLst/>
          </a:prstGeom>
          <a:ln w="63500">
            <a:solidFill>
              <a:schemeClr val="accent6">
                <a:satOff val="-75221"/>
                <a:lumOff val="22254"/>
              </a:schemeClr>
            </a:solidFill>
            <a:miter/>
            <a:tailEnd type="triangle"/>
          </a:ln>
        </p:spPr>
        <p:txBody>
          <a:bodyPr lIns="45719" rIns="45719"/>
          <a:lstStyle/>
          <a:p>
            <a:pPr/>
          </a:p>
        </p:txBody>
      </p:sp>
      <p:sp>
        <p:nvSpPr>
          <p:cNvPr id="165" name="∇ loss"/>
          <p:cNvSpPr/>
          <p:nvPr/>
        </p:nvSpPr>
        <p:spPr>
          <a:xfrm>
            <a:off x="9584675" y="4094227"/>
            <a:ext cx="2428950" cy="1090564"/>
          </a:xfrm>
          <a:prstGeom prst="roundRect">
            <a:avLst>
              <a:gd name="adj" fmla="val 32493"/>
            </a:avLst>
          </a:prstGeom>
          <a:solidFill>
            <a:srgbClr val="E06336"/>
          </a:solidFill>
          <a:ln w="12700">
            <a:miter lim="400000"/>
          </a:ln>
          <a:extLst>
            <a:ext uri="{C572A759-6A51-4108-AA02-DFA0A04FC94B}">
              <ma14:wrappingTextBoxFlag xmlns:ma14="http://schemas.microsoft.com/office/mac/drawingml/2011/main" val="1"/>
            </a:ext>
          </a:extLst>
        </p:spPr>
        <p:txBody>
          <a:bodyPr lIns="71437" tIns="71437" rIns="71437" bIns="71437" anchor="ctr"/>
          <a:lstStyle/>
          <a:p>
            <a:pPr lvl="1" indent="0" algn="ctr" defTabSz="821531">
              <a:defRPr sz="3600">
                <a:solidFill>
                  <a:schemeClr val="accent1">
                    <a:lumOff val="4782"/>
                  </a:schemeClr>
                </a:solidFill>
              </a:defRPr>
            </a:pPr>
            <a:r>
              <a:t>∇ loss</a:t>
            </a:r>
          </a:p>
        </p:txBody>
      </p:sp>
      <p:sp>
        <p:nvSpPr>
          <p:cNvPr id="166" name="Line"/>
          <p:cNvSpPr/>
          <p:nvPr/>
        </p:nvSpPr>
        <p:spPr>
          <a:xfrm>
            <a:off x="11099273" y="2801317"/>
            <a:ext cx="1" cy="953188"/>
          </a:xfrm>
          <a:prstGeom prst="line">
            <a:avLst/>
          </a:prstGeom>
          <a:ln w="63500">
            <a:solidFill>
              <a:schemeClr val="accent5">
                <a:satOff val="-32755"/>
                <a:lumOff val="-12196"/>
              </a:schemeClr>
            </a:solidFill>
            <a:miter lim="400000"/>
            <a:headEnd type="triangle"/>
          </a:ln>
        </p:spPr>
        <p:txBody>
          <a:bodyPr lIns="71437" tIns="71437" rIns="71437" bIns="71437" anchor="ctr"/>
          <a:lstStyle/>
          <a:p>
            <a:pPr algn="ctr" defTabSz="821531">
              <a:defRPr sz="3000">
                <a:solidFill>
                  <a:schemeClr val="accent1">
                    <a:lumOff val="4782"/>
                  </a:schemeClr>
                </a:solidFill>
                <a:latin typeface="Helvetica Neue Medium"/>
                <a:ea typeface="Helvetica Neue Medium"/>
                <a:cs typeface="Helvetica Neue Medium"/>
                <a:sym typeface="Helvetica Neue Medium"/>
              </a:defRPr>
            </a:pPr>
          </a:p>
        </p:txBody>
      </p:sp>
      <p:sp>
        <p:nvSpPr>
          <p:cNvPr id="167" name="Line"/>
          <p:cNvSpPr/>
          <p:nvPr/>
        </p:nvSpPr>
        <p:spPr>
          <a:xfrm flipV="1">
            <a:off x="10181789" y="2446473"/>
            <a:ext cx="420997" cy="1"/>
          </a:xfrm>
          <a:prstGeom prst="line">
            <a:avLst/>
          </a:prstGeom>
          <a:ln w="63500">
            <a:solidFill>
              <a:schemeClr val="accent5">
                <a:satOff val="-32755"/>
                <a:lumOff val="-12196"/>
              </a:schemeClr>
            </a:solidFill>
            <a:miter lim="400000"/>
            <a:headEnd type="triangle"/>
          </a:ln>
        </p:spPr>
        <p:txBody>
          <a:bodyPr lIns="71437" tIns="71437" rIns="71437" bIns="71437" anchor="ctr"/>
          <a:lstStyle/>
          <a:p>
            <a:pPr algn="ctr" defTabSz="821531">
              <a:defRPr sz="3000">
                <a:solidFill>
                  <a:schemeClr val="accent1">
                    <a:lumOff val="4782"/>
                  </a:schemeClr>
                </a:solidFill>
                <a:latin typeface="Helvetica Neue Medium"/>
                <a:ea typeface="Helvetica Neue Medium"/>
                <a:cs typeface="Helvetica Neue Medium"/>
                <a:sym typeface="Helvetica Neue Medium"/>
              </a:defRPr>
            </a:pPr>
          </a:p>
        </p:txBody>
      </p:sp>
      <p:sp>
        <p:nvSpPr>
          <p:cNvPr id="168" name="Line"/>
          <p:cNvSpPr/>
          <p:nvPr/>
        </p:nvSpPr>
        <p:spPr>
          <a:xfrm flipV="1">
            <a:off x="7530900" y="2462900"/>
            <a:ext cx="420997" cy="1"/>
          </a:xfrm>
          <a:prstGeom prst="line">
            <a:avLst/>
          </a:prstGeom>
          <a:ln w="63500">
            <a:solidFill>
              <a:schemeClr val="accent5">
                <a:satOff val="-32755"/>
                <a:lumOff val="-12196"/>
              </a:schemeClr>
            </a:solidFill>
            <a:miter lim="400000"/>
            <a:headEnd type="triangle"/>
          </a:ln>
        </p:spPr>
        <p:txBody>
          <a:bodyPr lIns="71437" tIns="71437" rIns="71437" bIns="71437" anchor="ctr"/>
          <a:lstStyle/>
          <a:p>
            <a:pPr algn="ctr" defTabSz="821531">
              <a:defRPr sz="3000">
                <a:solidFill>
                  <a:schemeClr val="accent1">
                    <a:lumOff val="4782"/>
                  </a:schemeClr>
                </a:solidFill>
                <a:latin typeface="Helvetica Neue Medium"/>
                <a:ea typeface="Helvetica Neue Medium"/>
                <a:cs typeface="Helvetica Neue Medium"/>
                <a:sym typeface="Helvetica Neue Medium"/>
              </a:defRPr>
            </a:pPr>
          </a:p>
        </p:txBody>
      </p:sp>
      <p:sp>
        <p:nvSpPr>
          <p:cNvPr id="169" name="Line"/>
          <p:cNvSpPr/>
          <p:nvPr/>
        </p:nvSpPr>
        <p:spPr>
          <a:xfrm flipV="1">
            <a:off x="4875461" y="2462900"/>
            <a:ext cx="420997" cy="1"/>
          </a:xfrm>
          <a:prstGeom prst="line">
            <a:avLst/>
          </a:prstGeom>
          <a:ln w="63500">
            <a:solidFill>
              <a:schemeClr val="accent5">
                <a:satOff val="-32755"/>
                <a:lumOff val="-12196"/>
              </a:schemeClr>
            </a:solidFill>
            <a:miter lim="400000"/>
            <a:headEnd type="triangle"/>
          </a:ln>
        </p:spPr>
        <p:txBody>
          <a:bodyPr lIns="71437" tIns="71437" rIns="71437" bIns="71437" anchor="ctr"/>
          <a:lstStyle/>
          <a:p>
            <a:pPr algn="ctr" defTabSz="821531">
              <a:defRPr sz="3000">
                <a:solidFill>
                  <a:schemeClr val="accent1">
                    <a:lumOff val="4782"/>
                  </a:schemeClr>
                </a:solidFill>
                <a:latin typeface="Helvetica Neue Medium"/>
                <a:ea typeface="Helvetica Neue Medium"/>
                <a:cs typeface="Helvetica Neue Medium"/>
                <a:sym typeface="Helvetica Neue Medium"/>
              </a:defRPr>
            </a:pPr>
          </a:p>
        </p:txBody>
      </p:sp>
      <p:sp>
        <p:nvSpPr>
          <p:cNvPr id="170" name="Line"/>
          <p:cNvSpPr/>
          <p:nvPr/>
        </p:nvSpPr>
        <p:spPr>
          <a:xfrm flipV="1">
            <a:off x="2540994" y="3596275"/>
            <a:ext cx="1053364" cy="864544"/>
          </a:xfrm>
          <a:prstGeom prst="line">
            <a:avLst/>
          </a:prstGeom>
          <a:ln w="63500">
            <a:solidFill>
              <a:schemeClr val="accent5">
                <a:satOff val="-32755"/>
                <a:lumOff val="-12196"/>
              </a:schemeClr>
            </a:solidFill>
            <a:miter lim="400000"/>
            <a:headEnd type="triangle"/>
          </a:ln>
        </p:spPr>
        <p:txBody>
          <a:bodyPr lIns="71437" tIns="71437" rIns="71437" bIns="71437" anchor="ctr"/>
          <a:lstStyle/>
          <a:p>
            <a:pPr algn="ctr" defTabSz="821531">
              <a:defRPr sz="3000">
                <a:solidFill>
                  <a:schemeClr val="accent1">
                    <a:lumOff val="4782"/>
                  </a:schemeClr>
                </a:solidFill>
                <a:latin typeface="Helvetica Neue Medium"/>
                <a:ea typeface="Helvetica Neue Medium"/>
                <a:cs typeface="Helvetica Neue Medium"/>
                <a:sym typeface="Helvetica Neue Medium"/>
              </a:defRPr>
            </a:pPr>
          </a:p>
        </p:txBody>
      </p:sp>
      <p:sp>
        <p:nvSpPr>
          <p:cNvPr id="171" name="Line"/>
          <p:cNvSpPr/>
          <p:nvPr/>
        </p:nvSpPr>
        <p:spPr>
          <a:xfrm flipV="1">
            <a:off x="5404451" y="3757264"/>
            <a:ext cx="909050" cy="909050"/>
          </a:xfrm>
          <a:prstGeom prst="line">
            <a:avLst/>
          </a:prstGeom>
          <a:ln w="63500">
            <a:solidFill>
              <a:schemeClr val="accent5">
                <a:satOff val="-32755"/>
                <a:lumOff val="-12196"/>
              </a:schemeClr>
            </a:solidFill>
            <a:miter lim="400000"/>
            <a:headEnd type="triangle"/>
          </a:ln>
        </p:spPr>
        <p:txBody>
          <a:bodyPr lIns="71437" tIns="71437" rIns="71437" bIns="71437" anchor="ctr"/>
          <a:lstStyle/>
          <a:p>
            <a:pPr algn="ctr" defTabSz="821531">
              <a:defRPr sz="3000">
                <a:solidFill>
                  <a:schemeClr val="accent1">
                    <a:lumOff val="4782"/>
                  </a:schemeClr>
                </a:solidFill>
                <a:latin typeface="Helvetica Neue Medium"/>
                <a:ea typeface="Helvetica Neue Medium"/>
                <a:cs typeface="Helvetica Neue Medium"/>
                <a:sym typeface="Helvetica Neue Medium"/>
              </a:defRPr>
            </a:pPr>
          </a:p>
        </p:txBody>
      </p:sp>
      <p:sp>
        <p:nvSpPr>
          <p:cNvPr id="172" name="Line"/>
          <p:cNvSpPr/>
          <p:nvPr/>
        </p:nvSpPr>
        <p:spPr>
          <a:xfrm flipV="1">
            <a:off x="8187092" y="3730459"/>
            <a:ext cx="909050" cy="909050"/>
          </a:xfrm>
          <a:prstGeom prst="line">
            <a:avLst/>
          </a:prstGeom>
          <a:ln w="63500">
            <a:solidFill>
              <a:schemeClr val="accent5">
                <a:satOff val="-32755"/>
                <a:lumOff val="-12196"/>
              </a:schemeClr>
            </a:solidFill>
            <a:miter lim="400000"/>
            <a:headEnd type="triangle"/>
          </a:ln>
        </p:spPr>
        <p:txBody>
          <a:bodyPr lIns="71437" tIns="71437" rIns="71437" bIns="71437" anchor="ctr"/>
          <a:lstStyle/>
          <a:p>
            <a:pPr algn="ctr" defTabSz="821531">
              <a:defRPr sz="3000">
                <a:solidFill>
                  <a:schemeClr val="accent1">
                    <a:lumOff val="4782"/>
                  </a:schemeClr>
                </a:solidFill>
                <a:latin typeface="Helvetica Neue Medium"/>
                <a:ea typeface="Helvetica Neue Medium"/>
                <a:cs typeface="Helvetica Neue Medium"/>
                <a:sym typeface="Helvetica Neue Medium"/>
              </a:defRPr>
            </a:pPr>
          </a:p>
        </p:txBody>
      </p:sp>
      <p:grpSp>
        <p:nvGrpSpPr>
          <p:cNvPr id="179" name="Group"/>
          <p:cNvGrpSpPr/>
          <p:nvPr/>
        </p:nvGrpSpPr>
        <p:grpSpPr>
          <a:xfrm>
            <a:off x="902831" y="4826196"/>
            <a:ext cx="2050662" cy="570516"/>
            <a:chOff x="0" y="0"/>
            <a:chExt cx="2050661" cy="570514"/>
          </a:xfrm>
        </p:grpSpPr>
        <p:sp>
          <p:nvSpPr>
            <p:cNvPr id="173" name="Line"/>
            <p:cNvSpPr/>
            <p:nvPr/>
          </p:nvSpPr>
          <p:spPr>
            <a:xfrm>
              <a:off x="0" y="477946"/>
              <a:ext cx="2050662" cy="1"/>
            </a:xfrm>
            <a:prstGeom prst="line">
              <a:avLst/>
            </a:prstGeom>
            <a:noFill/>
            <a:ln w="63500" cap="flat">
              <a:solidFill>
                <a:srgbClr val="000000"/>
              </a:solidFill>
              <a:prstDash val="solid"/>
              <a:miter lim="400000"/>
              <a:headEnd type="triangle" w="med" len="sm"/>
              <a:tailEnd type="triangle" w="med" len="sm"/>
            </a:ln>
            <a:effectLst/>
          </p:spPr>
          <p:txBody>
            <a:bodyPr wrap="square" lIns="71437" tIns="71437" rIns="71437" bIns="71437" numCol="1" anchor="ctr">
              <a:noAutofit/>
            </a:bodyPr>
            <a:lstStyle/>
            <a:p>
              <a:pPr algn="ctr" defTabSz="821531">
                <a:defRPr sz="3000">
                  <a:solidFill>
                    <a:schemeClr val="accent1">
                      <a:lumOff val="4782"/>
                    </a:schemeClr>
                  </a:solidFill>
                  <a:latin typeface="Helvetica Neue Medium"/>
                  <a:ea typeface="Helvetica Neue Medium"/>
                  <a:cs typeface="Helvetica Neue Medium"/>
                  <a:sym typeface="Helvetica Neue Medium"/>
                </a:defRPr>
              </a:pPr>
            </a:p>
          </p:txBody>
        </p:sp>
        <p:sp>
          <p:nvSpPr>
            <p:cNvPr id="174" name="Circle"/>
            <p:cNvSpPr/>
            <p:nvPr/>
          </p:nvSpPr>
          <p:spPr>
            <a:xfrm>
              <a:off x="188331" y="385377"/>
              <a:ext cx="185139" cy="185138"/>
            </a:xfrm>
            <a:prstGeom prst="ellipse">
              <a:avLst/>
            </a:prstGeom>
            <a:solidFill>
              <a:srgbClr val="00A2FF"/>
            </a:solidFill>
            <a:ln w="12700" cap="flat">
              <a:noFill/>
              <a:miter lim="400000"/>
            </a:ln>
            <a:effectLst/>
          </p:spPr>
          <p:txBody>
            <a:bodyPr wrap="square" lIns="71437" tIns="71437" rIns="71437" bIns="71437" numCol="1" anchor="ctr">
              <a:noAutofit/>
            </a:bodyPr>
            <a:lstStyle/>
            <a:p>
              <a:pPr algn="ctr" defTabSz="821531">
                <a:defRPr sz="1500">
                  <a:solidFill>
                    <a:schemeClr val="accent1">
                      <a:lumOff val="4782"/>
                    </a:schemeClr>
                  </a:solidFill>
                  <a:latin typeface="Helvetica Neue Medium"/>
                  <a:ea typeface="Helvetica Neue Medium"/>
                  <a:cs typeface="Helvetica Neue Medium"/>
                  <a:sym typeface="Helvetica Neue Medium"/>
                </a:defRPr>
              </a:pPr>
            </a:p>
          </p:txBody>
        </p:sp>
        <p:sp>
          <p:nvSpPr>
            <p:cNvPr id="175" name="Line"/>
            <p:cNvSpPr/>
            <p:nvPr/>
          </p:nvSpPr>
          <p:spPr>
            <a:xfrm>
              <a:off x="0" y="292808"/>
              <a:ext cx="2050662" cy="1"/>
            </a:xfrm>
            <a:prstGeom prst="line">
              <a:avLst/>
            </a:prstGeom>
            <a:noFill/>
            <a:ln w="63500" cap="flat">
              <a:solidFill>
                <a:srgbClr val="000000"/>
              </a:solidFill>
              <a:prstDash val="solid"/>
              <a:miter lim="400000"/>
              <a:headEnd type="triangle" w="med" len="sm"/>
              <a:tailEnd type="triangle" w="med" len="sm"/>
            </a:ln>
            <a:effectLst/>
          </p:spPr>
          <p:txBody>
            <a:bodyPr wrap="square" lIns="71437" tIns="71437" rIns="71437" bIns="71437" numCol="1" anchor="ctr">
              <a:noAutofit/>
            </a:bodyPr>
            <a:lstStyle/>
            <a:p>
              <a:pPr algn="ctr" defTabSz="821531">
                <a:defRPr sz="3000">
                  <a:solidFill>
                    <a:schemeClr val="accent1">
                      <a:lumOff val="4782"/>
                    </a:schemeClr>
                  </a:solidFill>
                  <a:latin typeface="Helvetica Neue Medium"/>
                  <a:ea typeface="Helvetica Neue Medium"/>
                  <a:cs typeface="Helvetica Neue Medium"/>
                  <a:sym typeface="Helvetica Neue Medium"/>
                </a:defRPr>
              </a:pPr>
            </a:p>
          </p:txBody>
        </p:sp>
        <p:sp>
          <p:nvSpPr>
            <p:cNvPr id="176" name="Circle"/>
            <p:cNvSpPr/>
            <p:nvPr/>
          </p:nvSpPr>
          <p:spPr>
            <a:xfrm>
              <a:off x="1634263" y="200239"/>
              <a:ext cx="185138" cy="185139"/>
            </a:xfrm>
            <a:prstGeom prst="ellipse">
              <a:avLst/>
            </a:prstGeom>
            <a:solidFill>
              <a:srgbClr val="00A2FF"/>
            </a:solidFill>
            <a:ln w="12700" cap="flat">
              <a:noFill/>
              <a:miter lim="400000"/>
            </a:ln>
            <a:effectLst/>
          </p:spPr>
          <p:txBody>
            <a:bodyPr wrap="square" lIns="71437" tIns="71437" rIns="71437" bIns="71437" numCol="1" anchor="ctr">
              <a:noAutofit/>
            </a:bodyPr>
            <a:lstStyle/>
            <a:p>
              <a:pPr algn="ctr" defTabSz="821531">
                <a:defRPr sz="1500">
                  <a:solidFill>
                    <a:schemeClr val="accent1">
                      <a:lumOff val="4782"/>
                    </a:schemeClr>
                  </a:solidFill>
                  <a:latin typeface="Helvetica Neue Medium"/>
                  <a:ea typeface="Helvetica Neue Medium"/>
                  <a:cs typeface="Helvetica Neue Medium"/>
                  <a:sym typeface="Helvetica Neue Medium"/>
                </a:defRPr>
              </a:pPr>
            </a:p>
          </p:txBody>
        </p:sp>
        <p:sp>
          <p:nvSpPr>
            <p:cNvPr id="177" name="Line"/>
            <p:cNvSpPr/>
            <p:nvPr/>
          </p:nvSpPr>
          <p:spPr>
            <a:xfrm>
              <a:off x="0" y="92568"/>
              <a:ext cx="2050662" cy="1"/>
            </a:xfrm>
            <a:prstGeom prst="line">
              <a:avLst/>
            </a:prstGeom>
            <a:noFill/>
            <a:ln w="63500" cap="flat">
              <a:solidFill>
                <a:srgbClr val="000000"/>
              </a:solidFill>
              <a:prstDash val="solid"/>
              <a:miter lim="400000"/>
              <a:headEnd type="triangle" w="med" len="sm"/>
              <a:tailEnd type="triangle" w="med" len="sm"/>
            </a:ln>
            <a:effectLst/>
          </p:spPr>
          <p:txBody>
            <a:bodyPr wrap="square" lIns="71437" tIns="71437" rIns="71437" bIns="71437" numCol="1" anchor="ctr">
              <a:noAutofit/>
            </a:bodyPr>
            <a:lstStyle/>
            <a:p>
              <a:pPr algn="ctr" defTabSz="821531">
                <a:defRPr sz="3000">
                  <a:solidFill>
                    <a:schemeClr val="accent1">
                      <a:lumOff val="4782"/>
                    </a:schemeClr>
                  </a:solidFill>
                  <a:latin typeface="Helvetica Neue Medium"/>
                  <a:ea typeface="Helvetica Neue Medium"/>
                  <a:cs typeface="Helvetica Neue Medium"/>
                  <a:sym typeface="Helvetica Neue Medium"/>
                </a:defRPr>
              </a:pPr>
            </a:p>
          </p:txBody>
        </p:sp>
        <p:sp>
          <p:nvSpPr>
            <p:cNvPr id="178" name="Circle"/>
            <p:cNvSpPr/>
            <p:nvPr/>
          </p:nvSpPr>
          <p:spPr>
            <a:xfrm>
              <a:off x="835005" y="0"/>
              <a:ext cx="185139" cy="185138"/>
            </a:xfrm>
            <a:prstGeom prst="ellipse">
              <a:avLst/>
            </a:prstGeom>
            <a:solidFill>
              <a:srgbClr val="00A2FF"/>
            </a:solidFill>
            <a:ln w="12700" cap="flat">
              <a:noFill/>
              <a:miter lim="400000"/>
            </a:ln>
            <a:effectLst/>
          </p:spPr>
          <p:txBody>
            <a:bodyPr wrap="square" lIns="71437" tIns="71437" rIns="71437" bIns="71437" numCol="1" anchor="ctr">
              <a:noAutofit/>
            </a:bodyPr>
            <a:lstStyle/>
            <a:p>
              <a:pPr algn="ctr" defTabSz="821531">
                <a:defRPr sz="1500">
                  <a:solidFill>
                    <a:schemeClr val="accent1">
                      <a:lumOff val="4782"/>
                    </a:schemeClr>
                  </a:solidFill>
                  <a:latin typeface="Helvetica Neue Medium"/>
                  <a:ea typeface="Helvetica Neue Medium"/>
                  <a:cs typeface="Helvetica Neue Medium"/>
                  <a:sym typeface="Helvetica Neue Medium"/>
                </a:defRPr>
              </a:pPr>
            </a:p>
          </p:txBody>
        </p:sp>
      </p:grpSp>
      <p:grpSp>
        <p:nvGrpSpPr>
          <p:cNvPr id="186" name="Group"/>
          <p:cNvGrpSpPr/>
          <p:nvPr/>
        </p:nvGrpSpPr>
        <p:grpSpPr>
          <a:xfrm>
            <a:off x="3553719" y="4826196"/>
            <a:ext cx="2050663" cy="570516"/>
            <a:chOff x="0" y="0"/>
            <a:chExt cx="2050661" cy="570514"/>
          </a:xfrm>
        </p:grpSpPr>
        <p:sp>
          <p:nvSpPr>
            <p:cNvPr id="180" name="Line"/>
            <p:cNvSpPr/>
            <p:nvPr/>
          </p:nvSpPr>
          <p:spPr>
            <a:xfrm>
              <a:off x="0" y="477946"/>
              <a:ext cx="2050662" cy="1"/>
            </a:xfrm>
            <a:prstGeom prst="line">
              <a:avLst/>
            </a:prstGeom>
            <a:noFill/>
            <a:ln w="63500" cap="flat">
              <a:solidFill>
                <a:srgbClr val="000000"/>
              </a:solidFill>
              <a:prstDash val="solid"/>
              <a:miter lim="400000"/>
              <a:headEnd type="triangle" w="med" len="sm"/>
              <a:tailEnd type="triangle" w="med" len="sm"/>
            </a:ln>
            <a:effectLst/>
          </p:spPr>
          <p:txBody>
            <a:bodyPr wrap="square" lIns="71437" tIns="71437" rIns="71437" bIns="71437" numCol="1" anchor="ctr">
              <a:noAutofit/>
            </a:bodyPr>
            <a:lstStyle/>
            <a:p>
              <a:pPr algn="ctr" defTabSz="821531">
                <a:defRPr sz="3000">
                  <a:solidFill>
                    <a:schemeClr val="accent1">
                      <a:lumOff val="4782"/>
                    </a:schemeClr>
                  </a:solidFill>
                  <a:latin typeface="Helvetica Neue Medium"/>
                  <a:ea typeface="Helvetica Neue Medium"/>
                  <a:cs typeface="Helvetica Neue Medium"/>
                  <a:sym typeface="Helvetica Neue Medium"/>
                </a:defRPr>
              </a:pPr>
            </a:p>
          </p:txBody>
        </p:sp>
        <p:sp>
          <p:nvSpPr>
            <p:cNvPr id="181" name="Circle"/>
            <p:cNvSpPr/>
            <p:nvPr/>
          </p:nvSpPr>
          <p:spPr>
            <a:xfrm>
              <a:off x="574228" y="385377"/>
              <a:ext cx="185138" cy="185138"/>
            </a:xfrm>
            <a:prstGeom prst="ellipse">
              <a:avLst/>
            </a:prstGeom>
            <a:solidFill>
              <a:srgbClr val="00A2FF"/>
            </a:solidFill>
            <a:ln w="12700" cap="flat">
              <a:noFill/>
              <a:miter lim="400000"/>
            </a:ln>
            <a:effectLst/>
          </p:spPr>
          <p:txBody>
            <a:bodyPr wrap="square" lIns="71437" tIns="71437" rIns="71437" bIns="71437" numCol="1" anchor="ctr">
              <a:noAutofit/>
            </a:bodyPr>
            <a:lstStyle/>
            <a:p>
              <a:pPr algn="ctr" defTabSz="821531">
                <a:defRPr sz="1500">
                  <a:solidFill>
                    <a:schemeClr val="accent1">
                      <a:lumOff val="4782"/>
                    </a:schemeClr>
                  </a:solidFill>
                  <a:latin typeface="Helvetica Neue Medium"/>
                  <a:ea typeface="Helvetica Neue Medium"/>
                  <a:cs typeface="Helvetica Neue Medium"/>
                  <a:sym typeface="Helvetica Neue Medium"/>
                </a:defRPr>
              </a:pPr>
            </a:p>
          </p:txBody>
        </p:sp>
        <p:sp>
          <p:nvSpPr>
            <p:cNvPr id="182" name="Line"/>
            <p:cNvSpPr/>
            <p:nvPr/>
          </p:nvSpPr>
          <p:spPr>
            <a:xfrm>
              <a:off x="0" y="292808"/>
              <a:ext cx="2050662" cy="1"/>
            </a:xfrm>
            <a:prstGeom prst="line">
              <a:avLst/>
            </a:prstGeom>
            <a:noFill/>
            <a:ln w="63500" cap="flat">
              <a:solidFill>
                <a:srgbClr val="000000"/>
              </a:solidFill>
              <a:prstDash val="solid"/>
              <a:miter lim="400000"/>
              <a:headEnd type="triangle" w="med" len="sm"/>
              <a:tailEnd type="triangle" w="med" len="sm"/>
            </a:ln>
            <a:effectLst/>
          </p:spPr>
          <p:txBody>
            <a:bodyPr wrap="square" lIns="71437" tIns="71437" rIns="71437" bIns="71437" numCol="1" anchor="ctr">
              <a:noAutofit/>
            </a:bodyPr>
            <a:lstStyle/>
            <a:p>
              <a:pPr algn="ctr" defTabSz="821531">
                <a:defRPr sz="3000">
                  <a:solidFill>
                    <a:schemeClr val="accent1">
                      <a:lumOff val="4782"/>
                    </a:schemeClr>
                  </a:solidFill>
                  <a:latin typeface="Helvetica Neue Medium"/>
                  <a:ea typeface="Helvetica Neue Medium"/>
                  <a:cs typeface="Helvetica Neue Medium"/>
                  <a:sym typeface="Helvetica Neue Medium"/>
                </a:defRPr>
              </a:pPr>
            </a:p>
          </p:txBody>
        </p:sp>
        <p:sp>
          <p:nvSpPr>
            <p:cNvPr id="183" name="Circle"/>
            <p:cNvSpPr/>
            <p:nvPr/>
          </p:nvSpPr>
          <p:spPr>
            <a:xfrm>
              <a:off x="1162028" y="200239"/>
              <a:ext cx="185139" cy="185139"/>
            </a:xfrm>
            <a:prstGeom prst="ellipse">
              <a:avLst/>
            </a:prstGeom>
            <a:solidFill>
              <a:srgbClr val="00A2FF"/>
            </a:solidFill>
            <a:ln w="12700" cap="flat">
              <a:noFill/>
              <a:miter lim="400000"/>
            </a:ln>
            <a:effectLst/>
          </p:spPr>
          <p:txBody>
            <a:bodyPr wrap="square" lIns="71437" tIns="71437" rIns="71437" bIns="71437" numCol="1" anchor="ctr">
              <a:noAutofit/>
            </a:bodyPr>
            <a:lstStyle/>
            <a:p>
              <a:pPr algn="ctr" defTabSz="821531">
                <a:defRPr sz="1500">
                  <a:solidFill>
                    <a:schemeClr val="accent1">
                      <a:lumOff val="4782"/>
                    </a:schemeClr>
                  </a:solidFill>
                  <a:latin typeface="Helvetica Neue Medium"/>
                  <a:ea typeface="Helvetica Neue Medium"/>
                  <a:cs typeface="Helvetica Neue Medium"/>
                  <a:sym typeface="Helvetica Neue Medium"/>
                </a:defRPr>
              </a:pPr>
            </a:p>
          </p:txBody>
        </p:sp>
        <p:sp>
          <p:nvSpPr>
            <p:cNvPr id="184" name="Line"/>
            <p:cNvSpPr/>
            <p:nvPr/>
          </p:nvSpPr>
          <p:spPr>
            <a:xfrm>
              <a:off x="0" y="92568"/>
              <a:ext cx="2050662" cy="1"/>
            </a:xfrm>
            <a:prstGeom prst="line">
              <a:avLst/>
            </a:prstGeom>
            <a:noFill/>
            <a:ln w="63500" cap="flat">
              <a:solidFill>
                <a:srgbClr val="000000"/>
              </a:solidFill>
              <a:prstDash val="solid"/>
              <a:miter lim="400000"/>
              <a:headEnd type="triangle" w="med" len="sm"/>
              <a:tailEnd type="triangle" w="med" len="sm"/>
            </a:ln>
            <a:effectLst/>
          </p:spPr>
          <p:txBody>
            <a:bodyPr wrap="square" lIns="71437" tIns="71437" rIns="71437" bIns="71437" numCol="1" anchor="ctr">
              <a:noAutofit/>
            </a:bodyPr>
            <a:lstStyle/>
            <a:p>
              <a:pPr algn="ctr" defTabSz="821531">
                <a:defRPr sz="3000">
                  <a:solidFill>
                    <a:schemeClr val="accent1">
                      <a:lumOff val="4782"/>
                    </a:schemeClr>
                  </a:solidFill>
                  <a:latin typeface="Helvetica Neue Medium"/>
                  <a:ea typeface="Helvetica Neue Medium"/>
                  <a:cs typeface="Helvetica Neue Medium"/>
                  <a:sym typeface="Helvetica Neue Medium"/>
                </a:defRPr>
              </a:pPr>
            </a:p>
          </p:txBody>
        </p:sp>
        <p:sp>
          <p:nvSpPr>
            <p:cNvPr id="185" name="Circle"/>
            <p:cNvSpPr/>
            <p:nvPr/>
          </p:nvSpPr>
          <p:spPr>
            <a:xfrm>
              <a:off x="386526" y="0"/>
              <a:ext cx="185138" cy="185138"/>
            </a:xfrm>
            <a:prstGeom prst="ellipse">
              <a:avLst/>
            </a:prstGeom>
            <a:solidFill>
              <a:srgbClr val="00A2FF"/>
            </a:solidFill>
            <a:ln w="12700" cap="flat">
              <a:noFill/>
              <a:miter lim="400000"/>
            </a:ln>
            <a:effectLst/>
          </p:spPr>
          <p:txBody>
            <a:bodyPr wrap="square" lIns="71437" tIns="71437" rIns="71437" bIns="71437" numCol="1" anchor="ctr">
              <a:noAutofit/>
            </a:bodyPr>
            <a:lstStyle/>
            <a:p>
              <a:pPr algn="ctr" defTabSz="821531">
                <a:defRPr sz="1500">
                  <a:solidFill>
                    <a:schemeClr val="accent1">
                      <a:lumOff val="4782"/>
                    </a:schemeClr>
                  </a:solidFill>
                  <a:latin typeface="Helvetica Neue Medium"/>
                  <a:ea typeface="Helvetica Neue Medium"/>
                  <a:cs typeface="Helvetica Neue Medium"/>
                  <a:sym typeface="Helvetica Neue Medium"/>
                </a:defRPr>
              </a:pPr>
            </a:p>
          </p:txBody>
        </p:sp>
      </p:grpSp>
      <p:grpSp>
        <p:nvGrpSpPr>
          <p:cNvPr id="193" name="Group"/>
          <p:cNvGrpSpPr/>
          <p:nvPr/>
        </p:nvGrpSpPr>
        <p:grpSpPr>
          <a:xfrm>
            <a:off x="6333643" y="4826196"/>
            <a:ext cx="2050662" cy="565639"/>
            <a:chOff x="0" y="0"/>
            <a:chExt cx="2050660" cy="565637"/>
          </a:xfrm>
        </p:grpSpPr>
        <p:sp>
          <p:nvSpPr>
            <p:cNvPr id="187" name="Line"/>
            <p:cNvSpPr/>
            <p:nvPr/>
          </p:nvSpPr>
          <p:spPr>
            <a:xfrm>
              <a:off x="0" y="477946"/>
              <a:ext cx="2050661" cy="1"/>
            </a:xfrm>
            <a:prstGeom prst="line">
              <a:avLst/>
            </a:prstGeom>
            <a:noFill/>
            <a:ln w="63500" cap="flat">
              <a:solidFill>
                <a:srgbClr val="000000"/>
              </a:solidFill>
              <a:prstDash val="solid"/>
              <a:miter lim="400000"/>
              <a:headEnd type="triangle" w="med" len="sm"/>
              <a:tailEnd type="triangle" w="med" len="sm"/>
            </a:ln>
            <a:effectLst/>
          </p:spPr>
          <p:txBody>
            <a:bodyPr wrap="square" lIns="71437" tIns="71437" rIns="71437" bIns="71437" numCol="1" anchor="ctr">
              <a:noAutofit/>
            </a:bodyPr>
            <a:lstStyle/>
            <a:p>
              <a:pPr algn="ctr" defTabSz="821531">
                <a:defRPr sz="3000">
                  <a:solidFill>
                    <a:schemeClr val="accent1">
                      <a:lumOff val="4782"/>
                    </a:schemeClr>
                  </a:solidFill>
                  <a:latin typeface="Helvetica Neue Medium"/>
                  <a:ea typeface="Helvetica Neue Medium"/>
                  <a:cs typeface="Helvetica Neue Medium"/>
                  <a:sym typeface="Helvetica Neue Medium"/>
                </a:defRPr>
              </a:pPr>
            </a:p>
          </p:txBody>
        </p:sp>
        <p:sp>
          <p:nvSpPr>
            <p:cNvPr id="188" name="Circle"/>
            <p:cNvSpPr/>
            <p:nvPr/>
          </p:nvSpPr>
          <p:spPr>
            <a:xfrm>
              <a:off x="1666802" y="380500"/>
              <a:ext cx="185138" cy="185138"/>
            </a:xfrm>
            <a:prstGeom prst="ellipse">
              <a:avLst/>
            </a:prstGeom>
            <a:solidFill>
              <a:srgbClr val="00A2FF"/>
            </a:solidFill>
            <a:ln w="12700" cap="flat">
              <a:noFill/>
              <a:miter lim="400000"/>
            </a:ln>
            <a:effectLst/>
          </p:spPr>
          <p:txBody>
            <a:bodyPr wrap="square" lIns="71437" tIns="71437" rIns="71437" bIns="71437" numCol="1" anchor="ctr">
              <a:noAutofit/>
            </a:bodyPr>
            <a:lstStyle/>
            <a:p>
              <a:pPr algn="ctr" defTabSz="821531">
                <a:defRPr sz="1500">
                  <a:solidFill>
                    <a:schemeClr val="accent1">
                      <a:lumOff val="4782"/>
                    </a:schemeClr>
                  </a:solidFill>
                  <a:latin typeface="Helvetica Neue Medium"/>
                  <a:ea typeface="Helvetica Neue Medium"/>
                  <a:cs typeface="Helvetica Neue Medium"/>
                  <a:sym typeface="Helvetica Neue Medium"/>
                </a:defRPr>
              </a:pPr>
            </a:p>
          </p:txBody>
        </p:sp>
        <p:sp>
          <p:nvSpPr>
            <p:cNvPr id="189" name="Line"/>
            <p:cNvSpPr/>
            <p:nvPr/>
          </p:nvSpPr>
          <p:spPr>
            <a:xfrm>
              <a:off x="0" y="292808"/>
              <a:ext cx="2050661" cy="1"/>
            </a:xfrm>
            <a:prstGeom prst="line">
              <a:avLst/>
            </a:prstGeom>
            <a:noFill/>
            <a:ln w="63500" cap="flat">
              <a:solidFill>
                <a:srgbClr val="000000"/>
              </a:solidFill>
              <a:prstDash val="solid"/>
              <a:miter lim="400000"/>
              <a:headEnd type="triangle" w="med" len="sm"/>
              <a:tailEnd type="triangle" w="med" len="sm"/>
            </a:ln>
            <a:effectLst/>
          </p:spPr>
          <p:txBody>
            <a:bodyPr wrap="square" lIns="71437" tIns="71437" rIns="71437" bIns="71437" numCol="1" anchor="ctr">
              <a:noAutofit/>
            </a:bodyPr>
            <a:lstStyle/>
            <a:p>
              <a:pPr algn="ctr" defTabSz="821531">
                <a:defRPr sz="3000">
                  <a:solidFill>
                    <a:schemeClr val="accent1">
                      <a:lumOff val="4782"/>
                    </a:schemeClr>
                  </a:solidFill>
                  <a:latin typeface="Helvetica Neue Medium"/>
                  <a:ea typeface="Helvetica Neue Medium"/>
                  <a:cs typeface="Helvetica Neue Medium"/>
                  <a:sym typeface="Helvetica Neue Medium"/>
                </a:defRPr>
              </a:pPr>
            </a:p>
          </p:txBody>
        </p:sp>
        <p:sp>
          <p:nvSpPr>
            <p:cNvPr id="190" name="Circle"/>
            <p:cNvSpPr/>
            <p:nvPr/>
          </p:nvSpPr>
          <p:spPr>
            <a:xfrm>
              <a:off x="1291063" y="200239"/>
              <a:ext cx="185138" cy="185139"/>
            </a:xfrm>
            <a:prstGeom prst="ellipse">
              <a:avLst/>
            </a:prstGeom>
            <a:solidFill>
              <a:srgbClr val="00A2FF"/>
            </a:solidFill>
            <a:ln w="12700" cap="flat">
              <a:noFill/>
              <a:miter lim="400000"/>
            </a:ln>
            <a:effectLst/>
          </p:spPr>
          <p:txBody>
            <a:bodyPr wrap="square" lIns="71437" tIns="71437" rIns="71437" bIns="71437" numCol="1" anchor="ctr">
              <a:noAutofit/>
            </a:bodyPr>
            <a:lstStyle/>
            <a:p>
              <a:pPr algn="ctr" defTabSz="821531">
                <a:defRPr sz="1500">
                  <a:solidFill>
                    <a:schemeClr val="accent1">
                      <a:lumOff val="4782"/>
                    </a:schemeClr>
                  </a:solidFill>
                  <a:latin typeface="Helvetica Neue Medium"/>
                  <a:ea typeface="Helvetica Neue Medium"/>
                  <a:cs typeface="Helvetica Neue Medium"/>
                  <a:sym typeface="Helvetica Neue Medium"/>
                </a:defRPr>
              </a:pPr>
            </a:p>
          </p:txBody>
        </p:sp>
        <p:sp>
          <p:nvSpPr>
            <p:cNvPr id="191" name="Line"/>
            <p:cNvSpPr/>
            <p:nvPr/>
          </p:nvSpPr>
          <p:spPr>
            <a:xfrm>
              <a:off x="0" y="92568"/>
              <a:ext cx="2050661" cy="1"/>
            </a:xfrm>
            <a:prstGeom prst="line">
              <a:avLst/>
            </a:prstGeom>
            <a:noFill/>
            <a:ln w="63500" cap="flat">
              <a:solidFill>
                <a:srgbClr val="000000"/>
              </a:solidFill>
              <a:prstDash val="solid"/>
              <a:miter lim="400000"/>
              <a:headEnd type="triangle" w="med" len="sm"/>
              <a:tailEnd type="triangle" w="med" len="sm"/>
            </a:ln>
            <a:effectLst/>
          </p:spPr>
          <p:txBody>
            <a:bodyPr wrap="square" lIns="71437" tIns="71437" rIns="71437" bIns="71437" numCol="1" anchor="ctr">
              <a:noAutofit/>
            </a:bodyPr>
            <a:lstStyle/>
            <a:p>
              <a:pPr algn="ctr" defTabSz="821531">
                <a:defRPr sz="3000">
                  <a:solidFill>
                    <a:schemeClr val="accent1">
                      <a:lumOff val="4782"/>
                    </a:schemeClr>
                  </a:solidFill>
                  <a:latin typeface="Helvetica Neue Medium"/>
                  <a:ea typeface="Helvetica Neue Medium"/>
                  <a:cs typeface="Helvetica Neue Medium"/>
                  <a:sym typeface="Helvetica Neue Medium"/>
                </a:defRPr>
              </a:pPr>
            </a:p>
          </p:txBody>
        </p:sp>
        <p:sp>
          <p:nvSpPr>
            <p:cNvPr id="192" name="Circle"/>
            <p:cNvSpPr/>
            <p:nvPr/>
          </p:nvSpPr>
          <p:spPr>
            <a:xfrm>
              <a:off x="1666802" y="0"/>
              <a:ext cx="185138" cy="185138"/>
            </a:xfrm>
            <a:prstGeom prst="ellipse">
              <a:avLst/>
            </a:prstGeom>
            <a:solidFill>
              <a:srgbClr val="00A2FF"/>
            </a:solidFill>
            <a:ln w="12700" cap="flat">
              <a:noFill/>
              <a:miter lim="400000"/>
            </a:ln>
            <a:effectLst/>
          </p:spPr>
          <p:txBody>
            <a:bodyPr wrap="square" lIns="71437" tIns="71437" rIns="71437" bIns="71437" numCol="1" anchor="ctr">
              <a:noAutofit/>
            </a:bodyPr>
            <a:lstStyle/>
            <a:p>
              <a:pPr algn="ctr" defTabSz="821531">
                <a:defRPr sz="1500">
                  <a:solidFill>
                    <a:schemeClr val="accent1">
                      <a:lumOff val="4782"/>
                    </a:schemeClr>
                  </a:solidFill>
                  <a:latin typeface="Helvetica Neue Medium"/>
                  <a:ea typeface="Helvetica Neue Medium"/>
                  <a:cs typeface="Helvetica Neue Medium"/>
                  <a:sym typeface="Helvetica Neue Medium"/>
                </a:defRPr>
              </a:pPr>
            </a:p>
          </p:txBody>
        </p:sp>
      </p:grpSp>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56" name="Title 1"/>
          <p:cNvSpPr txBox="1"/>
          <p:nvPr>
            <p:ph type="title"/>
          </p:nvPr>
        </p:nvSpPr>
        <p:spPr>
          <a:xfrm>
            <a:off x="322431" y="2073"/>
            <a:ext cx="11095540" cy="799225"/>
          </a:xfrm>
          <a:prstGeom prst="rect">
            <a:avLst/>
          </a:prstGeom>
        </p:spPr>
        <p:txBody>
          <a:bodyPr/>
          <a:lstStyle>
            <a:lvl1pPr>
              <a:defRPr sz="3800"/>
            </a:lvl1pPr>
          </a:lstStyle>
          <a:p>
            <a:pPr/>
            <a:r>
              <a:t>Long pipelines may require large memory</a:t>
            </a:r>
          </a:p>
        </p:txBody>
      </p:sp>
      <p:sp>
        <p:nvSpPr>
          <p:cNvPr id="857" name="Slide Number Placeholder 4"/>
          <p:cNvSpPr txBox="1"/>
          <p:nvPr>
            <p:ph type="sldNum" sz="quarter" idx="2"/>
          </p:nvPr>
        </p:nvSpPr>
        <p:spPr>
          <a:xfrm>
            <a:off x="11502936" y="6444934"/>
            <a:ext cx="203025" cy="177433"/>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858" name="gamma = pow(wb, g)…"/>
          <p:cNvSpPr txBox="1"/>
          <p:nvPr/>
        </p:nvSpPr>
        <p:spPr>
          <a:xfrm>
            <a:off x="859475" y="5112181"/>
            <a:ext cx="9470490" cy="1005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sz="3600">
                <a:latin typeface="Lucida Console"/>
                <a:ea typeface="Lucida Console"/>
                <a:cs typeface="Lucida Console"/>
                <a:sym typeface="Lucida Console"/>
              </a:defRPr>
            </a:pPr>
            <a:r>
              <a:rPr>
                <a:solidFill>
                  <a:srgbClr val="000000"/>
                </a:solidFill>
              </a:rPr>
              <a:t>gamma</a:t>
            </a:r>
            <a:r>
              <a:t> = </a:t>
            </a:r>
            <a:r>
              <a:rPr>
                <a:solidFill>
                  <a:schemeClr val="accent4">
                    <a:satOff val="-36012"/>
                    <a:lumOff val="-12196"/>
                  </a:schemeClr>
                </a:solidFill>
              </a:rPr>
              <a:t>pow</a:t>
            </a:r>
            <a:r>
              <a:t>(</a:t>
            </a:r>
            <a:r>
              <a:rPr>
                <a:solidFill>
                  <a:srgbClr val="000000"/>
                </a:solidFill>
              </a:rPr>
              <a:t>wb</a:t>
            </a:r>
            <a:r>
              <a:t>, g)</a:t>
            </a:r>
          </a:p>
          <a:p>
            <a:pPr>
              <a:defRPr sz="3600">
                <a:latin typeface="Lucida Console"/>
                <a:ea typeface="Lucida Console"/>
                <a:cs typeface="Lucida Console"/>
                <a:sym typeface="Lucida Console"/>
              </a:defRPr>
            </a:pPr>
            <a:r>
              <a:rPr>
                <a:solidFill>
                  <a:schemeClr val="accent6">
                    <a:lumOff val="-2196"/>
                  </a:schemeClr>
                </a:solidFill>
              </a:rPr>
              <a:t>d_wb</a:t>
            </a:r>
            <a:r>
              <a:t> = </a:t>
            </a:r>
            <a:r>
              <a:rPr>
                <a:solidFill>
                  <a:schemeClr val="accent6">
                    <a:lumOff val="-2196"/>
                  </a:schemeClr>
                </a:solidFill>
              </a:rPr>
              <a:t>d_gamma</a:t>
            </a:r>
            <a:r>
              <a:t> * </a:t>
            </a:r>
            <a:r>
              <a:rPr>
                <a:solidFill>
                  <a:schemeClr val="accent4">
                    <a:satOff val="-36012"/>
                    <a:lumOff val="-12196"/>
                  </a:schemeClr>
                </a:solidFill>
              </a:rPr>
              <a:t>pow</a:t>
            </a:r>
            <a:r>
              <a:t>(wb, g-1) * wb</a:t>
            </a:r>
          </a:p>
        </p:txBody>
      </p:sp>
      <p:sp>
        <p:nvSpPr>
          <p:cNvPr id="859" name="raw"/>
          <p:cNvSpPr/>
          <p:nvPr/>
        </p:nvSpPr>
        <p:spPr>
          <a:xfrm>
            <a:off x="227527" y="1696735"/>
            <a:ext cx="1191270" cy="637098"/>
          </a:xfrm>
          <a:prstGeom prst="roundRect">
            <a:avLst>
              <a:gd name="adj" fmla="val 15000"/>
            </a:avLst>
          </a:prstGeom>
          <a:solidFill>
            <a:srgbClr val="CBD84C"/>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algn="ctr" defTabSz="821531">
              <a:defRPr sz="2800">
                <a:solidFill>
                  <a:srgbClr val="000000"/>
                </a:solidFill>
                <a:latin typeface="Lucida Console"/>
                <a:ea typeface="Lucida Console"/>
                <a:cs typeface="Lucida Console"/>
                <a:sym typeface="Lucida Console"/>
              </a:defRPr>
            </a:lvl1pPr>
          </a:lstStyle>
          <a:p>
            <a:pPr/>
            <a:r>
              <a:t>raw</a:t>
            </a:r>
          </a:p>
        </p:txBody>
      </p:sp>
      <p:sp>
        <p:nvSpPr>
          <p:cNvPr id="860" name="demosaic"/>
          <p:cNvSpPr/>
          <p:nvPr/>
        </p:nvSpPr>
        <p:spPr>
          <a:xfrm>
            <a:off x="2515431" y="1696735"/>
            <a:ext cx="2288611" cy="637098"/>
          </a:xfrm>
          <a:prstGeom prst="roundRect">
            <a:avLst>
              <a:gd name="adj" fmla="val 15000"/>
            </a:avLst>
          </a:prstGeom>
          <a:solidFill>
            <a:srgbClr val="CBD84C"/>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algn="ctr" defTabSz="821531">
              <a:defRPr sz="2800">
                <a:solidFill>
                  <a:srgbClr val="000000"/>
                </a:solidFill>
                <a:latin typeface="Lucida Console"/>
                <a:ea typeface="Lucida Console"/>
                <a:cs typeface="Lucida Console"/>
                <a:sym typeface="Lucida Console"/>
              </a:defRPr>
            </a:lvl1pPr>
          </a:lstStyle>
          <a:p>
            <a:pPr/>
            <a:r>
              <a:t>demosaic</a:t>
            </a:r>
          </a:p>
        </p:txBody>
      </p:sp>
      <p:sp>
        <p:nvSpPr>
          <p:cNvPr id="861" name="white…"/>
          <p:cNvSpPr/>
          <p:nvPr/>
        </p:nvSpPr>
        <p:spPr>
          <a:xfrm>
            <a:off x="5921614" y="1389230"/>
            <a:ext cx="1858433" cy="1252109"/>
          </a:xfrm>
          <a:prstGeom prst="roundRect">
            <a:avLst>
              <a:gd name="adj" fmla="val 7632"/>
            </a:avLst>
          </a:prstGeom>
          <a:solidFill>
            <a:srgbClr val="CBD84C"/>
          </a:solidFill>
          <a:ln w="12700">
            <a:miter lim="400000"/>
          </a:ln>
          <a:extLst>
            <a:ext uri="{C572A759-6A51-4108-AA02-DFA0A04FC94B}">
              <ma14:wrappingTextBoxFlag xmlns:ma14="http://schemas.microsoft.com/office/mac/drawingml/2011/main" val="1"/>
            </a:ext>
          </a:extLst>
        </p:spPr>
        <p:txBody>
          <a:bodyPr lIns="71437" tIns="71437" rIns="71437" bIns="71437" anchor="ctr"/>
          <a:lstStyle/>
          <a:p>
            <a:pPr algn="ctr" defTabSz="821531">
              <a:defRPr sz="2800">
                <a:solidFill>
                  <a:srgbClr val="000000"/>
                </a:solidFill>
                <a:latin typeface="Lucida Console"/>
                <a:ea typeface="Lucida Console"/>
                <a:cs typeface="Lucida Console"/>
                <a:sym typeface="Lucida Console"/>
              </a:defRPr>
            </a:pPr>
            <a:r>
              <a:t>white</a:t>
            </a:r>
          </a:p>
          <a:p>
            <a:pPr algn="ctr" defTabSz="821531">
              <a:defRPr sz="2800">
                <a:solidFill>
                  <a:srgbClr val="000000"/>
                </a:solidFill>
                <a:latin typeface="Lucida Console"/>
                <a:ea typeface="Lucida Console"/>
                <a:cs typeface="Lucida Console"/>
                <a:sym typeface="Lucida Console"/>
              </a:defRPr>
            </a:pPr>
            <a:r>
              <a:t>balance</a:t>
            </a:r>
          </a:p>
        </p:txBody>
      </p:sp>
      <p:sp>
        <p:nvSpPr>
          <p:cNvPr id="862" name="gamma"/>
          <p:cNvSpPr/>
          <p:nvPr/>
        </p:nvSpPr>
        <p:spPr>
          <a:xfrm>
            <a:off x="8897620" y="1505792"/>
            <a:ext cx="1387003" cy="1018985"/>
          </a:xfrm>
          <a:prstGeom prst="roundRect">
            <a:avLst>
              <a:gd name="adj" fmla="val 9378"/>
            </a:avLst>
          </a:prstGeom>
          <a:solidFill>
            <a:srgbClr val="CBD84C"/>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algn="ctr" defTabSz="821531">
              <a:defRPr sz="2800">
                <a:solidFill>
                  <a:srgbClr val="000000"/>
                </a:solidFill>
                <a:latin typeface="Lucida Console"/>
                <a:ea typeface="Lucida Console"/>
                <a:cs typeface="Lucida Console"/>
                <a:sym typeface="Lucida Console"/>
              </a:defRPr>
            </a:lvl1pPr>
          </a:lstStyle>
          <a:p>
            <a:pPr/>
            <a:r>
              <a:t>gamma</a:t>
            </a:r>
          </a:p>
        </p:txBody>
      </p:sp>
      <p:sp>
        <p:nvSpPr>
          <p:cNvPr id="863" name="Line"/>
          <p:cNvSpPr/>
          <p:nvPr/>
        </p:nvSpPr>
        <p:spPr>
          <a:xfrm>
            <a:off x="1608152" y="2015284"/>
            <a:ext cx="717925" cy="1"/>
          </a:xfrm>
          <a:prstGeom prst="line">
            <a:avLst/>
          </a:prstGeom>
          <a:ln w="76200">
            <a:solidFill>
              <a:schemeClr val="accent6">
                <a:satOff val="-75221"/>
                <a:lumOff val="22254"/>
              </a:schemeClr>
            </a:solidFill>
            <a:miter/>
            <a:tailEnd type="triangle"/>
          </a:ln>
        </p:spPr>
        <p:txBody>
          <a:bodyPr lIns="45719" rIns="45719"/>
          <a:lstStyle/>
          <a:p>
            <a:pPr/>
          </a:p>
        </p:txBody>
      </p:sp>
      <p:sp>
        <p:nvSpPr>
          <p:cNvPr id="864" name="Line"/>
          <p:cNvSpPr/>
          <p:nvPr/>
        </p:nvSpPr>
        <p:spPr>
          <a:xfrm>
            <a:off x="5003866" y="2015284"/>
            <a:ext cx="717925" cy="1"/>
          </a:xfrm>
          <a:prstGeom prst="line">
            <a:avLst/>
          </a:prstGeom>
          <a:ln w="76200">
            <a:solidFill>
              <a:schemeClr val="accent6">
                <a:satOff val="-75221"/>
                <a:lumOff val="22254"/>
              </a:schemeClr>
            </a:solidFill>
            <a:miter/>
            <a:tailEnd type="triangle"/>
          </a:ln>
        </p:spPr>
        <p:txBody>
          <a:bodyPr lIns="45719" rIns="45719"/>
          <a:lstStyle/>
          <a:p>
            <a:pPr/>
          </a:p>
        </p:txBody>
      </p:sp>
      <p:sp>
        <p:nvSpPr>
          <p:cNvPr id="865" name="Line"/>
          <p:cNvSpPr/>
          <p:nvPr/>
        </p:nvSpPr>
        <p:spPr>
          <a:xfrm>
            <a:off x="10461242" y="2015284"/>
            <a:ext cx="717925" cy="1"/>
          </a:xfrm>
          <a:prstGeom prst="line">
            <a:avLst/>
          </a:prstGeom>
          <a:ln w="76200">
            <a:solidFill>
              <a:schemeClr val="accent6">
                <a:satOff val="-75221"/>
                <a:lumOff val="22254"/>
              </a:schemeClr>
            </a:solidFill>
            <a:miter/>
            <a:tailEnd type="triangle"/>
          </a:ln>
        </p:spPr>
        <p:txBody>
          <a:bodyPr lIns="45719" rIns="45719"/>
          <a:lstStyle/>
          <a:p>
            <a:pPr/>
          </a:p>
        </p:txBody>
      </p:sp>
      <p:sp>
        <p:nvSpPr>
          <p:cNvPr id="866" name="…"/>
          <p:cNvSpPr txBox="1"/>
          <p:nvPr/>
        </p:nvSpPr>
        <p:spPr>
          <a:xfrm>
            <a:off x="11355786" y="1396540"/>
            <a:ext cx="563276" cy="8534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6000">
                <a:latin typeface="Lucida Console"/>
                <a:ea typeface="Lucida Console"/>
                <a:cs typeface="Lucida Console"/>
                <a:sym typeface="Lucida Console"/>
              </a:defRPr>
            </a:lvl1pPr>
          </a:lstStyle>
          <a:p>
            <a:pPr/>
            <a:r>
              <a:t>…</a:t>
            </a:r>
          </a:p>
        </p:txBody>
      </p:sp>
      <p:sp>
        <p:nvSpPr>
          <p:cNvPr id="867" name="Line"/>
          <p:cNvSpPr/>
          <p:nvPr/>
        </p:nvSpPr>
        <p:spPr>
          <a:xfrm>
            <a:off x="7979871" y="2015284"/>
            <a:ext cx="717925" cy="1"/>
          </a:xfrm>
          <a:prstGeom prst="line">
            <a:avLst/>
          </a:prstGeom>
          <a:ln w="76200">
            <a:solidFill>
              <a:schemeClr val="accent6">
                <a:satOff val="-75221"/>
                <a:lumOff val="22254"/>
              </a:schemeClr>
            </a:solidFill>
            <a:miter/>
            <a:tailEnd type="triangle"/>
          </a:ln>
        </p:spPr>
        <p:txBody>
          <a:bodyPr lIns="45719" rIns="45719"/>
          <a:lstStyle/>
          <a:p>
            <a:pPr/>
          </a:p>
        </p:txBody>
      </p:sp>
      <p:sp>
        <p:nvSpPr>
          <p:cNvPr id="868" name="d_demosaic"/>
          <p:cNvSpPr/>
          <p:nvPr/>
        </p:nvSpPr>
        <p:spPr>
          <a:xfrm>
            <a:off x="2005667" y="3715530"/>
            <a:ext cx="2796676" cy="637099"/>
          </a:xfrm>
          <a:prstGeom prst="roundRect">
            <a:avLst>
              <a:gd name="adj" fmla="val 15000"/>
            </a:avLst>
          </a:prstGeom>
          <a:solidFill>
            <a:schemeClr val="accent5">
              <a:lumOff val="19509"/>
            </a:schemeClr>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algn="ctr" defTabSz="821531">
              <a:defRPr sz="2800">
                <a:solidFill>
                  <a:srgbClr val="000000"/>
                </a:solidFill>
                <a:latin typeface="Lucida Console"/>
                <a:ea typeface="Lucida Console"/>
                <a:cs typeface="Lucida Console"/>
                <a:sym typeface="Lucida Console"/>
              </a:defRPr>
            </a:lvl1pPr>
          </a:lstStyle>
          <a:p>
            <a:pPr/>
            <a:r>
              <a:t>d_demosaic</a:t>
            </a:r>
          </a:p>
        </p:txBody>
      </p:sp>
      <p:sp>
        <p:nvSpPr>
          <p:cNvPr id="869" name="d_wb"/>
          <p:cNvSpPr/>
          <p:nvPr/>
        </p:nvSpPr>
        <p:spPr>
          <a:xfrm>
            <a:off x="6052738" y="3715530"/>
            <a:ext cx="1596186" cy="637099"/>
          </a:xfrm>
          <a:prstGeom prst="roundRect">
            <a:avLst>
              <a:gd name="adj" fmla="val 15000"/>
            </a:avLst>
          </a:prstGeom>
          <a:solidFill>
            <a:schemeClr val="accent5">
              <a:lumOff val="19509"/>
            </a:schemeClr>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algn="ctr" defTabSz="821531">
              <a:defRPr sz="2800">
                <a:solidFill>
                  <a:srgbClr val="000000"/>
                </a:solidFill>
                <a:latin typeface="Lucida Console"/>
                <a:ea typeface="Lucida Console"/>
                <a:cs typeface="Lucida Console"/>
                <a:sym typeface="Lucida Console"/>
              </a:defRPr>
            </a:lvl1pPr>
          </a:lstStyle>
          <a:p>
            <a:pPr/>
            <a:r>
              <a:t>d_wb</a:t>
            </a:r>
          </a:p>
        </p:txBody>
      </p:sp>
      <p:sp>
        <p:nvSpPr>
          <p:cNvPr id="870" name="d_gamma"/>
          <p:cNvSpPr/>
          <p:nvPr/>
        </p:nvSpPr>
        <p:spPr>
          <a:xfrm>
            <a:off x="8995487" y="3524587"/>
            <a:ext cx="1731769" cy="1018985"/>
          </a:xfrm>
          <a:prstGeom prst="roundRect">
            <a:avLst>
              <a:gd name="adj" fmla="val 9378"/>
            </a:avLst>
          </a:prstGeom>
          <a:solidFill>
            <a:schemeClr val="accent5">
              <a:lumOff val="19509"/>
            </a:schemeClr>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algn="ctr" defTabSz="821531">
              <a:defRPr sz="2800">
                <a:solidFill>
                  <a:srgbClr val="000000"/>
                </a:solidFill>
                <a:latin typeface="Lucida Console"/>
                <a:ea typeface="Lucida Console"/>
                <a:cs typeface="Lucida Console"/>
                <a:sym typeface="Lucida Console"/>
              </a:defRPr>
            </a:lvl1pPr>
          </a:lstStyle>
          <a:p>
            <a:pPr/>
            <a:r>
              <a:t>d_gamma</a:t>
            </a:r>
          </a:p>
        </p:txBody>
      </p:sp>
      <p:sp>
        <p:nvSpPr>
          <p:cNvPr id="871" name="Line"/>
          <p:cNvSpPr/>
          <p:nvPr/>
        </p:nvSpPr>
        <p:spPr>
          <a:xfrm flipH="1">
            <a:off x="10955877" y="4034079"/>
            <a:ext cx="584252" cy="1"/>
          </a:xfrm>
          <a:prstGeom prst="line">
            <a:avLst/>
          </a:prstGeom>
          <a:ln w="76200">
            <a:solidFill>
              <a:schemeClr val="accent5">
                <a:satOff val="-32755"/>
                <a:lumOff val="-12196"/>
              </a:schemeClr>
            </a:solidFill>
            <a:miter/>
            <a:tailEnd type="triangle"/>
          </a:ln>
        </p:spPr>
        <p:txBody>
          <a:bodyPr lIns="45719" rIns="45719"/>
          <a:lstStyle/>
          <a:p>
            <a:pPr/>
          </a:p>
        </p:txBody>
      </p:sp>
      <p:sp>
        <p:nvSpPr>
          <p:cNvPr id="872" name="Line"/>
          <p:cNvSpPr/>
          <p:nvPr/>
        </p:nvSpPr>
        <p:spPr>
          <a:xfrm flipH="1">
            <a:off x="8046708" y="4034079"/>
            <a:ext cx="584252" cy="1"/>
          </a:xfrm>
          <a:prstGeom prst="line">
            <a:avLst/>
          </a:prstGeom>
          <a:ln w="76200">
            <a:solidFill>
              <a:schemeClr val="accent5">
                <a:satOff val="-32755"/>
                <a:lumOff val="-12196"/>
              </a:schemeClr>
            </a:solidFill>
            <a:miter/>
            <a:tailEnd type="triangle"/>
          </a:ln>
        </p:spPr>
        <p:txBody>
          <a:bodyPr lIns="45719" rIns="45719"/>
          <a:lstStyle/>
          <a:p>
            <a:pPr/>
          </a:p>
        </p:txBody>
      </p:sp>
      <p:sp>
        <p:nvSpPr>
          <p:cNvPr id="873" name="Line"/>
          <p:cNvSpPr/>
          <p:nvPr/>
        </p:nvSpPr>
        <p:spPr>
          <a:xfrm flipH="1">
            <a:off x="5135414" y="4034079"/>
            <a:ext cx="584253" cy="1"/>
          </a:xfrm>
          <a:prstGeom prst="line">
            <a:avLst/>
          </a:prstGeom>
          <a:ln w="76200">
            <a:solidFill>
              <a:schemeClr val="accent5">
                <a:satOff val="-32755"/>
                <a:lumOff val="-12196"/>
              </a:schemeClr>
            </a:solidFill>
            <a:miter/>
            <a:tailEnd type="triangle"/>
          </a:ln>
        </p:spPr>
        <p:txBody>
          <a:bodyPr lIns="45719" rIns="45719"/>
          <a:lstStyle/>
          <a:p>
            <a:pPr/>
          </a:p>
        </p:txBody>
      </p:sp>
      <p:sp>
        <p:nvSpPr>
          <p:cNvPr id="874" name="Line"/>
          <p:cNvSpPr/>
          <p:nvPr/>
        </p:nvSpPr>
        <p:spPr>
          <a:xfrm>
            <a:off x="6850830" y="2793974"/>
            <a:ext cx="1" cy="768920"/>
          </a:xfrm>
          <a:prstGeom prst="line">
            <a:avLst/>
          </a:prstGeom>
          <a:ln w="76200">
            <a:solidFill>
              <a:schemeClr val="accent6">
                <a:satOff val="-75221"/>
                <a:lumOff val="22254"/>
              </a:schemeClr>
            </a:solidFill>
            <a:miter/>
            <a:tailEnd type="triangle"/>
          </a:ln>
        </p:spPr>
        <p:txBody>
          <a:bodyPr lIns="45719" rIns="45719"/>
          <a:lstStyle/>
          <a:p>
            <a:pPr/>
          </a:p>
        </p:txBody>
      </p:sp>
      <p:sp>
        <p:nvSpPr>
          <p:cNvPr id="875" name="Line"/>
          <p:cNvSpPr/>
          <p:nvPr/>
        </p:nvSpPr>
        <p:spPr>
          <a:xfrm>
            <a:off x="3659736" y="2510176"/>
            <a:ext cx="1" cy="888011"/>
          </a:xfrm>
          <a:prstGeom prst="line">
            <a:avLst/>
          </a:prstGeom>
          <a:ln w="76200">
            <a:solidFill>
              <a:schemeClr val="accent6">
                <a:satOff val="-75221"/>
                <a:lumOff val="22254"/>
              </a:schemeClr>
            </a:solidFill>
            <a:miter/>
            <a:tailEnd type="triangle"/>
          </a:ln>
        </p:spPr>
        <p:txBody>
          <a:bodyPr lIns="45719" rIns="45719"/>
          <a:lstStyle/>
          <a:p>
            <a:pPr/>
          </a:p>
        </p:txBody>
      </p:sp>
      <p:sp>
        <p:nvSpPr>
          <p:cNvPr id="876" name="Line"/>
          <p:cNvSpPr/>
          <p:nvPr/>
        </p:nvSpPr>
        <p:spPr>
          <a:xfrm>
            <a:off x="9684404" y="2666980"/>
            <a:ext cx="1" cy="715404"/>
          </a:xfrm>
          <a:prstGeom prst="line">
            <a:avLst/>
          </a:prstGeom>
          <a:ln w="76200">
            <a:solidFill>
              <a:schemeClr val="accent6">
                <a:satOff val="-75221"/>
                <a:lumOff val="22254"/>
              </a:schemeClr>
            </a:solidFill>
            <a:miter/>
            <a:tailEnd type="triangle"/>
          </a:ln>
        </p:spPr>
        <p:txBody>
          <a:bodyPr lIns="45719" rIns="45719"/>
          <a:lstStyle/>
          <a:p>
            <a:pPr/>
          </a:p>
        </p:txBody>
      </p:sp>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80" name="Title 1"/>
          <p:cNvSpPr txBox="1"/>
          <p:nvPr>
            <p:ph type="title"/>
          </p:nvPr>
        </p:nvSpPr>
        <p:spPr>
          <a:xfrm>
            <a:off x="322431" y="2073"/>
            <a:ext cx="11095540" cy="799225"/>
          </a:xfrm>
          <a:prstGeom prst="rect">
            <a:avLst/>
          </a:prstGeom>
        </p:spPr>
        <p:txBody>
          <a:bodyPr/>
          <a:lstStyle>
            <a:lvl1pPr>
              <a:defRPr sz="3800"/>
            </a:lvl1pPr>
          </a:lstStyle>
          <a:p>
            <a:pPr/>
            <a:r>
              <a:t>Halide lets us trade-off memory/recompute</a:t>
            </a:r>
          </a:p>
        </p:txBody>
      </p:sp>
      <p:sp>
        <p:nvSpPr>
          <p:cNvPr id="881" name="demosaic.compute_root() // Cache…"/>
          <p:cNvSpPr txBox="1"/>
          <p:nvPr/>
        </p:nvSpPr>
        <p:spPr>
          <a:xfrm>
            <a:off x="809793" y="5131504"/>
            <a:ext cx="9745971" cy="1005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sz="3600">
                <a:latin typeface="Lucida Console"/>
                <a:ea typeface="Lucida Console"/>
                <a:cs typeface="Lucida Console"/>
                <a:sym typeface="Lucida Console"/>
              </a:defRPr>
            </a:pPr>
            <a:r>
              <a:t>demosaic.</a:t>
            </a:r>
            <a:r>
              <a:rPr>
                <a:solidFill>
                  <a:schemeClr val="accent4">
                    <a:satOff val="-36012"/>
                    <a:lumOff val="-12196"/>
                  </a:schemeClr>
                </a:solidFill>
              </a:rPr>
              <a:t>compute_root</a:t>
            </a:r>
            <a:r>
              <a:t>() </a:t>
            </a:r>
            <a:r>
              <a:rPr>
                <a:solidFill>
                  <a:schemeClr val="accent6">
                    <a:satOff val="-75221"/>
                    <a:lumOff val="22254"/>
                  </a:schemeClr>
                </a:solidFill>
              </a:rPr>
              <a:t>// Cache</a:t>
            </a:r>
            <a:endParaRPr>
              <a:solidFill>
                <a:schemeClr val="accent6">
                  <a:satOff val="-75221"/>
                  <a:lumOff val="22254"/>
                </a:schemeClr>
              </a:solidFill>
            </a:endParaRPr>
          </a:p>
          <a:p>
            <a:pPr>
              <a:defRPr sz="3600">
                <a:solidFill>
                  <a:srgbClr val="000000"/>
                </a:solidFill>
                <a:latin typeface="Lucida Console"/>
                <a:ea typeface="Lucida Console"/>
                <a:cs typeface="Lucida Console"/>
                <a:sym typeface="Lucida Console"/>
              </a:defRPr>
            </a:pPr>
            <a:r>
              <a:t>gamma.</a:t>
            </a:r>
            <a:r>
              <a:rPr>
                <a:solidFill>
                  <a:schemeClr val="accent4">
                    <a:satOff val="-36012"/>
                    <a:lumOff val="-12196"/>
                  </a:schemeClr>
                </a:solidFill>
              </a:rPr>
              <a:t>compute_inline</a:t>
            </a:r>
            <a:r>
              <a:t>() </a:t>
            </a:r>
            <a:r>
              <a:rPr>
                <a:solidFill>
                  <a:schemeClr val="accent6">
                    <a:satOff val="-75221"/>
                    <a:lumOff val="22254"/>
                  </a:schemeClr>
                </a:solidFill>
              </a:rPr>
              <a:t>// Recompute</a:t>
            </a:r>
          </a:p>
        </p:txBody>
      </p:sp>
      <p:sp>
        <p:nvSpPr>
          <p:cNvPr id="882" name="aka checkpointing"/>
          <p:cNvSpPr txBox="1"/>
          <p:nvPr/>
        </p:nvSpPr>
        <p:spPr>
          <a:xfrm>
            <a:off x="7453072" y="782004"/>
            <a:ext cx="2950851" cy="48620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800"/>
            </a:lvl1pPr>
          </a:lstStyle>
          <a:p>
            <a:pPr/>
            <a:r>
              <a:t>aka checkpointing</a:t>
            </a:r>
          </a:p>
        </p:txBody>
      </p:sp>
      <p:sp>
        <p:nvSpPr>
          <p:cNvPr id="883" name="Slide Number Placeholder 4"/>
          <p:cNvSpPr txBox="1"/>
          <p:nvPr>
            <p:ph type="sldNum" sz="quarter" idx="2"/>
          </p:nvPr>
        </p:nvSpPr>
        <p:spPr>
          <a:xfrm>
            <a:off x="11502936" y="6444934"/>
            <a:ext cx="203025" cy="177433"/>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884" name="raw"/>
          <p:cNvSpPr/>
          <p:nvPr/>
        </p:nvSpPr>
        <p:spPr>
          <a:xfrm>
            <a:off x="227527" y="1696735"/>
            <a:ext cx="1191270" cy="637098"/>
          </a:xfrm>
          <a:prstGeom prst="roundRect">
            <a:avLst>
              <a:gd name="adj" fmla="val 15000"/>
            </a:avLst>
          </a:prstGeom>
          <a:solidFill>
            <a:srgbClr val="CBD84C"/>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algn="ctr" defTabSz="821531">
              <a:defRPr sz="2800">
                <a:solidFill>
                  <a:srgbClr val="000000"/>
                </a:solidFill>
                <a:latin typeface="Lucida Console"/>
                <a:ea typeface="Lucida Console"/>
                <a:cs typeface="Lucida Console"/>
                <a:sym typeface="Lucida Console"/>
              </a:defRPr>
            </a:lvl1pPr>
          </a:lstStyle>
          <a:p>
            <a:pPr/>
            <a:r>
              <a:t>raw</a:t>
            </a:r>
          </a:p>
        </p:txBody>
      </p:sp>
      <p:sp>
        <p:nvSpPr>
          <p:cNvPr id="885" name="demosaic"/>
          <p:cNvSpPr/>
          <p:nvPr/>
        </p:nvSpPr>
        <p:spPr>
          <a:xfrm>
            <a:off x="2515431" y="1696735"/>
            <a:ext cx="2288611" cy="637098"/>
          </a:xfrm>
          <a:prstGeom prst="roundRect">
            <a:avLst>
              <a:gd name="adj" fmla="val 15000"/>
            </a:avLst>
          </a:prstGeom>
          <a:solidFill>
            <a:srgbClr val="CBD84C"/>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algn="ctr" defTabSz="821531">
              <a:defRPr sz="2800">
                <a:solidFill>
                  <a:srgbClr val="000000"/>
                </a:solidFill>
                <a:latin typeface="Lucida Console"/>
                <a:ea typeface="Lucida Console"/>
                <a:cs typeface="Lucida Console"/>
                <a:sym typeface="Lucida Console"/>
              </a:defRPr>
            </a:lvl1pPr>
          </a:lstStyle>
          <a:p>
            <a:pPr/>
            <a:r>
              <a:t>demosaic</a:t>
            </a:r>
          </a:p>
        </p:txBody>
      </p:sp>
      <p:sp>
        <p:nvSpPr>
          <p:cNvPr id="886" name="white…"/>
          <p:cNvSpPr/>
          <p:nvPr/>
        </p:nvSpPr>
        <p:spPr>
          <a:xfrm>
            <a:off x="5921614" y="1389230"/>
            <a:ext cx="1858433" cy="1252109"/>
          </a:xfrm>
          <a:prstGeom prst="roundRect">
            <a:avLst>
              <a:gd name="adj" fmla="val 7632"/>
            </a:avLst>
          </a:prstGeom>
          <a:solidFill>
            <a:srgbClr val="CBD84C"/>
          </a:solidFill>
          <a:ln w="12700">
            <a:miter lim="400000"/>
          </a:ln>
          <a:extLst>
            <a:ext uri="{C572A759-6A51-4108-AA02-DFA0A04FC94B}">
              <ma14:wrappingTextBoxFlag xmlns:ma14="http://schemas.microsoft.com/office/mac/drawingml/2011/main" val="1"/>
            </a:ext>
          </a:extLst>
        </p:spPr>
        <p:txBody>
          <a:bodyPr lIns="71437" tIns="71437" rIns="71437" bIns="71437" anchor="ctr"/>
          <a:lstStyle/>
          <a:p>
            <a:pPr algn="ctr" defTabSz="821531">
              <a:defRPr sz="2800">
                <a:solidFill>
                  <a:srgbClr val="000000"/>
                </a:solidFill>
                <a:latin typeface="Lucida Console"/>
                <a:ea typeface="Lucida Console"/>
                <a:cs typeface="Lucida Console"/>
                <a:sym typeface="Lucida Console"/>
              </a:defRPr>
            </a:pPr>
            <a:r>
              <a:t>white</a:t>
            </a:r>
          </a:p>
          <a:p>
            <a:pPr algn="ctr" defTabSz="821531">
              <a:defRPr sz="2800">
                <a:solidFill>
                  <a:srgbClr val="000000"/>
                </a:solidFill>
                <a:latin typeface="Lucida Console"/>
                <a:ea typeface="Lucida Console"/>
                <a:cs typeface="Lucida Console"/>
                <a:sym typeface="Lucida Console"/>
              </a:defRPr>
            </a:pPr>
            <a:r>
              <a:t>balance</a:t>
            </a:r>
          </a:p>
        </p:txBody>
      </p:sp>
      <p:sp>
        <p:nvSpPr>
          <p:cNvPr id="887" name="gamma"/>
          <p:cNvSpPr/>
          <p:nvPr/>
        </p:nvSpPr>
        <p:spPr>
          <a:xfrm>
            <a:off x="8897620" y="1505792"/>
            <a:ext cx="1387003" cy="1018985"/>
          </a:xfrm>
          <a:prstGeom prst="roundRect">
            <a:avLst>
              <a:gd name="adj" fmla="val 9378"/>
            </a:avLst>
          </a:prstGeom>
          <a:solidFill>
            <a:srgbClr val="CBD84C"/>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algn="ctr" defTabSz="821531">
              <a:defRPr sz="2800">
                <a:solidFill>
                  <a:srgbClr val="000000"/>
                </a:solidFill>
                <a:latin typeface="Lucida Console"/>
                <a:ea typeface="Lucida Console"/>
                <a:cs typeface="Lucida Console"/>
                <a:sym typeface="Lucida Console"/>
              </a:defRPr>
            </a:lvl1pPr>
          </a:lstStyle>
          <a:p>
            <a:pPr/>
            <a:r>
              <a:t>gamma</a:t>
            </a:r>
          </a:p>
        </p:txBody>
      </p:sp>
      <p:sp>
        <p:nvSpPr>
          <p:cNvPr id="888" name="Line"/>
          <p:cNvSpPr/>
          <p:nvPr/>
        </p:nvSpPr>
        <p:spPr>
          <a:xfrm>
            <a:off x="1608152" y="2015284"/>
            <a:ext cx="717925" cy="1"/>
          </a:xfrm>
          <a:prstGeom prst="line">
            <a:avLst/>
          </a:prstGeom>
          <a:ln w="76200">
            <a:solidFill>
              <a:schemeClr val="accent6">
                <a:satOff val="-75221"/>
                <a:lumOff val="22254"/>
              </a:schemeClr>
            </a:solidFill>
            <a:miter/>
            <a:tailEnd type="triangle"/>
          </a:ln>
        </p:spPr>
        <p:txBody>
          <a:bodyPr lIns="45719" rIns="45719"/>
          <a:lstStyle/>
          <a:p>
            <a:pPr/>
          </a:p>
        </p:txBody>
      </p:sp>
      <p:sp>
        <p:nvSpPr>
          <p:cNvPr id="889" name="Line"/>
          <p:cNvSpPr/>
          <p:nvPr/>
        </p:nvSpPr>
        <p:spPr>
          <a:xfrm>
            <a:off x="5003866" y="2015284"/>
            <a:ext cx="717925" cy="1"/>
          </a:xfrm>
          <a:prstGeom prst="line">
            <a:avLst/>
          </a:prstGeom>
          <a:ln w="76200">
            <a:solidFill>
              <a:schemeClr val="accent6">
                <a:satOff val="-75221"/>
                <a:lumOff val="22254"/>
              </a:schemeClr>
            </a:solidFill>
            <a:miter/>
            <a:tailEnd type="triangle"/>
          </a:ln>
        </p:spPr>
        <p:txBody>
          <a:bodyPr lIns="45719" rIns="45719"/>
          <a:lstStyle/>
          <a:p>
            <a:pPr/>
          </a:p>
        </p:txBody>
      </p:sp>
      <p:sp>
        <p:nvSpPr>
          <p:cNvPr id="890" name="Line"/>
          <p:cNvSpPr/>
          <p:nvPr/>
        </p:nvSpPr>
        <p:spPr>
          <a:xfrm>
            <a:off x="10461242" y="2015284"/>
            <a:ext cx="717925" cy="1"/>
          </a:xfrm>
          <a:prstGeom prst="line">
            <a:avLst/>
          </a:prstGeom>
          <a:ln w="76200">
            <a:solidFill>
              <a:schemeClr val="accent6">
                <a:satOff val="-75221"/>
                <a:lumOff val="22254"/>
              </a:schemeClr>
            </a:solidFill>
            <a:miter/>
            <a:tailEnd type="triangle"/>
          </a:ln>
        </p:spPr>
        <p:txBody>
          <a:bodyPr lIns="45719" rIns="45719"/>
          <a:lstStyle/>
          <a:p>
            <a:pPr/>
          </a:p>
        </p:txBody>
      </p:sp>
      <p:sp>
        <p:nvSpPr>
          <p:cNvPr id="891" name="…"/>
          <p:cNvSpPr txBox="1"/>
          <p:nvPr/>
        </p:nvSpPr>
        <p:spPr>
          <a:xfrm>
            <a:off x="11355786" y="1396540"/>
            <a:ext cx="563276" cy="8534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6000">
                <a:latin typeface="Lucida Console"/>
                <a:ea typeface="Lucida Console"/>
                <a:cs typeface="Lucida Console"/>
                <a:sym typeface="Lucida Console"/>
              </a:defRPr>
            </a:lvl1pPr>
          </a:lstStyle>
          <a:p>
            <a:pPr/>
            <a:r>
              <a:t>…</a:t>
            </a:r>
          </a:p>
        </p:txBody>
      </p:sp>
      <p:sp>
        <p:nvSpPr>
          <p:cNvPr id="892" name="Line"/>
          <p:cNvSpPr/>
          <p:nvPr/>
        </p:nvSpPr>
        <p:spPr>
          <a:xfrm>
            <a:off x="7979871" y="2015284"/>
            <a:ext cx="717925" cy="1"/>
          </a:xfrm>
          <a:prstGeom prst="line">
            <a:avLst/>
          </a:prstGeom>
          <a:ln w="76200">
            <a:solidFill>
              <a:schemeClr val="accent6">
                <a:satOff val="-75221"/>
                <a:lumOff val="22254"/>
              </a:schemeClr>
            </a:solidFill>
            <a:miter/>
            <a:tailEnd type="triangle"/>
          </a:ln>
        </p:spPr>
        <p:txBody>
          <a:bodyPr lIns="45719" rIns="45719"/>
          <a:lstStyle/>
          <a:p>
            <a:pPr/>
          </a:p>
        </p:txBody>
      </p:sp>
      <p:sp>
        <p:nvSpPr>
          <p:cNvPr id="893" name="d_demosaic"/>
          <p:cNvSpPr/>
          <p:nvPr/>
        </p:nvSpPr>
        <p:spPr>
          <a:xfrm>
            <a:off x="2005667" y="3715530"/>
            <a:ext cx="2796676" cy="637099"/>
          </a:xfrm>
          <a:prstGeom prst="roundRect">
            <a:avLst>
              <a:gd name="adj" fmla="val 15000"/>
            </a:avLst>
          </a:prstGeom>
          <a:solidFill>
            <a:schemeClr val="accent5">
              <a:lumOff val="19509"/>
            </a:schemeClr>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algn="ctr" defTabSz="821531">
              <a:defRPr sz="2800">
                <a:solidFill>
                  <a:srgbClr val="000000"/>
                </a:solidFill>
                <a:latin typeface="Lucida Console"/>
                <a:ea typeface="Lucida Console"/>
                <a:cs typeface="Lucida Console"/>
                <a:sym typeface="Lucida Console"/>
              </a:defRPr>
            </a:lvl1pPr>
          </a:lstStyle>
          <a:p>
            <a:pPr/>
            <a:r>
              <a:t>d_demosaic</a:t>
            </a:r>
          </a:p>
        </p:txBody>
      </p:sp>
      <p:sp>
        <p:nvSpPr>
          <p:cNvPr id="894" name="d_wb"/>
          <p:cNvSpPr/>
          <p:nvPr/>
        </p:nvSpPr>
        <p:spPr>
          <a:xfrm>
            <a:off x="6052738" y="3715530"/>
            <a:ext cx="1596186" cy="637099"/>
          </a:xfrm>
          <a:prstGeom prst="roundRect">
            <a:avLst>
              <a:gd name="adj" fmla="val 15000"/>
            </a:avLst>
          </a:prstGeom>
          <a:solidFill>
            <a:schemeClr val="accent5">
              <a:lumOff val="19509"/>
            </a:schemeClr>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algn="ctr" defTabSz="821531">
              <a:defRPr sz="2800">
                <a:solidFill>
                  <a:srgbClr val="000000"/>
                </a:solidFill>
                <a:latin typeface="Lucida Console"/>
                <a:ea typeface="Lucida Console"/>
                <a:cs typeface="Lucida Console"/>
                <a:sym typeface="Lucida Console"/>
              </a:defRPr>
            </a:lvl1pPr>
          </a:lstStyle>
          <a:p>
            <a:pPr/>
            <a:r>
              <a:t>d_wb</a:t>
            </a:r>
          </a:p>
        </p:txBody>
      </p:sp>
      <p:sp>
        <p:nvSpPr>
          <p:cNvPr id="895" name="d_gamma"/>
          <p:cNvSpPr/>
          <p:nvPr/>
        </p:nvSpPr>
        <p:spPr>
          <a:xfrm>
            <a:off x="8995487" y="3524587"/>
            <a:ext cx="1731769" cy="1018985"/>
          </a:xfrm>
          <a:prstGeom prst="roundRect">
            <a:avLst>
              <a:gd name="adj" fmla="val 9378"/>
            </a:avLst>
          </a:prstGeom>
          <a:solidFill>
            <a:schemeClr val="accent5">
              <a:lumOff val="19509"/>
            </a:schemeClr>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algn="ctr" defTabSz="821531">
              <a:defRPr sz="2800">
                <a:solidFill>
                  <a:srgbClr val="000000"/>
                </a:solidFill>
                <a:latin typeface="Lucida Console"/>
                <a:ea typeface="Lucida Console"/>
                <a:cs typeface="Lucida Console"/>
                <a:sym typeface="Lucida Console"/>
              </a:defRPr>
            </a:lvl1pPr>
          </a:lstStyle>
          <a:p>
            <a:pPr/>
            <a:r>
              <a:t>d_gamma</a:t>
            </a:r>
          </a:p>
        </p:txBody>
      </p:sp>
      <p:sp>
        <p:nvSpPr>
          <p:cNvPr id="896" name="Line"/>
          <p:cNvSpPr/>
          <p:nvPr/>
        </p:nvSpPr>
        <p:spPr>
          <a:xfrm flipH="1">
            <a:off x="10955877" y="4034079"/>
            <a:ext cx="584252" cy="1"/>
          </a:xfrm>
          <a:prstGeom prst="line">
            <a:avLst/>
          </a:prstGeom>
          <a:ln w="76200">
            <a:solidFill>
              <a:schemeClr val="accent5">
                <a:satOff val="-32755"/>
                <a:lumOff val="-12196"/>
              </a:schemeClr>
            </a:solidFill>
            <a:miter/>
            <a:tailEnd type="triangle"/>
          </a:ln>
        </p:spPr>
        <p:txBody>
          <a:bodyPr lIns="45719" rIns="45719"/>
          <a:lstStyle/>
          <a:p>
            <a:pPr/>
          </a:p>
        </p:txBody>
      </p:sp>
      <p:sp>
        <p:nvSpPr>
          <p:cNvPr id="897" name="Line"/>
          <p:cNvSpPr/>
          <p:nvPr/>
        </p:nvSpPr>
        <p:spPr>
          <a:xfrm flipH="1">
            <a:off x="8046708" y="4034079"/>
            <a:ext cx="584252" cy="1"/>
          </a:xfrm>
          <a:prstGeom prst="line">
            <a:avLst/>
          </a:prstGeom>
          <a:ln w="76200">
            <a:solidFill>
              <a:schemeClr val="accent5">
                <a:satOff val="-32755"/>
                <a:lumOff val="-12196"/>
              </a:schemeClr>
            </a:solidFill>
            <a:miter/>
            <a:tailEnd type="triangle"/>
          </a:ln>
        </p:spPr>
        <p:txBody>
          <a:bodyPr lIns="45719" rIns="45719"/>
          <a:lstStyle/>
          <a:p>
            <a:pPr/>
          </a:p>
        </p:txBody>
      </p:sp>
      <p:sp>
        <p:nvSpPr>
          <p:cNvPr id="898" name="Line"/>
          <p:cNvSpPr/>
          <p:nvPr/>
        </p:nvSpPr>
        <p:spPr>
          <a:xfrm flipH="1">
            <a:off x="5135414" y="4034079"/>
            <a:ext cx="584253" cy="1"/>
          </a:xfrm>
          <a:prstGeom prst="line">
            <a:avLst/>
          </a:prstGeom>
          <a:ln w="76200">
            <a:solidFill>
              <a:schemeClr val="accent5">
                <a:satOff val="-32755"/>
                <a:lumOff val="-12196"/>
              </a:schemeClr>
            </a:solidFill>
            <a:miter/>
            <a:tailEnd type="triangle"/>
          </a:ln>
        </p:spPr>
        <p:txBody>
          <a:bodyPr lIns="45719" rIns="45719"/>
          <a:lstStyle/>
          <a:p>
            <a:pPr/>
          </a:p>
        </p:txBody>
      </p:sp>
      <p:sp>
        <p:nvSpPr>
          <p:cNvPr id="899" name="Line"/>
          <p:cNvSpPr/>
          <p:nvPr/>
        </p:nvSpPr>
        <p:spPr>
          <a:xfrm>
            <a:off x="6850830" y="2793974"/>
            <a:ext cx="1" cy="768920"/>
          </a:xfrm>
          <a:prstGeom prst="line">
            <a:avLst/>
          </a:prstGeom>
          <a:ln w="76200">
            <a:solidFill>
              <a:schemeClr val="accent6">
                <a:satOff val="-75221"/>
                <a:lumOff val="22254"/>
              </a:schemeClr>
            </a:solidFill>
            <a:miter/>
            <a:tailEnd type="triangle"/>
          </a:ln>
        </p:spPr>
        <p:txBody>
          <a:bodyPr lIns="45719" rIns="45719"/>
          <a:lstStyle/>
          <a:p>
            <a:pPr/>
          </a:p>
        </p:txBody>
      </p:sp>
      <p:sp>
        <p:nvSpPr>
          <p:cNvPr id="900" name="Line"/>
          <p:cNvSpPr/>
          <p:nvPr/>
        </p:nvSpPr>
        <p:spPr>
          <a:xfrm>
            <a:off x="3659736" y="2510176"/>
            <a:ext cx="1" cy="888011"/>
          </a:xfrm>
          <a:prstGeom prst="line">
            <a:avLst/>
          </a:prstGeom>
          <a:ln w="76200">
            <a:solidFill>
              <a:schemeClr val="accent6">
                <a:satOff val="-75221"/>
                <a:lumOff val="22254"/>
              </a:schemeClr>
            </a:solidFill>
            <a:miter/>
            <a:tailEnd type="triangle"/>
          </a:ln>
        </p:spPr>
        <p:txBody>
          <a:bodyPr lIns="45719" rIns="45719"/>
          <a:lstStyle/>
          <a:p>
            <a:pPr/>
          </a:p>
        </p:txBody>
      </p:sp>
      <p:sp>
        <p:nvSpPr>
          <p:cNvPr id="901" name="Line"/>
          <p:cNvSpPr/>
          <p:nvPr/>
        </p:nvSpPr>
        <p:spPr>
          <a:xfrm>
            <a:off x="9684404" y="2666980"/>
            <a:ext cx="1" cy="715404"/>
          </a:xfrm>
          <a:prstGeom prst="line">
            <a:avLst/>
          </a:prstGeom>
          <a:ln w="76200">
            <a:solidFill>
              <a:schemeClr val="accent6">
                <a:satOff val="-75221"/>
                <a:lumOff val="22254"/>
              </a:schemeClr>
            </a:solidFill>
            <a:miter/>
            <a:tailEnd type="triangle"/>
          </a:ln>
        </p:spPr>
        <p:txBody>
          <a:bodyPr lIns="45719" rIns="45719"/>
          <a:lstStyle/>
          <a:p>
            <a:pPr/>
          </a:p>
        </p:txBody>
      </p:sp>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05" name="Title 1"/>
          <p:cNvSpPr txBox="1"/>
          <p:nvPr>
            <p:ph type="title"/>
          </p:nvPr>
        </p:nvSpPr>
        <p:spPr>
          <a:xfrm>
            <a:off x="322431" y="2073"/>
            <a:ext cx="11095540" cy="799225"/>
          </a:xfrm>
          <a:prstGeom prst="rect">
            <a:avLst/>
          </a:prstGeom>
        </p:spPr>
        <p:txBody>
          <a:bodyPr/>
          <a:lstStyle>
            <a:lvl1pPr>
              <a:defRPr sz="3800"/>
            </a:lvl1pPr>
          </a:lstStyle>
          <a:p>
            <a:pPr/>
            <a:r>
              <a:t>We implemented new automatic scheduling</a:t>
            </a:r>
          </a:p>
        </p:txBody>
      </p:sp>
      <p:sp>
        <p:nvSpPr>
          <p:cNvPr id="906" name="Halide’s auto scheduler [Mullapudi 2016] doesn’t handle GPU and parallel reduction (often appears in gradients).…"/>
          <p:cNvSpPr txBox="1"/>
          <p:nvPr/>
        </p:nvSpPr>
        <p:spPr>
          <a:xfrm>
            <a:off x="415369" y="1429604"/>
            <a:ext cx="11361262" cy="222508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marL="833437" indent="-833437" defTabSz="821531">
              <a:spcBef>
                <a:spcPts val="1700"/>
              </a:spcBef>
              <a:buSzPct val="145000"/>
              <a:buChar char="•"/>
              <a:defRPr sz="3200">
                <a:solidFill>
                  <a:srgbClr val="000000"/>
                </a:solidFill>
              </a:defRPr>
            </a:pPr>
            <a:r>
              <a:t>Halide’s auto scheduler [Mullapudi 2016] doesn’t handle GPU and parallel reduction (often appears in gradients).</a:t>
            </a:r>
          </a:p>
          <a:p>
            <a:pPr marL="833437" indent="-833437" defTabSz="821531">
              <a:spcBef>
                <a:spcPts val="1700"/>
              </a:spcBef>
              <a:buSzPct val="145000"/>
              <a:buChar char="•"/>
              <a:defRPr sz="3200">
                <a:solidFill>
                  <a:srgbClr val="000000"/>
                </a:solidFill>
              </a:defRPr>
            </a:pPr>
            <a:r>
              <a:t>New auto scheduler that supports both these, using a new feature from Halide [Suriana 2017].</a:t>
            </a:r>
          </a:p>
        </p:txBody>
      </p:sp>
      <p:sp>
        <p:nvSpPr>
          <p:cNvPr id="907" name="Slide Number Placeholder 4"/>
          <p:cNvSpPr txBox="1"/>
          <p:nvPr>
            <p:ph type="sldNum" sz="quarter" idx="2"/>
          </p:nvPr>
        </p:nvSpPr>
        <p:spPr>
          <a:xfrm>
            <a:off x="11502936" y="6444934"/>
            <a:ext cx="203025" cy="177433"/>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08" name="Image" descr="Image"/>
          <p:cNvPicPr>
            <a:picLocks noChangeAspect="1"/>
          </p:cNvPicPr>
          <p:nvPr/>
        </p:nvPicPr>
        <p:blipFill>
          <a:blip r:embed="rId3">
            <a:extLst/>
          </a:blip>
          <a:stretch>
            <a:fillRect/>
          </a:stretch>
        </p:blipFill>
        <p:spPr>
          <a:xfrm>
            <a:off x="7420403" y="4282991"/>
            <a:ext cx="1896263" cy="1884521"/>
          </a:xfrm>
          <a:prstGeom prst="rect">
            <a:avLst/>
          </a:prstGeom>
          <a:ln w="12700">
            <a:miter lim="400000"/>
          </a:ln>
        </p:spPr>
      </p:pic>
      <p:grpSp>
        <p:nvGrpSpPr>
          <p:cNvPr id="912" name="Group"/>
          <p:cNvGrpSpPr/>
          <p:nvPr/>
        </p:nvGrpSpPr>
        <p:grpSpPr>
          <a:xfrm>
            <a:off x="1927263" y="4157321"/>
            <a:ext cx="3000960" cy="2135862"/>
            <a:chOff x="0" y="0"/>
            <a:chExt cx="3000959" cy="2135860"/>
          </a:xfrm>
        </p:grpSpPr>
        <p:sp>
          <p:nvSpPr>
            <p:cNvPr id="913" name="Connection Line"/>
            <p:cNvSpPr/>
            <p:nvPr/>
          </p:nvSpPr>
          <p:spPr>
            <a:xfrm>
              <a:off x="51501" y="217427"/>
              <a:ext cx="2907492" cy="1918149"/>
            </a:xfrm>
            <a:custGeom>
              <a:avLst/>
              <a:gdLst/>
              <a:ahLst/>
              <a:cxnLst>
                <a:cxn ang="0">
                  <a:pos x="wd2" y="hd2"/>
                </a:cxn>
                <a:cxn ang="5400000">
                  <a:pos x="wd2" y="hd2"/>
                </a:cxn>
                <a:cxn ang="10800000">
                  <a:pos x="wd2" y="hd2"/>
                </a:cxn>
                <a:cxn ang="16200000">
                  <a:pos x="wd2" y="hd2"/>
                </a:cxn>
              </a:cxnLst>
              <a:rect l="0" t="0" r="r" b="b"/>
              <a:pathLst>
                <a:path w="21600" h="21158" fill="norm" stroke="1" extrusionOk="0">
                  <a:moveTo>
                    <a:pt x="0" y="21158"/>
                  </a:moveTo>
                  <a:cubicBezTo>
                    <a:pt x="4561" y="6603"/>
                    <a:pt x="11761" y="-442"/>
                    <a:pt x="21600" y="22"/>
                  </a:cubicBezTo>
                </a:path>
              </a:pathLst>
            </a:custGeom>
            <a:noFill/>
            <a:ln w="63500" cap="flat">
              <a:solidFill>
                <a:schemeClr val="accent2">
                  <a:satOff val="-11277"/>
                  <a:lumOff val="-15960"/>
                </a:schemeClr>
              </a:solidFill>
              <a:prstDash val="solid"/>
              <a:miter lim="800000"/>
            </a:ln>
            <a:effectLst/>
          </p:spPr>
          <p:txBody>
            <a:bodyPr/>
            <a:lstStyle/>
            <a:p>
              <a:pPr/>
            </a:p>
          </p:txBody>
        </p:sp>
        <p:sp>
          <p:nvSpPr>
            <p:cNvPr id="910" name="Line"/>
            <p:cNvSpPr/>
            <p:nvPr/>
          </p:nvSpPr>
          <p:spPr>
            <a:xfrm>
              <a:off x="0" y="2135861"/>
              <a:ext cx="3000960" cy="1"/>
            </a:xfrm>
            <a:prstGeom prst="line">
              <a:avLst/>
            </a:prstGeom>
            <a:noFill/>
            <a:ln w="63500" cap="flat">
              <a:solidFill>
                <a:srgbClr val="000000"/>
              </a:solidFill>
              <a:prstDash val="solid"/>
              <a:miter lim="800000"/>
              <a:tailEnd type="triangle" w="med" len="med"/>
            </a:ln>
            <a:effectLst/>
          </p:spPr>
          <p:txBody>
            <a:bodyPr wrap="square" lIns="45719" tIns="45719" rIns="45719" bIns="45719" numCol="1" anchor="t">
              <a:noAutofit/>
            </a:bodyPr>
            <a:lstStyle/>
            <a:p>
              <a:pPr/>
            </a:p>
          </p:txBody>
        </p:sp>
        <p:sp>
          <p:nvSpPr>
            <p:cNvPr id="911" name="Line"/>
            <p:cNvSpPr/>
            <p:nvPr/>
          </p:nvSpPr>
          <p:spPr>
            <a:xfrm flipV="1">
              <a:off x="23825" y="0"/>
              <a:ext cx="1" cy="2132646"/>
            </a:xfrm>
            <a:prstGeom prst="line">
              <a:avLst/>
            </a:prstGeom>
            <a:noFill/>
            <a:ln w="63500" cap="flat">
              <a:solidFill>
                <a:srgbClr val="000000"/>
              </a:solidFill>
              <a:prstDash val="solid"/>
              <a:miter lim="800000"/>
              <a:tailEnd type="triangle" w="med" len="med"/>
            </a:ln>
            <a:effectLst/>
          </p:spPr>
          <p:txBody>
            <a:bodyPr wrap="square" lIns="45719" tIns="45719" rIns="45719" bIns="45719" numCol="1" anchor="t">
              <a:noAutofit/>
            </a:bodyPr>
            <a:lstStyle/>
            <a:p>
              <a:pPr/>
            </a:p>
          </p:txBody>
        </p:sp>
      </p:grpSp>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17" name="Title 1"/>
          <p:cNvSpPr txBox="1"/>
          <p:nvPr>
            <p:ph type="title"/>
          </p:nvPr>
        </p:nvSpPr>
        <p:spPr>
          <a:xfrm>
            <a:off x="3769668" y="1949337"/>
            <a:ext cx="4652664" cy="2101227"/>
          </a:xfrm>
          <a:prstGeom prst="rect">
            <a:avLst/>
          </a:prstGeom>
        </p:spPr>
        <p:txBody>
          <a:bodyPr lIns="71437" tIns="71437" rIns="71437" bIns="71437"/>
          <a:lstStyle>
            <a:lvl1pPr algn="ctr">
              <a:defRPr sz="4200"/>
            </a:lvl1pPr>
          </a:lstStyle>
          <a:p>
            <a:pPr/>
            <a:r>
              <a:t>Applications</a:t>
            </a:r>
          </a:p>
        </p:txBody>
      </p:sp>
      <p:sp>
        <p:nvSpPr>
          <p:cNvPr id="918" name="Slide Number Placeholder 4"/>
          <p:cNvSpPr txBox="1"/>
          <p:nvPr>
            <p:ph type="sldNum" sz="quarter" idx="2"/>
          </p:nvPr>
        </p:nvSpPr>
        <p:spPr>
          <a:xfrm>
            <a:off x="11502936" y="6444934"/>
            <a:ext cx="203025" cy="177433"/>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22" name="Title 1"/>
          <p:cNvSpPr txBox="1"/>
          <p:nvPr>
            <p:ph type="title"/>
          </p:nvPr>
        </p:nvSpPr>
        <p:spPr>
          <a:xfrm>
            <a:off x="322431" y="191408"/>
            <a:ext cx="11095540" cy="799225"/>
          </a:xfrm>
          <a:prstGeom prst="rect">
            <a:avLst/>
          </a:prstGeom>
        </p:spPr>
        <p:txBody>
          <a:bodyPr/>
          <a:lstStyle>
            <a:lvl1pPr>
              <a:defRPr sz="3800"/>
            </a:lvl1pPr>
          </a:lstStyle>
          <a:p>
            <a:pPr/>
            <a:r>
              <a:t>Three categories of our applications</a:t>
            </a:r>
          </a:p>
        </p:txBody>
      </p:sp>
      <p:pic>
        <p:nvPicPr>
          <p:cNvPr id="923" name="Image" descr="Image"/>
          <p:cNvPicPr>
            <a:picLocks noChangeAspect="1"/>
          </p:cNvPicPr>
          <p:nvPr/>
        </p:nvPicPr>
        <p:blipFill>
          <a:blip r:embed="rId3">
            <a:extLst/>
          </a:blip>
          <a:stretch>
            <a:fillRect/>
          </a:stretch>
        </p:blipFill>
        <p:spPr>
          <a:xfrm>
            <a:off x="904120" y="959998"/>
            <a:ext cx="1432359" cy="1432359"/>
          </a:xfrm>
          <a:prstGeom prst="rect">
            <a:avLst/>
          </a:prstGeom>
          <a:ln w="12700">
            <a:miter lim="400000"/>
          </a:ln>
        </p:spPr>
      </p:pic>
      <p:pic>
        <p:nvPicPr>
          <p:cNvPr id="924" name="Image" descr="Image"/>
          <p:cNvPicPr>
            <a:picLocks noChangeAspect="1"/>
          </p:cNvPicPr>
          <p:nvPr/>
        </p:nvPicPr>
        <p:blipFill>
          <a:blip r:embed="rId4">
            <a:extLst/>
          </a:blip>
          <a:stretch>
            <a:fillRect/>
          </a:stretch>
        </p:blipFill>
        <p:spPr>
          <a:xfrm>
            <a:off x="879903" y="4787288"/>
            <a:ext cx="1480793" cy="1477443"/>
          </a:xfrm>
          <a:prstGeom prst="rect">
            <a:avLst/>
          </a:prstGeom>
          <a:ln w="12700">
            <a:miter lim="400000"/>
          </a:ln>
        </p:spPr>
      </p:pic>
      <p:grpSp>
        <p:nvGrpSpPr>
          <p:cNvPr id="929" name="Group"/>
          <p:cNvGrpSpPr/>
          <p:nvPr/>
        </p:nvGrpSpPr>
        <p:grpSpPr>
          <a:xfrm>
            <a:off x="777670" y="2956189"/>
            <a:ext cx="1685259" cy="1267268"/>
            <a:chOff x="0" y="0"/>
            <a:chExt cx="1685258" cy="1267267"/>
          </a:xfrm>
        </p:grpSpPr>
        <p:sp>
          <p:nvSpPr>
            <p:cNvPr id="925" name="Shape"/>
            <p:cNvSpPr/>
            <p:nvPr/>
          </p:nvSpPr>
          <p:spPr>
            <a:xfrm>
              <a:off x="0" y="0"/>
              <a:ext cx="1304259" cy="8862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922" y="0"/>
                  </a:moveTo>
                  <a:lnTo>
                    <a:pt x="21600" y="0"/>
                  </a:lnTo>
                  <a:lnTo>
                    <a:pt x="14678" y="21600"/>
                  </a:lnTo>
                  <a:lnTo>
                    <a:pt x="0" y="21600"/>
                  </a:lnTo>
                  <a:lnTo>
                    <a:pt x="6922" y="0"/>
                  </a:lnTo>
                  <a:close/>
                </a:path>
              </a:pathLst>
            </a:custGeom>
            <a:solidFill>
              <a:srgbClr val="CBD84C">
                <a:alpha val="50024"/>
              </a:srgbClr>
            </a:solidFill>
            <a:ln w="12700" cap="flat">
              <a:noFill/>
              <a:miter lim="400000"/>
            </a:ln>
            <a:effectLst/>
          </p:spPr>
          <p:txBody>
            <a:bodyPr wrap="square" lIns="45719" tIns="45719" rIns="45719" bIns="45719" numCol="1" anchor="ctr">
              <a:noAutofit/>
            </a:bodyPr>
            <a:lstStyle/>
            <a:p>
              <a:pPr/>
            </a:p>
          </p:txBody>
        </p:sp>
        <p:sp>
          <p:nvSpPr>
            <p:cNvPr id="926" name="Shape"/>
            <p:cNvSpPr/>
            <p:nvPr/>
          </p:nvSpPr>
          <p:spPr>
            <a:xfrm>
              <a:off x="127000" y="126999"/>
              <a:ext cx="1304259" cy="88626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922" y="0"/>
                  </a:moveTo>
                  <a:lnTo>
                    <a:pt x="21600" y="0"/>
                  </a:lnTo>
                  <a:lnTo>
                    <a:pt x="14678" y="21600"/>
                  </a:lnTo>
                  <a:lnTo>
                    <a:pt x="0" y="21600"/>
                  </a:lnTo>
                  <a:lnTo>
                    <a:pt x="6922" y="0"/>
                  </a:lnTo>
                  <a:close/>
                </a:path>
              </a:pathLst>
            </a:custGeom>
            <a:solidFill>
              <a:srgbClr val="CBD84C">
                <a:alpha val="50024"/>
              </a:srgbClr>
            </a:solidFill>
            <a:ln w="12700" cap="flat">
              <a:noFill/>
              <a:miter lim="400000"/>
            </a:ln>
            <a:effectLst/>
          </p:spPr>
          <p:txBody>
            <a:bodyPr wrap="square" lIns="45719" tIns="45719" rIns="45719" bIns="45719" numCol="1" anchor="ctr">
              <a:noAutofit/>
            </a:bodyPr>
            <a:lstStyle/>
            <a:p>
              <a:pPr/>
            </a:p>
          </p:txBody>
        </p:sp>
        <p:sp>
          <p:nvSpPr>
            <p:cNvPr id="927" name="Shape"/>
            <p:cNvSpPr/>
            <p:nvPr/>
          </p:nvSpPr>
          <p:spPr>
            <a:xfrm>
              <a:off x="254000" y="253999"/>
              <a:ext cx="1304259" cy="88626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922" y="0"/>
                  </a:moveTo>
                  <a:lnTo>
                    <a:pt x="21600" y="0"/>
                  </a:lnTo>
                  <a:lnTo>
                    <a:pt x="14678" y="21600"/>
                  </a:lnTo>
                  <a:lnTo>
                    <a:pt x="0" y="21600"/>
                  </a:lnTo>
                  <a:lnTo>
                    <a:pt x="6922" y="0"/>
                  </a:lnTo>
                  <a:close/>
                </a:path>
              </a:pathLst>
            </a:custGeom>
            <a:solidFill>
              <a:srgbClr val="CBD84C">
                <a:alpha val="50024"/>
              </a:srgbClr>
            </a:solidFill>
            <a:ln w="12700" cap="flat">
              <a:noFill/>
              <a:miter lim="400000"/>
            </a:ln>
            <a:effectLst/>
          </p:spPr>
          <p:txBody>
            <a:bodyPr wrap="square" lIns="45719" tIns="45719" rIns="45719" bIns="45719" numCol="1" anchor="ctr">
              <a:noAutofit/>
            </a:bodyPr>
            <a:lstStyle/>
            <a:p>
              <a:pPr/>
            </a:p>
          </p:txBody>
        </p:sp>
        <p:sp>
          <p:nvSpPr>
            <p:cNvPr id="928" name="Shape"/>
            <p:cNvSpPr/>
            <p:nvPr/>
          </p:nvSpPr>
          <p:spPr>
            <a:xfrm>
              <a:off x="381000" y="380999"/>
              <a:ext cx="1304259" cy="88626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922" y="0"/>
                  </a:moveTo>
                  <a:lnTo>
                    <a:pt x="21600" y="0"/>
                  </a:lnTo>
                  <a:lnTo>
                    <a:pt x="14678" y="21600"/>
                  </a:lnTo>
                  <a:lnTo>
                    <a:pt x="0" y="21600"/>
                  </a:lnTo>
                  <a:lnTo>
                    <a:pt x="6922" y="0"/>
                  </a:lnTo>
                  <a:close/>
                </a:path>
              </a:pathLst>
            </a:custGeom>
            <a:solidFill>
              <a:srgbClr val="CBD84C">
                <a:alpha val="50024"/>
              </a:srgbClr>
            </a:solidFill>
            <a:ln w="12700" cap="flat">
              <a:noFill/>
              <a:miter lim="400000"/>
            </a:ln>
            <a:effectLst/>
          </p:spPr>
          <p:txBody>
            <a:bodyPr wrap="square" lIns="45719" tIns="45719" rIns="45719" bIns="45719" numCol="1" anchor="ctr">
              <a:noAutofit/>
            </a:bodyPr>
            <a:lstStyle/>
            <a:p>
              <a:pPr/>
            </a:p>
          </p:txBody>
        </p:sp>
      </p:grpSp>
      <p:sp>
        <p:nvSpPr>
          <p:cNvPr id="930" name="Line"/>
          <p:cNvSpPr/>
          <p:nvPr/>
        </p:nvSpPr>
        <p:spPr>
          <a:xfrm>
            <a:off x="1620299" y="2463611"/>
            <a:ext cx="1" cy="421324"/>
          </a:xfrm>
          <a:prstGeom prst="line">
            <a:avLst/>
          </a:prstGeom>
          <a:ln w="63500">
            <a:solidFill>
              <a:schemeClr val="accent6">
                <a:satOff val="-75221"/>
                <a:lumOff val="22254"/>
              </a:schemeClr>
            </a:solidFill>
            <a:miter/>
            <a:tailEnd type="triangle"/>
          </a:ln>
        </p:spPr>
        <p:txBody>
          <a:bodyPr lIns="45719" rIns="45719"/>
          <a:lstStyle/>
          <a:p>
            <a:pPr/>
          </a:p>
        </p:txBody>
      </p:sp>
      <p:sp>
        <p:nvSpPr>
          <p:cNvPr id="931" name="Line"/>
          <p:cNvSpPr/>
          <p:nvPr/>
        </p:nvSpPr>
        <p:spPr>
          <a:xfrm>
            <a:off x="1620299" y="4294710"/>
            <a:ext cx="1" cy="421324"/>
          </a:xfrm>
          <a:prstGeom prst="line">
            <a:avLst/>
          </a:prstGeom>
          <a:ln w="63500">
            <a:solidFill>
              <a:schemeClr val="accent6">
                <a:satOff val="-75221"/>
                <a:lumOff val="22254"/>
              </a:schemeClr>
            </a:solidFill>
            <a:miter/>
            <a:tailEnd type="triangle"/>
          </a:ln>
        </p:spPr>
        <p:txBody>
          <a:bodyPr lIns="45719" rIns="45719"/>
          <a:lstStyle/>
          <a:p>
            <a:pPr/>
          </a:p>
        </p:txBody>
      </p:sp>
      <p:sp>
        <p:nvSpPr>
          <p:cNvPr id="932" name="deep learning"/>
          <p:cNvSpPr txBox="1"/>
          <p:nvPr/>
        </p:nvSpPr>
        <p:spPr>
          <a:xfrm>
            <a:off x="490664" y="6335984"/>
            <a:ext cx="2259271" cy="486208"/>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800"/>
            </a:lvl1pPr>
          </a:lstStyle>
          <a:p>
            <a:pPr/>
            <a:r>
              <a:t>deep learning</a:t>
            </a:r>
          </a:p>
        </p:txBody>
      </p:sp>
      <p:pic>
        <p:nvPicPr>
          <p:cNvPr id="933" name="blur_boat.png" descr="blur_boat.png"/>
          <p:cNvPicPr>
            <a:picLocks noChangeAspect="1"/>
          </p:cNvPicPr>
          <p:nvPr/>
        </p:nvPicPr>
        <p:blipFill>
          <a:blip r:embed="rId5">
            <a:extLst/>
          </a:blip>
          <a:stretch>
            <a:fillRect/>
          </a:stretch>
        </p:blipFill>
        <p:spPr>
          <a:xfrm>
            <a:off x="3853917" y="1107861"/>
            <a:ext cx="2084143" cy="2084143"/>
          </a:xfrm>
          <a:prstGeom prst="rect">
            <a:avLst/>
          </a:prstGeom>
          <a:ln w="12700">
            <a:solidFill>
              <a:schemeClr val="accent1">
                <a:lumOff val="4782"/>
              </a:schemeClr>
            </a:solidFill>
            <a:miter lim="400000"/>
          </a:ln>
        </p:spPr>
      </p:pic>
      <p:pic>
        <p:nvPicPr>
          <p:cNvPr id="934" name="deconv_boat_ours.png" descr="deconv_boat_ours.png"/>
          <p:cNvPicPr>
            <a:picLocks noChangeAspect="1"/>
          </p:cNvPicPr>
          <p:nvPr/>
        </p:nvPicPr>
        <p:blipFill>
          <a:blip r:embed="rId6">
            <a:extLst/>
          </a:blip>
          <a:stretch>
            <a:fillRect/>
          </a:stretch>
        </p:blipFill>
        <p:spPr>
          <a:xfrm>
            <a:off x="9433731" y="1107861"/>
            <a:ext cx="2084142" cy="2084143"/>
          </a:xfrm>
          <a:prstGeom prst="rect">
            <a:avLst/>
          </a:prstGeom>
          <a:ln w="12700">
            <a:solidFill>
              <a:schemeClr val="accent1">
                <a:lumOff val="4782"/>
              </a:schemeClr>
            </a:solidFill>
            <a:miter lim="400000"/>
          </a:ln>
        </p:spPr>
      </p:pic>
      <p:pic>
        <p:nvPicPr>
          <p:cNvPr id="935" name="Image" descr="Image"/>
          <p:cNvPicPr>
            <a:picLocks noChangeAspect="1"/>
          </p:cNvPicPr>
          <p:nvPr/>
        </p:nvPicPr>
        <p:blipFill>
          <a:blip r:embed="rId7">
            <a:extLst/>
          </a:blip>
          <a:stretch>
            <a:fillRect/>
          </a:stretch>
        </p:blipFill>
        <p:spPr>
          <a:xfrm>
            <a:off x="6163829" y="1052245"/>
            <a:ext cx="906535" cy="906535"/>
          </a:xfrm>
          <a:prstGeom prst="rect">
            <a:avLst/>
          </a:prstGeom>
          <a:ln w="12700">
            <a:miter lim="400000"/>
          </a:ln>
        </p:spPr>
      </p:pic>
      <p:pic>
        <p:nvPicPr>
          <p:cNvPr id="936" name="Image" descr="Image"/>
          <p:cNvPicPr>
            <a:picLocks noChangeAspect="1"/>
          </p:cNvPicPr>
          <p:nvPr/>
        </p:nvPicPr>
        <p:blipFill>
          <a:blip r:embed="rId8">
            <a:extLst/>
          </a:blip>
          <a:stretch>
            <a:fillRect/>
          </a:stretch>
        </p:blipFill>
        <p:spPr>
          <a:xfrm>
            <a:off x="7261206" y="1052245"/>
            <a:ext cx="906534" cy="906535"/>
          </a:xfrm>
          <a:prstGeom prst="rect">
            <a:avLst/>
          </a:prstGeom>
          <a:ln w="12700">
            <a:miter lim="400000"/>
          </a:ln>
        </p:spPr>
      </p:pic>
      <p:pic>
        <p:nvPicPr>
          <p:cNvPr id="937" name="Image" descr="Image"/>
          <p:cNvPicPr>
            <a:picLocks noChangeAspect="1"/>
          </p:cNvPicPr>
          <p:nvPr/>
        </p:nvPicPr>
        <p:blipFill>
          <a:blip r:embed="rId9">
            <a:extLst/>
          </a:blip>
          <a:stretch>
            <a:fillRect/>
          </a:stretch>
        </p:blipFill>
        <p:spPr>
          <a:xfrm>
            <a:off x="8358582" y="1052245"/>
            <a:ext cx="906535" cy="906535"/>
          </a:xfrm>
          <a:prstGeom prst="rect">
            <a:avLst/>
          </a:prstGeom>
          <a:ln w="12700">
            <a:miter lim="400000"/>
          </a:ln>
        </p:spPr>
      </p:pic>
      <p:sp>
        <p:nvSpPr>
          <p:cNvPr id="938" name="Line"/>
          <p:cNvSpPr/>
          <p:nvPr/>
        </p:nvSpPr>
        <p:spPr>
          <a:xfrm>
            <a:off x="6106674" y="2674272"/>
            <a:ext cx="3158443" cy="1"/>
          </a:xfrm>
          <a:prstGeom prst="line">
            <a:avLst/>
          </a:prstGeom>
          <a:ln w="63500">
            <a:solidFill>
              <a:schemeClr val="accent6">
                <a:satOff val="-75221"/>
                <a:lumOff val="22254"/>
              </a:schemeClr>
            </a:solidFill>
            <a:miter/>
            <a:tailEnd type="triangle"/>
          </a:ln>
        </p:spPr>
        <p:txBody>
          <a:bodyPr lIns="45719" rIns="45719"/>
          <a:lstStyle/>
          <a:p>
            <a:pPr/>
          </a:p>
        </p:txBody>
      </p:sp>
      <p:sp>
        <p:nvSpPr>
          <p:cNvPr id="939" name="Square"/>
          <p:cNvSpPr/>
          <p:nvPr/>
        </p:nvSpPr>
        <p:spPr>
          <a:xfrm>
            <a:off x="4593024" y="4710185"/>
            <a:ext cx="874619" cy="874619"/>
          </a:xfrm>
          <a:prstGeom prst="rect">
            <a:avLst/>
          </a:prstGeom>
          <a:solidFill>
            <a:schemeClr val="accent1">
              <a:lumOff val="4782"/>
            </a:schemeClr>
          </a:solidFill>
          <a:ln w="50800">
            <a:solidFill>
              <a:srgbClr val="000000"/>
            </a:solidFill>
            <a:miter/>
          </a:ln>
        </p:spPr>
        <p:txBody>
          <a:bodyPr lIns="45719" rIns="45719" anchor="ctr"/>
          <a:lstStyle/>
          <a:p>
            <a:pPr algn="ctr">
              <a:defRPr sz="3200"/>
            </a:pPr>
          </a:p>
        </p:txBody>
      </p:sp>
      <p:sp>
        <p:nvSpPr>
          <p:cNvPr id="940" name="Equation"/>
          <p:cNvSpPr txBox="1"/>
          <p:nvPr/>
        </p:nvSpPr>
        <p:spPr>
          <a:xfrm>
            <a:off x="4849358" y="4974901"/>
            <a:ext cx="361951" cy="345187"/>
          </a:xfrm>
          <a:prstGeom prst="rect">
            <a:avLst/>
          </a:prstGeom>
          <a:ln w="12700">
            <a:miter lim="400000"/>
          </a:ln>
        </p:spPr>
        <p:txBody>
          <a:bodyPr wrap="none" lIns="0" tIns="0" rIns="0" bIns="0">
            <a:spAutoFit/>
          </a:bodyPr>
          <a:lstStyle/>
          <a:p>
            <a:pPr latinLnBrk="1">
              <a:defRPr>
                <a:solidFill>
                  <a:srgbClr val="000000"/>
                </a:solidFill>
              </a:defRPr>
            </a:pPr>
            <a14:m>
              <m:oMathPara>
                <m:oMathParaPr>
                  <m:jc m:val="centerGroup"/>
                </m:oMathParaPr>
                <m:oMath>
                  <m:r>
                    <a:rPr xmlns:a="http://schemas.openxmlformats.org/drawingml/2006/main" sz="6000" i="1">
                      <a:solidFill>
                        <a:srgbClr val="001E38"/>
                      </a:solidFill>
                      <a:latin typeface="Cambria Math" panose="02040503050406030204" pitchFamily="18" charset="0"/>
                    </a:rPr>
                    <m:t>x</m:t>
                  </m:r>
                </m:oMath>
              </m:oMathPara>
            </a14:m>
            <a:endParaRPr sz="6000">
              <a:solidFill>
                <a:srgbClr val="001E38"/>
              </a:solidFill>
            </a:endParaRPr>
          </a:p>
        </p:txBody>
      </p:sp>
      <p:sp>
        <p:nvSpPr>
          <p:cNvPr id="941" name="latent image"/>
          <p:cNvSpPr txBox="1"/>
          <p:nvPr/>
        </p:nvSpPr>
        <p:spPr>
          <a:xfrm>
            <a:off x="3883689" y="5648887"/>
            <a:ext cx="2041362" cy="486208"/>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800"/>
            </a:lvl1pPr>
          </a:lstStyle>
          <a:p>
            <a:pPr/>
            <a:r>
              <a:t>latent image</a:t>
            </a:r>
          </a:p>
        </p:txBody>
      </p:sp>
      <p:pic>
        <p:nvPicPr>
          <p:cNvPr id="942" name="Image" descr="Image"/>
          <p:cNvPicPr>
            <a:picLocks noChangeAspect="1"/>
          </p:cNvPicPr>
          <p:nvPr/>
        </p:nvPicPr>
        <p:blipFill>
          <a:blip r:embed="rId10">
            <a:extLst/>
          </a:blip>
          <a:stretch>
            <a:fillRect/>
          </a:stretch>
        </p:blipFill>
        <p:spPr>
          <a:xfrm>
            <a:off x="10217638" y="4334694"/>
            <a:ext cx="1600201" cy="1625601"/>
          </a:xfrm>
          <a:prstGeom prst="rect">
            <a:avLst/>
          </a:prstGeom>
          <a:ln w="12700">
            <a:miter lim="400000"/>
          </a:ln>
        </p:spPr>
      </p:pic>
      <p:sp>
        <p:nvSpPr>
          <p:cNvPr id="943" name="Line"/>
          <p:cNvSpPr/>
          <p:nvPr/>
        </p:nvSpPr>
        <p:spPr>
          <a:xfrm>
            <a:off x="5566418" y="5350405"/>
            <a:ext cx="558398" cy="1"/>
          </a:xfrm>
          <a:prstGeom prst="line">
            <a:avLst/>
          </a:prstGeom>
          <a:ln w="63500">
            <a:solidFill>
              <a:schemeClr val="accent6">
                <a:satOff val="-75221"/>
                <a:lumOff val="22254"/>
              </a:schemeClr>
            </a:solidFill>
            <a:miter/>
            <a:tailEnd type="triangle"/>
          </a:ln>
        </p:spPr>
        <p:txBody>
          <a:bodyPr lIns="45719" rIns="45719"/>
          <a:lstStyle/>
          <a:p>
            <a:pPr/>
          </a:p>
        </p:txBody>
      </p:sp>
      <p:sp>
        <p:nvSpPr>
          <p:cNvPr id="944" name="Line"/>
          <p:cNvSpPr/>
          <p:nvPr/>
        </p:nvSpPr>
        <p:spPr>
          <a:xfrm flipV="1">
            <a:off x="2035182" y="4294710"/>
            <a:ext cx="1" cy="421324"/>
          </a:xfrm>
          <a:prstGeom prst="line">
            <a:avLst/>
          </a:prstGeom>
          <a:ln w="63500">
            <a:solidFill>
              <a:schemeClr val="accent5">
                <a:satOff val="-32755"/>
                <a:lumOff val="-12196"/>
              </a:schemeClr>
            </a:solidFill>
            <a:miter/>
            <a:tailEnd type="triangle"/>
          </a:ln>
        </p:spPr>
        <p:txBody>
          <a:bodyPr lIns="45719" rIns="45719"/>
          <a:lstStyle/>
          <a:p>
            <a:pPr/>
          </a:p>
        </p:txBody>
      </p:sp>
      <p:sp>
        <p:nvSpPr>
          <p:cNvPr id="945" name="Line"/>
          <p:cNvSpPr/>
          <p:nvPr/>
        </p:nvSpPr>
        <p:spPr>
          <a:xfrm flipV="1">
            <a:off x="8465695" y="2020392"/>
            <a:ext cx="1" cy="421324"/>
          </a:xfrm>
          <a:prstGeom prst="line">
            <a:avLst/>
          </a:prstGeom>
          <a:ln w="63500">
            <a:solidFill>
              <a:schemeClr val="accent5">
                <a:satOff val="-32755"/>
                <a:lumOff val="-12196"/>
              </a:schemeClr>
            </a:solidFill>
            <a:miter/>
            <a:tailEnd type="triangle"/>
          </a:ln>
        </p:spPr>
        <p:txBody>
          <a:bodyPr lIns="45719" rIns="45719"/>
          <a:lstStyle/>
          <a:p>
            <a:pPr/>
          </a:p>
        </p:txBody>
      </p:sp>
      <p:sp>
        <p:nvSpPr>
          <p:cNvPr id="946" name="Line"/>
          <p:cNvSpPr/>
          <p:nvPr/>
        </p:nvSpPr>
        <p:spPr>
          <a:xfrm flipH="1">
            <a:off x="8472137" y="2406919"/>
            <a:ext cx="754870" cy="1"/>
          </a:xfrm>
          <a:prstGeom prst="line">
            <a:avLst/>
          </a:prstGeom>
          <a:ln w="63500">
            <a:solidFill>
              <a:schemeClr val="accent5">
                <a:satOff val="-32755"/>
                <a:lumOff val="-12196"/>
              </a:schemeClr>
            </a:solidFill>
            <a:miter/>
          </a:ln>
        </p:spPr>
        <p:txBody>
          <a:bodyPr lIns="45719" rIns="45719"/>
          <a:lstStyle/>
          <a:p>
            <a:pPr/>
          </a:p>
        </p:txBody>
      </p:sp>
      <p:sp>
        <p:nvSpPr>
          <p:cNvPr id="947" name="Line"/>
          <p:cNvSpPr/>
          <p:nvPr/>
        </p:nvSpPr>
        <p:spPr>
          <a:xfrm>
            <a:off x="9504850" y="5322664"/>
            <a:ext cx="558397" cy="1"/>
          </a:xfrm>
          <a:prstGeom prst="line">
            <a:avLst/>
          </a:prstGeom>
          <a:ln w="63500">
            <a:solidFill>
              <a:schemeClr val="accent6">
                <a:satOff val="-75221"/>
                <a:lumOff val="22254"/>
              </a:schemeClr>
            </a:solidFill>
            <a:miter/>
            <a:tailEnd type="triangle"/>
          </a:ln>
        </p:spPr>
        <p:txBody>
          <a:bodyPr lIns="45719" rIns="45719"/>
          <a:lstStyle/>
          <a:p>
            <a:pPr/>
          </a:p>
        </p:txBody>
      </p:sp>
      <p:sp>
        <p:nvSpPr>
          <p:cNvPr id="948" name="Line"/>
          <p:cNvSpPr/>
          <p:nvPr/>
        </p:nvSpPr>
        <p:spPr>
          <a:xfrm flipH="1">
            <a:off x="9437944" y="4972324"/>
            <a:ext cx="558397" cy="1"/>
          </a:xfrm>
          <a:prstGeom prst="line">
            <a:avLst/>
          </a:prstGeom>
          <a:ln w="63500">
            <a:solidFill>
              <a:schemeClr val="accent5">
                <a:satOff val="-32755"/>
                <a:lumOff val="-12196"/>
              </a:schemeClr>
            </a:solidFill>
            <a:miter/>
            <a:tailEnd type="triangle"/>
          </a:ln>
        </p:spPr>
        <p:txBody>
          <a:bodyPr lIns="45719" rIns="45719"/>
          <a:lstStyle/>
          <a:p>
            <a:pPr/>
          </a:p>
        </p:txBody>
      </p:sp>
      <p:sp>
        <p:nvSpPr>
          <p:cNvPr id="949" name="Line"/>
          <p:cNvSpPr/>
          <p:nvPr/>
        </p:nvSpPr>
        <p:spPr>
          <a:xfrm flipH="1">
            <a:off x="5499512" y="4980485"/>
            <a:ext cx="558397" cy="1"/>
          </a:xfrm>
          <a:prstGeom prst="line">
            <a:avLst/>
          </a:prstGeom>
          <a:ln w="63500">
            <a:solidFill>
              <a:schemeClr val="accent5">
                <a:satOff val="-32755"/>
                <a:lumOff val="-12196"/>
              </a:schemeClr>
            </a:solidFill>
            <a:miter/>
            <a:tailEnd type="triangle"/>
          </a:ln>
        </p:spPr>
        <p:txBody>
          <a:bodyPr lIns="45719" rIns="45719"/>
          <a:lstStyle/>
          <a:p>
            <a:pPr/>
          </a:p>
        </p:txBody>
      </p:sp>
      <p:sp>
        <p:nvSpPr>
          <p:cNvPr id="950" name="tuning image processing pipelines"/>
          <p:cNvSpPr txBox="1"/>
          <p:nvPr/>
        </p:nvSpPr>
        <p:spPr>
          <a:xfrm>
            <a:off x="5398925" y="3346719"/>
            <a:ext cx="5461235" cy="48620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800"/>
            </a:lvl1pPr>
          </a:lstStyle>
          <a:p>
            <a:pPr/>
            <a:r>
              <a:t>tuning image processing pipelines</a:t>
            </a:r>
          </a:p>
        </p:txBody>
      </p:sp>
      <p:sp>
        <p:nvSpPr>
          <p:cNvPr id="951" name="solve inverse problems"/>
          <p:cNvSpPr txBox="1"/>
          <p:nvPr/>
        </p:nvSpPr>
        <p:spPr>
          <a:xfrm>
            <a:off x="5871384" y="6300357"/>
            <a:ext cx="3740707" cy="486208"/>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800"/>
            </a:lvl1pPr>
          </a:lstStyle>
          <a:p>
            <a:pPr/>
            <a:r>
              <a:t>solve inverse problems</a:t>
            </a:r>
          </a:p>
        </p:txBody>
      </p:sp>
      <p:sp>
        <p:nvSpPr>
          <p:cNvPr id="952" name="kernels"/>
          <p:cNvSpPr txBox="1"/>
          <p:nvPr/>
        </p:nvSpPr>
        <p:spPr>
          <a:xfrm>
            <a:off x="7012697" y="1987950"/>
            <a:ext cx="1250465" cy="48620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800"/>
            </a:lvl1pPr>
          </a:lstStyle>
          <a:p>
            <a:pPr/>
            <a:r>
              <a:t>kernels</a:t>
            </a:r>
          </a:p>
        </p:txBody>
      </p:sp>
      <p:sp>
        <p:nvSpPr>
          <p:cNvPr id="953" name="Slide Number Placeholder 4"/>
          <p:cNvSpPr txBox="1"/>
          <p:nvPr>
            <p:ph type="sldNum" sz="quarter" idx="2"/>
          </p:nvPr>
        </p:nvSpPr>
        <p:spPr>
          <a:xfrm>
            <a:off x="11502936" y="6444934"/>
            <a:ext cx="203025" cy="177433"/>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954" name="Line"/>
          <p:cNvSpPr/>
          <p:nvPr/>
        </p:nvSpPr>
        <p:spPr>
          <a:xfrm flipV="1">
            <a:off x="3176329" y="1114981"/>
            <a:ext cx="1" cy="5572384"/>
          </a:xfrm>
          <a:prstGeom prst="line">
            <a:avLst/>
          </a:prstGeom>
          <a:ln w="38100">
            <a:solidFill>
              <a:schemeClr val="accent6">
                <a:satOff val="-87665"/>
                <a:lumOff val="44509"/>
              </a:schemeClr>
            </a:solidFill>
            <a:miter/>
          </a:ln>
        </p:spPr>
        <p:txBody>
          <a:bodyPr lIns="45719" rIns="45719"/>
          <a:lstStyle/>
          <a:p>
            <a:pPr/>
          </a:p>
        </p:txBody>
      </p:sp>
      <p:sp>
        <p:nvSpPr>
          <p:cNvPr id="955" name="Line"/>
          <p:cNvSpPr/>
          <p:nvPr/>
        </p:nvSpPr>
        <p:spPr>
          <a:xfrm>
            <a:off x="3162142" y="4130805"/>
            <a:ext cx="8951575" cy="1"/>
          </a:xfrm>
          <a:prstGeom prst="line">
            <a:avLst/>
          </a:prstGeom>
          <a:ln w="38100">
            <a:solidFill>
              <a:schemeClr val="accent6">
                <a:satOff val="-87665"/>
                <a:lumOff val="44509"/>
              </a:schemeClr>
            </a:solidFill>
            <a:miter/>
          </a:ln>
        </p:spPr>
        <p:txBody>
          <a:bodyPr lIns="45719" rIns="45719"/>
          <a:lstStyle/>
          <a:p>
            <a:pPr/>
          </a:p>
        </p:txBody>
      </p:sp>
      <p:sp>
        <p:nvSpPr>
          <p:cNvPr id="956" name="camera"/>
          <p:cNvSpPr/>
          <p:nvPr/>
        </p:nvSpPr>
        <p:spPr>
          <a:xfrm>
            <a:off x="6145393" y="4684785"/>
            <a:ext cx="3138160" cy="925419"/>
          </a:xfrm>
          <a:prstGeom prst="roundRect">
            <a:avLst>
              <a:gd name="adj" fmla="val 10327"/>
            </a:avLst>
          </a:prstGeom>
          <a:solidFill>
            <a:srgbClr val="CBD84C"/>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algn="ctr" defTabSz="821531">
              <a:defRPr sz="3200">
                <a:solidFill>
                  <a:srgbClr val="000000"/>
                </a:solidFill>
                <a:latin typeface="Lucida Console"/>
                <a:ea typeface="Lucida Console"/>
                <a:cs typeface="Lucida Console"/>
                <a:sym typeface="Lucida Console"/>
              </a:defRPr>
            </a:lvl1pPr>
          </a:lstStyle>
          <a:p>
            <a:pPr/>
            <a:r>
              <a:t>camera</a:t>
            </a:r>
          </a:p>
        </p:txBody>
      </p:sp>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60" name="Title 1"/>
          <p:cNvSpPr txBox="1"/>
          <p:nvPr>
            <p:ph type="title"/>
          </p:nvPr>
        </p:nvSpPr>
        <p:spPr>
          <a:xfrm>
            <a:off x="297847" y="89519"/>
            <a:ext cx="11095540" cy="799225"/>
          </a:xfrm>
          <a:prstGeom prst="rect">
            <a:avLst/>
          </a:prstGeom>
        </p:spPr>
        <p:txBody>
          <a:bodyPr/>
          <a:lstStyle>
            <a:lvl1pPr defTabSz="850391">
              <a:defRPr sz="3534"/>
            </a:lvl1pPr>
          </a:lstStyle>
          <a:p>
            <a:pPr/>
            <a:r>
              <a:t>Gradients can be used for tuning existing pipelines</a:t>
            </a:r>
          </a:p>
        </p:txBody>
      </p:sp>
      <p:pic>
        <p:nvPicPr>
          <p:cNvPr id="961" name="blur_boat.png" descr="blur_boat.png"/>
          <p:cNvPicPr>
            <a:picLocks noChangeAspect="1"/>
          </p:cNvPicPr>
          <p:nvPr/>
        </p:nvPicPr>
        <p:blipFill>
          <a:blip r:embed="rId3">
            <a:extLst/>
          </a:blip>
          <a:stretch>
            <a:fillRect/>
          </a:stretch>
        </p:blipFill>
        <p:spPr>
          <a:xfrm>
            <a:off x="3853917" y="1107861"/>
            <a:ext cx="2084143" cy="2084143"/>
          </a:xfrm>
          <a:prstGeom prst="rect">
            <a:avLst/>
          </a:prstGeom>
          <a:ln w="12700">
            <a:solidFill>
              <a:schemeClr val="accent1">
                <a:lumOff val="4782"/>
              </a:schemeClr>
            </a:solidFill>
            <a:miter lim="400000"/>
          </a:ln>
        </p:spPr>
      </p:pic>
      <p:pic>
        <p:nvPicPr>
          <p:cNvPr id="962" name="deconv_boat_ours.png" descr="deconv_boat_ours.png"/>
          <p:cNvPicPr>
            <a:picLocks noChangeAspect="1"/>
          </p:cNvPicPr>
          <p:nvPr/>
        </p:nvPicPr>
        <p:blipFill>
          <a:blip r:embed="rId4">
            <a:extLst/>
          </a:blip>
          <a:stretch>
            <a:fillRect/>
          </a:stretch>
        </p:blipFill>
        <p:spPr>
          <a:xfrm>
            <a:off x="9433731" y="1107861"/>
            <a:ext cx="2084142" cy="2084143"/>
          </a:xfrm>
          <a:prstGeom prst="rect">
            <a:avLst/>
          </a:prstGeom>
          <a:ln w="12700">
            <a:solidFill>
              <a:schemeClr val="accent1">
                <a:lumOff val="4782"/>
              </a:schemeClr>
            </a:solidFill>
            <a:miter lim="400000"/>
          </a:ln>
        </p:spPr>
      </p:pic>
      <p:pic>
        <p:nvPicPr>
          <p:cNvPr id="963" name="Image" descr="Image"/>
          <p:cNvPicPr>
            <a:picLocks noChangeAspect="1"/>
          </p:cNvPicPr>
          <p:nvPr/>
        </p:nvPicPr>
        <p:blipFill>
          <a:blip r:embed="rId5">
            <a:extLst/>
          </a:blip>
          <a:stretch>
            <a:fillRect/>
          </a:stretch>
        </p:blipFill>
        <p:spPr>
          <a:xfrm>
            <a:off x="6163829" y="1052245"/>
            <a:ext cx="906535" cy="906535"/>
          </a:xfrm>
          <a:prstGeom prst="rect">
            <a:avLst/>
          </a:prstGeom>
          <a:ln w="12700">
            <a:miter lim="400000"/>
          </a:ln>
        </p:spPr>
      </p:pic>
      <p:pic>
        <p:nvPicPr>
          <p:cNvPr id="964" name="Image" descr="Image"/>
          <p:cNvPicPr>
            <a:picLocks noChangeAspect="1"/>
          </p:cNvPicPr>
          <p:nvPr/>
        </p:nvPicPr>
        <p:blipFill>
          <a:blip r:embed="rId6">
            <a:extLst/>
          </a:blip>
          <a:stretch>
            <a:fillRect/>
          </a:stretch>
        </p:blipFill>
        <p:spPr>
          <a:xfrm>
            <a:off x="7261206" y="1052245"/>
            <a:ext cx="906534" cy="906535"/>
          </a:xfrm>
          <a:prstGeom prst="rect">
            <a:avLst/>
          </a:prstGeom>
          <a:ln w="12700">
            <a:miter lim="400000"/>
          </a:ln>
        </p:spPr>
      </p:pic>
      <p:pic>
        <p:nvPicPr>
          <p:cNvPr id="965" name="Image" descr="Image"/>
          <p:cNvPicPr>
            <a:picLocks noChangeAspect="1"/>
          </p:cNvPicPr>
          <p:nvPr/>
        </p:nvPicPr>
        <p:blipFill>
          <a:blip r:embed="rId7">
            <a:extLst/>
          </a:blip>
          <a:stretch>
            <a:fillRect/>
          </a:stretch>
        </p:blipFill>
        <p:spPr>
          <a:xfrm>
            <a:off x="8358582" y="1052245"/>
            <a:ext cx="906535" cy="906535"/>
          </a:xfrm>
          <a:prstGeom prst="rect">
            <a:avLst/>
          </a:prstGeom>
          <a:ln w="12700">
            <a:miter lim="400000"/>
          </a:ln>
        </p:spPr>
      </p:pic>
      <p:sp>
        <p:nvSpPr>
          <p:cNvPr id="966" name="Line"/>
          <p:cNvSpPr/>
          <p:nvPr/>
        </p:nvSpPr>
        <p:spPr>
          <a:xfrm>
            <a:off x="6106674" y="2674272"/>
            <a:ext cx="3158443" cy="1"/>
          </a:xfrm>
          <a:prstGeom prst="line">
            <a:avLst/>
          </a:prstGeom>
          <a:ln w="63500">
            <a:solidFill>
              <a:schemeClr val="accent6">
                <a:satOff val="-75221"/>
                <a:lumOff val="22254"/>
              </a:schemeClr>
            </a:solidFill>
            <a:miter/>
            <a:tailEnd type="triangle"/>
          </a:ln>
        </p:spPr>
        <p:txBody>
          <a:bodyPr lIns="45719" rIns="45719"/>
          <a:lstStyle/>
          <a:p>
            <a:pPr/>
          </a:p>
        </p:txBody>
      </p:sp>
      <p:sp>
        <p:nvSpPr>
          <p:cNvPr id="967" name="Line"/>
          <p:cNvSpPr/>
          <p:nvPr/>
        </p:nvSpPr>
        <p:spPr>
          <a:xfrm flipV="1">
            <a:off x="8465695" y="2020392"/>
            <a:ext cx="1" cy="421324"/>
          </a:xfrm>
          <a:prstGeom prst="line">
            <a:avLst/>
          </a:prstGeom>
          <a:ln w="63500">
            <a:solidFill>
              <a:schemeClr val="accent5">
                <a:satOff val="-32755"/>
                <a:lumOff val="-12196"/>
              </a:schemeClr>
            </a:solidFill>
            <a:miter/>
            <a:tailEnd type="triangle"/>
          </a:ln>
        </p:spPr>
        <p:txBody>
          <a:bodyPr lIns="45719" rIns="45719"/>
          <a:lstStyle/>
          <a:p>
            <a:pPr/>
          </a:p>
        </p:txBody>
      </p:sp>
      <p:sp>
        <p:nvSpPr>
          <p:cNvPr id="968" name="Line"/>
          <p:cNvSpPr/>
          <p:nvPr/>
        </p:nvSpPr>
        <p:spPr>
          <a:xfrm flipH="1">
            <a:off x="8472137" y="2406919"/>
            <a:ext cx="754870" cy="1"/>
          </a:xfrm>
          <a:prstGeom prst="line">
            <a:avLst/>
          </a:prstGeom>
          <a:ln w="63500">
            <a:solidFill>
              <a:schemeClr val="accent5">
                <a:satOff val="-32755"/>
                <a:lumOff val="-12196"/>
              </a:schemeClr>
            </a:solidFill>
            <a:miter/>
          </a:ln>
        </p:spPr>
        <p:txBody>
          <a:bodyPr lIns="45719" rIns="45719"/>
          <a:lstStyle/>
          <a:p>
            <a:pPr/>
          </a:p>
        </p:txBody>
      </p:sp>
      <p:sp>
        <p:nvSpPr>
          <p:cNvPr id="969" name="tuning image processing pipelines"/>
          <p:cNvSpPr txBox="1"/>
          <p:nvPr/>
        </p:nvSpPr>
        <p:spPr>
          <a:xfrm>
            <a:off x="5398925" y="3346719"/>
            <a:ext cx="5461235" cy="48620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800"/>
            </a:lvl1pPr>
          </a:lstStyle>
          <a:p>
            <a:pPr/>
            <a:r>
              <a:t>tuning image processing pipelines</a:t>
            </a:r>
          </a:p>
        </p:txBody>
      </p:sp>
      <p:sp>
        <p:nvSpPr>
          <p:cNvPr id="970" name="kernels"/>
          <p:cNvSpPr txBox="1"/>
          <p:nvPr/>
        </p:nvSpPr>
        <p:spPr>
          <a:xfrm>
            <a:off x="7012697" y="1987950"/>
            <a:ext cx="1250465" cy="48620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800"/>
            </a:lvl1pPr>
          </a:lstStyle>
          <a:p>
            <a:pPr/>
            <a:r>
              <a:t>kernels</a:t>
            </a:r>
          </a:p>
        </p:txBody>
      </p:sp>
      <p:sp>
        <p:nvSpPr>
          <p:cNvPr id="971" name="Slide Number Placeholder 4"/>
          <p:cNvSpPr txBox="1"/>
          <p:nvPr>
            <p:ph type="sldNum" sz="quarter" idx="2"/>
          </p:nvPr>
        </p:nvSpPr>
        <p:spPr>
          <a:xfrm>
            <a:off x="11502936" y="6444934"/>
            <a:ext cx="203025" cy="177433"/>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75" name="Title 1"/>
          <p:cNvSpPr txBox="1"/>
          <p:nvPr>
            <p:ph type="title"/>
          </p:nvPr>
        </p:nvSpPr>
        <p:spPr>
          <a:xfrm>
            <a:off x="322431" y="2073"/>
            <a:ext cx="11095540" cy="799225"/>
          </a:xfrm>
          <a:prstGeom prst="rect">
            <a:avLst/>
          </a:prstGeom>
        </p:spPr>
        <p:txBody>
          <a:bodyPr/>
          <a:lstStyle>
            <a:lvl1pPr>
              <a:defRPr sz="3800"/>
            </a:lvl1pPr>
          </a:lstStyle>
          <a:p>
            <a:pPr/>
            <a:r>
              <a:t>Tuning image processing pipelines</a:t>
            </a:r>
          </a:p>
        </p:txBody>
      </p:sp>
      <p:sp>
        <p:nvSpPr>
          <p:cNvPr id="976" name="Deep learning optimizes heavily parametrized functions through training data.…"/>
          <p:cNvSpPr txBox="1"/>
          <p:nvPr/>
        </p:nvSpPr>
        <p:spPr>
          <a:xfrm>
            <a:off x="379252" y="1106729"/>
            <a:ext cx="11361262" cy="291088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marL="833437" indent="-833437" defTabSz="821531">
              <a:spcBef>
                <a:spcPts val="1700"/>
              </a:spcBef>
              <a:buSzPct val="145000"/>
              <a:buChar char="•"/>
              <a:defRPr sz="3200">
                <a:solidFill>
                  <a:srgbClr val="000000"/>
                </a:solidFill>
              </a:defRPr>
            </a:pPr>
            <a:r>
              <a:t>Deep learning optimizes heavily parametrized functions through training data.</a:t>
            </a:r>
          </a:p>
          <a:p>
            <a:pPr marL="833437" indent="-833437" defTabSz="821531">
              <a:spcBef>
                <a:spcPts val="1700"/>
              </a:spcBef>
              <a:buSzPct val="145000"/>
              <a:buChar char="•"/>
              <a:defRPr sz="3200">
                <a:solidFill>
                  <a:srgbClr val="000000"/>
                </a:solidFill>
              </a:defRPr>
            </a:pPr>
            <a:r>
              <a:t>We can do the same to traditional image processing algorithms.</a:t>
            </a:r>
          </a:p>
          <a:p>
            <a:pPr lvl="1" marL="701842" indent="-320842" defTabSz="821531">
              <a:spcBef>
                <a:spcPts val="1700"/>
              </a:spcBef>
              <a:buSzPct val="100000"/>
              <a:buChar char="•"/>
              <a:defRPr sz="3200">
                <a:solidFill>
                  <a:schemeClr val="accent6">
                    <a:satOff val="-75221"/>
                    <a:lumOff val="22254"/>
                  </a:schemeClr>
                </a:solidFill>
              </a:defRPr>
            </a:pPr>
            <a:r>
              <a:t>People already do this by hand.</a:t>
            </a:r>
          </a:p>
        </p:txBody>
      </p:sp>
      <p:sp>
        <p:nvSpPr>
          <p:cNvPr id="977" name="Line"/>
          <p:cNvSpPr/>
          <p:nvPr/>
        </p:nvSpPr>
        <p:spPr>
          <a:xfrm>
            <a:off x="1993014" y="4974264"/>
            <a:ext cx="6789249" cy="1"/>
          </a:xfrm>
          <a:prstGeom prst="line">
            <a:avLst/>
          </a:prstGeom>
          <a:ln w="76200">
            <a:solidFill>
              <a:schemeClr val="accent6">
                <a:satOff val="-75221"/>
                <a:lumOff val="22254"/>
              </a:schemeClr>
            </a:solidFill>
            <a:miter/>
            <a:tailEnd type="triangle"/>
          </a:ln>
        </p:spPr>
        <p:txBody>
          <a:bodyPr lIns="45719" rIns="45719"/>
          <a:lstStyle/>
          <a:p>
            <a:pPr/>
          </a:p>
        </p:txBody>
      </p:sp>
      <p:sp>
        <p:nvSpPr>
          <p:cNvPr id="978" name="Line"/>
          <p:cNvSpPr/>
          <p:nvPr/>
        </p:nvSpPr>
        <p:spPr>
          <a:xfrm>
            <a:off x="3479088" y="5232667"/>
            <a:ext cx="5318501" cy="1"/>
          </a:xfrm>
          <a:prstGeom prst="line">
            <a:avLst/>
          </a:prstGeom>
          <a:ln w="76200">
            <a:solidFill>
              <a:schemeClr val="accent5">
                <a:satOff val="-32755"/>
                <a:lumOff val="-12196"/>
              </a:schemeClr>
            </a:solidFill>
            <a:miter lim="400000"/>
          </a:ln>
        </p:spPr>
        <p:txBody>
          <a:bodyPr lIns="71437" tIns="71437" rIns="71437" bIns="71437" anchor="ctr"/>
          <a:lstStyle/>
          <a:p>
            <a:pPr algn="ctr" defTabSz="821531">
              <a:defRPr sz="3000">
                <a:solidFill>
                  <a:schemeClr val="accent1">
                    <a:lumOff val="4782"/>
                  </a:schemeClr>
                </a:solidFill>
                <a:latin typeface="Helvetica Neue Medium"/>
                <a:ea typeface="Helvetica Neue Medium"/>
                <a:cs typeface="Helvetica Neue Medium"/>
                <a:sym typeface="Helvetica Neue Medium"/>
              </a:defRPr>
            </a:pPr>
          </a:p>
        </p:txBody>
      </p:sp>
      <p:pic>
        <p:nvPicPr>
          <p:cNvPr id="979" name="Image" descr="Image"/>
          <p:cNvPicPr>
            <a:picLocks noChangeAspect="1"/>
          </p:cNvPicPr>
          <p:nvPr/>
        </p:nvPicPr>
        <p:blipFill>
          <a:blip r:embed="rId3">
            <a:extLst/>
          </a:blip>
          <a:stretch>
            <a:fillRect/>
          </a:stretch>
        </p:blipFill>
        <p:spPr>
          <a:xfrm>
            <a:off x="729761" y="4628027"/>
            <a:ext cx="1285479" cy="1285480"/>
          </a:xfrm>
          <a:prstGeom prst="rect">
            <a:avLst/>
          </a:prstGeom>
          <a:ln w="12700">
            <a:miter lim="400000"/>
          </a:ln>
        </p:spPr>
      </p:pic>
      <p:sp>
        <p:nvSpPr>
          <p:cNvPr id="980" name="input"/>
          <p:cNvSpPr txBox="1"/>
          <p:nvPr/>
        </p:nvSpPr>
        <p:spPr>
          <a:xfrm>
            <a:off x="854082" y="5986310"/>
            <a:ext cx="1036837" cy="599481"/>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defRPr sz="3200">
                <a:solidFill>
                  <a:srgbClr val="000000"/>
                </a:solidFill>
              </a:defRPr>
            </a:lvl1pPr>
          </a:lstStyle>
          <a:p>
            <a:pPr/>
            <a:r>
              <a:t>input</a:t>
            </a:r>
          </a:p>
        </p:txBody>
      </p:sp>
      <p:pic>
        <p:nvPicPr>
          <p:cNvPr id="981" name="Image" descr="Image"/>
          <p:cNvPicPr>
            <a:picLocks noChangeAspect="1"/>
          </p:cNvPicPr>
          <p:nvPr/>
        </p:nvPicPr>
        <p:blipFill>
          <a:blip r:embed="rId4">
            <a:extLst/>
          </a:blip>
          <a:stretch>
            <a:fillRect/>
          </a:stretch>
        </p:blipFill>
        <p:spPr>
          <a:xfrm>
            <a:off x="6339398" y="4694396"/>
            <a:ext cx="1155357" cy="1152743"/>
          </a:xfrm>
          <a:prstGeom prst="rect">
            <a:avLst/>
          </a:prstGeom>
          <a:ln w="12700">
            <a:miter lim="400000"/>
          </a:ln>
        </p:spPr>
      </p:pic>
      <p:sp>
        <p:nvSpPr>
          <p:cNvPr id="982" name="output"/>
          <p:cNvSpPr txBox="1"/>
          <p:nvPr/>
        </p:nvSpPr>
        <p:spPr>
          <a:xfrm>
            <a:off x="6274337" y="5986310"/>
            <a:ext cx="1285479" cy="599481"/>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defRPr sz="3200">
                <a:solidFill>
                  <a:srgbClr val="000000"/>
                </a:solidFill>
              </a:defRPr>
            </a:lvl1pPr>
          </a:lstStyle>
          <a:p>
            <a:pPr/>
            <a:r>
              <a:t>output</a:t>
            </a:r>
          </a:p>
        </p:txBody>
      </p:sp>
      <p:sp>
        <p:nvSpPr>
          <p:cNvPr id="983" name="∇ loss"/>
          <p:cNvSpPr/>
          <p:nvPr/>
        </p:nvSpPr>
        <p:spPr>
          <a:xfrm>
            <a:off x="8720118" y="4689209"/>
            <a:ext cx="2290523" cy="1028411"/>
          </a:xfrm>
          <a:prstGeom prst="roundRect">
            <a:avLst>
              <a:gd name="adj" fmla="val 32493"/>
            </a:avLst>
          </a:prstGeom>
          <a:solidFill>
            <a:srgbClr val="E06336"/>
          </a:solidFill>
          <a:ln w="12700">
            <a:miter lim="400000"/>
          </a:ln>
          <a:extLst>
            <a:ext uri="{C572A759-6A51-4108-AA02-DFA0A04FC94B}">
              <ma14:wrappingTextBoxFlag xmlns:ma14="http://schemas.microsoft.com/office/mac/drawingml/2011/main" val="1"/>
            </a:ext>
          </a:extLst>
        </p:spPr>
        <p:txBody>
          <a:bodyPr lIns="71437" tIns="71437" rIns="71437" bIns="71437" anchor="ctr"/>
          <a:lstStyle/>
          <a:p>
            <a:pPr lvl="1" indent="0" algn="ctr" defTabSz="821531">
              <a:defRPr sz="3200">
                <a:solidFill>
                  <a:schemeClr val="accent1">
                    <a:lumOff val="4782"/>
                  </a:schemeClr>
                </a:solidFill>
              </a:defRPr>
            </a:pPr>
            <a:r>
              <a:t>∇ loss</a:t>
            </a:r>
          </a:p>
        </p:txBody>
      </p:sp>
      <p:sp>
        <p:nvSpPr>
          <p:cNvPr id="984" name="Line"/>
          <p:cNvSpPr/>
          <p:nvPr/>
        </p:nvSpPr>
        <p:spPr>
          <a:xfrm flipV="1">
            <a:off x="3519474" y="5213660"/>
            <a:ext cx="1" cy="493763"/>
          </a:xfrm>
          <a:prstGeom prst="line">
            <a:avLst/>
          </a:prstGeom>
          <a:ln w="63500">
            <a:solidFill>
              <a:schemeClr val="accent5">
                <a:satOff val="-32755"/>
                <a:lumOff val="-12196"/>
              </a:schemeClr>
            </a:solidFill>
            <a:miter lim="400000"/>
            <a:headEnd type="triangle"/>
          </a:ln>
        </p:spPr>
        <p:txBody>
          <a:bodyPr lIns="71437" tIns="71437" rIns="71437" bIns="71437" anchor="ctr"/>
          <a:lstStyle/>
          <a:p>
            <a:pPr algn="ctr" defTabSz="821531">
              <a:defRPr sz="3000">
                <a:solidFill>
                  <a:schemeClr val="accent1">
                    <a:lumOff val="4782"/>
                  </a:schemeClr>
                </a:solidFill>
                <a:latin typeface="Helvetica Neue Medium"/>
                <a:ea typeface="Helvetica Neue Medium"/>
                <a:cs typeface="Helvetica Neue Medium"/>
                <a:sym typeface="Helvetica Neue Medium"/>
              </a:defRPr>
            </a:pPr>
          </a:p>
        </p:txBody>
      </p:sp>
      <p:grpSp>
        <p:nvGrpSpPr>
          <p:cNvPr id="991" name="Group"/>
          <p:cNvGrpSpPr/>
          <p:nvPr/>
        </p:nvGrpSpPr>
        <p:grpSpPr>
          <a:xfrm>
            <a:off x="2942023" y="5846943"/>
            <a:ext cx="1954930" cy="543883"/>
            <a:chOff x="0" y="0"/>
            <a:chExt cx="1954929" cy="543881"/>
          </a:xfrm>
        </p:grpSpPr>
        <p:sp>
          <p:nvSpPr>
            <p:cNvPr id="985" name="Line"/>
            <p:cNvSpPr/>
            <p:nvPr/>
          </p:nvSpPr>
          <p:spPr>
            <a:xfrm>
              <a:off x="0" y="455633"/>
              <a:ext cx="1954930" cy="1"/>
            </a:xfrm>
            <a:prstGeom prst="line">
              <a:avLst/>
            </a:prstGeom>
            <a:noFill/>
            <a:ln w="63500" cap="flat">
              <a:solidFill>
                <a:srgbClr val="000000"/>
              </a:solidFill>
              <a:prstDash val="solid"/>
              <a:miter lim="400000"/>
              <a:headEnd type="triangle" w="med" len="sm"/>
              <a:tailEnd type="triangle" w="med" len="sm"/>
            </a:ln>
            <a:effectLst/>
          </p:spPr>
          <p:txBody>
            <a:bodyPr wrap="square" lIns="71437" tIns="71437" rIns="71437" bIns="71437" numCol="1" anchor="ctr">
              <a:noAutofit/>
            </a:bodyPr>
            <a:lstStyle/>
            <a:p>
              <a:pPr algn="ctr" defTabSz="821531">
                <a:defRPr sz="3000">
                  <a:solidFill>
                    <a:schemeClr val="accent1">
                      <a:lumOff val="4782"/>
                    </a:schemeClr>
                  </a:solidFill>
                  <a:latin typeface="Helvetica Neue Medium"/>
                  <a:ea typeface="Helvetica Neue Medium"/>
                  <a:cs typeface="Helvetica Neue Medium"/>
                  <a:sym typeface="Helvetica Neue Medium"/>
                </a:defRPr>
              </a:pPr>
            </a:p>
          </p:txBody>
        </p:sp>
        <p:sp>
          <p:nvSpPr>
            <p:cNvPr id="986" name="Circle"/>
            <p:cNvSpPr/>
            <p:nvPr/>
          </p:nvSpPr>
          <p:spPr>
            <a:xfrm>
              <a:off x="179539" y="367386"/>
              <a:ext cx="176496" cy="176496"/>
            </a:xfrm>
            <a:prstGeom prst="ellipse">
              <a:avLst/>
            </a:prstGeom>
            <a:solidFill>
              <a:srgbClr val="00A2FF"/>
            </a:solidFill>
            <a:ln w="12700" cap="flat">
              <a:noFill/>
              <a:miter lim="400000"/>
            </a:ln>
            <a:effectLst/>
          </p:spPr>
          <p:txBody>
            <a:bodyPr wrap="square" lIns="71437" tIns="71437" rIns="71437" bIns="71437" numCol="1" anchor="ctr">
              <a:noAutofit/>
            </a:bodyPr>
            <a:lstStyle/>
            <a:p>
              <a:pPr algn="ctr" defTabSz="821531">
                <a:defRPr sz="1500">
                  <a:solidFill>
                    <a:schemeClr val="accent1">
                      <a:lumOff val="4782"/>
                    </a:schemeClr>
                  </a:solidFill>
                  <a:latin typeface="Helvetica Neue Medium"/>
                  <a:ea typeface="Helvetica Neue Medium"/>
                  <a:cs typeface="Helvetica Neue Medium"/>
                  <a:sym typeface="Helvetica Neue Medium"/>
                </a:defRPr>
              </a:pPr>
            </a:p>
          </p:txBody>
        </p:sp>
        <p:sp>
          <p:nvSpPr>
            <p:cNvPr id="987" name="Line"/>
            <p:cNvSpPr/>
            <p:nvPr/>
          </p:nvSpPr>
          <p:spPr>
            <a:xfrm>
              <a:off x="0" y="279139"/>
              <a:ext cx="1954930" cy="1"/>
            </a:xfrm>
            <a:prstGeom prst="line">
              <a:avLst/>
            </a:prstGeom>
            <a:noFill/>
            <a:ln w="63500" cap="flat">
              <a:solidFill>
                <a:srgbClr val="000000"/>
              </a:solidFill>
              <a:prstDash val="solid"/>
              <a:miter lim="400000"/>
              <a:headEnd type="triangle" w="med" len="sm"/>
              <a:tailEnd type="triangle" w="med" len="sm"/>
            </a:ln>
            <a:effectLst/>
          </p:spPr>
          <p:txBody>
            <a:bodyPr wrap="square" lIns="71437" tIns="71437" rIns="71437" bIns="71437" numCol="1" anchor="ctr">
              <a:noAutofit/>
            </a:bodyPr>
            <a:lstStyle/>
            <a:p>
              <a:pPr algn="ctr" defTabSz="821531">
                <a:defRPr sz="3000">
                  <a:solidFill>
                    <a:schemeClr val="accent1">
                      <a:lumOff val="4782"/>
                    </a:schemeClr>
                  </a:solidFill>
                  <a:latin typeface="Helvetica Neue Medium"/>
                  <a:ea typeface="Helvetica Neue Medium"/>
                  <a:cs typeface="Helvetica Neue Medium"/>
                  <a:sym typeface="Helvetica Neue Medium"/>
                </a:defRPr>
              </a:pPr>
            </a:p>
          </p:txBody>
        </p:sp>
        <p:sp>
          <p:nvSpPr>
            <p:cNvPr id="988" name="Circle"/>
            <p:cNvSpPr/>
            <p:nvPr/>
          </p:nvSpPr>
          <p:spPr>
            <a:xfrm>
              <a:off x="1557970" y="190892"/>
              <a:ext cx="176495" cy="176495"/>
            </a:xfrm>
            <a:prstGeom prst="ellipse">
              <a:avLst/>
            </a:prstGeom>
            <a:solidFill>
              <a:srgbClr val="00A2FF"/>
            </a:solidFill>
            <a:ln w="12700" cap="flat">
              <a:noFill/>
              <a:miter lim="400000"/>
            </a:ln>
            <a:effectLst/>
          </p:spPr>
          <p:txBody>
            <a:bodyPr wrap="square" lIns="71437" tIns="71437" rIns="71437" bIns="71437" numCol="1" anchor="ctr">
              <a:noAutofit/>
            </a:bodyPr>
            <a:lstStyle/>
            <a:p>
              <a:pPr algn="ctr" defTabSz="821531">
                <a:defRPr sz="1500">
                  <a:solidFill>
                    <a:schemeClr val="accent1">
                      <a:lumOff val="4782"/>
                    </a:schemeClr>
                  </a:solidFill>
                  <a:latin typeface="Helvetica Neue Medium"/>
                  <a:ea typeface="Helvetica Neue Medium"/>
                  <a:cs typeface="Helvetica Neue Medium"/>
                  <a:sym typeface="Helvetica Neue Medium"/>
                </a:defRPr>
              </a:pPr>
            </a:p>
          </p:txBody>
        </p:sp>
        <p:sp>
          <p:nvSpPr>
            <p:cNvPr id="989" name="Line"/>
            <p:cNvSpPr/>
            <p:nvPr/>
          </p:nvSpPr>
          <p:spPr>
            <a:xfrm>
              <a:off x="0" y="88247"/>
              <a:ext cx="1954930" cy="1"/>
            </a:xfrm>
            <a:prstGeom prst="line">
              <a:avLst/>
            </a:prstGeom>
            <a:noFill/>
            <a:ln w="63500" cap="flat">
              <a:solidFill>
                <a:srgbClr val="000000"/>
              </a:solidFill>
              <a:prstDash val="solid"/>
              <a:miter lim="400000"/>
              <a:headEnd type="triangle" w="med" len="sm"/>
              <a:tailEnd type="triangle" w="med" len="sm"/>
            </a:ln>
            <a:effectLst/>
          </p:spPr>
          <p:txBody>
            <a:bodyPr wrap="square" lIns="71437" tIns="71437" rIns="71437" bIns="71437" numCol="1" anchor="ctr">
              <a:noAutofit/>
            </a:bodyPr>
            <a:lstStyle/>
            <a:p>
              <a:pPr algn="ctr" defTabSz="821531">
                <a:defRPr sz="3000">
                  <a:solidFill>
                    <a:schemeClr val="accent1">
                      <a:lumOff val="4782"/>
                    </a:schemeClr>
                  </a:solidFill>
                  <a:latin typeface="Helvetica Neue Medium"/>
                  <a:ea typeface="Helvetica Neue Medium"/>
                  <a:cs typeface="Helvetica Neue Medium"/>
                  <a:sym typeface="Helvetica Neue Medium"/>
                </a:defRPr>
              </a:pPr>
            </a:p>
          </p:txBody>
        </p:sp>
        <p:sp>
          <p:nvSpPr>
            <p:cNvPr id="990" name="Circle"/>
            <p:cNvSpPr/>
            <p:nvPr/>
          </p:nvSpPr>
          <p:spPr>
            <a:xfrm>
              <a:off x="796024" y="0"/>
              <a:ext cx="176496" cy="176495"/>
            </a:xfrm>
            <a:prstGeom prst="ellipse">
              <a:avLst/>
            </a:prstGeom>
            <a:solidFill>
              <a:srgbClr val="00A2FF"/>
            </a:solidFill>
            <a:ln w="12700" cap="flat">
              <a:noFill/>
              <a:miter lim="400000"/>
            </a:ln>
            <a:effectLst/>
          </p:spPr>
          <p:txBody>
            <a:bodyPr wrap="square" lIns="71437" tIns="71437" rIns="71437" bIns="71437" numCol="1" anchor="ctr">
              <a:noAutofit/>
            </a:bodyPr>
            <a:lstStyle/>
            <a:p>
              <a:pPr algn="ctr" defTabSz="821531">
                <a:defRPr sz="1500">
                  <a:solidFill>
                    <a:schemeClr val="accent1">
                      <a:lumOff val="4782"/>
                    </a:schemeClr>
                  </a:solidFill>
                  <a:latin typeface="Helvetica Neue Medium"/>
                  <a:ea typeface="Helvetica Neue Medium"/>
                  <a:cs typeface="Helvetica Neue Medium"/>
                  <a:sym typeface="Helvetica Neue Medium"/>
                </a:defRPr>
              </a:pPr>
            </a:p>
          </p:txBody>
        </p:sp>
      </p:grpSp>
      <p:sp>
        <p:nvSpPr>
          <p:cNvPr id="992" name="∇ param"/>
          <p:cNvSpPr txBox="1"/>
          <p:nvPr/>
        </p:nvSpPr>
        <p:spPr>
          <a:xfrm>
            <a:off x="4068262" y="5200822"/>
            <a:ext cx="1817887" cy="1095773"/>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lvl="1" indent="0" algn="ctr" defTabSz="821531">
              <a:defRPr sz="3200">
                <a:solidFill>
                  <a:srgbClr val="000000"/>
                </a:solidFill>
              </a:defRPr>
            </a:pPr>
            <a:r>
              <a:t>∇ param</a:t>
            </a:r>
          </a:p>
        </p:txBody>
      </p:sp>
      <p:sp>
        <p:nvSpPr>
          <p:cNvPr id="993" name="Slide Number Placeholder 4"/>
          <p:cNvSpPr txBox="1"/>
          <p:nvPr>
            <p:ph type="sldNum" sz="quarter" idx="2"/>
          </p:nvPr>
        </p:nvSpPr>
        <p:spPr>
          <a:xfrm>
            <a:off x="11502936" y="6444934"/>
            <a:ext cx="203025" cy="177433"/>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97" name="Image" descr="Image"/>
          <p:cNvPicPr>
            <a:picLocks noChangeAspect="1"/>
          </p:cNvPicPr>
          <p:nvPr/>
        </p:nvPicPr>
        <p:blipFill>
          <a:blip r:embed="rId3">
            <a:extLst/>
          </a:blip>
          <a:stretch>
            <a:fillRect/>
          </a:stretch>
        </p:blipFill>
        <p:spPr>
          <a:xfrm>
            <a:off x="7080153" y="2116567"/>
            <a:ext cx="3996863" cy="3996863"/>
          </a:xfrm>
          <a:prstGeom prst="rect">
            <a:avLst/>
          </a:prstGeom>
          <a:ln w="12700">
            <a:miter lim="400000"/>
          </a:ln>
        </p:spPr>
      </p:pic>
      <p:pic>
        <p:nvPicPr>
          <p:cNvPr id="998" name="Image" descr="Image"/>
          <p:cNvPicPr>
            <a:picLocks noChangeAspect="1"/>
          </p:cNvPicPr>
          <p:nvPr/>
        </p:nvPicPr>
        <p:blipFill>
          <a:blip r:embed="rId4">
            <a:extLst/>
          </a:blip>
          <a:stretch>
            <a:fillRect/>
          </a:stretch>
        </p:blipFill>
        <p:spPr>
          <a:xfrm>
            <a:off x="705997" y="2116567"/>
            <a:ext cx="3956809" cy="3956809"/>
          </a:xfrm>
          <a:prstGeom prst="rect">
            <a:avLst/>
          </a:prstGeom>
          <a:ln w="12700">
            <a:miter lim="400000"/>
          </a:ln>
        </p:spPr>
      </p:pic>
      <p:sp>
        <p:nvSpPr>
          <p:cNvPr id="999" name="Title 1"/>
          <p:cNvSpPr txBox="1"/>
          <p:nvPr>
            <p:ph type="title"/>
          </p:nvPr>
        </p:nvSpPr>
        <p:spPr>
          <a:xfrm>
            <a:off x="322431" y="2073"/>
            <a:ext cx="11095540" cy="799225"/>
          </a:xfrm>
          <a:prstGeom prst="rect">
            <a:avLst/>
          </a:prstGeom>
        </p:spPr>
        <p:txBody>
          <a:bodyPr/>
          <a:lstStyle>
            <a:lvl1pPr>
              <a:defRPr sz="3800"/>
            </a:lvl1pPr>
          </a:lstStyle>
          <a:p>
            <a:pPr/>
            <a:r>
              <a:t>Tuning a popular demosaicking algorithm</a:t>
            </a:r>
          </a:p>
        </p:txBody>
      </p:sp>
      <p:sp>
        <p:nvSpPr>
          <p:cNvPr id="1000" name="AHD [Hirakawa and Parks 2005]"/>
          <p:cNvSpPr txBox="1"/>
          <p:nvPr/>
        </p:nvSpPr>
        <p:spPr>
          <a:xfrm>
            <a:off x="359132" y="795144"/>
            <a:ext cx="5917222" cy="510793"/>
          </a:xfrm>
          <a:prstGeom prst="rect">
            <a:avLst/>
          </a:prstGeom>
          <a:ln w="12700">
            <a:miter lim="400000"/>
          </a:ln>
          <a:extLst>
            <a:ext uri="{C572A759-6A51-4108-AA02-DFA0A04FC94B}">
              <ma14:wrappingTextBoxFlag xmlns:ma14="http://schemas.microsoft.com/office/mac/drawingml/2011/main" val="1"/>
            </a:ext>
          </a:extLst>
        </p:spPr>
        <p:txBody>
          <a:bodyPr wrap="none" lIns="27093" tIns="27093" rIns="27093" bIns="27093" anchor="ctr">
            <a:spAutoFit/>
          </a:bodyPr>
          <a:lstStyle>
            <a:lvl1pPr algn="ctr" defTabSz="587022">
              <a:defRPr sz="3200">
                <a:solidFill>
                  <a:srgbClr val="000000"/>
                </a:solidFill>
              </a:defRPr>
            </a:lvl1pPr>
          </a:lstStyle>
          <a:p>
            <a:pPr/>
            <a:r>
              <a:t>AHD [Hirakawa and Parks 2005]</a:t>
            </a:r>
          </a:p>
        </p:txBody>
      </p:sp>
      <p:pic>
        <p:nvPicPr>
          <p:cNvPr id="1001" name="Image" descr="Image"/>
          <p:cNvPicPr>
            <a:picLocks noChangeAspect="1"/>
          </p:cNvPicPr>
          <p:nvPr/>
        </p:nvPicPr>
        <p:blipFill>
          <a:blip r:embed="rId5">
            <a:extLst/>
          </a:blip>
          <a:stretch>
            <a:fillRect/>
          </a:stretch>
        </p:blipFill>
        <p:spPr>
          <a:xfrm>
            <a:off x="10247931" y="237740"/>
            <a:ext cx="1600201" cy="1625601"/>
          </a:xfrm>
          <a:prstGeom prst="rect">
            <a:avLst/>
          </a:prstGeom>
          <a:ln w="12700">
            <a:miter lim="400000"/>
          </a:ln>
        </p:spPr>
      </p:pic>
      <p:sp>
        <p:nvSpPr>
          <p:cNvPr id="1002" name="Line"/>
          <p:cNvSpPr/>
          <p:nvPr/>
        </p:nvSpPr>
        <p:spPr>
          <a:xfrm>
            <a:off x="4679917" y="4094971"/>
            <a:ext cx="2380569" cy="1"/>
          </a:xfrm>
          <a:prstGeom prst="line">
            <a:avLst/>
          </a:prstGeom>
          <a:ln w="76200">
            <a:solidFill>
              <a:schemeClr val="accent6">
                <a:satOff val="-75221"/>
                <a:lumOff val="22254"/>
              </a:schemeClr>
            </a:solidFill>
            <a:miter/>
            <a:tailEnd type="triangle"/>
          </a:ln>
        </p:spPr>
        <p:txBody>
          <a:bodyPr lIns="45719" rIns="45719"/>
          <a:lstStyle/>
          <a:p>
            <a:pPr/>
          </a:p>
        </p:txBody>
      </p:sp>
      <p:sp>
        <p:nvSpPr>
          <p:cNvPr id="1003" name="Slide Number Placeholder 4"/>
          <p:cNvSpPr txBox="1"/>
          <p:nvPr>
            <p:ph type="sldNum" sz="quarter" idx="2"/>
          </p:nvPr>
        </p:nvSpPr>
        <p:spPr>
          <a:xfrm>
            <a:off x="11502936" y="6444934"/>
            <a:ext cx="203025" cy="177433"/>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07" name="Image" descr="Image"/>
          <p:cNvPicPr>
            <a:picLocks noChangeAspect="1"/>
          </p:cNvPicPr>
          <p:nvPr/>
        </p:nvPicPr>
        <p:blipFill>
          <a:blip r:embed="rId3">
            <a:extLst/>
          </a:blip>
          <a:stretch>
            <a:fillRect/>
          </a:stretch>
        </p:blipFill>
        <p:spPr>
          <a:xfrm>
            <a:off x="2145409" y="2308489"/>
            <a:ext cx="3956810" cy="3956809"/>
          </a:xfrm>
          <a:prstGeom prst="rect">
            <a:avLst/>
          </a:prstGeom>
          <a:ln w="12700">
            <a:miter lim="400000"/>
          </a:ln>
        </p:spPr>
      </p:pic>
      <p:sp>
        <p:nvSpPr>
          <p:cNvPr id="1008" name="Title 1"/>
          <p:cNvSpPr txBox="1"/>
          <p:nvPr>
            <p:ph type="title"/>
          </p:nvPr>
        </p:nvSpPr>
        <p:spPr>
          <a:xfrm>
            <a:off x="322431" y="2073"/>
            <a:ext cx="11095540" cy="799225"/>
          </a:xfrm>
          <a:prstGeom prst="rect">
            <a:avLst/>
          </a:prstGeom>
        </p:spPr>
        <p:txBody>
          <a:bodyPr/>
          <a:lstStyle>
            <a:lvl1pPr>
              <a:defRPr sz="3800"/>
            </a:lvl1pPr>
          </a:lstStyle>
          <a:p>
            <a:pPr/>
            <a:r>
              <a:t>Tuning a popular demosaicking algorithm</a:t>
            </a:r>
          </a:p>
        </p:txBody>
      </p:sp>
      <p:pic>
        <p:nvPicPr>
          <p:cNvPr id="1009" name="Image" descr="Image"/>
          <p:cNvPicPr>
            <a:picLocks noChangeAspect="1"/>
          </p:cNvPicPr>
          <p:nvPr/>
        </p:nvPicPr>
        <p:blipFill>
          <a:blip r:embed="rId4">
            <a:extLst/>
          </a:blip>
          <a:stretch>
            <a:fillRect/>
          </a:stretch>
        </p:blipFill>
        <p:spPr>
          <a:xfrm>
            <a:off x="10247931" y="237740"/>
            <a:ext cx="1600201" cy="1625601"/>
          </a:xfrm>
          <a:prstGeom prst="rect">
            <a:avLst/>
          </a:prstGeom>
          <a:ln w="12700">
            <a:miter lim="400000"/>
          </a:ln>
        </p:spPr>
      </p:pic>
      <p:sp>
        <p:nvSpPr>
          <p:cNvPr id="1010" name="Line"/>
          <p:cNvSpPr/>
          <p:nvPr/>
        </p:nvSpPr>
        <p:spPr>
          <a:xfrm flipV="1">
            <a:off x="3868050" y="3712225"/>
            <a:ext cx="3394484" cy="850772"/>
          </a:xfrm>
          <a:prstGeom prst="line">
            <a:avLst/>
          </a:prstGeom>
          <a:ln w="127000">
            <a:solidFill>
              <a:schemeClr val="accent3"/>
            </a:solidFill>
            <a:miter/>
            <a:tailEnd type="triangle"/>
          </a:ln>
        </p:spPr>
        <p:txBody>
          <a:bodyPr lIns="45719" rIns="45719"/>
          <a:lstStyle/>
          <a:p>
            <a:pPr/>
          </a:p>
        </p:txBody>
      </p:sp>
      <p:sp>
        <p:nvSpPr>
          <p:cNvPr id="1011" name="want to reconstruct green"/>
          <p:cNvSpPr txBox="1"/>
          <p:nvPr/>
        </p:nvSpPr>
        <p:spPr>
          <a:xfrm>
            <a:off x="7331294" y="3426398"/>
            <a:ext cx="4689833" cy="548046"/>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3200"/>
            </a:lvl1pPr>
          </a:lstStyle>
          <a:p>
            <a:pPr/>
            <a:r>
              <a:t>want to reconstruct green</a:t>
            </a:r>
          </a:p>
        </p:txBody>
      </p:sp>
      <p:sp>
        <p:nvSpPr>
          <p:cNvPr id="1012" name="AHD [Hirakawa and Parks 2005]"/>
          <p:cNvSpPr txBox="1"/>
          <p:nvPr/>
        </p:nvSpPr>
        <p:spPr>
          <a:xfrm>
            <a:off x="359132" y="795144"/>
            <a:ext cx="5917222" cy="510793"/>
          </a:xfrm>
          <a:prstGeom prst="rect">
            <a:avLst/>
          </a:prstGeom>
          <a:ln w="12700">
            <a:miter lim="400000"/>
          </a:ln>
          <a:extLst>
            <a:ext uri="{C572A759-6A51-4108-AA02-DFA0A04FC94B}">
              <ma14:wrappingTextBoxFlag xmlns:ma14="http://schemas.microsoft.com/office/mac/drawingml/2011/main" val="1"/>
            </a:ext>
          </a:extLst>
        </p:spPr>
        <p:txBody>
          <a:bodyPr wrap="none" lIns="27093" tIns="27093" rIns="27093" bIns="27093" anchor="ctr">
            <a:spAutoFit/>
          </a:bodyPr>
          <a:lstStyle>
            <a:lvl1pPr algn="ctr" defTabSz="587022">
              <a:defRPr sz="3200">
                <a:solidFill>
                  <a:srgbClr val="000000"/>
                </a:solidFill>
              </a:defRPr>
            </a:lvl1pPr>
          </a:lstStyle>
          <a:p>
            <a:pPr/>
            <a:r>
              <a:t>AHD [Hirakawa and Parks 2005]</a:t>
            </a:r>
          </a:p>
        </p:txBody>
      </p:sp>
      <p:sp>
        <p:nvSpPr>
          <p:cNvPr id="1013" name="Slide Number Placeholder 4"/>
          <p:cNvSpPr txBox="1"/>
          <p:nvPr>
            <p:ph type="sldNum" sz="quarter" idx="2"/>
          </p:nvPr>
        </p:nvSpPr>
        <p:spPr>
          <a:xfrm>
            <a:off x="11502936" y="6444934"/>
            <a:ext cx="203025" cy="177433"/>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17" name="Title 1"/>
          <p:cNvSpPr txBox="1"/>
          <p:nvPr>
            <p:ph type="title"/>
          </p:nvPr>
        </p:nvSpPr>
        <p:spPr>
          <a:xfrm>
            <a:off x="322431" y="2073"/>
            <a:ext cx="11095540" cy="799225"/>
          </a:xfrm>
          <a:prstGeom prst="rect">
            <a:avLst/>
          </a:prstGeom>
        </p:spPr>
        <p:txBody>
          <a:bodyPr/>
          <a:lstStyle>
            <a:lvl1pPr>
              <a:defRPr sz="3800"/>
            </a:lvl1pPr>
          </a:lstStyle>
          <a:p>
            <a:pPr/>
            <a:r>
              <a:t>Tuning a popular demosaicking algorithm</a:t>
            </a:r>
          </a:p>
        </p:txBody>
      </p:sp>
      <p:pic>
        <p:nvPicPr>
          <p:cNvPr id="1018" name="Image" descr="Image"/>
          <p:cNvPicPr>
            <a:picLocks noChangeAspect="1"/>
          </p:cNvPicPr>
          <p:nvPr/>
        </p:nvPicPr>
        <p:blipFill>
          <a:blip r:embed="rId3">
            <a:extLst/>
          </a:blip>
          <a:stretch>
            <a:fillRect/>
          </a:stretch>
        </p:blipFill>
        <p:spPr>
          <a:xfrm>
            <a:off x="10247931" y="237740"/>
            <a:ext cx="1600201" cy="1625601"/>
          </a:xfrm>
          <a:prstGeom prst="rect">
            <a:avLst/>
          </a:prstGeom>
          <a:ln w="12700">
            <a:miter lim="400000"/>
          </a:ln>
        </p:spPr>
      </p:pic>
      <p:pic>
        <p:nvPicPr>
          <p:cNvPr id="1019" name="Image" descr="Image"/>
          <p:cNvPicPr>
            <a:picLocks noChangeAspect="1"/>
          </p:cNvPicPr>
          <p:nvPr/>
        </p:nvPicPr>
        <p:blipFill>
          <a:blip r:embed="rId4">
            <a:extLst/>
          </a:blip>
          <a:stretch>
            <a:fillRect/>
          </a:stretch>
        </p:blipFill>
        <p:spPr>
          <a:xfrm>
            <a:off x="1166609" y="2308489"/>
            <a:ext cx="3956809" cy="3956809"/>
          </a:xfrm>
          <a:prstGeom prst="rect">
            <a:avLst/>
          </a:prstGeom>
          <a:ln w="12700">
            <a:miter lim="400000"/>
          </a:ln>
        </p:spPr>
      </p:pic>
      <p:sp>
        <p:nvSpPr>
          <p:cNvPr id="1020" name="AHD:…"/>
          <p:cNvSpPr txBox="1"/>
          <p:nvPr/>
        </p:nvSpPr>
        <p:spPr>
          <a:xfrm>
            <a:off x="5719152" y="3542970"/>
            <a:ext cx="4463416" cy="1487846"/>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sz="3200"/>
            </a:pPr>
            <a:r>
              <a:t>AHD:</a:t>
            </a:r>
          </a:p>
          <a:p>
            <a:pPr>
              <a:defRPr sz="3200"/>
            </a:pPr>
            <a:r>
              <a:t>select from horizontal &amp;</a:t>
            </a:r>
          </a:p>
          <a:p>
            <a:pPr>
              <a:defRPr sz="3200"/>
            </a:pPr>
            <a:r>
              <a:t>vertical filters</a:t>
            </a:r>
          </a:p>
        </p:txBody>
      </p:sp>
      <p:sp>
        <p:nvSpPr>
          <p:cNvPr id="1021" name="AHD [Hirakawa and Parks 2005]"/>
          <p:cNvSpPr txBox="1"/>
          <p:nvPr/>
        </p:nvSpPr>
        <p:spPr>
          <a:xfrm>
            <a:off x="359132" y="795144"/>
            <a:ext cx="5917222" cy="510793"/>
          </a:xfrm>
          <a:prstGeom prst="rect">
            <a:avLst/>
          </a:prstGeom>
          <a:ln w="12700">
            <a:miter lim="400000"/>
          </a:ln>
          <a:extLst>
            <a:ext uri="{C572A759-6A51-4108-AA02-DFA0A04FC94B}">
              <ma14:wrappingTextBoxFlag xmlns:ma14="http://schemas.microsoft.com/office/mac/drawingml/2011/main" val="1"/>
            </a:ext>
          </a:extLst>
        </p:spPr>
        <p:txBody>
          <a:bodyPr wrap="none" lIns="27093" tIns="27093" rIns="27093" bIns="27093" anchor="ctr">
            <a:spAutoFit/>
          </a:bodyPr>
          <a:lstStyle>
            <a:lvl1pPr algn="ctr" defTabSz="587022">
              <a:defRPr sz="3200">
                <a:solidFill>
                  <a:srgbClr val="000000"/>
                </a:solidFill>
              </a:defRPr>
            </a:lvl1pPr>
          </a:lstStyle>
          <a:p>
            <a:pPr/>
            <a:r>
              <a:t>AHD [Hirakawa and Parks 2005]</a:t>
            </a:r>
          </a:p>
        </p:txBody>
      </p:sp>
      <p:sp>
        <p:nvSpPr>
          <p:cNvPr id="1022" name="Rounded Rectangle"/>
          <p:cNvSpPr/>
          <p:nvPr/>
        </p:nvSpPr>
        <p:spPr>
          <a:xfrm>
            <a:off x="1064720" y="4188234"/>
            <a:ext cx="3699759" cy="766853"/>
          </a:xfrm>
          <a:prstGeom prst="roundRect">
            <a:avLst>
              <a:gd name="adj" fmla="val 50000"/>
            </a:avLst>
          </a:prstGeom>
          <a:ln w="127000">
            <a:solidFill>
              <a:schemeClr val="accent3">
                <a:lumOff val="9460"/>
              </a:schemeClr>
            </a:solidFill>
            <a:miter/>
          </a:ln>
        </p:spPr>
        <p:txBody>
          <a:bodyPr lIns="45719" rIns="45719" anchor="ctr"/>
          <a:lstStyle/>
          <a:p>
            <a:pPr/>
          </a:p>
        </p:txBody>
      </p:sp>
      <p:sp>
        <p:nvSpPr>
          <p:cNvPr id="1023" name="Rounded Rectangle"/>
          <p:cNvSpPr/>
          <p:nvPr/>
        </p:nvSpPr>
        <p:spPr>
          <a:xfrm>
            <a:off x="2505555" y="2574063"/>
            <a:ext cx="818089" cy="3829809"/>
          </a:xfrm>
          <a:prstGeom prst="roundRect">
            <a:avLst>
              <a:gd name="adj" fmla="val 49056"/>
            </a:avLst>
          </a:prstGeom>
          <a:ln w="127000">
            <a:solidFill>
              <a:schemeClr val="accent3">
                <a:lumOff val="9460"/>
              </a:schemeClr>
            </a:solidFill>
            <a:miter/>
          </a:ln>
        </p:spPr>
        <p:txBody>
          <a:bodyPr lIns="45719" rIns="45719" anchor="ctr"/>
          <a:lstStyle/>
          <a:p>
            <a:pPr/>
          </a:p>
        </p:txBody>
      </p:sp>
      <p:sp>
        <p:nvSpPr>
          <p:cNvPr id="1024" name="Slide Number Placeholder 4"/>
          <p:cNvSpPr txBox="1"/>
          <p:nvPr>
            <p:ph type="sldNum" sz="quarter" idx="2"/>
          </p:nvPr>
        </p:nvSpPr>
        <p:spPr>
          <a:xfrm>
            <a:off x="11502936" y="6444934"/>
            <a:ext cx="203025" cy="177433"/>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7" name="Title 1"/>
          <p:cNvSpPr txBox="1"/>
          <p:nvPr>
            <p:ph type="title"/>
          </p:nvPr>
        </p:nvSpPr>
        <p:spPr>
          <a:xfrm>
            <a:off x="322431" y="191408"/>
            <a:ext cx="11095540" cy="799225"/>
          </a:xfrm>
          <a:prstGeom prst="rect">
            <a:avLst/>
          </a:prstGeom>
        </p:spPr>
        <p:txBody>
          <a:bodyPr/>
          <a:lstStyle>
            <a:lvl1pPr>
              <a:defRPr sz="3800"/>
            </a:lvl1pPr>
          </a:lstStyle>
          <a:p>
            <a:pPr/>
            <a:r>
              <a:t>It’s like deep learning!</a:t>
            </a:r>
          </a:p>
        </p:txBody>
      </p:sp>
      <p:sp>
        <p:nvSpPr>
          <p:cNvPr id="198" name="Slide Number Placeholder 4"/>
          <p:cNvSpPr txBox="1"/>
          <p:nvPr>
            <p:ph type="sldNum" sz="quarter" idx="2"/>
          </p:nvPr>
        </p:nvSpPr>
        <p:spPr>
          <a:xfrm>
            <a:off x="11552378" y="6444934"/>
            <a:ext cx="153583" cy="177433"/>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99" name="parameters"/>
          <p:cNvSpPr txBox="1"/>
          <p:nvPr/>
        </p:nvSpPr>
        <p:spPr>
          <a:xfrm>
            <a:off x="3058566" y="5762090"/>
            <a:ext cx="2323902" cy="1069380"/>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lvl="1" indent="0" algn="ctr" defTabSz="821531">
              <a:defRPr sz="3200">
                <a:solidFill>
                  <a:srgbClr val="000000"/>
                </a:solidFill>
              </a:defRPr>
            </a:pPr>
            <a:r>
              <a:t>parameters</a:t>
            </a:r>
          </a:p>
        </p:txBody>
      </p:sp>
      <p:sp>
        <p:nvSpPr>
          <p:cNvPr id="200" name="Line"/>
          <p:cNvSpPr/>
          <p:nvPr/>
        </p:nvSpPr>
        <p:spPr>
          <a:xfrm flipV="1">
            <a:off x="2184827" y="3467211"/>
            <a:ext cx="1124823" cy="969559"/>
          </a:xfrm>
          <a:prstGeom prst="line">
            <a:avLst/>
          </a:prstGeom>
          <a:ln w="63500">
            <a:solidFill>
              <a:schemeClr val="accent6">
                <a:satOff val="-75221"/>
                <a:lumOff val="22254"/>
              </a:schemeClr>
            </a:solidFill>
            <a:miter/>
            <a:tailEnd type="triangle"/>
          </a:ln>
        </p:spPr>
        <p:txBody>
          <a:bodyPr lIns="45719" rIns="45719"/>
          <a:lstStyle/>
          <a:p>
            <a:pPr/>
          </a:p>
        </p:txBody>
      </p:sp>
      <p:sp>
        <p:nvSpPr>
          <p:cNvPr id="201" name="Line"/>
          <p:cNvSpPr/>
          <p:nvPr/>
        </p:nvSpPr>
        <p:spPr>
          <a:xfrm flipV="1">
            <a:off x="5012281" y="3643592"/>
            <a:ext cx="900578" cy="900579"/>
          </a:xfrm>
          <a:prstGeom prst="line">
            <a:avLst/>
          </a:prstGeom>
          <a:ln w="63500">
            <a:solidFill>
              <a:schemeClr val="accent6">
                <a:satOff val="-75221"/>
                <a:lumOff val="22254"/>
              </a:schemeClr>
            </a:solidFill>
            <a:miter/>
            <a:tailEnd type="triangle"/>
          </a:ln>
        </p:spPr>
        <p:txBody>
          <a:bodyPr lIns="45719" rIns="45719"/>
          <a:lstStyle/>
          <a:p>
            <a:pPr/>
          </a:p>
        </p:txBody>
      </p:sp>
      <p:sp>
        <p:nvSpPr>
          <p:cNvPr id="202" name="Line"/>
          <p:cNvSpPr/>
          <p:nvPr/>
        </p:nvSpPr>
        <p:spPr>
          <a:xfrm flipV="1">
            <a:off x="7610980" y="3637815"/>
            <a:ext cx="978927" cy="978927"/>
          </a:xfrm>
          <a:prstGeom prst="line">
            <a:avLst/>
          </a:prstGeom>
          <a:ln w="63500">
            <a:solidFill>
              <a:schemeClr val="accent6">
                <a:satOff val="-75221"/>
                <a:lumOff val="22254"/>
              </a:schemeClr>
            </a:solidFill>
            <a:miter/>
            <a:tailEnd type="triangle"/>
          </a:ln>
        </p:spPr>
        <p:txBody>
          <a:bodyPr lIns="45719" rIns="45719"/>
          <a:lstStyle/>
          <a:p>
            <a:pPr/>
          </a:p>
        </p:txBody>
      </p:sp>
      <p:pic>
        <p:nvPicPr>
          <p:cNvPr id="203" name="Image" descr="Image"/>
          <p:cNvPicPr>
            <a:picLocks noChangeAspect="1"/>
          </p:cNvPicPr>
          <p:nvPr/>
        </p:nvPicPr>
        <p:blipFill>
          <a:blip r:embed="rId3">
            <a:extLst/>
          </a:blip>
          <a:stretch>
            <a:fillRect/>
          </a:stretch>
        </p:blipFill>
        <p:spPr>
          <a:xfrm>
            <a:off x="9690409" y="3902314"/>
            <a:ext cx="2217482" cy="1474390"/>
          </a:xfrm>
          <a:prstGeom prst="rect">
            <a:avLst/>
          </a:prstGeom>
          <a:ln w="12700">
            <a:miter lim="400000"/>
          </a:ln>
        </p:spPr>
      </p:pic>
      <p:pic>
        <p:nvPicPr>
          <p:cNvPr id="204" name="Image" descr="Image"/>
          <p:cNvPicPr>
            <a:picLocks noChangeAspect="1"/>
          </p:cNvPicPr>
          <p:nvPr/>
        </p:nvPicPr>
        <p:blipFill>
          <a:blip r:embed="rId4">
            <a:extLst/>
          </a:blip>
          <a:stretch>
            <a:fillRect/>
          </a:stretch>
        </p:blipFill>
        <p:spPr>
          <a:xfrm>
            <a:off x="109636" y="1439412"/>
            <a:ext cx="2009083" cy="1331018"/>
          </a:xfrm>
          <a:prstGeom prst="rect">
            <a:avLst/>
          </a:prstGeom>
          <a:ln w="12700">
            <a:miter lim="400000"/>
          </a:ln>
        </p:spPr>
      </p:pic>
      <p:sp>
        <p:nvSpPr>
          <p:cNvPr id="205" name="Line"/>
          <p:cNvSpPr/>
          <p:nvPr/>
        </p:nvSpPr>
        <p:spPr>
          <a:xfrm>
            <a:off x="2229123" y="2104920"/>
            <a:ext cx="420997" cy="1"/>
          </a:xfrm>
          <a:prstGeom prst="line">
            <a:avLst/>
          </a:prstGeom>
          <a:ln w="63500">
            <a:solidFill>
              <a:schemeClr val="accent6">
                <a:satOff val="-75221"/>
                <a:lumOff val="22254"/>
              </a:schemeClr>
            </a:solidFill>
            <a:miter/>
            <a:tailEnd type="triangle"/>
          </a:ln>
        </p:spPr>
        <p:txBody>
          <a:bodyPr lIns="45719" rIns="45719"/>
          <a:lstStyle/>
          <a:p>
            <a:pPr/>
          </a:p>
        </p:txBody>
      </p:sp>
      <p:sp>
        <p:nvSpPr>
          <p:cNvPr id="206" name="Line"/>
          <p:cNvSpPr/>
          <p:nvPr/>
        </p:nvSpPr>
        <p:spPr>
          <a:xfrm>
            <a:off x="4880012" y="2104920"/>
            <a:ext cx="420997" cy="1"/>
          </a:xfrm>
          <a:prstGeom prst="line">
            <a:avLst/>
          </a:prstGeom>
          <a:ln w="63500">
            <a:solidFill>
              <a:schemeClr val="accent6">
                <a:satOff val="-75221"/>
                <a:lumOff val="22254"/>
              </a:schemeClr>
            </a:solidFill>
            <a:miter/>
            <a:tailEnd type="triangle"/>
          </a:ln>
        </p:spPr>
        <p:txBody>
          <a:bodyPr lIns="45719" rIns="45719"/>
          <a:lstStyle/>
          <a:p>
            <a:pPr/>
          </a:p>
        </p:txBody>
      </p:sp>
      <p:sp>
        <p:nvSpPr>
          <p:cNvPr id="207" name="Line"/>
          <p:cNvSpPr/>
          <p:nvPr/>
        </p:nvSpPr>
        <p:spPr>
          <a:xfrm>
            <a:off x="7530900" y="2104920"/>
            <a:ext cx="420997" cy="1"/>
          </a:xfrm>
          <a:prstGeom prst="line">
            <a:avLst/>
          </a:prstGeom>
          <a:ln w="63500">
            <a:solidFill>
              <a:schemeClr val="accent6">
                <a:satOff val="-75221"/>
                <a:lumOff val="22254"/>
              </a:schemeClr>
            </a:solidFill>
            <a:miter/>
            <a:tailEnd type="triangle"/>
          </a:ln>
        </p:spPr>
        <p:txBody>
          <a:bodyPr lIns="45719" rIns="45719"/>
          <a:lstStyle/>
          <a:p>
            <a:pPr/>
          </a:p>
        </p:txBody>
      </p:sp>
      <p:sp>
        <p:nvSpPr>
          <p:cNvPr id="208" name="Line"/>
          <p:cNvSpPr/>
          <p:nvPr/>
        </p:nvSpPr>
        <p:spPr>
          <a:xfrm>
            <a:off x="10181789" y="2104920"/>
            <a:ext cx="420997" cy="1"/>
          </a:xfrm>
          <a:prstGeom prst="line">
            <a:avLst/>
          </a:prstGeom>
          <a:ln w="63500">
            <a:solidFill>
              <a:schemeClr val="accent6">
                <a:satOff val="-75221"/>
                <a:lumOff val="22254"/>
              </a:schemeClr>
            </a:solidFill>
            <a:miter/>
            <a:tailEnd type="triangle"/>
          </a:ln>
        </p:spPr>
        <p:txBody>
          <a:bodyPr lIns="45719" rIns="45719"/>
          <a:lstStyle/>
          <a:p>
            <a:pPr/>
          </a:p>
        </p:txBody>
      </p:sp>
      <p:sp>
        <p:nvSpPr>
          <p:cNvPr id="209" name="…"/>
          <p:cNvSpPr txBox="1"/>
          <p:nvPr/>
        </p:nvSpPr>
        <p:spPr>
          <a:xfrm>
            <a:off x="10713191" y="1415875"/>
            <a:ext cx="917576" cy="994248"/>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defRPr sz="6000">
                <a:solidFill>
                  <a:srgbClr val="000000"/>
                </a:solidFill>
              </a:defRPr>
            </a:lvl1pPr>
          </a:lstStyle>
          <a:p>
            <a:pPr/>
            <a:r>
              <a:t>…</a:t>
            </a:r>
          </a:p>
        </p:txBody>
      </p:sp>
      <p:sp>
        <p:nvSpPr>
          <p:cNvPr id="210" name="input"/>
          <p:cNvSpPr txBox="1"/>
          <p:nvPr/>
        </p:nvSpPr>
        <p:spPr>
          <a:xfrm>
            <a:off x="779109" y="2688667"/>
            <a:ext cx="926679" cy="537642"/>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defRPr sz="2800">
                <a:solidFill>
                  <a:srgbClr val="000000"/>
                </a:solidFill>
              </a:defRPr>
            </a:lvl1pPr>
          </a:lstStyle>
          <a:p>
            <a:pPr/>
            <a:r>
              <a:t>input</a:t>
            </a:r>
          </a:p>
        </p:txBody>
      </p:sp>
      <p:sp>
        <p:nvSpPr>
          <p:cNvPr id="211" name="desired…"/>
          <p:cNvSpPr txBox="1"/>
          <p:nvPr/>
        </p:nvSpPr>
        <p:spPr>
          <a:xfrm>
            <a:off x="9998454" y="5347065"/>
            <a:ext cx="1601392" cy="1539281"/>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lvl="1" indent="0" algn="ctr" defTabSz="821531">
              <a:defRPr sz="3200">
                <a:solidFill>
                  <a:srgbClr val="000000"/>
                </a:solidFill>
              </a:defRPr>
            </a:pPr>
            <a:r>
              <a:t>desired</a:t>
            </a:r>
          </a:p>
          <a:p>
            <a:pPr lvl="1" indent="0" algn="ctr" defTabSz="821531">
              <a:defRPr sz="3200">
                <a:solidFill>
                  <a:srgbClr val="000000"/>
                </a:solidFill>
              </a:defRPr>
            </a:pPr>
            <a:r>
              <a:t>output</a:t>
            </a:r>
          </a:p>
        </p:txBody>
      </p:sp>
      <p:sp>
        <p:nvSpPr>
          <p:cNvPr id="212" name="Line"/>
          <p:cNvSpPr/>
          <p:nvPr/>
        </p:nvSpPr>
        <p:spPr>
          <a:xfrm>
            <a:off x="10580130" y="2804066"/>
            <a:ext cx="1" cy="994248"/>
          </a:xfrm>
          <a:prstGeom prst="line">
            <a:avLst/>
          </a:prstGeom>
          <a:ln w="63500">
            <a:solidFill>
              <a:schemeClr val="accent6">
                <a:satOff val="-75221"/>
                <a:lumOff val="22254"/>
              </a:schemeClr>
            </a:solidFill>
            <a:miter/>
            <a:tailEnd type="triangle"/>
          </a:ln>
        </p:spPr>
        <p:txBody>
          <a:bodyPr lIns="45719" rIns="45719"/>
          <a:lstStyle/>
          <a:p>
            <a:pPr/>
          </a:p>
        </p:txBody>
      </p:sp>
      <p:sp>
        <p:nvSpPr>
          <p:cNvPr id="213" name="∇ loss"/>
          <p:cNvSpPr/>
          <p:nvPr/>
        </p:nvSpPr>
        <p:spPr>
          <a:xfrm>
            <a:off x="9584675" y="4094227"/>
            <a:ext cx="2428950" cy="1090564"/>
          </a:xfrm>
          <a:prstGeom prst="roundRect">
            <a:avLst>
              <a:gd name="adj" fmla="val 32493"/>
            </a:avLst>
          </a:prstGeom>
          <a:solidFill>
            <a:srgbClr val="E06336"/>
          </a:solidFill>
          <a:ln w="12700">
            <a:miter lim="400000"/>
          </a:ln>
          <a:extLst>
            <a:ext uri="{C572A759-6A51-4108-AA02-DFA0A04FC94B}">
              <ma14:wrappingTextBoxFlag xmlns:ma14="http://schemas.microsoft.com/office/mac/drawingml/2011/main" val="1"/>
            </a:ext>
          </a:extLst>
        </p:spPr>
        <p:txBody>
          <a:bodyPr lIns="71437" tIns="71437" rIns="71437" bIns="71437" anchor="ctr"/>
          <a:lstStyle/>
          <a:p>
            <a:pPr lvl="1" indent="0" algn="ctr" defTabSz="821531">
              <a:defRPr sz="3600">
                <a:solidFill>
                  <a:schemeClr val="accent1">
                    <a:lumOff val="4782"/>
                  </a:schemeClr>
                </a:solidFill>
              </a:defRPr>
            </a:pPr>
            <a:r>
              <a:t>∇ loss</a:t>
            </a:r>
          </a:p>
        </p:txBody>
      </p:sp>
      <p:sp>
        <p:nvSpPr>
          <p:cNvPr id="214" name="Line"/>
          <p:cNvSpPr/>
          <p:nvPr/>
        </p:nvSpPr>
        <p:spPr>
          <a:xfrm>
            <a:off x="11099273" y="2801317"/>
            <a:ext cx="1" cy="953188"/>
          </a:xfrm>
          <a:prstGeom prst="line">
            <a:avLst/>
          </a:prstGeom>
          <a:ln w="63500">
            <a:solidFill>
              <a:schemeClr val="accent5">
                <a:satOff val="-32755"/>
                <a:lumOff val="-12196"/>
              </a:schemeClr>
            </a:solidFill>
            <a:miter lim="400000"/>
            <a:headEnd type="triangle"/>
          </a:ln>
        </p:spPr>
        <p:txBody>
          <a:bodyPr lIns="71437" tIns="71437" rIns="71437" bIns="71437" anchor="ctr"/>
          <a:lstStyle/>
          <a:p>
            <a:pPr algn="ctr" defTabSz="821531">
              <a:defRPr sz="3000">
                <a:solidFill>
                  <a:schemeClr val="accent1">
                    <a:lumOff val="4782"/>
                  </a:schemeClr>
                </a:solidFill>
                <a:latin typeface="Helvetica Neue Medium"/>
                <a:ea typeface="Helvetica Neue Medium"/>
                <a:cs typeface="Helvetica Neue Medium"/>
                <a:sym typeface="Helvetica Neue Medium"/>
              </a:defRPr>
            </a:pPr>
          </a:p>
        </p:txBody>
      </p:sp>
      <p:sp>
        <p:nvSpPr>
          <p:cNvPr id="215" name="Line"/>
          <p:cNvSpPr/>
          <p:nvPr/>
        </p:nvSpPr>
        <p:spPr>
          <a:xfrm flipV="1">
            <a:off x="10181789" y="2446473"/>
            <a:ext cx="420997" cy="1"/>
          </a:xfrm>
          <a:prstGeom prst="line">
            <a:avLst/>
          </a:prstGeom>
          <a:ln w="63500">
            <a:solidFill>
              <a:schemeClr val="accent5">
                <a:satOff val="-32755"/>
                <a:lumOff val="-12196"/>
              </a:schemeClr>
            </a:solidFill>
            <a:miter lim="400000"/>
            <a:headEnd type="triangle"/>
          </a:ln>
        </p:spPr>
        <p:txBody>
          <a:bodyPr lIns="71437" tIns="71437" rIns="71437" bIns="71437" anchor="ctr"/>
          <a:lstStyle/>
          <a:p>
            <a:pPr algn="ctr" defTabSz="821531">
              <a:defRPr sz="3000">
                <a:solidFill>
                  <a:schemeClr val="accent1">
                    <a:lumOff val="4782"/>
                  </a:schemeClr>
                </a:solidFill>
                <a:latin typeface="Helvetica Neue Medium"/>
                <a:ea typeface="Helvetica Neue Medium"/>
                <a:cs typeface="Helvetica Neue Medium"/>
                <a:sym typeface="Helvetica Neue Medium"/>
              </a:defRPr>
            </a:pPr>
          </a:p>
        </p:txBody>
      </p:sp>
      <p:sp>
        <p:nvSpPr>
          <p:cNvPr id="216" name="Line"/>
          <p:cNvSpPr/>
          <p:nvPr/>
        </p:nvSpPr>
        <p:spPr>
          <a:xfrm flipV="1">
            <a:off x="7530900" y="2462900"/>
            <a:ext cx="420997" cy="1"/>
          </a:xfrm>
          <a:prstGeom prst="line">
            <a:avLst/>
          </a:prstGeom>
          <a:ln w="63500">
            <a:solidFill>
              <a:schemeClr val="accent5">
                <a:satOff val="-32755"/>
                <a:lumOff val="-12196"/>
              </a:schemeClr>
            </a:solidFill>
            <a:miter lim="400000"/>
            <a:headEnd type="triangle"/>
          </a:ln>
        </p:spPr>
        <p:txBody>
          <a:bodyPr lIns="71437" tIns="71437" rIns="71437" bIns="71437" anchor="ctr"/>
          <a:lstStyle/>
          <a:p>
            <a:pPr algn="ctr" defTabSz="821531">
              <a:defRPr sz="3000">
                <a:solidFill>
                  <a:schemeClr val="accent1">
                    <a:lumOff val="4782"/>
                  </a:schemeClr>
                </a:solidFill>
                <a:latin typeface="Helvetica Neue Medium"/>
                <a:ea typeface="Helvetica Neue Medium"/>
                <a:cs typeface="Helvetica Neue Medium"/>
                <a:sym typeface="Helvetica Neue Medium"/>
              </a:defRPr>
            </a:pPr>
          </a:p>
        </p:txBody>
      </p:sp>
      <p:sp>
        <p:nvSpPr>
          <p:cNvPr id="217" name="Line"/>
          <p:cNvSpPr/>
          <p:nvPr/>
        </p:nvSpPr>
        <p:spPr>
          <a:xfrm flipV="1">
            <a:off x="4875461" y="2462900"/>
            <a:ext cx="420997" cy="1"/>
          </a:xfrm>
          <a:prstGeom prst="line">
            <a:avLst/>
          </a:prstGeom>
          <a:ln w="63500">
            <a:solidFill>
              <a:schemeClr val="accent5">
                <a:satOff val="-32755"/>
                <a:lumOff val="-12196"/>
              </a:schemeClr>
            </a:solidFill>
            <a:miter lim="400000"/>
            <a:headEnd type="triangle"/>
          </a:ln>
        </p:spPr>
        <p:txBody>
          <a:bodyPr lIns="71437" tIns="71437" rIns="71437" bIns="71437" anchor="ctr"/>
          <a:lstStyle/>
          <a:p>
            <a:pPr algn="ctr" defTabSz="821531">
              <a:defRPr sz="3000">
                <a:solidFill>
                  <a:schemeClr val="accent1">
                    <a:lumOff val="4782"/>
                  </a:schemeClr>
                </a:solidFill>
                <a:latin typeface="Helvetica Neue Medium"/>
                <a:ea typeface="Helvetica Neue Medium"/>
                <a:cs typeface="Helvetica Neue Medium"/>
                <a:sym typeface="Helvetica Neue Medium"/>
              </a:defRPr>
            </a:pPr>
          </a:p>
        </p:txBody>
      </p:sp>
      <p:sp>
        <p:nvSpPr>
          <p:cNvPr id="218" name="Line"/>
          <p:cNvSpPr/>
          <p:nvPr/>
        </p:nvSpPr>
        <p:spPr>
          <a:xfrm flipV="1">
            <a:off x="2540994" y="3596275"/>
            <a:ext cx="1053364" cy="864544"/>
          </a:xfrm>
          <a:prstGeom prst="line">
            <a:avLst/>
          </a:prstGeom>
          <a:ln w="63500">
            <a:solidFill>
              <a:schemeClr val="accent5">
                <a:satOff val="-32755"/>
                <a:lumOff val="-12196"/>
              </a:schemeClr>
            </a:solidFill>
            <a:miter lim="400000"/>
            <a:headEnd type="triangle"/>
          </a:ln>
        </p:spPr>
        <p:txBody>
          <a:bodyPr lIns="71437" tIns="71437" rIns="71437" bIns="71437" anchor="ctr"/>
          <a:lstStyle/>
          <a:p>
            <a:pPr algn="ctr" defTabSz="821531">
              <a:defRPr sz="3000">
                <a:solidFill>
                  <a:schemeClr val="accent1">
                    <a:lumOff val="4782"/>
                  </a:schemeClr>
                </a:solidFill>
                <a:latin typeface="Helvetica Neue Medium"/>
                <a:ea typeface="Helvetica Neue Medium"/>
                <a:cs typeface="Helvetica Neue Medium"/>
                <a:sym typeface="Helvetica Neue Medium"/>
              </a:defRPr>
            </a:pPr>
          </a:p>
        </p:txBody>
      </p:sp>
      <p:sp>
        <p:nvSpPr>
          <p:cNvPr id="219" name="Line"/>
          <p:cNvSpPr/>
          <p:nvPr/>
        </p:nvSpPr>
        <p:spPr>
          <a:xfrm flipV="1">
            <a:off x="5404451" y="3757264"/>
            <a:ext cx="909050" cy="909050"/>
          </a:xfrm>
          <a:prstGeom prst="line">
            <a:avLst/>
          </a:prstGeom>
          <a:ln w="63500">
            <a:solidFill>
              <a:schemeClr val="accent5">
                <a:satOff val="-32755"/>
                <a:lumOff val="-12196"/>
              </a:schemeClr>
            </a:solidFill>
            <a:miter lim="400000"/>
            <a:headEnd type="triangle"/>
          </a:ln>
        </p:spPr>
        <p:txBody>
          <a:bodyPr lIns="71437" tIns="71437" rIns="71437" bIns="71437" anchor="ctr"/>
          <a:lstStyle/>
          <a:p>
            <a:pPr algn="ctr" defTabSz="821531">
              <a:defRPr sz="3000">
                <a:solidFill>
                  <a:schemeClr val="accent1">
                    <a:lumOff val="4782"/>
                  </a:schemeClr>
                </a:solidFill>
                <a:latin typeface="Helvetica Neue Medium"/>
                <a:ea typeface="Helvetica Neue Medium"/>
                <a:cs typeface="Helvetica Neue Medium"/>
                <a:sym typeface="Helvetica Neue Medium"/>
              </a:defRPr>
            </a:pPr>
          </a:p>
        </p:txBody>
      </p:sp>
      <p:sp>
        <p:nvSpPr>
          <p:cNvPr id="220" name="Line"/>
          <p:cNvSpPr/>
          <p:nvPr/>
        </p:nvSpPr>
        <p:spPr>
          <a:xfrm flipV="1">
            <a:off x="8187092" y="3730459"/>
            <a:ext cx="909050" cy="909050"/>
          </a:xfrm>
          <a:prstGeom prst="line">
            <a:avLst/>
          </a:prstGeom>
          <a:ln w="63500">
            <a:solidFill>
              <a:schemeClr val="accent5">
                <a:satOff val="-32755"/>
                <a:lumOff val="-12196"/>
              </a:schemeClr>
            </a:solidFill>
            <a:miter lim="400000"/>
            <a:headEnd type="triangle"/>
          </a:ln>
        </p:spPr>
        <p:txBody>
          <a:bodyPr lIns="71437" tIns="71437" rIns="71437" bIns="71437" anchor="ctr"/>
          <a:lstStyle/>
          <a:p>
            <a:pPr algn="ctr" defTabSz="821531">
              <a:defRPr sz="3000">
                <a:solidFill>
                  <a:schemeClr val="accent1">
                    <a:lumOff val="4782"/>
                  </a:schemeClr>
                </a:solidFill>
                <a:latin typeface="Helvetica Neue Medium"/>
                <a:ea typeface="Helvetica Neue Medium"/>
                <a:cs typeface="Helvetica Neue Medium"/>
                <a:sym typeface="Helvetica Neue Medium"/>
              </a:defRPr>
            </a:pPr>
          </a:p>
        </p:txBody>
      </p:sp>
      <p:grpSp>
        <p:nvGrpSpPr>
          <p:cNvPr id="225" name="Group"/>
          <p:cNvGrpSpPr/>
          <p:nvPr/>
        </p:nvGrpSpPr>
        <p:grpSpPr>
          <a:xfrm>
            <a:off x="2680781" y="1471130"/>
            <a:ext cx="2168570" cy="1630704"/>
            <a:chOff x="0" y="0"/>
            <a:chExt cx="2168569" cy="1630703"/>
          </a:xfrm>
        </p:grpSpPr>
        <p:sp>
          <p:nvSpPr>
            <p:cNvPr id="221" name="Shape"/>
            <p:cNvSpPr/>
            <p:nvPr/>
          </p:nvSpPr>
          <p:spPr>
            <a:xfrm>
              <a:off x="0" y="0"/>
              <a:ext cx="1678304" cy="11404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922" y="0"/>
                  </a:moveTo>
                  <a:lnTo>
                    <a:pt x="21600" y="0"/>
                  </a:lnTo>
                  <a:lnTo>
                    <a:pt x="14678" y="21600"/>
                  </a:lnTo>
                  <a:lnTo>
                    <a:pt x="0" y="21600"/>
                  </a:lnTo>
                  <a:lnTo>
                    <a:pt x="6922" y="0"/>
                  </a:lnTo>
                  <a:close/>
                </a:path>
              </a:pathLst>
            </a:custGeom>
            <a:solidFill>
              <a:srgbClr val="CBD84C">
                <a:alpha val="50024"/>
              </a:srgbClr>
            </a:solidFill>
            <a:ln w="12700" cap="flat">
              <a:noFill/>
              <a:miter lim="400000"/>
            </a:ln>
            <a:effectLst/>
          </p:spPr>
          <p:txBody>
            <a:bodyPr wrap="square" lIns="45719" tIns="45719" rIns="45719" bIns="45719" numCol="1" anchor="ctr">
              <a:noAutofit/>
            </a:bodyPr>
            <a:lstStyle/>
            <a:p>
              <a:pPr/>
            </a:p>
          </p:txBody>
        </p:sp>
        <p:sp>
          <p:nvSpPr>
            <p:cNvPr id="222" name="Shape"/>
            <p:cNvSpPr/>
            <p:nvPr/>
          </p:nvSpPr>
          <p:spPr>
            <a:xfrm>
              <a:off x="163421" y="163421"/>
              <a:ext cx="1678305" cy="11404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922" y="0"/>
                  </a:moveTo>
                  <a:lnTo>
                    <a:pt x="21600" y="0"/>
                  </a:lnTo>
                  <a:lnTo>
                    <a:pt x="14678" y="21600"/>
                  </a:lnTo>
                  <a:lnTo>
                    <a:pt x="0" y="21600"/>
                  </a:lnTo>
                  <a:lnTo>
                    <a:pt x="6922" y="0"/>
                  </a:lnTo>
                  <a:close/>
                </a:path>
              </a:pathLst>
            </a:custGeom>
            <a:solidFill>
              <a:srgbClr val="CBD84C">
                <a:alpha val="50024"/>
              </a:srgbClr>
            </a:solidFill>
            <a:ln w="12700" cap="flat">
              <a:noFill/>
              <a:miter lim="400000"/>
            </a:ln>
            <a:effectLst/>
          </p:spPr>
          <p:txBody>
            <a:bodyPr wrap="square" lIns="45719" tIns="45719" rIns="45719" bIns="45719" numCol="1" anchor="ctr">
              <a:noAutofit/>
            </a:bodyPr>
            <a:lstStyle/>
            <a:p>
              <a:pPr/>
            </a:p>
          </p:txBody>
        </p:sp>
        <p:sp>
          <p:nvSpPr>
            <p:cNvPr id="223" name="Shape"/>
            <p:cNvSpPr/>
            <p:nvPr/>
          </p:nvSpPr>
          <p:spPr>
            <a:xfrm>
              <a:off x="326843" y="326843"/>
              <a:ext cx="1678305" cy="11404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922" y="0"/>
                  </a:moveTo>
                  <a:lnTo>
                    <a:pt x="21600" y="0"/>
                  </a:lnTo>
                  <a:lnTo>
                    <a:pt x="14678" y="21600"/>
                  </a:lnTo>
                  <a:lnTo>
                    <a:pt x="0" y="21600"/>
                  </a:lnTo>
                  <a:lnTo>
                    <a:pt x="6922" y="0"/>
                  </a:lnTo>
                  <a:close/>
                </a:path>
              </a:pathLst>
            </a:custGeom>
            <a:solidFill>
              <a:srgbClr val="CBD84C">
                <a:alpha val="50024"/>
              </a:srgbClr>
            </a:solidFill>
            <a:ln w="12700" cap="flat">
              <a:noFill/>
              <a:miter lim="400000"/>
            </a:ln>
            <a:effectLst/>
          </p:spPr>
          <p:txBody>
            <a:bodyPr wrap="square" lIns="45719" tIns="45719" rIns="45719" bIns="45719" numCol="1" anchor="ctr">
              <a:noAutofit/>
            </a:bodyPr>
            <a:lstStyle/>
            <a:p>
              <a:pPr/>
            </a:p>
          </p:txBody>
        </p:sp>
        <p:sp>
          <p:nvSpPr>
            <p:cNvPr id="224" name="Shape"/>
            <p:cNvSpPr/>
            <p:nvPr/>
          </p:nvSpPr>
          <p:spPr>
            <a:xfrm>
              <a:off x="490265" y="490265"/>
              <a:ext cx="1678305" cy="11404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922" y="0"/>
                  </a:moveTo>
                  <a:lnTo>
                    <a:pt x="21600" y="0"/>
                  </a:lnTo>
                  <a:lnTo>
                    <a:pt x="14678" y="21600"/>
                  </a:lnTo>
                  <a:lnTo>
                    <a:pt x="0" y="21600"/>
                  </a:lnTo>
                  <a:lnTo>
                    <a:pt x="6922" y="0"/>
                  </a:lnTo>
                  <a:close/>
                </a:path>
              </a:pathLst>
            </a:custGeom>
            <a:solidFill>
              <a:srgbClr val="CBD84C">
                <a:alpha val="50024"/>
              </a:srgbClr>
            </a:solidFill>
            <a:ln w="12700" cap="flat">
              <a:noFill/>
              <a:miter lim="400000"/>
            </a:ln>
            <a:effectLst/>
          </p:spPr>
          <p:txBody>
            <a:bodyPr wrap="square" lIns="45719" tIns="45719" rIns="45719" bIns="45719" numCol="1" anchor="ctr">
              <a:noAutofit/>
            </a:bodyPr>
            <a:lstStyle/>
            <a:p>
              <a:pPr/>
            </a:p>
          </p:txBody>
        </p:sp>
      </p:grpSp>
      <p:grpSp>
        <p:nvGrpSpPr>
          <p:cNvPr id="230" name="Group"/>
          <p:cNvGrpSpPr/>
          <p:nvPr/>
        </p:nvGrpSpPr>
        <p:grpSpPr>
          <a:xfrm>
            <a:off x="5411413" y="1471130"/>
            <a:ext cx="2168571" cy="1630704"/>
            <a:chOff x="0" y="0"/>
            <a:chExt cx="2168569" cy="1630703"/>
          </a:xfrm>
        </p:grpSpPr>
        <p:sp>
          <p:nvSpPr>
            <p:cNvPr id="226" name="Shape"/>
            <p:cNvSpPr/>
            <p:nvPr/>
          </p:nvSpPr>
          <p:spPr>
            <a:xfrm>
              <a:off x="0" y="0"/>
              <a:ext cx="1678304" cy="11404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922" y="0"/>
                  </a:moveTo>
                  <a:lnTo>
                    <a:pt x="21600" y="0"/>
                  </a:lnTo>
                  <a:lnTo>
                    <a:pt x="14678" y="21600"/>
                  </a:lnTo>
                  <a:lnTo>
                    <a:pt x="0" y="21600"/>
                  </a:lnTo>
                  <a:lnTo>
                    <a:pt x="6922" y="0"/>
                  </a:lnTo>
                  <a:close/>
                </a:path>
              </a:pathLst>
            </a:custGeom>
            <a:solidFill>
              <a:srgbClr val="CBD84C">
                <a:alpha val="50024"/>
              </a:srgbClr>
            </a:solidFill>
            <a:ln w="12700" cap="flat">
              <a:noFill/>
              <a:miter lim="400000"/>
            </a:ln>
            <a:effectLst/>
          </p:spPr>
          <p:txBody>
            <a:bodyPr wrap="square" lIns="45719" tIns="45719" rIns="45719" bIns="45719" numCol="1" anchor="ctr">
              <a:noAutofit/>
            </a:bodyPr>
            <a:lstStyle/>
            <a:p>
              <a:pPr/>
            </a:p>
          </p:txBody>
        </p:sp>
        <p:sp>
          <p:nvSpPr>
            <p:cNvPr id="227" name="Shape"/>
            <p:cNvSpPr/>
            <p:nvPr/>
          </p:nvSpPr>
          <p:spPr>
            <a:xfrm>
              <a:off x="163421" y="163421"/>
              <a:ext cx="1678305" cy="11404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922" y="0"/>
                  </a:moveTo>
                  <a:lnTo>
                    <a:pt x="21600" y="0"/>
                  </a:lnTo>
                  <a:lnTo>
                    <a:pt x="14678" y="21600"/>
                  </a:lnTo>
                  <a:lnTo>
                    <a:pt x="0" y="21600"/>
                  </a:lnTo>
                  <a:lnTo>
                    <a:pt x="6922" y="0"/>
                  </a:lnTo>
                  <a:close/>
                </a:path>
              </a:pathLst>
            </a:custGeom>
            <a:solidFill>
              <a:srgbClr val="CBD84C">
                <a:alpha val="50024"/>
              </a:srgbClr>
            </a:solidFill>
            <a:ln w="12700" cap="flat">
              <a:noFill/>
              <a:miter lim="400000"/>
            </a:ln>
            <a:effectLst/>
          </p:spPr>
          <p:txBody>
            <a:bodyPr wrap="square" lIns="45719" tIns="45719" rIns="45719" bIns="45719" numCol="1" anchor="ctr">
              <a:noAutofit/>
            </a:bodyPr>
            <a:lstStyle/>
            <a:p>
              <a:pPr/>
            </a:p>
          </p:txBody>
        </p:sp>
        <p:sp>
          <p:nvSpPr>
            <p:cNvPr id="228" name="Shape"/>
            <p:cNvSpPr/>
            <p:nvPr/>
          </p:nvSpPr>
          <p:spPr>
            <a:xfrm>
              <a:off x="326843" y="326843"/>
              <a:ext cx="1678305" cy="11404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922" y="0"/>
                  </a:moveTo>
                  <a:lnTo>
                    <a:pt x="21600" y="0"/>
                  </a:lnTo>
                  <a:lnTo>
                    <a:pt x="14678" y="21600"/>
                  </a:lnTo>
                  <a:lnTo>
                    <a:pt x="0" y="21600"/>
                  </a:lnTo>
                  <a:lnTo>
                    <a:pt x="6922" y="0"/>
                  </a:lnTo>
                  <a:close/>
                </a:path>
              </a:pathLst>
            </a:custGeom>
            <a:solidFill>
              <a:srgbClr val="CBD84C">
                <a:alpha val="50024"/>
              </a:srgbClr>
            </a:solidFill>
            <a:ln w="12700" cap="flat">
              <a:noFill/>
              <a:miter lim="400000"/>
            </a:ln>
            <a:effectLst/>
          </p:spPr>
          <p:txBody>
            <a:bodyPr wrap="square" lIns="45719" tIns="45719" rIns="45719" bIns="45719" numCol="1" anchor="ctr">
              <a:noAutofit/>
            </a:bodyPr>
            <a:lstStyle/>
            <a:p>
              <a:pPr/>
            </a:p>
          </p:txBody>
        </p:sp>
        <p:sp>
          <p:nvSpPr>
            <p:cNvPr id="229" name="Shape"/>
            <p:cNvSpPr/>
            <p:nvPr/>
          </p:nvSpPr>
          <p:spPr>
            <a:xfrm>
              <a:off x="490265" y="490265"/>
              <a:ext cx="1678305" cy="11404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922" y="0"/>
                  </a:moveTo>
                  <a:lnTo>
                    <a:pt x="21600" y="0"/>
                  </a:lnTo>
                  <a:lnTo>
                    <a:pt x="14678" y="21600"/>
                  </a:lnTo>
                  <a:lnTo>
                    <a:pt x="0" y="21600"/>
                  </a:lnTo>
                  <a:lnTo>
                    <a:pt x="6922" y="0"/>
                  </a:lnTo>
                  <a:close/>
                </a:path>
              </a:pathLst>
            </a:custGeom>
            <a:solidFill>
              <a:srgbClr val="CBD84C">
                <a:alpha val="50024"/>
              </a:srgbClr>
            </a:solidFill>
            <a:ln w="12700" cap="flat">
              <a:noFill/>
              <a:miter lim="400000"/>
            </a:ln>
            <a:effectLst/>
          </p:spPr>
          <p:txBody>
            <a:bodyPr wrap="square" lIns="45719" tIns="45719" rIns="45719" bIns="45719" numCol="1" anchor="ctr">
              <a:noAutofit/>
            </a:bodyPr>
            <a:lstStyle/>
            <a:p>
              <a:pPr/>
            </a:p>
          </p:txBody>
        </p:sp>
      </p:grpSp>
      <p:grpSp>
        <p:nvGrpSpPr>
          <p:cNvPr id="235" name="Group"/>
          <p:cNvGrpSpPr/>
          <p:nvPr/>
        </p:nvGrpSpPr>
        <p:grpSpPr>
          <a:xfrm>
            <a:off x="7982558" y="1471130"/>
            <a:ext cx="2168570" cy="1630704"/>
            <a:chOff x="0" y="0"/>
            <a:chExt cx="2168569" cy="1630703"/>
          </a:xfrm>
        </p:grpSpPr>
        <p:sp>
          <p:nvSpPr>
            <p:cNvPr id="231" name="Shape"/>
            <p:cNvSpPr/>
            <p:nvPr/>
          </p:nvSpPr>
          <p:spPr>
            <a:xfrm>
              <a:off x="0" y="0"/>
              <a:ext cx="1678304" cy="11404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922" y="0"/>
                  </a:moveTo>
                  <a:lnTo>
                    <a:pt x="21600" y="0"/>
                  </a:lnTo>
                  <a:lnTo>
                    <a:pt x="14678" y="21600"/>
                  </a:lnTo>
                  <a:lnTo>
                    <a:pt x="0" y="21600"/>
                  </a:lnTo>
                  <a:lnTo>
                    <a:pt x="6922" y="0"/>
                  </a:lnTo>
                  <a:close/>
                </a:path>
              </a:pathLst>
            </a:custGeom>
            <a:solidFill>
              <a:srgbClr val="CBD84C">
                <a:alpha val="50024"/>
              </a:srgbClr>
            </a:solidFill>
            <a:ln w="12700" cap="flat">
              <a:noFill/>
              <a:miter lim="400000"/>
            </a:ln>
            <a:effectLst/>
          </p:spPr>
          <p:txBody>
            <a:bodyPr wrap="square" lIns="45719" tIns="45719" rIns="45719" bIns="45719" numCol="1" anchor="ctr">
              <a:noAutofit/>
            </a:bodyPr>
            <a:lstStyle/>
            <a:p>
              <a:pPr/>
            </a:p>
          </p:txBody>
        </p:sp>
        <p:sp>
          <p:nvSpPr>
            <p:cNvPr id="232" name="Shape"/>
            <p:cNvSpPr/>
            <p:nvPr/>
          </p:nvSpPr>
          <p:spPr>
            <a:xfrm>
              <a:off x="163421" y="163421"/>
              <a:ext cx="1678305" cy="11404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922" y="0"/>
                  </a:moveTo>
                  <a:lnTo>
                    <a:pt x="21600" y="0"/>
                  </a:lnTo>
                  <a:lnTo>
                    <a:pt x="14678" y="21600"/>
                  </a:lnTo>
                  <a:lnTo>
                    <a:pt x="0" y="21600"/>
                  </a:lnTo>
                  <a:lnTo>
                    <a:pt x="6922" y="0"/>
                  </a:lnTo>
                  <a:close/>
                </a:path>
              </a:pathLst>
            </a:custGeom>
            <a:solidFill>
              <a:srgbClr val="CBD84C">
                <a:alpha val="50024"/>
              </a:srgbClr>
            </a:solidFill>
            <a:ln w="12700" cap="flat">
              <a:noFill/>
              <a:miter lim="400000"/>
            </a:ln>
            <a:effectLst/>
          </p:spPr>
          <p:txBody>
            <a:bodyPr wrap="square" lIns="45719" tIns="45719" rIns="45719" bIns="45719" numCol="1" anchor="ctr">
              <a:noAutofit/>
            </a:bodyPr>
            <a:lstStyle/>
            <a:p>
              <a:pPr/>
            </a:p>
          </p:txBody>
        </p:sp>
        <p:sp>
          <p:nvSpPr>
            <p:cNvPr id="233" name="Shape"/>
            <p:cNvSpPr/>
            <p:nvPr/>
          </p:nvSpPr>
          <p:spPr>
            <a:xfrm>
              <a:off x="326843" y="326843"/>
              <a:ext cx="1678305" cy="11404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922" y="0"/>
                  </a:moveTo>
                  <a:lnTo>
                    <a:pt x="21600" y="0"/>
                  </a:lnTo>
                  <a:lnTo>
                    <a:pt x="14678" y="21600"/>
                  </a:lnTo>
                  <a:lnTo>
                    <a:pt x="0" y="21600"/>
                  </a:lnTo>
                  <a:lnTo>
                    <a:pt x="6922" y="0"/>
                  </a:lnTo>
                  <a:close/>
                </a:path>
              </a:pathLst>
            </a:custGeom>
            <a:solidFill>
              <a:srgbClr val="CBD84C">
                <a:alpha val="50024"/>
              </a:srgbClr>
            </a:solidFill>
            <a:ln w="12700" cap="flat">
              <a:noFill/>
              <a:miter lim="400000"/>
            </a:ln>
            <a:effectLst/>
          </p:spPr>
          <p:txBody>
            <a:bodyPr wrap="square" lIns="45719" tIns="45719" rIns="45719" bIns="45719" numCol="1" anchor="ctr">
              <a:noAutofit/>
            </a:bodyPr>
            <a:lstStyle/>
            <a:p>
              <a:pPr/>
            </a:p>
          </p:txBody>
        </p:sp>
        <p:sp>
          <p:nvSpPr>
            <p:cNvPr id="234" name="Shape"/>
            <p:cNvSpPr/>
            <p:nvPr/>
          </p:nvSpPr>
          <p:spPr>
            <a:xfrm>
              <a:off x="490265" y="490265"/>
              <a:ext cx="1678305" cy="11404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922" y="0"/>
                  </a:moveTo>
                  <a:lnTo>
                    <a:pt x="21600" y="0"/>
                  </a:lnTo>
                  <a:lnTo>
                    <a:pt x="14678" y="21600"/>
                  </a:lnTo>
                  <a:lnTo>
                    <a:pt x="0" y="21600"/>
                  </a:lnTo>
                  <a:lnTo>
                    <a:pt x="6922" y="0"/>
                  </a:lnTo>
                  <a:close/>
                </a:path>
              </a:pathLst>
            </a:custGeom>
            <a:solidFill>
              <a:srgbClr val="CBD84C">
                <a:alpha val="50024"/>
              </a:srgbClr>
            </a:solidFill>
            <a:ln w="12700" cap="flat">
              <a:noFill/>
              <a:miter lim="400000"/>
            </a:ln>
            <a:effectLst/>
          </p:spPr>
          <p:txBody>
            <a:bodyPr wrap="square" lIns="45719" tIns="45719" rIns="45719" bIns="45719" numCol="1" anchor="ctr">
              <a:noAutofit/>
            </a:bodyPr>
            <a:lstStyle/>
            <a:p>
              <a:pPr/>
            </a:p>
          </p:txBody>
        </p:sp>
      </p:grpSp>
      <p:grpSp>
        <p:nvGrpSpPr>
          <p:cNvPr id="242" name="Group"/>
          <p:cNvGrpSpPr/>
          <p:nvPr/>
        </p:nvGrpSpPr>
        <p:grpSpPr>
          <a:xfrm>
            <a:off x="902831" y="4826196"/>
            <a:ext cx="2050662" cy="570516"/>
            <a:chOff x="0" y="0"/>
            <a:chExt cx="2050661" cy="570514"/>
          </a:xfrm>
        </p:grpSpPr>
        <p:sp>
          <p:nvSpPr>
            <p:cNvPr id="236" name="Line"/>
            <p:cNvSpPr/>
            <p:nvPr/>
          </p:nvSpPr>
          <p:spPr>
            <a:xfrm>
              <a:off x="0" y="477946"/>
              <a:ext cx="2050662" cy="1"/>
            </a:xfrm>
            <a:prstGeom prst="line">
              <a:avLst/>
            </a:prstGeom>
            <a:noFill/>
            <a:ln w="63500" cap="flat">
              <a:solidFill>
                <a:srgbClr val="000000"/>
              </a:solidFill>
              <a:prstDash val="solid"/>
              <a:miter lim="400000"/>
              <a:headEnd type="triangle" w="med" len="sm"/>
              <a:tailEnd type="triangle" w="med" len="sm"/>
            </a:ln>
            <a:effectLst/>
          </p:spPr>
          <p:txBody>
            <a:bodyPr wrap="square" lIns="71437" tIns="71437" rIns="71437" bIns="71437" numCol="1" anchor="ctr">
              <a:noAutofit/>
            </a:bodyPr>
            <a:lstStyle/>
            <a:p>
              <a:pPr algn="ctr" defTabSz="821531">
                <a:defRPr sz="3000">
                  <a:solidFill>
                    <a:schemeClr val="accent1">
                      <a:lumOff val="4782"/>
                    </a:schemeClr>
                  </a:solidFill>
                  <a:latin typeface="Helvetica Neue Medium"/>
                  <a:ea typeface="Helvetica Neue Medium"/>
                  <a:cs typeface="Helvetica Neue Medium"/>
                  <a:sym typeface="Helvetica Neue Medium"/>
                </a:defRPr>
              </a:pPr>
            </a:p>
          </p:txBody>
        </p:sp>
        <p:sp>
          <p:nvSpPr>
            <p:cNvPr id="237" name="Circle"/>
            <p:cNvSpPr/>
            <p:nvPr/>
          </p:nvSpPr>
          <p:spPr>
            <a:xfrm>
              <a:off x="188331" y="385377"/>
              <a:ext cx="185139" cy="185138"/>
            </a:xfrm>
            <a:prstGeom prst="ellipse">
              <a:avLst/>
            </a:prstGeom>
            <a:solidFill>
              <a:srgbClr val="00A2FF"/>
            </a:solidFill>
            <a:ln w="12700" cap="flat">
              <a:noFill/>
              <a:miter lim="400000"/>
            </a:ln>
            <a:effectLst/>
          </p:spPr>
          <p:txBody>
            <a:bodyPr wrap="square" lIns="71437" tIns="71437" rIns="71437" bIns="71437" numCol="1" anchor="ctr">
              <a:noAutofit/>
            </a:bodyPr>
            <a:lstStyle/>
            <a:p>
              <a:pPr algn="ctr" defTabSz="821531">
                <a:defRPr sz="1500">
                  <a:solidFill>
                    <a:schemeClr val="accent1">
                      <a:lumOff val="4782"/>
                    </a:schemeClr>
                  </a:solidFill>
                  <a:latin typeface="Helvetica Neue Medium"/>
                  <a:ea typeface="Helvetica Neue Medium"/>
                  <a:cs typeface="Helvetica Neue Medium"/>
                  <a:sym typeface="Helvetica Neue Medium"/>
                </a:defRPr>
              </a:pPr>
            </a:p>
          </p:txBody>
        </p:sp>
        <p:sp>
          <p:nvSpPr>
            <p:cNvPr id="238" name="Line"/>
            <p:cNvSpPr/>
            <p:nvPr/>
          </p:nvSpPr>
          <p:spPr>
            <a:xfrm>
              <a:off x="0" y="292808"/>
              <a:ext cx="2050662" cy="1"/>
            </a:xfrm>
            <a:prstGeom prst="line">
              <a:avLst/>
            </a:prstGeom>
            <a:noFill/>
            <a:ln w="63500" cap="flat">
              <a:solidFill>
                <a:srgbClr val="000000"/>
              </a:solidFill>
              <a:prstDash val="solid"/>
              <a:miter lim="400000"/>
              <a:headEnd type="triangle" w="med" len="sm"/>
              <a:tailEnd type="triangle" w="med" len="sm"/>
            </a:ln>
            <a:effectLst/>
          </p:spPr>
          <p:txBody>
            <a:bodyPr wrap="square" lIns="71437" tIns="71437" rIns="71437" bIns="71437" numCol="1" anchor="ctr">
              <a:noAutofit/>
            </a:bodyPr>
            <a:lstStyle/>
            <a:p>
              <a:pPr algn="ctr" defTabSz="821531">
                <a:defRPr sz="3000">
                  <a:solidFill>
                    <a:schemeClr val="accent1">
                      <a:lumOff val="4782"/>
                    </a:schemeClr>
                  </a:solidFill>
                  <a:latin typeface="Helvetica Neue Medium"/>
                  <a:ea typeface="Helvetica Neue Medium"/>
                  <a:cs typeface="Helvetica Neue Medium"/>
                  <a:sym typeface="Helvetica Neue Medium"/>
                </a:defRPr>
              </a:pPr>
            </a:p>
          </p:txBody>
        </p:sp>
        <p:sp>
          <p:nvSpPr>
            <p:cNvPr id="239" name="Circle"/>
            <p:cNvSpPr/>
            <p:nvPr/>
          </p:nvSpPr>
          <p:spPr>
            <a:xfrm>
              <a:off x="1634263" y="200239"/>
              <a:ext cx="185138" cy="185139"/>
            </a:xfrm>
            <a:prstGeom prst="ellipse">
              <a:avLst/>
            </a:prstGeom>
            <a:solidFill>
              <a:srgbClr val="00A2FF"/>
            </a:solidFill>
            <a:ln w="12700" cap="flat">
              <a:noFill/>
              <a:miter lim="400000"/>
            </a:ln>
            <a:effectLst/>
          </p:spPr>
          <p:txBody>
            <a:bodyPr wrap="square" lIns="71437" tIns="71437" rIns="71437" bIns="71437" numCol="1" anchor="ctr">
              <a:noAutofit/>
            </a:bodyPr>
            <a:lstStyle/>
            <a:p>
              <a:pPr algn="ctr" defTabSz="821531">
                <a:defRPr sz="1500">
                  <a:solidFill>
                    <a:schemeClr val="accent1">
                      <a:lumOff val="4782"/>
                    </a:schemeClr>
                  </a:solidFill>
                  <a:latin typeface="Helvetica Neue Medium"/>
                  <a:ea typeface="Helvetica Neue Medium"/>
                  <a:cs typeface="Helvetica Neue Medium"/>
                  <a:sym typeface="Helvetica Neue Medium"/>
                </a:defRPr>
              </a:pPr>
            </a:p>
          </p:txBody>
        </p:sp>
        <p:sp>
          <p:nvSpPr>
            <p:cNvPr id="240" name="Line"/>
            <p:cNvSpPr/>
            <p:nvPr/>
          </p:nvSpPr>
          <p:spPr>
            <a:xfrm>
              <a:off x="0" y="92568"/>
              <a:ext cx="2050662" cy="1"/>
            </a:xfrm>
            <a:prstGeom prst="line">
              <a:avLst/>
            </a:prstGeom>
            <a:noFill/>
            <a:ln w="63500" cap="flat">
              <a:solidFill>
                <a:srgbClr val="000000"/>
              </a:solidFill>
              <a:prstDash val="solid"/>
              <a:miter lim="400000"/>
              <a:headEnd type="triangle" w="med" len="sm"/>
              <a:tailEnd type="triangle" w="med" len="sm"/>
            </a:ln>
            <a:effectLst/>
          </p:spPr>
          <p:txBody>
            <a:bodyPr wrap="square" lIns="71437" tIns="71437" rIns="71437" bIns="71437" numCol="1" anchor="ctr">
              <a:noAutofit/>
            </a:bodyPr>
            <a:lstStyle/>
            <a:p>
              <a:pPr algn="ctr" defTabSz="821531">
                <a:defRPr sz="3000">
                  <a:solidFill>
                    <a:schemeClr val="accent1">
                      <a:lumOff val="4782"/>
                    </a:schemeClr>
                  </a:solidFill>
                  <a:latin typeface="Helvetica Neue Medium"/>
                  <a:ea typeface="Helvetica Neue Medium"/>
                  <a:cs typeface="Helvetica Neue Medium"/>
                  <a:sym typeface="Helvetica Neue Medium"/>
                </a:defRPr>
              </a:pPr>
            </a:p>
          </p:txBody>
        </p:sp>
        <p:sp>
          <p:nvSpPr>
            <p:cNvPr id="241" name="Circle"/>
            <p:cNvSpPr/>
            <p:nvPr/>
          </p:nvSpPr>
          <p:spPr>
            <a:xfrm>
              <a:off x="835005" y="0"/>
              <a:ext cx="185139" cy="185138"/>
            </a:xfrm>
            <a:prstGeom prst="ellipse">
              <a:avLst/>
            </a:prstGeom>
            <a:solidFill>
              <a:srgbClr val="00A2FF"/>
            </a:solidFill>
            <a:ln w="12700" cap="flat">
              <a:noFill/>
              <a:miter lim="400000"/>
            </a:ln>
            <a:effectLst/>
          </p:spPr>
          <p:txBody>
            <a:bodyPr wrap="square" lIns="71437" tIns="71437" rIns="71437" bIns="71437" numCol="1" anchor="ctr">
              <a:noAutofit/>
            </a:bodyPr>
            <a:lstStyle/>
            <a:p>
              <a:pPr algn="ctr" defTabSz="821531">
                <a:defRPr sz="1500">
                  <a:solidFill>
                    <a:schemeClr val="accent1">
                      <a:lumOff val="4782"/>
                    </a:schemeClr>
                  </a:solidFill>
                  <a:latin typeface="Helvetica Neue Medium"/>
                  <a:ea typeface="Helvetica Neue Medium"/>
                  <a:cs typeface="Helvetica Neue Medium"/>
                  <a:sym typeface="Helvetica Neue Medium"/>
                </a:defRPr>
              </a:pPr>
            </a:p>
          </p:txBody>
        </p:sp>
      </p:grpSp>
      <p:grpSp>
        <p:nvGrpSpPr>
          <p:cNvPr id="249" name="Group"/>
          <p:cNvGrpSpPr/>
          <p:nvPr/>
        </p:nvGrpSpPr>
        <p:grpSpPr>
          <a:xfrm>
            <a:off x="3553719" y="4826196"/>
            <a:ext cx="2050663" cy="570516"/>
            <a:chOff x="0" y="0"/>
            <a:chExt cx="2050661" cy="570514"/>
          </a:xfrm>
        </p:grpSpPr>
        <p:sp>
          <p:nvSpPr>
            <p:cNvPr id="243" name="Line"/>
            <p:cNvSpPr/>
            <p:nvPr/>
          </p:nvSpPr>
          <p:spPr>
            <a:xfrm>
              <a:off x="0" y="477946"/>
              <a:ext cx="2050662" cy="1"/>
            </a:xfrm>
            <a:prstGeom prst="line">
              <a:avLst/>
            </a:prstGeom>
            <a:noFill/>
            <a:ln w="63500" cap="flat">
              <a:solidFill>
                <a:srgbClr val="000000"/>
              </a:solidFill>
              <a:prstDash val="solid"/>
              <a:miter lim="400000"/>
              <a:headEnd type="triangle" w="med" len="sm"/>
              <a:tailEnd type="triangle" w="med" len="sm"/>
            </a:ln>
            <a:effectLst/>
          </p:spPr>
          <p:txBody>
            <a:bodyPr wrap="square" lIns="71437" tIns="71437" rIns="71437" bIns="71437" numCol="1" anchor="ctr">
              <a:noAutofit/>
            </a:bodyPr>
            <a:lstStyle/>
            <a:p>
              <a:pPr algn="ctr" defTabSz="821531">
                <a:defRPr sz="3000">
                  <a:solidFill>
                    <a:schemeClr val="accent1">
                      <a:lumOff val="4782"/>
                    </a:schemeClr>
                  </a:solidFill>
                  <a:latin typeface="Helvetica Neue Medium"/>
                  <a:ea typeface="Helvetica Neue Medium"/>
                  <a:cs typeface="Helvetica Neue Medium"/>
                  <a:sym typeface="Helvetica Neue Medium"/>
                </a:defRPr>
              </a:pPr>
            </a:p>
          </p:txBody>
        </p:sp>
        <p:sp>
          <p:nvSpPr>
            <p:cNvPr id="244" name="Circle"/>
            <p:cNvSpPr/>
            <p:nvPr/>
          </p:nvSpPr>
          <p:spPr>
            <a:xfrm>
              <a:off x="574228" y="385377"/>
              <a:ext cx="185138" cy="185138"/>
            </a:xfrm>
            <a:prstGeom prst="ellipse">
              <a:avLst/>
            </a:prstGeom>
            <a:solidFill>
              <a:srgbClr val="00A2FF"/>
            </a:solidFill>
            <a:ln w="12700" cap="flat">
              <a:noFill/>
              <a:miter lim="400000"/>
            </a:ln>
            <a:effectLst/>
          </p:spPr>
          <p:txBody>
            <a:bodyPr wrap="square" lIns="71437" tIns="71437" rIns="71437" bIns="71437" numCol="1" anchor="ctr">
              <a:noAutofit/>
            </a:bodyPr>
            <a:lstStyle/>
            <a:p>
              <a:pPr algn="ctr" defTabSz="821531">
                <a:defRPr sz="1500">
                  <a:solidFill>
                    <a:schemeClr val="accent1">
                      <a:lumOff val="4782"/>
                    </a:schemeClr>
                  </a:solidFill>
                  <a:latin typeface="Helvetica Neue Medium"/>
                  <a:ea typeface="Helvetica Neue Medium"/>
                  <a:cs typeface="Helvetica Neue Medium"/>
                  <a:sym typeface="Helvetica Neue Medium"/>
                </a:defRPr>
              </a:pPr>
            </a:p>
          </p:txBody>
        </p:sp>
        <p:sp>
          <p:nvSpPr>
            <p:cNvPr id="245" name="Line"/>
            <p:cNvSpPr/>
            <p:nvPr/>
          </p:nvSpPr>
          <p:spPr>
            <a:xfrm>
              <a:off x="0" y="292808"/>
              <a:ext cx="2050662" cy="1"/>
            </a:xfrm>
            <a:prstGeom prst="line">
              <a:avLst/>
            </a:prstGeom>
            <a:noFill/>
            <a:ln w="63500" cap="flat">
              <a:solidFill>
                <a:srgbClr val="000000"/>
              </a:solidFill>
              <a:prstDash val="solid"/>
              <a:miter lim="400000"/>
              <a:headEnd type="triangle" w="med" len="sm"/>
              <a:tailEnd type="triangle" w="med" len="sm"/>
            </a:ln>
            <a:effectLst/>
          </p:spPr>
          <p:txBody>
            <a:bodyPr wrap="square" lIns="71437" tIns="71437" rIns="71437" bIns="71437" numCol="1" anchor="ctr">
              <a:noAutofit/>
            </a:bodyPr>
            <a:lstStyle/>
            <a:p>
              <a:pPr algn="ctr" defTabSz="821531">
                <a:defRPr sz="3000">
                  <a:solidFill>
                    <a:schemeClr val="accent1">
                      <a:lumOff val="4782"/>
                    </a:schemeClr>
                  </a:solidFill>
                  <a:latin typeface="Helvetica Neue Medium"/>
                  <a:ea typeface="Helvetica Neue Medium"/>
                  <a:cs typeface="Helvetica Neue Medium"/>
                  <a:sym typeface="Helvetica Neue Medium"/>
                </a:defRPr>
              </a:pPr>
            </a:p>
          </p:txBody>
        </p:sp>
        <p:sp>
          <p:nvSpPr>
            <p:cNvPr id="246" name="Circle"/>
            <p:cNvSpPr/>
            <p:nvPr/>
          </p:nvSpPr>
          <p:spPr>
            <a:xfrm>
              <a:off x="1162028" y="200239"/>
              <a:ext cx="185139" cy="185139"/>
            </a:xfrm>
            <a:prstGeom prst="ellipse">
              <a:avLst/>
            </a:prstGeom>
            <a:solidFill>
              <a:srgbClr val="00A2FF"/>
            </a:solidFill>
            <a:ln w="12700" cap="flat">
              <a:noFill/>
              <a:miter lim="400000"/>
            </a:ln>
            <a:effectLst/>
          </p:spPr>
          <p:txBody>
            <a:bodyPr wrap="square" lIns="71437" tIns="71437" rIns="71437" bIns="71437" numCol="1" anchor="ctr">
              <a:noAutofit/>
            </a:bodyPr>
            <a:lstStyle/>
            <a:p>
              <a:pPr algn="ctr" defTabSz="821531">
                <a:defRPr sz="1500">
                  <a:solidFill>
                    <a:schemeClr val="accent1">
                      <a:lumOff val="4782"/>
                    </a:schemeClr>
                  </a:solidFill>
                  <a:latin typeface="Helvetica Neue Medium"/>
                  <a:ea typeface="Helvetica Neue Medium"/>
                  <a:cs typeface="Helvetica Neue Medium"/>
                  <a:sym typeface="Helvetica Neue Medium"/>
                </a:defRPr>
              </a:pPr>
            </a:p>
          </p:txBody>
        </p:sp>
        <p:sp>
          <p:nvSpPr>
            <p:cNvPr id="247" name="Line"/>
            <p:cNvSpPr/>
            <p:nvPr/>
          </p:nvSpPr>
          <p:spPr>
            <a:xfrm>
              <a:off x="0" y="92568"/>
              <a:ext cx="2050662" cy="1"/>
            </a:xfrm>
            <a:prstGeom prst="line">
              <a:avLst/>
            </a:prstGeom>
            <a:noFill/>
            <a:ln w="63500" cap="flat">
              <a:solidFill>
                <a:srgbClr val="000000"/>
              </a:solidFill>
              <a:prstDash val="solid"/>
              <a:miter lim="400000"/>
              <a:headEnd type="triangle" w="med" len="sm"/>
              <a:tailEnd type="triangle" w="med" len="sm"/>
            </a:ln>
            <a:effectLst/>
          </p:spPr>
          <p:txBody>
            <a:bodyPr wrap="square" lIns="71437" tIns="71437" rIns="71437" bIns="71437" numCol="1" anchor="ctr">
              <a:noAutofit/>
            </a:bodyPr>
            <a:lstStyle/>
            <a:p>
              <a:pPr algn="ctr" defTabSz="821531">
                <a:defRPr sz="3000">
                  <a:solidFill>
                    <a:schemeClr val="accent1">
                      <a:lumOff val="4782"/>
                    </a:schemeClr>
                  </a:solidFill>
                  <a:latin typeface="Helvetica Neue Medium"/>
                  <a:ea typeface="Helvetica Neue Medium"/>
                  <a:cs typeface="Helvetica Neue Medium"/>
                  <a:sym typeface="Helvetica Neue Medium"/>
                </a:defRPr>
              </a:pPr>
            </a:p>
          </p:txBody>
        </p:sp>
        <p:sp>
          <p:nvSpPr>
            <p:cNvPr id="248" name="Circle"/>
            <p:cNvSpPr/>
            <p:nvPr/>
          </p:nvSpPr>
          <p:spPr>
            <a:xfrm>
              <a:off x="386526" y="0"/>
              <a:ext cx="185138" cy="185138"/>
            </a:xfrm>
            <a:prstGeom prst="ellipse">
              <a:avLst/>
            </a:prstGeom>
            <a:solidFill>
              <a:srgbClr val="00A2FF"/>
            </a:solidFill>
            <a:ln w="12700" cap="flat">
              <a:noFill/>
              <a:miter lim="400000"/>
            </a:ln>
            <a:effectLst/>
          </p:spPr>
          <p:txBody>
            <a:bodyPr wrap="square" lIns="71437" tIns="71437" rIns="71437" bIns="71437" numCol="1" anchor="ctr">
              <a:noAutofit/>
            </a:bodyPr>
            <a:lstStyle/>
            <a:p>
              <a:pPr algn="ctr" defTabSz="821531">
                <a:defRPr sz="1500">
                  <a:solidFill>
                    <a:schemeClr val="accent1">
                      <a:lumOff val="4782"/>
                    </a:schemeClr>
                  </a:solidFill>
                  <a:latin typeface="Helvetica Neue Medium"/>
                  <a:ea typeface="Helvetica Neue Medium"/>
                  <a:cs typeface="Helvetica Neue Medium"/>
                  <a:sym typeface="Helvetica Neue Medium"/>
                </a:defRPr>
              </a:pPr>
            </a:p>
          </p:txBody>
        </p:sp>
      </p:grpSp>
      <p:grpSp>
        <p:nvGrpSpPr>
          <p:cNvPr id="256" name="Group"/>
          <p:cNvGrpSpPr/>
          <p:nvPr/>
        </p:nvGrpSpPr>
        <p:grpSpPr>
          <a:xfrm>
            <a:off x="6333643" y="4826196"/>
            <a:ext cx="2050662" cy="565639"/>
            <a:chOff x="0" y="0"/>
            <a:chExt cx="2050660" cy="565637"/>
          </a:xfrm>
        </p:grpSpPr>
        <p:sp>
          <p:nvSpPr>
            <p:cNvPr id="250" name="Line"/>
            <p:cNvSpPr/>
            <p:nvPr/>
          </p:nvSpPr>
          <p:spPr>
            <a:xfrm>
              <a:off x="0" y="477946"/>
              <a:ext cx="2050661" cy="1"/>
            </a:xfrm>
            <a:prstGeom prst="line">
              <a:avLst/>
            </a:prstGeom>
            <a:noFill/>
            <a:ln w="63500" cap="flat">
              <a:solidFill>
                <a:srgbClr val="000000"/>
              </a:solidFill>
              <a:prstDash val="solid"/>
              <a:miter lim="400000"/>
              <a:headEnd type="triangle" w="med" len="sm"/>
              <a:tailEnd type="triangle" w="med" len="sm"/>
            </a:ln>
            <a:effectLst/>
          </p:spPr>
          <p:txBody>
            <a:bodyPr wrap="square" lIns="71437" tIns="71437" rIns="71437" bIns="71437" numCol="1" anchor="ctr">
              <a:noAutofit/>
            </a:bodyPr>
            <a:lstStyle/>
            <a:p>
              <a:pPr algn="ctr" defTabSz="821531">
                <a:defRPr sz="3000">
                  <a:solidFill>
                    <a:schemeClr val="accent1">
                      <a:lumOff val="4782"/>
                    </a:schemeClr>
                  </a:solidFill>
                  <a:latin typeface="Helvetica Neue Medium"/>
                  <a:ea typeface="Helvetica Neue Medium"/>
                  <a:cs typeface="Helvetica Neue Medium"/>
                  <a:sym typeface="Helvetica Neue Medium"/>
                </a:defRPr>
              </a:pPr>
            </a:p>
          </p:txBody>
        </p:sp>
        <p:sp>
          <p:nvSpPr>
            <p:cNvPr id="251" name="Circle"/>
            <p:cNvSpPr/>
            <p:nvPr/>
          </p:nvSpPr>
          <p:spPr>
            <a:xfrm>
              <a:off x="1666802" y="380500"/>
              <a:ext cx="185138" cy="185138"/>
            </a:xfrm>
            <a:prstGeom prst="ellipse">
              <a:avLst/>
            </a:prstGeom>
            <a:solidFill>
              <a:srgbClr val="00A2FF"/>
            </a:solidFill>
            <a:ln w="12700" cap="flat">
              <a:noFill/>
              <a:miter lim="400000"/>
            </a:ln>
            <a:effectLst/>
          </p:spPr>
          <p:txBody>
            <a:bodyPr wrap="square" lIns="71437" tIns="71437" rIns="71437" bIns="71437" numCol="1" anchor="ctr">
              <a:noAutofit/>
            </a:bodyPr>
            <a:lstStyle/>
            <a:p>
              <a:pPr algn="ctr" defTabSz="821531">
                <a:defRPr sz="1500">
                  <a:solidFill>
                    <a:schemeClr val="accent1">
                      <a:lumOff val="4782"/>
                    </a:schemeClr>
                  </a:solidFill>
                  <a:latin typeface="Helvetica Neue Medium"/>
                  <a:ea typeface="Helvetica Neue Medium"/>
                  <a:cs typeface="Helvetica Neue Medium"/>
                  <a:sym typeface="Helvetica Neue Medium"/>
                </a:defRPr>
              </a:pPr>
            </a:p>
          </p:txBody>
        </p:sp>
        <p:sp>
          <p:nvSpPr>
            <p:cNvPr id="252" name="Line"/>
            <p:cNvSpPr/>
            <p:nvPr/>
          </p:nvSpPr>
          <p:spPr>
            <a:xfrm>
              <a:off x="0" y="292808"/>
              <a:ext cx="2050661" cy="1"/>
            </a:xfrm>
            <a:prstGeom prst="line">
              <a:avLst/>
            </a:prstGeom>
            <a:noFill/>
            <a:ln w="63500" cap="flat">
              <a:solidFill>
                <a:srgbClr val="000000"/>
              </a:solidFill>
              <a:prstDash val="solid"/>
              <a:miter lim="400000"/>
              <a:headEnd type="triangle" w="med" len="sm"/>
              <a:tailEnd type="triangle" w="med" len="sm"/>
            </a:ln>
            <a:effectLst/>
          </p:spPr>
          <p:txBody>
            <a:bodyPr wrap="square" lIns="71437" tIns="71437" rIns="71437" bIns="71437" numCol="1" anchor="ctr">
              <a:noAutofit/>
            </a:bodyPr>
            <a:lstStyle/>
            <a:p>
              <a:pPr algn="ctr" defTabSz="821531">
                <a:defRPr sz="3000">
                  <a:solidFill>
                    <a:schemeClr val="accent1">
                      <a:lumOff val="4782"/>
                    </a:schemeClr>
                  </a:solidFill>
                  <a:latin typeface="Helvetica Neue Medium"/>
                  <a:ea typeface="Helvetica Neue Medium"/>
                  <a:cs typeface="Helvetica Neue Medium"/>
                  <a:sym typeface="Helvetica Neue Medium"/>
                </a:defRPr>
              </a:pPr>
            </a:p>
          </p:txBody>
        </p:sp>
        <p:sp>
          <p:nvSpPr>
            <p:cNvPr id="253" name="Circle"/>
            <p:cNvSpPr/>
            <p:nvPr/>
          </p:nvSpPr>
          <p:spPr>
            <a:xfrm>
              <a:off x="1291063" y="200239"/>
              <a:ext cx="185138" cy="185139"/>
            </a:xfrm>
            <a:prstGeom prst="ellipse">
              <a:avLst/>
            </a:prstGeom>
            <a:solidFill>
              <a:srgbClr val="00A2FF"/>
            </a:solidFill>
            <a:ln w="12700" cap="flat">
              <a:noFill/>
              <a:miter lim="400000"/>
            </a:ln>
            <a:effectLst/>
          </p:spPr>
          <p:txBody>
            <a:bodyPr wrap="square" lIns="71437" tIns="71437" rIns="71437" bIns="71437" numCol="1" anchor="ctr">
              <a:noAutofit/>
            </a:bodyPr>
            <a:lstStyle/>
            <a:p>
              <a:pPr algn="ctr" defTabSz="821531">
                <a:defRPr sz="1500">
                  <a:solidFill>
                    <a:schemeClr val="accent1">
                      <a:lumOff val="4782"/>
                    </a:schemeClr>
                  </a:solidFill>
                  <a:latin typeface="Helvetica Neue Medium"/>
                  <a:ea typeface="Helvetica Neue Medium"/>
                  <a:cs typeface="Helvetica Neue Medium"/>
                  <a:sym typeface="Helvetica Neue Medium"/>
                </a:defRPr>
              </a:pPr>
            </a:p>
          </p:txBody>
        </p:sp>
        <p:sp>
          <p:nvSpPr>
            <p:cNvPr id="254" name="Line"/>
            <p:cNvSpPr/>
            <p:nvPr/>
          </p:nvSpPr>
          <p:spPr>
            <a:xfrm>
              <a:off x="0" y="92568"/>
              <a:ext cx="2050661" cy="1"/>
            </a:xfrm>
            <a:prstGeom prst="line">
              <a:avLst/>
            </a:prstGeom>
            <a:noFill/>
            <a:ln w="63500" cap="flat">
              <a:solidFill>
                <a:srgbClr val="000000"/>
              </a:solidFill>
              <a:prstDash val="solid"/>
              <a:miter lim="400000"/>
              <a:headEnd type="triangle" w="med" len="sm"/>
              <a:tailEnd type="triangle" w="med" len="sm"/>
            </a:ln>
            <a:effectLst/>
          </p:spPr>
          <p:txBody>
            <a:bodyPr wrap="square" lIns="71437" tIns="71437" rIns="71437" bIns="71437" numCol="1" anchor="ctr">
              <a:noAutofit/>
            </a:bodyPr>
            <a:lstStyle/>
            <a:p>
              <a:pPr algn="ctr" defTabSz="821531">
                <a:defRPr sz="3000">
                  <a:solidFill>
                    <a:schemeClr val="accent1">
                      <a:lumOff val="4782"/>
                    </a:schemeClr>
                  </a:solidFill>
                  <a:latin typeface="Helvetica Neue Medium"/>
                  <a:ea typeface="Helvetica Neue Medium"/>
                  <a:cs typeface="Helvetica Neue Medium"/>
                  <a:sym typeface="Helvetica Neue Medium"/>
                </a:defRPr>
              </a:pPr>
            </a:p>
          </p:txBody>
        </p:sp>
        <p:sp>
          <p:nvSpPr>
            <p:cNvPr id="255" name="Circle"/>
            <p:cNvSpPr/>
            <p:nvPr/>
          </p:nvSpPr>
          <p:spPr>
            <a:xfrm>
              <a:off x="1666802" y="0"/>
              <a:ext cx="185138" cy="185138"/>
            </a:xfrm>
            <a:prstGeom prst="ellipse">
              <a:avLst/>
            </a:prstGeom>
            <a:solidFill>
              <a:srgbClr val="00A2FF"/>
            </a:solidFill>
            <a:ln w="12700" cap="flat">
              <a:noFill/>
              <a:miter lim="400000"/>
            </a:ln>
            <a:effectLst/>
          </p:spPr>
          <p:txBody>
            <a:bodyPr wrap="square" lIns="71437" tIns="71437" rIns="71437" bIns="71437" numCol="1" anchor="ctr">
              <a:noAutofit/>
            </a:bodyPr>
            <a:lstStyle/>
            <a:p>
              <a:pPr algn="ctr" defTabSz="821531">
                <a:defRPr sz="1500">
                  <a:solidFill>
                    <a:schemeClr val="accent1">
                      <a:lumOff val="4782"/>
                    </a:schemeClr>
                  </a:solidFill>
                  <a:latin typeface="Helvetica Neue Medium"/>
                  <a:ea typeface="Helvetica Neue Medium"/>
                  <a:cs typeface="Helvetica Neue Medium"/>
                  <a:sym typeface="Helvetica Neue Medium"/>
                </a:defRPr>
              </a:pPr>
            </a:p>
          </p:txBody>
        </p:sp>
      </p:grpSp>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28" name="Title 1"/>
          <p:cNvSpPr txBox="1"/>
          <p:nvPr>
            <p:ph type="title"/>
          </p:nvPr>
        </p:nvSpPr>
        <p:spPr>
          <a:xfrm>
            <a:off x="322431" y="2073"/>
            <a:ext cx="11095540" cy="799225"/>
          </a:xfrm>
          <a:prstGeom prst="rect">
            <a:avLst/>
          </a:prstGeom>
        </p:spPr>
        <p:txBody>
          <a:bodyPr/>
          <a:lstStyle>
            <a:lvl1pPr>
              <a:defRPr sz="3800"/>
            </a:lvl1pPr>
          </a:lstStyle>
          <a:p>
            <a:pPr/>
            <a:r>
              <a:t>Tuning a popular demosaicking algorithm</a:t>
            </a:r>
          </a:p>
        </p:txBody>
      </p:sp>
      <p:sp>
        <p:nvSpPr>
          <p:cNvPr id="1029" name="Ours modification"/>
          <p:cNvSpPr txBox="1"/>
          <p:nvPr/>
        </p:nvSpPr>
        <p:spPr>
          <a:xfrm>
            <a:off x="225452" y="1025450"/>
            <a:ext cx="3228989" cy="510793"/>
          </a:xfrm>
          <a:prstGeom prst="rect">
            <a:avLst/>
          </a:prstGeom>
          <a:ln w="12700">
            <a:miter lim="400000"/>
          </a:ln>
          <a:extLst>
            <a:ext uri="{C572A759-6A51-4108-AA02-DFA0A04FC94B}">
              <ma14:wrappingTextBoxFlag xmlns:ma14="http://schemas.microsoft.com/office/mac/drawingml/2011/main" val="1"/>
            </a:ext>
          </a:extLst>
        </p:spPr>
        <p:txBody>
          <a:bodyPr wrap="none" lIns="27093" tIns="27093" rIns="27093" bIns="27093" anchor="ctr">
            <a:spAutoFit/>
          </a:bodyPr>
          <a:lstStyle>
            <a:lvl1pPr algn="ctr" defTabSz="587022">
              <a:defRPr sz="3200">
                <a:solidFill>
                  <a:srgbClr val="000000"/>
                </a:solidFill>
              </a:defRPr>
            </a:lvl1pPr>
          </a:lstStyle>
          <a:p>
            <a:pPr/>
            <a:r>
              <a:t>Ours modification</a:t>
            </a:r>
          </a:p>
        </p:txBody>
      </p:sp>
      <p:pic>
        <p:nvPicPr>
          <p:cNvPr id="1030" name="Image" descr="Image"/>
          <p:cNvPicPr>
            <a:picLocks noChangeAspect="1"/>
          </p:cNvPicPr>
          <p:nvPr/>
        </p:nvPicPr>
        <p:blipFill>
          <a:blip r:embed="rId3">
            <a:extLst/>
          </a:blip>
          <a:stretch>
            <a:fillRect/>
          </a:stretch>
        </p:blipFill>
        <p:spPr>
          <a:xfrm>
            <a:off x="10247931" y="237740"/>
            <a:ext cx="1600201" cy="1625601"/>
          </a:xfrm>
          <a:prstGeom prst="rect">
            <a:avLst/>
          </a:prstGeom>
          <a:ln w="12700">
            <a:miter lim="400000"/>
          </a:ln>
        </p:spPr>
      </p:pic>
      <p:pic>
        <p:nvPicPr>
          <p:cNvPr id="1031" name="Image" descr="Image"/>
          <p:cNvPicPr>
            <a:picLocks noChangeAspect="1"/>
          </p:cNvPicPr>
          <p:nvPr/>
        </p:nvPicPr>
        <p:blipFill>
          <a:blip r:embed="rId4">
            <a:extLst/>
          </a:blip>
          <a:stretch>
            <a:fillRect/>
          </a:stretch>
        </p:blipFill>
        <p:spPr>
          <a:xfrm>
            <a:off x="1089841" y="2250912"/>
            <a:ext cx="3956809" cy="3956809"/>
          </a:xfrm>
          <a:prstGeom prst="rect">
            <a:avLst/>
          </a:prstGeom>
          <a:ln w="12700">
            <a:miter lim="400000"/>
          </a:ln>
        </p:spPr>
      </p:pic>
      <p:sp>
        <p:nvSpPr>
          <p:cNvPr id="1032" name="Ours:…"/>
          <p:cNvSpPr txBox="1"/>
          <p:nvPr/>
        </p:nvSpPr>
        <p:spPr>
          <a:xfrm>
            <a:off x="5719967" y="3294925"/>
            <a:ext cx="4011970" cy="1487845"/>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sz="3200"/>
            </a:pPr>
            <a:r>
              <a:t>Ours:</a:t>
            </a:r>
          </a:p>
          <a:p>
            <a:pPr>
              <a:defRPr sz="3200"/>
            </a:pPr>
            <a:r>
              <a:t>select from 8 learned</a:t>
            </a:r>
          </a:p>
          <a:p>
            <a:pPr>
              <a:defRPr sz="3200"/>
            </a:pPr>
            <a:r>
              <a:t>2D filters</a:t>
            </a:r>
          </a:p>
        </p:txBody>
      </p:sp>
      <p:sp>
        <p:nvSpPr>
          <p:cNvPr id="1033" name="Rounded Rectangle"/>
          <p:cNvSpPr/>
          <p:nvPr/>
        </p:nvSpPr>
        <p:spPr>
          <a:xfrm>
            <a:off x="1123571" y="2736423"/>
            <a:ext cx="3350551" cy="3435342"/>
          </a:xfrm>
          <a:prstGeom prst="roundRect">
            <a:avLst>
              <a:gd name="adj" fmla="val 15000"/>
            </a:avLst>
          </a:prstGeom>
          <a:ln w="127000">
            <a:solidFill>
              <a:schemeClr val="accent3">
                <a:lumOff val="9460"/>
              </a:schemeClr>
            </a:solidFill>
            <a:miter/>
          </a:ln>
        </p:spPr>
        <p:txBody>
          <a:bodyPr lIns="45719" rIns="45719" anchor="ctr"/>
          <a:lstStyle/>
          <a:p>
            <a:pPr/>
          </a:p>
        </p:txBody>
      </p:sp>
      <p:sp>
        <p:nvSpPr>
          <p:cNvPr id="1034" name="Slide Number Placeholder 4"/>
          <p:cNvSpPr txBox="1"/>
          <p:nvPr>
            <p:ph type="sldNum" sz="quarter" idx="2"/>
          </p:nvPr>
        </p:nvSpPr>
        <p:spPr>
          <a:xfrm>
            <a:off x="11502936" y="6444934"/>
            <a:ext cx="203025" cy="177433"/>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38" name="Title 1"/>
          <p:cNvSpPr txBox="1"/>
          <p:nvPr>
            <p:ph type="title"/>
          </p:nvPr>
        </p:nvSpPr>
        <p:spPr>
          <a:xfrm>
            <a:off x="322431" y="2073"/>
            <a:ext cx="11095540" cy="799225"/>
          </a:xfrm>
          <a:prstGeom prst="rect">
            <a:avLst/>
          </a:prstGeom>
        </p:spPr>
        <p:txBody>
          <a:bodyPr/>
          <a:lstStyle>
            <a:lvl1pPr>
              <a:defRPr sz="3800"/>
            </a:lvl1pPr>
          </a:lstStyle>
          <a:p>
            <a:pPr/>
            <a:r>
              <a:t>We improve AHD without much effort</a:t>
            </a:r>
          </a:p>
        </p:txBody>
      </p:sp>
      <p:pic>
        <p:nvPicPr>
          <p:cNvPr id="1039" name="Screen Shot 2018-08-05 at 15.55.36.png" descr="Screen Shot 2018-08-05 at 15.55.36.png"/>
          <p:cNvPicPr>
            <a:picLocks noChangeAspect="1"/>
          </p:cNvPicPr>
          <p:nvPr/>
        </p:nvPicPr>
        <p:blipFill>
          <a:blip r:embed="rId3">
            <a:extLst/>
          </a:blip>
          <a:stretch>
            <a:fillRect/>
          </a:stretch>
        </p:blipFill>
        <p:spPr>
          <a:xfrm>
            <a:off x="-37253" y="1254691"/>
            <a:ext cx="12266506" cy="5001152"/>
          </a:xfrm>
          <a:prstGeom prst="rect">
            <a:avLst/>
          </a:prstGeom>
          <a:ln w="12700">
            <a:miter lim="400000"/>
          </a:ln>
        </p:spPr>
      </p:pic>
      <p:sp>
        <p:nvSpPr>
          <p:cNvPr id="1040" name="Slide Number Placeholder 4"/>
          <p:cNvSpPr txBox="1"/>
          <p:nvPr>
            <p:ph type="sldNum" sz="quarter" idx="2"/>
          </p:nvPr>
        </p:nvSpPr>
        <p:spPr>
          <a:xfrm>
            <a:off x="11502936" y="6444934"/>
            <a:ext cx="203025" cy="177433"/>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44" name="Title 1"/>
          <p:cNvSpPr txBox="1"/>
          <p:nvPr>
            <p:ph type="title"/>
          </p:nvPr>
        </p:nvSpPr>
        <p:spPr>
          <a:xfrm>
            <a:off x="322431" y="191408"/>
            <a:ext cx="11095540" cy="799225"/>
          </a:xfrm>
          <a:prstGeom prst="rect">
            <a:avLst/>
          </a:prstGeom>
        </p:spPr>
        <p:txBody>
          <a:bodyPr/>
          <a:lstStyle>
            <a:lvl1pPr>
              <a:defRPr sz="3800"/>
            </a:lvl1pPr>
          </a:lstStyle>
          <a:p>
            <a:pPr/>
            <a:r>
              <a:t>Gradients can be used for inverse problems</a:t>
            </a:r>
          </a:p>
        </p:txBody>
      </p:sp>
      <p:sp>
        <p:nvSpPr>
          <p:cNvPr id="1045" name="Square"/>
          <p:cNvSpPr/>
          <p:nvPr/>
        </p:nvSpPr>
        <p:spPr>
          <a:xfrm>
            <a:off x="4593024" y="4710185"/>
            <a:ext cx="874619" cy="874619"/>
          </a:xfrm>
          <a:prstGeom prst="rect">
            <a:avLst/>
          </a:prstGeom>
          <a:solidFill>
            <a:schemeClr val="accent1">
              <a:lumOff val="4782"/>
            </a:schemeClr>
          </a:solidFill>
          <a:ln w="50800">
            <a:solidFill>
              <a:srgbClr val="000000"/>
            </a:solidFill>
            <a:miter/>
          </a:ln>
        </p:spPr>
        <p:txBody>
          <a:bodyPr lIns="45719" rIns="45719" anchor="ctr"/>
          <a:lstStyle/>
          <a:p>
            <a:pPr algn="ctr">
              <a:defRPr sz="3200"/>
            </a:pPr>
          </a:p>
        </p:txBody>
      </p:sp>
      <p:sp>
        <p:nvSpPr>
          <p:cNvPr id="1046" name="Equation"/>
          <p:cNvSpPr txBox="1"/>
          <p:nvPr/>
        </p:nvSpPr>
        <p:spPr>
          <a:xfrm>
            <a:off x="4849358" y="4974901"/>
            <a:ext cx="361951" cy="345187"/>
          </a:xfrm>
          <a:prstGeom prst="rect">
            <a:avLst/>
          </a:prstGeom>
          <a:ln w="12700">
            <a:miter lim="400000"/>
          </a:ln>
        </p:spPr>
        <p:txBody>
          <a:bodyPr wrap="none" lIns="0" tIns="0" rIns="0" bIns="0">
            <a:spAutoFit/>
          </a:bodyPr>
          <a:lstStyle/>
          <a:p>
            <a:pPr latinLnBrk="1">
              <a:defRPr>
                <a:solidFill>
                  <a:srgbClr val="000000"/>
                </a:solidFill>
              </a:defRPr>
            </a:pPr>
            <a14:m>
              <m:oMathPara>
                <m:oMathParaPr>
                  <m:jc m:val="centerGroup"/>
                </m:oMathParaPr>
                <m:oMath>
                  <m:r>
                    <a:rPr xmlns:a="http://schemas.openxmlformats.org/drawingml/2006/main" sz="6000" i="1">
                      <a:solidFill>
                        <a:srgbClr val="001E38"/>
                      </a:solidFill>
                      <a:latin typeface="Cambria Math" panose="02040503050406030204" pitchFamily="18" charset="0"/>
                    </a:rPr>
                    <m:t>x</m:t>
                  </m:r>
                </m:oMath>
              </m:oMathPara>
            </a14:m>
            <a:endParaRPr sz="6000">
              <a:solidFill>
                <a:srgbClr val="001E38"/>
              </a:solidFill>
            </a:endParaRPr>
          </a:p>
        </p:txBody>
      </p:sp>
      <p:sp>
        <p:nvSpPr>
          <p:cNvPr id="1047" name="latent image"/>
          <p:cNvSpPr txBox="1"/>
          <p:nvPr/>
        </p:nvSpPr>
        <p:spPr>
          <a:xfrm>
            <a:off x="3883689" y="5648887"/>
            <a:ext cx="2041362" cy="486208"/>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800"/>
            </a:lvl1pPr>
          </a:lstStyle>
          <a:p>
            <a:pPr/>
            <a:r>
              <a:t>latent image</a:t>
            </a:r>
          </a:p>
        </p:txBody>
      </p:sp>
      <p:pic>
        <p:nvPicPr>
          <p:cNvPr id="1048" name="Image" descr="Image"/>
          <p:cNvPicPr>
            <a:picLocks noChangeAspect="1"/>
          </p:cNvPicPr>
          <p:nvPr/>
        </p:nvPicPr>
        <p:blipFill>
          <a:blip r:embed="rId3">
            <a:extLst/>
          </a:blip>
          <a:stretch>
            <a:fillRect/>
          </a:stretch>
        </p:blipFill>
        <p:spPr>
          <a:xfrm>
            <a:off x="10217638" y="4334694"/>
            <a:ext cx="1600201" cy="1625601"/>
          </a:xfrm>
          <a:prstGeom prst="rect">
            <a:avLst/>
          </a:prstGeom>
          <a:ln w="12700">
            <a:miter lim="400000"/>
          </a:ln>
        </p:spPr>
      </p:pic>
      <p:sp>
        <p:nvSpPr>
          <p:cNvPr id="1049" name="Line"/>
          <p:cNvSpPr/>
          <p:nvPr/>
        </p:nvSpPr>
        <p:spPr>
          <a:xfrm>
            <a:off x="5566418" y="5350405"/>
            <a:ext cx="558398" cy="1"/>
          </a:xfrm>
          <a:prstGeom prst="line">
            <a:avLst/>
          </a:prstGeom>
          <a:ln w="63500">
            <a:solidFill>
              <a:schemeClr val="accent6">
                <a:satOff val="-75221"/>
                <a:lumOff val="22254"/>
              </a:schemeClr>
            </a:solidFill>
            <a:miter/>
            <a:tailEnd type="triangle"/>
          </a:ln>
        </p:spPr>
        <p:txBody>
          <a:bodyPr lIns="45719" rIns="45719"/>
          <a:lstStyle/>
          <a:p>
            <a:pPr/>
          </a:p>
        </p:txBody>
      </p:sp>
      <p:sp>
        <p:nvSpPr>
          <p:cNvPr id="1050" name="Line"/>
          <p:cNvSpPr/>
          <p:nvPr/>
        </p:nvSpPr>
        <p:spPr>
          <a:xfrm>
            <a:off x="9504850" y="5322664"/>
            <a:ext cx="558397" cy="1"/>
          </a:xfrm>
          <a:prstGeom prst="line">
            <a:avLst/>
          </a:prstGeom>
          <a:ln w="63500">
            <a:solidFill>
              <a:schemeClr val="accent6">
                <a:satOff val="-75221"/>
                <a:lumOff val="22254"/>
              </a:schemeClr>
            </a:solidFill>
            <a:miter/>
            <a:tailEnd type="triangle"/>
          </a:ln>
        </p:spPr>
        <p:txBody>
          <a:bodyPr lIns="45719" rIns="45719"/>
          <a:lstStyle/>
          <a:p>
            <a:pPr/>
          </a:p>
        </p:txBody>
      </p:sp>
      <p:sp>
        <p:nvSpPr>
          <p:cNvPr id="1051" name="Line"/>
          <p:cNvSpPr/>
          <p:nvPr/>
        </p:nvSpPr>
        <p:spPr>
          <a:xfrm flipH="1">
            <a:off x="9437944" y="4972324"/>
            <a:ext cx="558397" cy="1"/>
          </a:xfrm>
          <a:prstGeom prst="line">
            <a:avLst/>
          </a:prstGeom>
          <a:ln w="63500">
            <a:solidFill>
              <a:schemeClr val="accent5">
                <a:satOff val="-32755"/>
                <a:lumOff val="-12196"/>
              </a:schemeClr>
            </a:solidFill>
            <a:miter/>
            <a:tailEnd type="triangle"/>
          </a:ln>
        </p:spPr>
        <p:txBody>
          <a:bodyPr lIns="45719" rIns="45719"/>
          <a:lstStyle/>
          <a:p>
            <a:pPr/>
          </a:p>
        </p:txBody>
      </p:sp>
      <p:sp>
        <p:nvSpPr>
          <p:cNvPr id="1052" name="Line"/>
          <p:cNvSpPr/>
          <p:nvPr/>
        </p:nvSpPr>
        <p:spPr>
          <a:xfrm flipH="1">
            <a:off x="5499512" y="4980485"/>
            <a:ext cx="558397" cy="1"/>
          </a:xfrm>
          <a:prstGeom prst="line">
            <a:avLst/>
          </a:prstGeom>
          <a:ln w="63500">
            <a:solidFill>
              <a:schemeClr val="accent5">
                <a:satOff val="-32755"/>
                <a:lumOff val="-12196"/>
              </a:schemeClr>
            </a:solidFill>
            <a:miter/>
            <a:tailEnd type="triangle"/>
          </a:ln>
        </p:spPr>
        <p:txBody>
          <a:bodyPr lIns="45719" rIns="45719"/>
          <a:lstStyle/>
          <a:p>
            <a:pPr/>
          </a:p>
        </p:txBody>
      </p:sp>
      <p:sp>
        <p:nvSpPr>
          <p:cNvPr id="1053" name="solve inverse problems"/>
          <p:cNvSpPr txBox="1"/>
          <p:nvPr/>
        </p:nvSpPr>
        <p:spPr>
          <a:xfrm>
            <a:off x="5844120" y="6173778"/>
            <a:ext cx="3740707" cy="486208"/>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800"/>
            </a:lvl1pPr>
          </a:lstStyle>
          <a:p>
            <a:pPr/>
            <a:r>
              <a:t>solve inverse problems</a:t>
            </a:r>
          </a:p>
        </p:txBody>
      </p:sp>
      <p:sp>
        <p:nvSpPr>
          <p:cNvPr id="1054" name="observation"/>
          <p:cNvSpPr txBox="1"/>
          <p:nvPr/>
        </p:nvSpPr>
        <p:spPr>
          <a:xfrm>
            <a:off x="10046456" y="5933888"/>
            <a:ext cx="1942565" cy="486208"/>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800"/>
            </a:lvl1pPr>
          </a:lstStyle>
          <a:p>
            <a:pPr/>
            <a:r>
              <a:t>observation</a:t>
            </a:r>
          </a:p>
        </p:txBody>
      </p:sp>
      <p:sp>
        <p:nvSpPr>
          <p:cNvPr id="1055" name="Slide Number Placeholder 4"/>
          <p:cNvSpPr txBox="1"/>
          <p:nvPr>
            <p:ph type="sldNum" sz="quarter" idx="2"/>
          </p:nvPr>
        </p:nvSpPr>
        <p:spPr>
          <a:xfrm>
            <a:off x="11502936" y="6444934"/>
            <a:ext cx="203025" cy="177433"/>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056" name="camera"/>
          <p:cNvSpPr/>
          <p:nvPr/>
        </p:nvSpPr>
        <p:spPr>
          <a:xfrm>
            <a:off x="6145393" y="4684785"/>
            <a:ext cx="3138160" cy="925419"/>
          </a:xfrm>
          <a:prstGeom prst="roundRect">
            <a:avLst>
              <a:gd name="adj" fmla="val 10327"/>
            </a:avLst>
          </a:prstGeom>
          <a:solidFill>
            <a:srgbClr val="CBD84C"/>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algn="ctr" defTabSz="821531">
              <a:defRPr sz="3200">
                <a:solidFill>
                  <a:srgbClr val="000000"/>
                </a:solidFill>
                <a:latin typeface="Lucida Console"/>
                <a:ea typeface="Lucida Console"/>
                <a:cs typeface="Lucida Console"/>
                <a:sym typeface="Lucida Console"/>
              </a:defRPr>
            </a:lvl1pPr>
          </a:lstStyle>
          <a:p>
            <a:pPr/>
            <a:r>
              <a:t>camera</a:t>
            </a:r>
          </a:p>
        </p:txBody>
      </p:sp>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60" name="Title 1"/>
          <p:cNvSpPr txBox="1"/>
          <p:nvPr>
            <p:ph type="title"/>
          </p:nvPr>
        </p:nvSpPr>
        <p:spPr>
          <a:xfrm>
            <a:off x="322431" y="2073"/>
            <a:ext cx="11095540" cy="799225"/>
          </a:xfrm>
          <a:prstGeom prst="rect">
            <a:avLst/>
          </a:prstGeom>
        </p:spPr>
        <p:txBody>
          <a:bodyPr/>
          <a:lstStyle>
            <a:lvl1pPr>
              <a:defRPr sz="3800"/>
            </a:lvl1pPr>
          </a:lstStyle>
          <a:p>
            <a:pPr/>
            <a:r>
              <a:t>Inverse problems: burst align &amp; demosaick</a:t>
            </a:r>
          </a:p>
        </p:txBody>
      </p:sp>
      <p:sp>
        <p:nvSpPr>
          <p:cNvPr id="1061" name="Square"/>
          <p:cNvSpPr/>
          <p:nvPr/>
        </p:nvSpPr>
        <p:spPr>
          <a:xfrm>
            <a:off x="1547962" y="1547712"/>
            <a:ext cx="874618" cy="874619"/>
          </a:xfrm>
          <a:prstGeom prst="rect">
            <a:avLst/>
          </a:prstGeom>
          <a:solidFill>
            <a:schemeClr val="accent1">
              <a:lumOff val="4782"/>
            </a:schemeClr>
          </a:solidFill>
          <a:ln w="50800">
            <a:solidFill>
              <a:srgbClr val="000000"/>
            </a:solidFill>
            <a:miter/>
          </a:ln>
        </p:spPr>
        <p:txBody>
          <a:bodyPr lIns="45719" rIns="45719" anchor="ctr"/>
          <a:lstStyle/>
          <a:p>
            <a:pPr algn="ctr">
              <a:defRPr sz="3200"/>
            </a:pPr>
          </a:p>
        </p:txBody>
      </p:sp>
      <p:sp>
        <p:nvSpPr>
          <p:cNvPr id="1062" name="Equation"/>
          <p:cNvSpPr txBox="1"/>
          <p:nvPr/>
        </p:nvSpPr>
        <p:spPr>
          <a:xfrm>
            <a:off x="1804295" y="1812428"/>
            <a:ext cx="361951" cy="345187"/>
          </a:xfrm>
          <a:prstGeom prst="rect">
            <a:avLst/>
          </a:prstGeom>
          <a:ln w="12700">
            <a:miter lim="400000"/>
          </a:ln>
        </p:spPr>
        <p:txBody>
          <a:bodyPr wrap="none" lIns="0" tIns="0" rIns="0" bIns="0">
            <a:spAutoFit/>
          </a:bodyPr>
          <a:lstStyle/>
          <a:p>
            <a:pPr latinLnBrk="1">
              <a:defRPr>
                <a:solidFill>
                  <a:srgbClr val="000000"/>
                </a:solidFill>
              </a:defRPr>
            </a:pPr>
            <a14:m>
              <m:oMathPara>
                <m:oMathParaPr>
                  <m:jc m:val="centerGroup"/>
                </m:oMathParaPr>
                <m:oMath>
                  <m:r>
                    <a:rPr xmlns:a="http://schemas.openxmlformats.org/drawingml/2006/main" sz="6000" i="1">
                      <a:solidFill>
                        <a:srgbClr val="001E38"/>
                      </a:solidFill>
                      <a:latin typeface="Cambria Math" panose="02040503050406030204" pitchFamily="18" charset="0"/>
                    </a:rPr>
                    <m:t>x</m:t>
                  </m:r>
                </m:oMath>
              </m:oMathPara>
            </a14:m>
            <a:endParaRPr sz="6000">
              <a:solidFill>
                <a:srgbClr val="001E38"/>
              </a:solidFill>
            </a:endParaRPr>
          </a:p>
        </p:txBody>
      </p:sp>
      <p:sp>
        <p:nvSpPr>
          <p:cNvPr id="1063" name="latent image"/>
          <p:cNvSpPr txBox="1"/>
          <p:nvPr/>
        </p:nvSpPr>
        <p:spPr>
          <a:xfrm>
            <a:off x="964590" y="2670699"/>
            <a:ext cx="2041362" cy="48620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800"/>
            </a:lvl1pPr>
          </a:lstStyle>
          <a:p>
            <a:pPr/>
            <a:r>
              <a:t>latent image</a:t>
            </a:r>
          </a:p>
        </p:txBody>
      </p:sp>
      <p:pic>
        <p:nvPicPr>
          <p:cNvPr id="1064" name="Image" descr="Image"/>
          <p:cNvPicPr>
            <a:picLocks noChangeAspect="1"/>
          </p:cNvPicPr>
          <p:nvPr/>
        </p:nvPicPr>
        <p:blipFill>
          <a:blip r:embed="rId3">
            <a:extLst/>
          </a:blip>
          <a:stretch>
            <a:fillRect/>
          </a:stretch>
        </p:blipFill>
        <p:spPr>
          <a:xfrm>
            <a:off x="8581158" y="1963286"/>
            <a:ext cx="3451510" cy="1900879"/>
          </a:xfrm>
          <a:prstGeom prst="rect">
            <a:avLst/>
          </a:prstGeom>
          <a:ln w="12700">
            <a:miter lim="400000"/>
          </a:ln>
        </p:spPr>
      </p:pic>
      <p:sp>
        <p:nvSpPr>
          <p:cNvPr id="1065" name="observations…"/>
          <p:cNvSpPr txBox="1"/>
          <p:nvPr/>
        </p:nvSpPr>
        <p:spPr>
          <a:xfrm>
            <a:off x="8724412" y="4236759"/>
            <a:ext cx="3443621" cy="892608"/>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ctr">
              <a:defRPr sz="2800"/>
            </a:pPr>
            <a:r>
              <a:t>observations</a:t>
            </a:r>
          </a:p>
          <a:p>
            <a:pPr algn="ctr">
              <a:defRPr sz="2800"/>
            </a:pPr>
            <a:r>
              <a:t>(camera raw images)</a:t>
            </a:r>
          </a:p>
        </p:txBody>
      </p:sp>
      <p:sp>
        <p:nvSpPr>
          <p:cNvPr id="1066" name="Slide Number Placeholder 4"/>
          <p:cNvSpPr txBox="1"/>
          <p:nvPr>
            <p:ph type="sldNum" sz="quarter" idx="2"/>
          </p:nvPr>
        </p:nvSpPr>
        <p:spPr>
          <a:xfrm>
            <a:off x="11502936" y="6444934"/>
            <a:ext cx="203025" cy="177433"/>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70" name="Title 1"/>
          <p:cNvSpPr txBox="1"/>
          <p:nvPr>
            <p:ph type="title"/>
          </p:nvPr>
        </p:nvSpPr>
        <p:spPr>
          <a:xfrm>
            <a:off x="322431" y="2073"/>
            <a:ext cx="11095540" cy="799225"/>
          </a:xfrm>
          <a:prstGeom prst="rect">
            <a:avLst/>
          </a:prstGeom>
        </p:spPr>
        <p:txBody>
          <a:bodyPr/>
          <a:lstStyle>
            <a:lvl1pPr>
              <a:defRPr sz="3800"/>
            </a:lvl1pPr>
          </a:lstStyle>
          <a:p>
            <a:pPr/>
            <a:r>
              <a:t>Inverse problems: burst align &amp; demosaick</a:t>
            </a:r>
          </a:p>
        </p:txBody>
      </p:sp>
      <p:sp>
        <p:nvSpPr>
          <p:cNvPr id="1071" name="Square"/>
          <p:cNvSpPr/>
          <p:nvPr/>
        </p:nvSpPr>
        <p:spPr>
          <a:xfrm>
            <a:off x="1547962" y="1547712"/>
            <a:ext cx="874618" cy="874619"/>
          </a:xfrm>
          <a:prstGeom prst="rect">
            <a:avLst/>
          </a:prstGeom>
          <a:solidFill>
            <a:schemeClr val="accent1">
              <a:lumOff val="4782"/>
            </a:schemeClr>
          </a:solidFill>
          <a:ln w="50800">
            <a:solidFill>
              <a:srgbClr val="000000"/>
            </a:solidFill>
            <a:miter/>
          </a:ln>
        </p:spPr>
        <p:txBody>
          <a:bodyPr lIns="45719" rIns="45719" anchor="ctr"/>
          <a:lstStyle/>
          <a:p>
            <a:pPr algn="ctr">
              <a:defRPr sz="3200"/>
            </a:pPr>
          </a:p>
        </p:txBody>
      </p:sp>
      <p:sp>
        <p:nvSpPr>
          <p:cNvPr id="1072" name="Equation"/>
          <p:cNvSpPr txBox="1"/>
          <p:nvPr/>
        </p:nvSpPr>
        <p:spPr>
          <a:xfrm>
            <a:off x="1804295" y="1812428"/>
            <a:ext cx="361951" cy="345187"/>
          </a:xfrm>
          <a:prstGeom prst="rect">
            <a:avLst/>
          </a:prstGeom>
          <a:ln w="12700">
            <a:miter lim="400000"/>
          </a:ln>
        </p:spPr>
        <p:txBody>
          <a:bodyPr wrap="none" lIns="0" tIns="0" rIns="0" bIns="0">
            <a:spAutoFit/>
          </a:bodyPr>
          <a:lstStyle/>
          <a:p>
            <a:pPr latinLnBrk="1">
              <a:defRPr>
                <a:solidFill>
                  <a:srgbClr val="000000"/>
                </a:solidFill>
              </a:defRPr>
            </a:pPr>
            <a14:m>
              <m:oMathPara>
                <m:oMathParaPr>
                  <m:jc m:val="centerGroup"/>
                </m:oMathParaPr>
                <m:oMath>
                  <m:r>
                    <a:rPr xmlns:a="http://schemas.openxmlformats.org/drawingml/2006/main" sz="6000" i="1">
                      <a:solidFill>
                        <a:srgbClr val="001E38"/>
                      </a:solidFill>
                      <a:latin typeface="Cambria Math" panose="02040503050406030204" pitchFamily="18" charset="0"/>
                    </a:rPr>
                    <m:t>x</m:t>
                  </m:r>
                </m:oMath>
              </m:oMathPara>
            </a14:m>
            <a:endParaRPr sz="6000">
              <a:solidFill>
                <a:srgbClr val="001E38"/>
              </a:solidFill>
            </a:endParaRPr>
          </a:p>
        </p:txBody>
      </p:sp>
      <p:grpSp>
        <p:nvGrpSpPr>
          <p:cNvPr id="1076" name="Group"/>
          <p:cNvGrpSpPr/>
          <p:nvPr/>
        </p:nvGrpSpPr>
        <p:grpSpPr>
          <a:xfrm>
            <a:off x="169970" y="4696603"/>
            <a:ext cx="4306038" cy="982731"/>
            <a:chOff x="0" y="0"/>
            <a:chExt cx="4306037" cy="982729"/>
          </a:xfrm>
        </p:grpSpPr>
        <p:pic>
          <p:nvPicPr>
            <p:cNvPr id="1073" name="Image" descr="Image"/>
            <p:cNvPicPr>
              <a:picLocks noChangeAspect="1"/>
            </p:cNvPicPr>
            <p:nvPr/>
          </p:nvPicPr>
          <p:blipFill>
            <a:blip r:embed="rId3">
              <a:extLst/>
            </a:blip>
            <a:stretch>
              <a:fillRect/>
            </a:stretch>
          </p:blipFill>
          <p:spPr>
            <a:xfrm>
              <a:off x="1489082" y="0"/>
              <a:ext cx="1327872" cy="982730"/>
            </a:xfrm>
            <a:prstGeom prst="rect">
              <a:avLst/>
            </a:prstGeom>
            <a:ln w="12700" cap="flat">
              <a:noFill/>
              <a:miter lim="400000"/>
            </a:ln>
            <a:effectLst/>
          </p:spPr>
        </p:pic>
        <p:pic>
          <p:nvPicPr>
            <p:cNvPr id="1074" name="Image" descr="Image"/>
            <p:cNvPicPr>
              <a:picLocks noChangeAspect="1"/>
            </p:cNvPicPr>
            <p:nvPr/>
          </p:nvPicPr>
          <p:blipFill>
            <a:blip r:embed="rId3">
              <a:extLst/>
            </a:blip>
            <a:stretch>
              <a:fillRect/>
            </a:stretch>
          </p:blipFill>
          <p:spPr>
            <a:xfrm>
              <a:off x="0" y="0"/>
              <a:ext cx="1327871" cy="982730"/>
            </a:xfrm>
            <a:prstGeom prst="rect">
              <a:avLst/>
            </a:prstGeom>
            <a:ln w="12700" cap="flat">
              <a:noFill/>
              <a:miter lim="400000"/>
            </a:ln>
            <a:effectLst/>
          </p:spPr>
        </p:pic>
        <p:pic>
          <p:nvPicPr>
            <p:cNvPr id="1075" name="Image" descr="Image"/>
            <p:cNvPicPr>
              <a:picLocks noChangeAspect="1"/>
            </p:cNvPicPr>
            <p:nvPr/>
          </p:nvPicPr>
          <p:blipFill>
            <a:blip r:embed="rId3">
              <a:extLst/>
            </a:blip>
            <a:stretch>
              <a:fillRect/>
            </a:stretch>
          </p:blipFill>
          <p:spPr>
            <a:xfrm>
              <a:off x="2978166" y="0"/>
              <a:ext cx="1327872" cy="982730"/>
            </a:xfrm>
            <a:prstGeom prst="rect">
              <a:avLst/>
            </a:prstGeom>
            <a:ln w="12700" cap="flat">
              <a:noFill/>
              <a:miter lim="400000"/>
            </a:ln>
            <a:effectLst/>
          </p:spPr>
        </p:pic>
      </p:grpSp>
      <p:sp>
        <p:nvSpPr>
          <p:cNvPr id="1077" name="unknown homographies"/>
          <p:cNvSpPr txBox="1"/>
          <p:nvPr/>
        </p:nvSpPr>
        <p:spPr>
          <a:xfrm>
            <a:off x="576810" y="5742802"/>
            <a:ext cx="3879960" cy="48620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800"/>
            </a:lvl1pPr>
          </a:lstStyle>
          <a:p>
            <a:pPr/>
            <a:r>
              <a:t>unknown homographies</a:t>
            </a:r>
          </a:p>
        </p:txBody>
      </p:sp>
      <p:pic>
        <p:nvPicPr>
          <p:cNvPr id="1078" name="Image" descr="Image"/>
          <p:cNvPicPr>
            <a:picLocks noChangeAspect="1"/>
          </p:cNvPicPr>
          <p:nvPr/>
        </p:nvPicPr>
        <p:blipFill>
          <a:blip r:embed="rId4">
            <a:extLst/>
          </a:blip>
          <a:stretch>
            <a:fillRect/>
          </a:stretch>
        </p:blipFill>
        <p:spPr>
          <a:xfrm>
            <a:off x="8581158" y="1963286"/>
            <a:ext cx="3451510" cy="1900879"/>
          </a:xfrm>
          <a:prstGeom prst="rect">
            <a:avLst/>
          </a:prstGeom>
          <a:ln w="12700">
            <a:miter lim="400000"/>
          </a:ln>
        </p:spPr>
      </p:pic>
      <p:sp>
        <p:nvSpPr>
          <p:cNvPr id="1079" name="observations…"/>
          <p:cNvSpPr txBox="1"/>
          <p:nvPr/>
        </p:nvSpPr>
        <p:spPr>
          <a:xfrm>
            <a:off x="8724412" y="4236759"/>
            <a:ext cx="3443621" cy="892608"/>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ctr">
              <a:defRPr sz="2800"/>
            </a:pPr>
            <a:r>
              <a:t>observations</a:t>
            </a:r>
          </a:p>
          <a:p>
            <a:pPr algn="ctr">
              <a:defRPr sz="2800"/>
            </a:pPr>
            <a:r>
              <a:t>(camera raw images)</a:t>
            </a:r>
          </a:p>
        </p:txBody>
      </p:sp>
      <p:sp>
        <p:nvSpPr>
          <p:cNvPr id="1080" name="Line"/>
          <p:cNvSpPr/>
          <p:nvPr/>
        </p:nvSpPr>
        <p:spPr>
          <a:xfrm flipV="1">
            <a:off x="3139361" y="3257643"/>
            <a:ext cx="1391142" cy="1391142"/>
          </a:xfrm>
          <a:prstGeom prst="line">
            <a:avLst/>
          </a:prstGeom>
          <a:ln w="63500">
            <a:solidFill>
              <a:schemeClr val="accent6">
                <a:satOff val="-75221"/>
                <a:lumOff val="22254"/>
              </a:schemeClr>
            </a:solidFill>
            <a:miter/>
            <a:tailEnd type="triangle"/>
          </a:ln>
        </p:spPr>
        <p:txBody>
          <a:bodyPr lIns="45719" rIns="45719"/>
          <a:lstStyle/>
          <a:p>
            <a:pPr/>
          </a:p>
        </p:txBody>
      </p:sp>
      <p:sp>
        <p:nvSpPr>
          <p:cNvPr id="1081" name="warp"/>
          <p:cNvSpPr/>
          <p:nvPr/>
        </p:nvSpPr>
        <p:spPr>
          <a:xfrm>
            <a:off x="4055673" y="2595177"/>
            <a:ext cx="1191270" cy="637098"/>
          </a:xfrm>
          <a:prstGeom prst="roundRect">
            <a:avLst>
              <a:gd name="adj" fmla="val 15000"/>
            </a:avLst>
          </a:prstGeom>
          <a:solidFill>
            <a:srgbClr val="CBD84C"/>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algn="ctr" defTabSz="821531">
              <a:defRPr sz="2800">
                <a:solidFill>
                  <a:srgbClr val="000000"/>
                </a:solidFill>
                <a:latin typeface="Lucida Console"/>
                <a:ea typeface="Lucida Console"/>
                <a:cs typeface="Lucida Console"/>
                <a:sym typeface="Lucida Console"/>
              </a:defRPr>
            </a:lvl1pPr>
          </a:lstStyle>
          <a:p>
            <a:pPr/>
            <a:r>
              <a:t>warp</a:t>
            </a:r>
          </a:p>
        </p:txBody>
      </p:sp>
      <p:sp>
        <p:nvSpPr>
          <p:cNvPr id="1082" name="Line"/>
          <p:cNvSpPr/>
          <p:nvPr/>
        </p:nvSpPr>
        <p:spPr>
          <a:xfrm>
            <a:off x="2921464" y="2532927"/>
            <a:ext cx="1180947" cy="417915"/>
          </a:xfrm>
          <a:prstGeom prst="line">
            <a:avLst/>
          </a:prstGeom>
          <a:ln w="63500">
            <a:solidFill>
              <a:schemeClr val="accent6">
                <a:satOff val="-75221"/>
                <a:lumOff val="22254"/>
              </a:schemeClr>
            </a:solidFill>
            <a:miter/>
            <a:tailEnd type="triangle"/>
          </a:ln>
        </p:spPr>
        <p:txBody>
          <a:bodyPr lIns="45719" rIns="45719"/>
          <a:lstStyle/>
          <a:p>
            <a:pPr/>
          </a:p>
        </p:txBody>
      </p:sp>
      <p:sp>
        <p:nvSpPr>
          <p:cNvPr id="1083" name="Slide Number Placeholder 4"/>
          <p:cNvSpPr txBox="1"/>
          <p:nvPr>
            <p:ph type="sldNum" sz="quarter" idx="2"/>
          </p:nvPr>
        </p:nvSpPr>
        <p:spPr>
          <a:xfrm>
            <a:off x="11502936" y="6444934"/>
            <a:ext cx="203025" cy="177433"/>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084" name="latent image"/>
          <p:cNvSpPr txBox="1"/>
          <p:nvPr/>
        </p:nvSpPr>
        <p:spPr>
          <a:xfrm>
            <a:off x="964590" y="2670699"/>
            <a:ext cx="2041362" cy="48620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800"/>
            </a:lvl1pPr>
          </a:lstStyle>
          <a:p>
            <a:pPr/>
            <a:r>
              <a:t>latent image</a:t>
            </a:r>
          </a:p>
        </p:txBody>
      </p:sp>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88" name="Title 1"/>
          <p:cNvSpPr txBox="1"/>
          <p:nvPr>
            <p:ph type="title"/>
          </p:nvPr>
        </p:nvSpPr>
        <p:spPr>
          <a:xfrm>
            <a:off x="322431" y="2073"/>
            <a:ext cx="11095540" cy="799225"/>
          </a:xfrm>
          <a:prstGeom prst="rect">
            <a:avLst/>
          </a:prstGeom>
        </p:spPr>
        <p:txBody>
          <a:bodyPr/>
          <a:lstStyle>
            <a:lvl1pPr>
              <a:defRPr sz="3800"/>
            </a:lvl1pPr>
          </a:lstStyle>
          <a:p>
            <a:pPr/>
            <a:r>
              <a:t>Inverse problems: burst align &amp; demosaick</a:t>
            </a:r>
          </a:p>
        </p:txBody>
      </p:sp>
      <p:sp>
        <p:nvSpPr>
          <p:cNvPr id="1089" name="Square"/>
          <p:cNvSpPr/>
          <p:nvPr/>
        </p:nvSpPr>
        <p:spPr>
          <a:xfrm>
            <a:off x="1547962" y="1547712"/>
            <a:ext cx="874618" cy="874619"/>
          </a:xfrm>
          <a:prstGeom prst="rect">
            <a:avLst/>
          </a:prstGeom>
          <a:solidFill>
            <a:schemeClr val="accent1">
              <a:lumOff val="4782"/>
            </a:schemeClr>
          </a:solidFill>
          <a:ln w="50800">
            <a:solidFill>
              <a:srgbClr val="000000"/>
            </a:solidFill>
            <a:miter/>
          </a:ln>
        </p:spPr>
        <p:txBody>
          <a:bodyPr lIns="45719" rIns="45719" anchor="ctr"/>
          <a:lstStyle/>
          <a:p>
            <a:pPr algn="ctr">
              <a:defRPr sz="3200"/>
            </a:pPr>
          </a:p>
        </p:txBody>
      </p:sp>
      <p:sp>
        <p:nvSpPr>
          <p:cNvPr id="1090" name="Equation"/>
          <p:cNvSpPr txBox="1"/>
          <p:nvPr/>
        </p:nvSpPr>
        <p:spPr>
          <a:xfrm>
            <a:off x="1804295" y="1812428"/>
            <a:ext cx="361951" cy="345187"/>
          </a:xfrm>
          <a:prstGeom prst="rect">
            <a:avLst/>
          </a:prstGeom>
          <a:ln w="12700">
            <a:miter lim="400000"/>
          </a:ln>
        </p:spPr>
        <p:txBody>
          <a:bodyPr wrap="none" lIns="0" tIns="0" rIns="0" bIns="0">
            <a:spAutoFit/>
          </a:bodyPr>
          <a:lstStyle/>
          <a:p>
            <a:pPr latinLnBrk="1">
              <a:defRPr>
                <a:solidFill>
                  <a:srgbClr val="000000"/>
                </a:solidFill>
              </a:defRPr>
            </a:pPr>
            <a14:m>
              <m:oMathPara>
                <m:oMathParaPr>
                  <m:jc m:val="centerGroup"/>
                </m:oMathParaPr>
                <m:oMath>
                  <m:r>
                    <a:rPr xmlns:a="http://schemas.openxmlformats.org/drawingml/2006/main" sz="6000" i="1">
                      <a:solidFill>
                        <a:srgbClr val="001E38"/>
                      </a:solidFill>
                      <a:latin typeface="Cambria Math" panose="02040503050406030204" pitchFamily="18" charset="0"/>
                    </a:rPr>
                    <m:t>x</m:t>
                  </m:r>
                </m:oMath>
              </m:oMathPara>
            </a14:m>
            <a:endParaRPr sz="6000">
              <a:solidFill>
                <a:srgbClr val="001E38"/>
              </a:solidFill>
            </a:endParaRPr>
          </a:p>
        </p:txBody>
      </p:sp>
      <p:grpSp>
        <p:nvGrpSpPr>
          <p:cNvPr id="1094" name="Group"/>
          <p:cNvGrpSpPr/>
          <p:nvPr/>
        </p:nvGrpSpPr>
        <p:grpSpPr>
          <a:xfrm>
            <a:off x="169970" y="4696603"/>
            <a:ext cx="4306038" cy="982731"/>
            <a:chOff x="0" y="0"/>
            <a:chExt cx="4306037" cy="982729"/>
          </a:xfrm>
        </p:grpSpPr>
        <p:pic>
          <p:nvPicPr>
            <p:cNvPr id="1091" name="Image" descr="Image"/>
            <p:cNvPicPr>
              <a:picLocks noChangeAspect="1"/>
            </p:cNvPicPr>
            <p:nvPr/>
          </p:nvPicPr>
          <p:blipFill>
            <a:blip r:embed="rId3">
              <a:extLst/>
            </a:blip>
            <a:stretch>
              <a:fillRect/>
            </a:stretch>
          </p:blipFill>
          <p:spPr>
            <a:xfrm>
              <a:off x="1489082" y="0"/>
              <a:ext cx="1327872" cy="982730"/>
            </a:xfrm>
            <a:prstGeom prst="rect">
              <a:avLst/>
            </a:prstGeom>
            <a:ln w="12700" cap="flat">
              <a:noFill/>
              <a:miter lim="400000"/>
            </a:ln>
            <a:effectLst/>
          </p:spPr>
        </p:pic>
        <p:pic>
          <p:nvPicPr>
            <p:cNvPr id="1092" name="Image" descr="Image"/>
            <p:cNvPicPr>
              <a:picLocks noChangeAspect="1"/>
            </p:cNvPicPr>
            <p:nvPr/>
          </p:nvPicPr>
          <p:blipFill>
            <a:blip r:embed="rId3">
              <a:extLst/>
            </a:blip>
            <a:stretch>
              <a:fillRect/>
            </a:stretch>
          </p:blipFill>
          <p:spPr>
            <a:xfrm>
              <a:off x="0" y="0"/>
              <a:ext cx="1327871" cy="982730"/>
            </a:xfrm>
            <a:prstGeom prst="rect">
              <a:avLst/>
            </a:prstGeom>
            <a:ln w="12700" cap="flat">
              <a:noFill/>
              <a:miter lim="400000"/>
            </a:ln>
            <a:effectLst/>
          </p:spPr>
        </p:pic>
        <p:pic>
          <p:nvPicPr>
            <p:cNvPr id="1093" name="Image" descr="Image"/>
            <p:cNvPicPr>
              <a:picLocks noChangeAspect="1"/>
            </p:cNvPicPr>
            <p:nvPr/>
          </p:nvPicPr>
          <p:blipFill>
            <a:blip r:embed="rId3">
              <a:extLst/>
            </a:blip>
            <a:stretch>
              <a:fillRect/>
            </a:stretch>
          </p:blipFill>
          <p:spPr>
            <a:xfrm>
              <a:off x="2978166" y="0"/>
              <a:ext cx="1327872" cy="982730"/>
            </a:xfrm>
            <a:prstGeom prst="rect">
              <a:avLst/>
            </a:prstGeom>
            <a:ln w="12700" cap="flat">
              <a:noFill/>
              <a:miter lim="400000"/>
            </a:ln>
            <a:effectLst/>
          </p:spPr>
        </p:pic>
      </p:grpSp>
      <p:pic>
        <p:nvPicPr>
          <p:cNvPr id="1095" name="Image" descr="Image"/>
          <p:cNvPicPr>
            <a:picLocks noChangeAspect="1"/>
          </p:cNvPicPr>
          <p:nvPr/>
        </p:nvPicPr>
        <p:blipFill>
          <a:blip r:embed="rId4">
            <a:extLst/>
          </a:blip>
          <a:stretch>
            <a:fillRect/>
          </a:stretch>
        </p:blipFill>
        <p:spPr>
          <a:xfrm>
            <a:off x="8581158" y="1963286"/>
            <a:ext cx="3451510" cy="1900879"/>
          </a:xfrm>
          <a:prstGeom prst="rect">
            <a:avLst/>
          </a:prstGeom>
          <a:ln w="12700">
            <a:miter lim="400000"/>
          </a:ln>
        </p:spPr>
      </p:pic>
      <p:sp>
        <p:nvSpPr>
          <p:cNvPr id="1096" name="Line"/>
          <p:cNvSpPr/>
          <p:nvPr/>
        </p:nvSpPr>
        <p:spPr>
          <a:xfrm flipV="1">
            <a:off x="3139361" y="3257643"/>
            <a:ext cx="1391142" cy="1391142"/>
          </a:xfrm>
          <a:prstGeom prst="line">
            <a:avLst/>
          </a:prstGeom>
          <a:ln w="63500">
            <a:solidFill>
              <a:schemeClr val="accent6">
                <a:satOff val="-75221"/>
                <a:lumOff val="22254"/>
              </a:schemeClr>
            </a:solidFill>
            <a:miter/>
            <a:tailEnd type="triangle"/>
          </a:ln>
        </p:spPr>
        <p:txBody>
          <a:bodyPr lIns="45719" rIns="45719"/>
          <a:lstStyle/>
          <a:p>
            <a:pPr/>
          </a:p>
        </p:txBody>
      </p:sp>
      <p:sp>
        <p:nvSpPr>
          <p:cNvPr id="1097" name="warp"/>
          <p:cNvSpPr/>
          <p:nvPr/>
        </p:nvSpPr>
        <p:spPr>
          <a:xfrm>
            <a:off x="4055673" y="2595177"/>
            <a:ext cx="1191270" cy="637098"/>
          </a:xfrm>
          <a:prstGeom prst="roundRect">
            <a:avLst>
              <a:gd name="adj" fmla="val 15000"/>
            </a:avLst>
          </a:prstGeom>
          <a:solidFill>
            <a:srgbClr val="CBD84C"/>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algn="ctr" defTabSz="821531">
              <a:defRPr sz="2800">
                <a:solidFill>
                  <a:srgbClr val="000000"/>
                </a:solidFill>
                <a:latin typeface="Lucida Console"/>
                <a:ea typeface="Lucida Console"/>
                <a:cs typeface="Lucida Console"/>
                <a:sym typeface="Lucida Console"/>
              </a:defRPr>
            </a:lvl1pPr>
          </a:lstStyle>
          <a:p>
            <a:pPr/>
            <a:r>
              <a:t>warp</a:t>
            </a:r>
          </a:p>
        </p:txBody>
      </p:sp>
      <p:sp>
        <p:nvSpPr>
          <p:cNvPr id="1098" name="Line"/>
          <p:cNvSpPr/>
          <p:nvPr/>
        </p:nvSpPr>
        <p:spPr>
          <a:xfrm>
            <a:off x="5343606" y="3058559"/>
            <a:ext cx="715692" cy="1880584"/>
          </a:xfrm>
          <a:prstGeom prst="line">
            <a:avLst/>
          </a:prstGeom>
          <a:ln w="63500">
            <a:solidFill>
              <a:schemeClr val="accent6">
                <a:satOff val="-75221"/>
                <a:lumOff val="22254"/>
              </a:schemeClr>
            </a:solidFill>
            <a:miter/>
            <a:tailEnd type="triangle"/>
          </a:ln>
        </p:spPr>
        <p:txBody>
          <a:bodyPr lIns="45719" rIns="45719"/>
          <a:lstStyle/>
          <a:p>
            <a:pPr/>
          </a:p>
        </p:txBody>
      </p:sp>
      <p:sp>
        <p:nvSpPr>
          <p:cNvPr id="1099" name="observations…"/>
          <p:cNvSpPr txBox="1"/>
          <p:nvPr/>
        </p:nvSpPr>
        <p:spPr>
          <a:xfrm>
            <a:off x="8724412" y="4236759"/>
            <a:ext cx="3443621" cy="892608"/>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ctr">
              <a:defRPr sz="2800"/>
            </a:pPr>
            <a:r>
              <a:t>observations</a:t>
            </a:r>
          </a:p>
          <a:p>
            <a:pPr algn="ctr">
              <a:defRPr sz="2800"/>
            </a:pPr>
            <a:r>
              <a:t>(camera raw images)</a:t>
            </a:r>
          </a:p>
        </p:txBody>
      </p:sp>
      <p:sp>
        <p:nvSpPr>
          <p:cNvPr id="1100" name="Line"/>
          <p:cNvSpPr/>
          <p:nvPr/>
        </p:nvSpPr>
        <p:spPr>
          <a:xfrm flipV="1">
            <a:off x="7225703" y="2588722"/>
            <a:ext cx="1162885" cy="2231213"/>
          </a:xfrm>
          <a:prstGeom prst="line">
            <a:avLst/>
          </a:prstGeom>
          <a:ln w="63500">
            <a:solidFill>
              <a:schemeClr val="accent6">
                <a:satOff val="-75221"/>
                <a:lumOff val="22254"/>
              </a:schemeClr>
            </a:solidFill>
            <a:miter/>
            <a:tailEnd type="triangle"/>
          </a:ln>
        </p:spPr>
        <p:txBody>
          <a:bodyPr lIns="45719" rIns="45719"/>
          <a:lstStyle/>
          <a:p>
            <a:pPr/>
          </a:p>
        </p:txBody>
      </p:sp>
      <p:pic>
        <p:nvPicPr>
          <p:cNvPr id="1101" name="Image" descr="Image"/>
          <p:cNvPicPr>
            <a:picLocks noChangeAspect="1"/>
          </p:cNvPicPr>
          <p:nvPr/>
        </p:nvPicPr>
        <p:blipFill>
          <a:blip r:embed="rId5">
            <a:extLst/>
          </a:blip>
          <a:stretch>
            <a:fillRect/>
          </a:stretch>
        </p:blipFill>
        <p:spPr>
          <a:xfrm>
            <a:off x="5332103" y="4663804"/>
            <a:ext cx="3056417" cy="1991038"/>
          </a:xfrm>
          <a:prstGeom prst="rect">
            <a:avLst/>
          </a:prstGeom>
          <a:ln w="12700">
            <a:miter lim="400000"/>
          </a:ln>
        </p:spPr>
      </p:pic>
      <p:sp>
        <p:nvSpPr>
          <p:cNvPr id="1102" name="Line"/>
          <p:cNvSpPr/>
          <p:nvPr/>
        </p:nvSpPr>
        <p:spPr>
          <a:xfrm>
            <a:off x="2921464" y="2532927"/>
            <a:ext cx="1180947" cy="417915"/>
          </a:xfrm>
          <a:prstGeom prst="line">
            <a:avLst/>
          </a:prstGeom>
          <a:ln w="63500">
            <a:solidFill>
              <a:schemeClr val="accent6">
                <a:satOff val="-75221"/>
                <a:lumOff val="22254"/>
              </a:schemeClr>
            </a:solidFill>
            <a:miter/>
            <a:tailEnd type="triangle"/>
          </a:ln>
        </p:spPr>
        <p:txBody>
          <a:bodyPr lIns="45719" rIns="45719"/>
          <a:lstStyle/>
          <a:p>
            <a:pPr/>
          </a:p>
        </p:txBody>
      </p:sp>
      <p:sp>
        <p:nvSpPr>
          <p:cNvPr id="1103" name="Slide Number Placeholder 4"/>
          <p:cNvSpPr txBox="1"/>
          <p:nvPr>
            <p:ph type="sldNum" sz="quarter" idx="2"/>
          </p:nvPr>
        </p:nvSpPr>
        <p:spPr>
          <a:xfrm>
            <a:off x="11502936" y="6444934"/>
            <a:ext cx="203025" cy="177433"/>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104" name="latent image"/>
          <p:cNvSpPr txBox="1"/>
          <p:nvPr/>
        </p:nvSpPr>
        <p:spPr>
          <a:xfrm>
            <a:off x="964590" y="2670699"/>
            <a:ext cx="2041362" cy="48620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800"/>
            </a:lvl1pPr>
          </a:lstStyle>
          <a:p>
            <a:pPr/>
            <a:r>
              <a:t>latent image</a:t>
            </a:r>
          </a:p>
        </p:txBody>
      </p:sp>
      <p:sp>
        <p:nvSpPr>
          <p:cNvPr id="1105" name="unknown homographies"/>
          <p:cNvSpPr txBox="1"/>
          <p:nvPr/>
        </p:nvSpPr>
        <p:spPr>
          <a:xfrm>
            <a:off x="576810" y="5742802"/>
            <a:ext cx="3879960" cy="48620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800"/>
            </a:lvl1pPr>
          </a:lstStyle>
          <a:p>
            <a:pPr/>
            <a:r>
              <a:t>unknown homographies</a:t>
            </a:r>
          </a:p>
        </p:txBody>
      </p:sp>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09" name="Title 1"/>
          <p:cNvSpPr txBox="1"/>
          <p:nvPr>
            <p:ph type="title"/>
          </p:nvPr>
        </p:nvSpPr>
        <p:spPr>
          <a:xfrm>
            <a:off x="322431" y="2073"/>
            <a:ext cx="11095540" cy="799225"/>
          </a:xfrm>
          <a:prstGeom prst="rect">
            <a:avLst/>
          </a:prstGeom>
        </p:spPr>
        <p:txBody>
          <a:bodyPr/>
          <a:lstStyle>
            <a:lvl1pPr>
              <a:defRPr sz="3800"/>
            </a:lvl1pPr>
          </a:lstStyle>
          <a:p>
            <a:pPr/>
            <a:r>
              <a:t>Inverse problems: burst align &amp; demosaick</a:t>
            </a:r>
          </a:p>
        </p:txBody>
      </p:sp>
      <p:sp>
        <p:nvSpPr>
          <p:cNvPr id="1110" name="Square"/>
          <p:cNvSpPr/>
          <p:nvPr/>
        </p:nvSpPr>
        <p:spPr>
          <a:xfrm>
            <a:off x="1547962" y="1547712"/>
            <a:ext cx="874618" cy="874619"/>
          </a:xfrm>
          <a:prstGeom prst="rect">
            <a:avLst/>
          </a:prstGeom>
          <a:solidFill>
            <a:schemeClr val="accent1">
              <a:lumOff val="4782"/>
            </a:schemeClr>
          </a:solidFill>
          <a:ln w="50800">
            <a:solidFill>
              <a:srgbClr val="000000"/>
            </a:solidFill>
            <a:miter/>
          </a:ln>
        </p:spPr>
        <p:txBody>
          <a:bodyPr lIns="45719" rIns="45719" anchor="ctr"/>
          <a:lstStyle/>
          <a:p>
            <a:pPr algn="ctr">
              <a:defRPr sz="3200"/>
            </a:pPr>
          </a:p>
        </p:txBody>
      </p:sp>
      <p:sp>
        <p:nvSpPr>
          <p:cNvPr id="1111" name="Equation"/>
          <p:cNvSpPr txBox="1"/>
          <p:nvPr/>
        </p:nvSpPr>
        <p:spPr>
          <a:xfrm>
            <a:off x="1804295" y="1812428"/>
            <a:ext cx="361951" cy="345187"/>
          </a:xfrm>
          <a:prstGeom prst="rect">
            <a:avLst/>
          </a:prstGeom>
          <a:ln w="12700">
            <a:miter lim="400000"/>
          </a:ln>
        </p:spPr>
        <p:txBody>
          <a:bodyPr wrap="none" lIns="0" tIns="0" rIns="0" bIns="0">
            <a:spAutoFit/>
          </a:bodyPr>
          <a:lstStyle/>
          <a:p>
            <a:pPr latinLnBrk="1">
              <a:defRPr>
                <a:solidFill>
                  <a:srgbClr val="000000"/>
                </a:solidFill>
              </a:defRPr>
            </a:pPr>
            <a14:m>
              <m:oMathPara>
                <m:oMathParaPr>
                  <m:jc m:val="centerGroup"/>
                </m:oMathParaPr>
                <m:oMath>
                  <m:r>
                    <a:rPr xmlns:a="http://schemas.openxmlformats.org/drawingml/2006/main" sz="6000" i="1">
                      <a:solidFill>
                        <a:srgbClr val="001E38"/>
                      </a:solidFill>
                      <a:latin typeface="Cambria Math" panose="02040503050406030204" pitchFamily="18" charset="0"/>
                    </a:rPr>
                    <m:t>x</m:t>
                  </m:r>
                </m:oMath>
              </m:oMathPara>
            </a14:m>
            <a:endParaRPr sz="6000">
              <a:solidFill>
                <a:srgbClr val="001E38"/>
              </a:solidFill>
            </a:endParaRPr>
          </a:p>
        </p:txBody>
      </p:sp>
      <p:grpSp>
        <p:nvGrpSpPr>
          <p:cNvPr id="1115" name="Group"/>
          <p:cNvGrpSpPr/>
          <p:nvPr/>
        </p:nvGrpSpPr>
        <p:grpSpPr>
          <a:xfrm>
            <a:off x="169970" y="4696603"/>
            <a:ext cx="4306038" cy="982731"/>
            <a:chOff x="0" y="0"/>
            <a:chExt cx="4306037" cy="982729"/>
          </a:xfrm>
        </p:grpSpPr>
        <p:pic>
          <p:nvPicPr>
            <p:cNvPr id="1112" name="Image" descr="Image"/>
            <p:cNvPicPr>
              <a:picLocks noChangeAspect="1"/>
            </p:cNvPicPr>
            <p:nvPr/>
          </p:nvPicPr>
          <p:blipFill>
            <a:blip r:embed="rId3">
              <a:extLst/>
            </a:blip>
            <a:stretch>
              <a:fillRect/>
            </a:stretch>
          </p:blipFill>
          <p:spPr>
            <a:xfrm>
              <a:off x="1489082" y="0"/>
              <a:ext cx="1327872" cy="982730"/>
            </a:xfrm>
            <a:prstGeom prst="rect">
              <a:avLst/>
            </a:prstGeom>
            <a:ln w="12700" cap="flat">
              <a:noFill/>
              <a:miter lim="400000"/>
            </a:ln>
            <a:effectLst/>
          </p:spPr>
        </p:pic>
        <p:pic>
          <p:nvPicPr>
            <p:cNvPr id="1113" name="Image" descr="Image"/>
            <p:cNvPicPr>
              <a:picLocks noChangeAspect="1"/>
            </p:cNvPicPr>
            <p:nvPr/>
          </p:nvPicPr>
          <p:blipFill>
            <a:blip r:embed="rId3">
              <a:extLst/>
            </a:blip>
            <a:stretch>
              <a:fillRect/>
            </a:stretch>
          </p:blipFill>
          <p:spPr>
            <a:xfrm>
              <a:off x="0" y="0"/>
              <a:ext cx="1327871" cy="982730"/>
            </a:xfrm>
            <a:prstGeom prst="rect">
              <a:avLst/>
            </a:prstGeom>
            <a:ln w="12700" cap="flat">
              <a:noFill/>
              <a:miter lim="400000"/>
            </a:ln>
            <a:effectLst/>
          </p:spPr>
        </p:pic>
        <p:pic>
          <p:nvPicPr>
            <p:cNvPr id="1114" name="Image" descr="Image"/>
            <p:cNvPicPr>
              <a:picLocks noChangeAspect="1"/>
            </p:cNvPicPr>
            <p:nvPr/>
          </p:nvPicPr>
          <p:blipFill>
            <a:blip r:embed="rId3">
              <a:extLst/>
            </a:blip>
            <a:stretch>
              <a:fillRect/>
            </a:stretch>
          </p:blipFill>
          <p:spPr>
            <a:xfrm>
              <a:off x="2978166" y="0"/>
              <a:ext cx="1327872" cy="982730"/>
            </a:xfrm>
            <a:prstGeom prst="rect">
              <a:avLst/>
            </a:prstGeom>
            <a:ln w="12700" cap="flat">
              <a:noFill/>
              <a:miter lim="400000"/>
            </a:ln>
            <a:effectLst/>
          </p:spPr>
        </p:pic>
      </p:grpSp>
      <p:pic>
        <p:nvPicPr>
          <p:cNvPr id="1116" name="Image" descr="Image"/>
          <p:cNvPicPr>
            <a:picLocks noChangeAspect="1"/>
          </p:cNvPicPr>
          <p:nvPr/>
        </p:nvPicPr>
        <p:blipFill>
          <a:blip r:embed="rId4">
            <a:extLst/>
          </a:blip>
          <a:stretch>
            <a:fillRect/>
          </a:stretch>
        </p:blipFill>
        <p:spPr>
          <a:xfrm>
            <a:off x="8581158" y="1963286"/>
            <a:ext cx="3451510" cy="1900879"/>
          </a:xfrm>
          <a:prstGeom prst="rect">
            <a:avLst/>
          </a:prstGeom>
          <a:ln w="12700">
            <a:miter lim="400000"/>
          </a:ln>
        </p:spPr>
      </p:pic>
      <p:sp>
        <p:nvSpPr>
          <p:cNvPr id="1117" name="Line"/>
          <p:cNvSpPr/>
          <p:nvPr/>
        </p:nvSpPr>
        <p:spPr>
          <a:xfrm flipV="1">
            <a:off x="3139361" y="3257643"/>
            <a:ext cx="1391142" cy="1391142"/>
          </a:xfrm>
          <a:prstGeom prst="line">
            <a:avLst/>
          </a:prstGeom>
          <a:ln w="63500">
            <a:solidFill>
              <a:schemeClr val="accent6">
                <a:satOff val="-75221"/>
                <a:lumOff val="22254"/>
              </a:schemeClr>
            </a:solidFill>
            <a:miter/>
            <a:tailEnd type="triangle"/>
          </a:ln>
        </p:spPr>
        <p:txBody>
          <a:bodyPr lIns="45719" rIns="45719"/>
          <a:lstStyle/>
          <a:p>
            <a:pPr/>
          </a:p>
        </p:txBody>
      </p:sp>
      <p:sp>
        <p:nvSpPr>
          <p:cNvPr id="1118" name="warp"/>
          <p:cNvSpPr/>
          <p:nvPr/>
        </p:nvSpPr>
        <p:spPr>
          <a:xfrm>
            <a:off x="4055673" y="2595177"/>
            <a:ext cx="1191270" cy="637098"/>
          </a:xfrm>
          <a:prstGeom prst="roundRect">
            <a:avLst>
              <a:gd name="adj" fmla="val 15000"/>
            </a:avLst>
          </a:prstGeom>
          <a:solidFill>
            <a:srgbClr val="CBD84C"/>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algn="ctr" defTabSz="821531">
              <a:defRPr sz="2800">
                <a:solidFill>
                  <a:srgbClr val="000000"/>
                </a:solidFill>
                <a:latin typeface="Lucida Console"/>
                <a:ea typeface="Lucida Console"/>
                <a:cs typeface="Lucida Console"/>
                <a:sym typeface="Lucida Console"/>
              </a:defRPr>
            </a:lvl1pPr>
          </a:lstStyle>
          <a:p>
            <a:pPr/>
            <a:r>
              <a:t>warp</a:t>
            </a:r>
          </a:p>
        </p:txBody>
      </p:sp>
      <p:sp>
        <p:nvSpPr>
          <p:cNvPr id="1119" name="Line"/>
          <p:cNvSpPr/>
          <p:nvPr/>
        </p:nvSpPr>
        <p:spPr>
          <a:xfrm>
            <a:off x="5343606" y="3058559"/>
            <a:ext cx="715692" cy="1880584"/>
          </a:xfrm>
          <a:prstGeom prst="line">
            <a:avLst/>
          </a:prstGeom>
          <a:ln w="63500">
            <a:solidFill>
              <a:schemeClr val="accent6">
                <a:satOff val="-75221"/>
                <a:lumOff val="22254"/>
              </a:schemeClr>
            </a:solidFill>
            <a:miter/>
            <a:tailEnd type="triangle"/>
          </a:ln>
        </p:spPr>
        <p:txBody>
          <a:bodyPr lIns="45719" rIns="45719"/>
          <a:lstStyle/>
          <a:p>
            <a:pPr/>
          </a:p>
        </p:txBody>
      </p:sp>
      <p:sp>
        <p:nvSpPr>
          <p:cNvPr id="1120" name="observations…"/>
          <p:cNvSpPr txBox="1"/>
          <p:nvPr/>
        </p:nvSpPr>
        <p:spPr>
          <a:xfrm>
            <a:off x="8724412" y="4236759"/>
            <a:ext cx="3443621" cy="892608"/>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ctr">
              <a:defRPr sz="2800"/>
            </a:pPr>
            <a:r>
              <a:t>observations</a:t>
            </a:r>
          </a:p>
          <a:p>
            <a:pPr algn="ctr">
              <a:defRPr sz="2800"/>
            </a:pPr>
            <a:r>
              <a:t>(camera raw images)</a:t>
            </a:r>
          </a:p>
        </p:txBody>
      </p:sp>
      <p:sp>
        <p:nvSpPr>
          <p:cNvPr id="1121" name="Line"/>
          <p:cNvSpPr/>
          <p:nvPr/>
        </p:nvSpPr>
        <p:spPr>
          <a:xfrm flipV="1">
            <a:off x="7225703" y="2588722"/>
            <a:ext cx="1162885" cy="2231213"/>
          </a:xfrm>
          <a:prstGeom prst="line">
            <a:avLst/>
          </a:prstGeom>
          <a:ln w="63500">
            <a:solidFill>
              <a:schemeClr val="accent6">
                <a:satOff val="-75221"/>
                <a:lumOff val="22254"/>
              </a:schemeClr>
            </a:solidFill>
            <a:miter/>
            <a:tailEnd type="triangle"/>
          </a:ln>
        </p:spPr>
        <p:txBody>
          <a:bodyPr lIns="45719" rIns="45719"/>
          <a:lstStyle/>
          <a:p>
            <a:pPr/>
          </a:p>
        </p:txBody>
      </p:sp>
      <p:pic>
        <p:nvPicPr>
          <p:cNvPr id="1122" name="Image" descr="Image"/>
          <p:cNvPicPr>
            <a:picLocks noChangeAspect="1"/>
          </p:cNvPicPr>
          <p:nvPr/>
        </p:nvPicPr>
        <p:blipFill>
          <a:blip r:embed="rId5">
            <a:extLst/>
          </a:blip>
          <a:stretch>
            <a:fillRect/>
          </a:stretch>
        </p:blipFill>
        <p:spPr>
          <a:xfrm>
            <a:off x="5332103" y="4663804"/>
            <a:ext cx="3056417" cy="1991038"/>
          </a:xfrm>
          <a:prstGeom prst="rect">
            <a:avLst/>
          </a:prstGeom>
          <a:ln w="12700">
            <a:miter lim="400000"/>
          </a:ln>
        </p:spPr>
      </p:pic>
      <p:sp>
        <p:nvSpPr>
          <p:cNvPr id="1123" name="Line"/>
          <p:cNvSpPr/>
          <p:nvPr/>
        </p:nvSpPr>
        <p:spPr>
          <a:xfrm>
            <a:off x="2921464" y="2532927"/>
            <a:ext cx="1180947" cy="417915"/>
          </a:xfrm>
          <a:prstGeom prst="line">
            <a:avLst/>
          </a:prstGeom>
          <a:ln w="63500">
            <a:solidFill>
              <a:schemeClr val="accent6">
                <a:satOff val="-75221"/>
                <a:lumOff val="22254"/>
              </a:schemeClr>
            </a:solidFill>
            <a:miter/>
            <a:tailEnd type="triangle"/>
          </a:ln>
        </p:spPr>
        <p:txBody>
          <a:bodyPr lIns="45719" rIns="45719"/>
          <a:lstStyle/>
          <a:p>
            <a:pPr/>
          </a:p>
        </p:txBody>
      </p:sp>
      <p:sp>
        <p:nvSpPr>
          <p:cNvPr id="1124" name="Line"/>
          <p:cNvSpPr/>
          <p:nvPr/>
        </p:nvSpPr>
        <p:spPr>
          <a:xfrm flipV="1">
            <a:off x="2779267" y="1312396"/>
            <a:ext cx="1182641" cy="465884"/>
          </a:xfrm>
          <a:prstGeom prst="line">
            <a:avLst/>
          </a:prstGeom>
          <a:ln w="63500">
            <a:solidFill>
              <a:schemeClr val="accent6">
                <a:satOff val="-75221"/>
                <a:lumOff val="22254"/>
              </a:schemeClr>
            </a:solidFill>
            <a:miter/>
            <a:tailEnd type="triangle"/>
          </a:ln>
        </p:spPr>
        <p:txBody>
          <a:bodyPr lIns="45719" rIns="45719"/>
          <a:lstStyle/>
          <a:p>
            <a:pPr/>
          </a:p>
        </p:txBody>
      </p:sp>
      <p:sp>
        <p:nvSpPr>
          <p:cNvPr id="1125" name="prior"/>
          <p:cNvSpPr/>
          <p:nvPr/>
        </p:nvSpPr>
        <p:spPr>
          <a:xfrm>
            <a:off x="4281558" y="822153"/>
            <a:ext cx="1627141" cy="637098"/>
          </a:xfrm>
          <a:prstGeom prst="roundRect">
            <a:avLst>
              <a:gd name="adj" fmla="val 15000"/>
            </a:avLst>
          </a:prstGeom>
          <a:solidFill>
            <a:srgbClr val="CBD84C"/>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algn="ctr" defTabSz="821531">
              <a:defRPr sz="2800">
                <a:solidFill>
                  <a:srgbClr val="000000"/>
                </a:solidFill>
                <a:latin typeface="Lucida Console"/>
                <a:ea typeface="Lucida Console"/>
                <a:cs typeface="Lucida Console"/>
                <a:sym typeface="Lucida Console"/>
              </a:defRPr>
            </a:lvl1pPr>
          </a:lstStyle>
          <a:p>
            <a:pPr/>
            <a:r>
              <a:t>prior</a:t>
            </a:r>
          </a:p>
        </p:txBody>
      </p:sp>
      <p:sp>
        <p:nvSpPr>
          <p:cNvPr id="1126" name="Slide Number Placeholder 4"/>
          <p:cNvSpPr txBox="1"/>
          <p:nvPr>
            <p:ph type="sldNum" sz="quarter" idx="2"/>
          </p:nvPr>
        </p:nvSpPr>
        <p:spPr>
          <a:xfrm>
            <a:off x="11502936" y="6444934"/>
            <a:ext cx="203025" cy="177433"/>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127" name="latent image"/>
          <p:cNvSpPr txBox="1"/>
          <p:nvPr/>
        </p:nvSpPr>
        <p:spPr>
          <a:xfrm>
            <a:off x="964590" y="2670699"/>
            <a:ext cx="2041362" cy="48620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800"/>
            </a:lvl1pPr>
          </a:lstStyle>
          <a:p>
            <a:pPr/>
            <a:r>
              <a:t>latent image</a:t>
            </a:r>
          </a:p>
        </p:txBody>
      </p:sp>
      <p:sp>
        <p:nvSpPr>
          <p:cNvPr id="1128" name="unknown homographies"/>
          <p:cNvSpPr txBox="1"/>
          <p:nvPr/>
        </p:nvSpPr>
        <p:spPr>
          <a:xfrm>
            <a:off x="576810" y="5742802"/>
            <a:ext cx="3879960" cy="48620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800"/>
            </a:lvl1pPr>
          </a:lstStyle>
          <a:p>
            <a:pPr/>
            <a:r>
              <a:t>unknown homographies</a:t>
            </a:r>
          </a:p>
        </p:txBody>
      </p:sp>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32" name="Title 1"/>
          <p:cNvSpPr txBox="1"/>
          <p:nvPr>
            <p:ph type="title"/>
          </p:nvPr>
        </p:nvSpPr>
        <p:spPr>
          <a:xfrm>
            <a:off x="322431" y="2073"/>
            <a:ext cx="11095540" cy="799225"/>
          </a:xfrm>
          <a:prstGeom prst="rect">
            <a:avLst/>
          </a:prstGeom>
        </p:spPr>
        <p:txBody>
          <a:bodyPr/>
          <a:lstStyle>
            <a:lvl1pPr>
              <a:defRPr sz="3800"/>
            </a:lvl1pPr>
          </a:lstStyle>
          <a:p>
            <a:pPr/>
            <a:r>
              <a:t>Inverse problems: burst align &amp; demosaick</a:t>
            </a:r>
          </a:p>
        </p:txBody>
      </p:sp>
      <p:sp>
        <p:nvSpPr>
          <p:cNvPr id="1133" name="Square"/>
          <p:cNvSpPr/>
          <p:nvPr/>
        </p:nvSpPr>
        <p:spPr>
          <a:xfrm>
            <a:off x="1547962" y="1547712"/>
            <a:ext cx="874618" cy="874619"/>
          </a:xfrm>
          <a:prstGeom prst="rect">
            <a:avLst/>
          </a:prstGeom>
          <a:solidFill>
            <a:schemeClr val="accent1">
              <a:lumOff val="4782"/>
            </a:schemeClr>
          </a:solidFill>
          <a:ln w="50800">
            <a:solidFill>
              <a:srgbClr val="000000"/>
            </a:solidFill>
            <a:miter/>
          </a:ln>
        </p:spPr>
        <p:txBody>
          <a:bodyPr lIns="45719" rIns="45719" anchor="ctr"/>
          <a:lstStyle/>
          <a:p>
            <a:pPr algn="ctr">
              <a:defRPr sz="3200"/>
            </a:pPr>
          </a:p>
        </p:txBody>
      </p:sp>
      <p:sp>
        <p:nvSpPr>
          <p:cNvPr id="1134" name="Equation"/>
          <p:cNvSpPr txBox="1"/>
          <p:nvPr/>
        </p:nvSpPr>
        <p:spPr>
          <a:xfrm>
            <a:off x="1804295" y="1812428"/>
            <a:ext cx="361951" cy="345187"/>
          </a:xfrm>
          <a:prstGeom prst="rect">
            <a:avLst/>
          </a:prstGeom>
          <a:ln w="12700">
            <a:miter lim="400000"/>
          </a:ln>
        </p:spPr>
        <p:txBody>
          <a:bodyPr wrap="none" lIns="0" tIns="0" rIns="0" bIns="0">
            <a:spAutoFit/>
          </a:bodyPr>
          <a:lstStyle/>
          <a:p>
            <a:pPr latinLnBrk="1">
              <a:defRPr>
                <a:solidFill>
                  <a:srgbClr val="000000"/>
                </a:solidFill>
              </a:defRPr>
            </a:pPr>
            <a14:m>
              <m:oMathPara>
                <m:oMathParaPr>
                  <m:jc m:val="centerGroup"/>
                </m:oMathParaPr>
                <m:oMath>
                  <m:r>
                    <a:rPr xmlns:a="http://schemas.openxmlformats.org/drawingml/2006/main" sz="6000" i="1">
                      <a:solidFill>
                        <a:srgbClr val="001E38"/>
                      </a:solidFill>
                      <a:latin typeface="Cambria Math" panose="02040503050406030204" pitchFamily="18" charset="0"/>
                    </a:rPr>
                    <m:t>x</m:t>
                  </m:r>
                </m:oMath>
              </m:oMathPara>
            </a14:m>
            <a:endParaRPr sz="6000">
              <a:solidFill>
                <a:srgbClr val="001E38"/>
              </a:solidFill>
            </a:endParaRPr>
          </a:p>
        </p:txBody>
      </p:sp>
      <p:grpSp>
        <p:nvGrpSpPr>
          <p:cNvPr id="1138" name="Group"/>
          <p:cNvGrpSpPr/>
          <p:nvPr/>
        </p:nvGrpSpPr>
        <p:grpSpPr>
          <a:xfrm>
            <a:off x="169970" y="4696603"/>
            <a:ext cx="4306038" cy="982731"/>
            <a:chOff x="0" y="0"/>
            <a:chExt cx="4306037" cy="982729"/>
          </a:xfrm>
        </p:grpSpPr>
        <p:pic>
          <p:nvPicPr>
            <p:cNvPr id="1135" name="Image" descr="Image"/>
            <p:cNvPicPr>
              <a:picLocks noChangeAspect="1"/>
            </p:cNvPicPr>
            <p:nvPr/>
          </p:nvPicPr>
          <p:blipFill>
            <a:blip r:embed="rId3">
              <a:extLst/>
            </a:blip>
            <a:stretch>
              <a:fillRect/>
            </a:stretch>
          </p:blipFill>
          <p:spPr>
            <a:xfrm>
              <a:off x="1489082" y="0"/>
              <a:ext cx="1327872" cy="982730"/>
            </a:xfrm>
            <a:prstGeom prst="rect">
              <a:avLst/>
            </a:prstGeom>
            <a:ln w="12700" cap="flat">
              <a:noFill/>
              <a:miter lim="400000"/>
            </a:ln>
            <a:effectLst/>
          </p:spPr>
        </p:pic>
        <p:pic>
          <p:nvPicPr>
            <p:cNvPr id="1136" name="Image" descr="Image"/>
            <p:cNvPicPr>
              <a:picLocks noChangeAspect="1"/>
            </p:cNvPicPr>
            <p:nvPr/>
          </p:nvPicPr>
          <p:blipFill>
            <a:blip r:embed="rId3">
              <a:extLst/>
            </a:blip>
            <a:stretch>
              <a:fillRect/>
            </a:stretch>
          </p:blipFill>
          <p:spPr>
            <a:xfrm>
              <a:off x="0" y="0"/>
              <a:ext cx="1327871" cy="982730"/>
            </a:xfrm>
            <a:prstGeom prst="rect">
              <a:avLst/>
            </a:prstGeom>
            <a:ln w="12700" cap="flat">
              <a:noFill/>
              <a:miter lim="400000"/>
            </a:ln>
            <a:effectLst/>
          </p:spPr>
        </p:pic>
        <p:pic>
          <p:nvPicPr>
            <p:cNvPr id="1137" name="Image" descr="Image"/>
            <p:cNvPicPr>
              <a:picLocks noChangeAspect="1"/>
            </p:cNvPicPr>
            <p:nvPr/>
          </p:nvPicPr>
          <p:blipFill>
            <a:blip r:embed="rId3">
              <a:extLst/>
            </a:blip>
            <a:stretch>
              <a:fillRect/>
            </a:stretch>
          </p:blipFill>
          <p:spPr>
            <a:xfrm>
              <a:off x="2978166" y="0"/>
              <a:ext cx="1327872" cy="982730"/>
            </a:xfrm>
            <a:prstGeom prst="rect">
              <a:avLst/>
            </a:prstGeom>
            <a:ln w="12700" cap="flat">
              <a:noFill/>
              <a:miter lim="400000"/>
            </a:ln>
            <a:effectLst/>
          </p:spPr>
        </p:pic>
      </p:grpSp>
      <p:pic>
        <p:nvPicPr>
          <p:cNvPr id="1139" name="Image" descr="Image"/>
          <p:cNvPicPr>
            <a:picLocks noChangeAspect="1"/>
          </p:cNvPicPr>
          <p:nvPr/>
        </p:nvPicPr>
        <p:blipFill>
          <a:blip r:embed="rId4">
            <a:extLst/>
          </a:blip>
          <a:stretch>
            <a:fillRect/>
          </a:stretch>
        </p:blipFill>
        <p:spPr>
          <a:xfrm>
            <a:off x="8581158" y="1963286"/>
            <a:ext cx="3451510" cy="1900879"/>
          </a:xfrm>
          <a:prstGeom prst="rect">
            <a:avLst/>
          </a:prstGeom>
          <a:ln w="12700">
            <a:miter lim="400000"/>
          </a:ln>
        </p:spPr>
      </p:pic>
      <p:sp>
        <p:nvSpPr>
          <p:cNvPr id="1140" name="Line"/>
          <p:cNvSpPr/>
          <p:nvPr/>
        </p:nvSpPr>
        <p:spPr>
          <a:xfrm flipV="1">
            <a:off x="2779267" y="1312396"/>
            <a:ext cx="1182641" cy="465884"/>
          </a:xfrm>
          <a:prstGeom prst="line">
            <a:avLst/>
          </a:prstGeom>
          <a:ln w="63500">
            <a:solidFill>
              <a:schemeClr val="accent6">
                <a:satOff val="-75221"/>
                <a:lumOff val="22254"/>
              </a:schemeClr>
            </a:solidFill>
            <a:miter/>
            <a:tailEnd type="triangle"/>
          </a:ln>
        </p:spPr>
        <p:txBody>
          <a:bodyPr lIns="45719" rIns="45719"/>
          <a:lstStyle/>
          <a:p>
            <a:pPr/>
          </a:p>
        </p:txBody>
      </p:sp>
      <p:sp>
        <p:nvSpPr>
          <p:cNvPr id="1141" name="Line"/>
          <p:cNvSpPr/>
          <p:nvPr/>
        </p:nvSpPr>
        <p:spPr>
          <a:xfrm flipV="1">
            <a:off x="3139361" y="3257643"/>
            <a:ext cx="1391142" cy="1391142"/>
          </a:xfrm>
          <a:prstGeom prst="line">
            <a:avLst/>
          </a:prstGeom>
          <a:ln w="63500">
            <a:solidFill>
              <a:schemeClr val="accent6">
                <a:satOff val="-75221"/>
                <a:lumOff val="22254"/>
              </a:schemeClr>
            </a:solidFill>
            <a:miter/>
            <a:tailEnd type="triangle"/>
          </a:ln>
        </p:spPr>
        <p:txBody>
          <a:bodyPr lIns="45719" rIns="45719"/>
          <a:lstStyle/>
          <a:p>
            <a:pPr/>
          </a:p>
        </p:txBody>
      </p:sp>
      <p:sp>
        <p:nvSpPr>
          <p:cNvPr id="1142" name="warp"/>
          <p:cNvSpPr/>
          <p:nvPr/>
        </p:nvSpPr>
        <p:spPr>
          <a:xfrm>
            <a:off x="4055673" y="2595177"/>
            <a:ext cx="1191270" cy="637098"/>
          </a:xfrm>
          <a:prstGeom prst="roundRect">
            <a:avLst>
              <a:gd name="adj" fmla="val 15000"/>
            </a:avLst>
          </a:prstGeom>
          <a:solidFill>
            <a:srgbClr val="CBD84C"/>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algn="ctr" defTabSz="821531">
              <a:defRPr sz="2800">
                <a:solidFill>
                  <a:srgbClr val="000000"/>
                </a:solidFill>
                <a:latin typeface="Lucida Console"/>
                <a:ea typeface="Lucida Console"/>
                <a:cs typeface="Lucida Console"/>
                <a:sym typeface="Lucida Console"/>
              </a:defRPr>
            </a:lvl1pPr>
          </a:lstStyle>
          <a:p>
            <a:pPr/>
            <a:r>
              <a:t>warp</a:t>
            </a:r>
          </a:p>
        </p:txBody>
      </p:sp>
      <p:sp>
        <p:nvSpPr>
          <p:cNvPr id="1143" name="Line"/>
          <p:cNvSpPr/>
          <p:nvPr/>
        </p:nvSpPr>
        <p:spPr>
          <a:xfrm>
            <a:off x="5343606" y="3058559"/>
            <a:ext cx="715692" cy="1880584"/>
          </a:xfrm>
          <a:prstGeom prst="line">
            <a:avLst/>
          </a:prstGeom>
          <a:ln w="63500">
            <a:solidFill>
              <a:schemeClr val="accent6">
                <a:satOff val="-75221"/>
                <a:lumOff val="22254"/>
              </a:schemeClr>
            </a:solidFill>
            <a:miter/>
            <a:tailEnd type="triangle"/>
          </a:ln>
        </p:spPr>
        <p:txBody>
          <a:bodyPr lIns="45719" rIns="45719"/>
          <a:lstStyle/>
          <a:p>
            <a:pPr/>
          </a:p>
        </p:txBody>
      </p:sp>
      <p:sp>
        <p:nvSpPr>
          <p:cNvPr id="1144" name="observations…"/>
          <p:cNvSpPr txBox="1"/>
          <p:nvPr/>
        </p:nvSpPr>
        <p:spPr>
          <a:xfrm>
            <a:off x="8724412" y="4236759"/>
            <a:ext cx="3443621" cy="892608"/>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ctr">
              <a:defRPr sz="2800"/>
            </a:pPr>
            <a:r>
              <a:t>observations</a:t>
            </a:r>
          </a:p>
          <a:p>
            <a:pPr algn="ctr">
              <a:defRPr sz="2800"/>
            </a:pPr>
            <a:r>
              <a:t>(camera raw images)</a:t>
            </a:r>
          </a:p>
        </p:txBody>
      </p:sp>
      <p:sp>
        <p:nvSpPr>
          <p:cNvPr id="1145" name="Line"/>
          <p:cNvSpPr/>
          <p:nvPr/>
        </p:nvSpPr>
        <p:spPr>
          <a:xfrm flipV="1">
            <a:off x="7225703" y="2588722"/>
            <a:ext cx="1162885" cy="2231213"/>
          </a:xfrm>
          <a:prstGeom prst="line">
            <a:avLst/>
          </a:prstGeom>
          <a:ln w="63500">
            <a:solidFill>
              <a:schemeClr val="accent6">
                <a:satOff val="-75221"/>
                <a:lumOff val="22254"/>
              </a:schemeClr>
            </a:solidFill>
            <a:miter/>
            <a:tailEnd type="triangle"/>
          </a:ln>
        </p:spPr>
        <p:txBody>
          <a:bodyPr lIns="45719" rIns="45719"/>
          <a:lstStyle/>
          <a:p>
            <a:pPr/>
          </a:p>
        </p:txBody>
      </p:sp>
      <p:sp>
        <p:nvSpPr>
          <p:cNvPr id="1146" name="Line"/>
          <p:cNvSpPr/>
          <p:nvPr/>
        </p:nvSpPr>
        <p:spPr>
          <a:xfrm flipH="1">
            <a:off x="7668131" y="3226909"/>
            <a:ext cx="892294" cy="1551416"/>
          </a:xfrm>
          <a:prstGeom prst="line">
            <a:avLst/>
          </a:prstGeom>
          <a:ln w="76200">
            <a:solidFill>
              <a:schemeClr val="accent5">
                <a:satOff val="-32755"/>
                <a:lumOff val="-12196"/>
              </a:schemeClr>
            </a:solidFill>
            <a:miter/>
            <a:tailEnd type="triangle"/>
          </a:ln>
        </p:spPr>
        <p:txBody>
          <a:bodyPr lIns="45719" rIns="45719"/>
          <a:lstStyle/>
          <a:p>
            <a:pPr/>
          </a:p>
        </p:txBody>
      </p:sp>
      <p:sp>
        <p:nvSpPr>
          <p:cNvPr id="1147" name="Line"/>
          <p:cNvSpPr/>
          <p:nvPr/>
        </p:nvSpPr>
        <p:spPr>
          <a:xfrm flipH="1" flipV="1">
            <a:off x="5640008" y="2762747"/>
            <a:ext cx="724422" cy="1884165"/>
          </a:xfrm>
          <a:prstGeom prst="line">
            <a:avLst/>
          </a:prstGeom>
          <a:ln w="76200">
            <a:solidFill>
              <a:schemeClr val="accent5">
                <a:satOff val="-32755"/>
                <a:lumOff val="-12196"/>
              </a:schemeClr>
            </a:solidFill>
            <a:miter/>
            <a:tailEnd type="triangle"/>
          </a:ln>
        </p:spPr>
        <p:txBody>
          <a:bodyPr lIns="45719" rIns="45719"/>
          <a:lstStyle/>
          <a:p>
            <a:pPr/>
          </a:p>
        </p:txBody>
      </p:sp>
      <p:sp>
        <p:nvSpPr>
          <p:cNvPr id="1148" name="Line"/>
          <p:cNvSpPr/>
          <p:nvPr/>
        </p:nvSpPr>
        <p:spPr>
          <a:xfrm flipH="1">
            <a:off x="2753477" y="3314161"/>
            <a:ext cx="1194993" cy="1194992"/>
          </a:xfrm>
          <a:prstGeom prst="line">
            <a:avLst/>
          </a:prstGeom>
          <a:ln w="76200">
            <a:solidFill>
              <a:schemeClr val="accent5">
                <a:satOff val="-32755"/>
                <a:lumOff val="-12196"/>
              </a:schemeClr>
            </a:solidFill>
            <a:miter/>
            <a:tailEnd type="triangle"/>
          </a:ln>
        </p:spPr>
        <p:txBody>
          <a:bodyPr lIns="45719" rIns="45719"/>
          <a:lstStyle/>
          <a:p>
            <a:pPr/>
          </a:p>
        </p:txBody>
      </p:sp>
      <p:sp>
        <p:nvSpPr>
          <p:cNvPr id="1149" name="Line"/>
          <p:cNvSpPr/>
          <p:nvPr/>
        </p:nvSpPr>
        <p:spPr>
          <a:xfrm flipH="1" flipV="1">
            <a:off x="2910872" y="2226318"/>
            <a:ext cx="1180157" cy="395462"/>
          </a:xfrm>
          <a:prstGeom prst="line">
            <a:avLst/>
          </a:prstGeom>
          <a:ln w="76200">
            <a:solidFill>
              <a:schemeClr val="accent5">
                <a:satOff val="-32755"/>
                <a:lumOff val="-12196"/>
              </a:schemeClr>
            </a:solidFill>
            <a:miter/>
            <a:tailEnd type="triangle"/>
          </a:ln>
        </p:spPr>
        <p:txBody>
          <a:bodyPr lIns="45719" rIns="45719"/>
          <a:lstStyle/>
          <a:p>
            <a:pPr/>
          </a:p>
        </p:txBody>
      </p:sp>
      <p:pic>
        <p:nvPicPr>
          <p:cNvPr id="1150" name="Image" descr="Image"/>
          <p:cNvPicPr>
            <a:picLocks noChangeAspect="1"/>
          </p:cNvPicPr>
          <p:nvPr/>
        </p:nvPicPr>
        <p:blipFill>
          <a:blip r:embed="rId5">
            <a:extLst/>
          </a:blip>
          <a:stretch>
            <a:fillRect/>
          </a:stretch>
        </p:blipFill>
        <p:spPr>
          <a:xfrm>
            <a:off x="5332103" y="4663804"/>
            <a:ext cx="3056417" cy="1991038"/>
          </a:xfrm>
          <a:prstGeom prst="rect">
            <a:avLst/>
          </a:prstGeom>
          <a:ln w="12700">
            <a:miter lim="400000"/>
          </a:ln>
        </p:spPr>
      </p:pic>
      <p:sp>
        <p:nvSpPr>
          <p:cNvPr id="1151" name="prior"/>
          <p:cNvSpPr/>
          <p:nvPr/>
        </p:nvSpPr>
        <p:spPr>
          <a:xfrm>
            <a:off x="4281558" y="822153"/>
            <a:ext cx="1627141" cy="637098"/>
          </a:xfrm>
          <a:prstGeom prst="roundRect">
            <a:avLst>
              <a:gd name="adj" fmla="val 15000"/>
            </a:avLst>
          </a:prstGeom>
          <a:solidFill>
            <a:srgbClr val="CBD84C"/>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algn="ctr" defTabSz="821531">
              <a:defRPr sz="2800">
                <a:solidFill>
                  <a:srgbClr val="000000"/>
                </a:solidFill>
                <a:latin typeface="Lucida Console"/>
                <a:ea typeface="Lucida Console"/>
                <a:cs typeface="Lucida Console"/>
                <a:sym typeface="Lucida Console"/>
              </a:defRPr>
            </a:lvl1pPr>
          </a:lstStyle>
          <a:p>
            <a:pPr/>
            <a:r>
              <a:t>prior</a:t>
            </a:r>
          </a:p>
        </p:txBody>
      </p:sp>
      <p:sp>
        <p:nvSpPr>
          <p:cNvPr id="1152" name="Line"/>
          <p:cNvSpPr/>
          <p:nvPr/>
        </p:nvSpPr>
        <p:spPr>
          <a:xfrm>
            <a:off x="2921464" y="2532927"/>
            <a:ext cx="1180947" cy="417915"/>
          </a:xfrm>
          <a:prstGeom prst="line">
            <a:avLst/>
          </a:prstGeom>
          <a:ln w="63500">
            <a:solidFill>
              <a:schemeClr val="accent6">
                <a:satOff val="-75221"/>
                <a:lumOff val="22254"/>
              </a:schemeClr>
            </a:solidFill>
            <a:miter/>
            <a:tailEnd type="triangle"/>
          </a:ln>
        </p:spPr>
        <p:txBody>
          <a:bodyPr lIns="45719" rIns="45719"/>
          <a:lstStyle/>
          <a:p>
            <a:pPr/>
          </a:p>
        </p:txBody>
      </p:sp>
      <p:sp>
        <p:nvSpPr>
          <p:cNvPr id="1153" name="Line"/>
          <p:cNvSpPr/>
          <p:nvPr/>
        </p:nvSpPr>
        <p:spPr>
          <a:xfrm flipH="1">
            <a:off x="2910872" y="1565793"/>
            <a:ext cx="1180652" cy="397653"/>
          </a:xfrm>
          <a:prstGeom prst="line">
            <a:avLst/>
          </a:prstGeom>
          <a:ln w="76200">
            <a:solidFill>
              <a:schemeClr val="accent5">
                <a:satOff val="-32755"/>
                <a:lumOff val="-12196"/>
              </a:schemeClr>
            </a:solidFill>
            <a:miter/>
            <a:tailEnd type="triangle"/>
          </a:ln>
        </p:spPr>
        <p:txBody>
          <a:bodyPr lIns="45719" rIns="45719"/>
          <a:lstStyle/>
          <a:p>
            <a:pPr/>
          </a:p>
        </p:txBody>
      </p:sp>
      <p:sp>
        <p:nvSpPr>
          <p:cNvPr id="1154" name="Slide Number Placeholder 4"/>
          <p:cNvSpPr txBox="1"/>
          <p:nvPr>
            <p:ph type="sldNum" sz="quarter" idx="2"/>
          </p:nvPr>
        </p:nvSpPr>
        <p:spPr>
          <a:xfrm>
            <a:off x="11502936" y="6444934"/>
            <a:ext cx="203025" cy="177433"/>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155" name="latent image"/>
          <p:cNvSpPr txBox="1"/>
          <p:nvPr/>
        </p:nvSpPr>
        <p:spPr>
          <a:xfrm>
            <a:off x="964590" y="2670699"/>
            <a:ext cx="2041362" cy="48620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800"/>
            </a:lvl1pPr>
          </a:lstStyle>
          <a:p>
            <a:pPr/>
            <a:r>
              <a:t>latent image</a:t>
            </a:r>
          </a:p>
        </p:txBody>
      </p:sp>
      <p:sp>
        <p:nvSpPr>
          <p:cNvPr id="1156" name="unknown homographies"/>
          <p:cNvSpPr txBox="1"/>
          <p:nvPr/>
        </p:nvSpPr>
        <p:spPr>
          <a:xfrm>
            <a:off x="576810" y="5742802"/>
            <a:ext cx="3879960" cy="48620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800"/>
            </a:lvl1pPr>
          </a:lstStyle>
          <a:p>
            <a:pPr/>
            <a:r>
              <a:t>unknown homographies</a:t>
            </a:r>
          </a:p>
        </p:txBody>
      </p:sp>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60" name="Title 1"/>
          <p:cNvSpPr txBox="1"/>
          <p:nvPr>
            <p:ph type="title"/>
          </p:nvPr>
        </p:nvSpPr>
        <p:spPr>
          <a:xfrm>
            <a:off x="322431" y="2073"/>
            <a:ext cx="11095540" cy="799225"/>
          </a:xfrm>
          <a:prstGeom prst="rect">
            <a:avLst/>
          </a:prstGeom>
        </p:spPr>
        <p:txBody>
          <a:bodyPr/>
          <a:lstStyle>
            <a:lvl1pPr>
              <a:defRPr sz="3800"/>
            </a:lvl1pPr>
          </a:lstStyle>
          <a:p>
            <a:pPr/>
            <a:r>
              <a:t>Inverse problems: burst align &amp; demosaick</a:t>
            </a:r>
          </a:p>
        </p:txBody>
      </p:sp>
      <p:grpSp>
        <p:nvGrpSpPr>
          <p:cNvPr id="1163" name="Group"/>
          <p:cNvGrpSpPr/>
          <p:nvPr/>
        </p:nvGrpSpPr>
        <p:grpSpPr>
          <a:xfrm>
            <a:off x="658888" y="745403"/>
            <a:ext cx="10874224" cy="5031129"/>
            <a:chOff x="0" y="0"/>
            <a:chExt cx="10874223" cy="5031128"/>
          </a:xfrm>
        </p:grpSpPr>
        <p:pic>
          <p:nvPicPr>
            <p:cNvPr id="1161" name="burst_demosaic_fabric_ours.png" descr="burst_demosaic_fabric_ours.png"/>
            <p:cNvPicPr>
              <a:picLocks noChangeAspect="1"/>
            </p:cNvPicPr>
            <p:nvPr/>
          </p:nvPicPr>
          <p:blipFill>
            <a:blip r:embed="rId3">
              <a:extLst/>
            </a:blip>
            <a:srcRect l="0" t="0" r="0" b="0"/>
            <a:stretch>
              <a:fillRect/>
            </a:stretch>
          </p:blipFill>
          <p:spPr>
            <a:xfrm>
              <a:off x="5852152" y="9058"/>
              <a:ext cx="5022072" cy="5022071"/>
            </a:xfrm>
            <a:prstGeom prst="rect">
              <a:avLst/>
            </a:prstGeom>
            <a:ln w="12700" cap="flat">
              <a:solidFill>
                <a:schemeClr val="accent1">
                  <a:lumOff val="4782"/>
                </a:schemeClr>
              </a:solidFill>
              <a:prstDash val="solid"/>
              <a:miter lim="400000"/>
            </a:ln>
            <a:effectLst/>
          </p:spPr>
        </p:pic>
        <p:pic>
          <p:nvPicPr>
            <p:cNvPr id="1162" name="burst_demosaic_fabric_ahd.png" descr="burst_demosaic_fabric_ahd.png"/>
            <p:cNvPicPr>
              <a:picLocks noChangeAspect="1"/>
            </p:cNvPicPr>
            <p:nvPr/>
          </p:nvPicPr>
          <p:blipFill>
            <a:blip r:embed="rId4">
              <a:extLst/>
            </a:blip>
            <a:stretch>
              <a:fillRect/>
            </a:stretch>
          </p:blipFill>
          <p:spPr>
            <a:xfrm>
              <a:off x="0" y="0"/>
              <a:ext cx="5022071" cy="5022071"/>
            </a:xfrm>
            <a:prstGeom prst="rect">
              <a:avLst/>
            </a:prstGeom>
            <a:ln w="12700" cap="flat">
              <a:solidFill>
                <a:schemeClr val="accent1">
                  <a:lumOff val="4782"/>
                </a:schemeClr>
              </a:solidFill>
              <a:prstDash val="solid"/>
              <a:miter lim="400000"/>
            </a:ln>
            <a:effectLst/>
          </p:spPr>
        </p:pic>
      </p:grpSp>
      <p:sp>
        <p:nvSpPr>
          <p:cNvPr id="1164" name="one frame demosaicked…"/>
          <p:cNvSpPr txBox="1"/>
          <p:nvPr/>
        </p:nvSpPr>
        <p:spPr>
          <a:xfrm>
            <a:off x="971951" y="5747176"/>
            <a:ext cx="4327601" cy="994012"/>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lgn="ctr" defTabSz="821531">
              <a:defRPr sz="3000">
                <a:solidFill>
                  <a:srgbClr val="000000"/>
                </a:solidFill>
              </a:defRPr>
            </a:pPr>
            <a:r>
              <a:t>one frame demosaicked</a:t>
            </a:r>
          </a:p>
          <a:p>
            <a:pPr algn="ctr" defTabSz="821531">
              <a:defRPr sz="3000">
                <a:solidFill>
                  <a:srgbClr val="000000"/>
                </a:solidFill>
              </a:defRPr>
            </a:pPr>
            <a:r>
              <a:t>(AHD)</a:t>
            </a:r>
          </a:p>
        </p:txBody>
      </p:sp>
      <p:sp>
        <p:nvSpPr>
          <p:cNvPr id="1165" name="ours"/>
          <p:cNvSpPr txBox="1"/>
          <p:nvPr/>
        </p:nvSpPr>
        <p:spPr>
          <a:xfrm>
            <a:off x="8753719" y="5944442"/>
            <a:ext cx="946151" cy="599480"/>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defRPr sz="3200">
                <a:solidFill>
                  <a:srgbClr val="000000"/>
                </a:solidFill>
              </a:defRPr>
            </a:lvl1pPr>
          </a:lstStyle>
          <a:p>
            <a:pPr/>
            <a:r>
              <a:t>ours</a:t>
            </a:r>
          </a:p>
        </p:txBody>
      </p:sp>
      <p:sp>
        <p:nvSpPr>
          <p:cNvPr id="1166" name="Line"/>
          <p:cNvSpPr/>
          <p:nvPr/>
        </p:nvSpPr>
        <p:spPr>
          <a:xfrm flipV="1">
            <a:off x="1779169" y="4150770"/>
            <a:ext cx="904867" cy="904868"/>
          </a:xfrm>
          <a:prstGeom prst="line">
            <a:avLst/>
          </a:prstGeom>
          <a:ln w="127000">
            <a:solidFill>
              <a:schemeClr val="accent1">
                <a:lumOff val="4782"/>
              </a:schemeClr>
            </a:solidFill>
            <a:miter lim="400000"/>
            <a:tailEnd type="triangle"/>
          </a:ln>
        </p:spPr>
        <p:txBody>
          <a:bodyPr lIns="27093" tIns="27093" rIns="27093" bIns="27093" anchor="ctr"/>
          <a:lstStyle/>
          <a:p>
            <a:pPr algn="ctr" defTabSz="587022">
              <a:defRPr b="1" sz="2200">
                <a:solidFill>
                  <a:schemeClr val="accent1">
                    <a:lumOff val="4782"/>
                  </a:schemeClr>
                </a:solidFill>
                <a:latin typeface="+mj-lt"/>
                <a:ea typeface="+mj-ea"/>
                <a:cs typeface="+mj-cs"/>
                <a:sym typeface="Helvetica"/>
              </a:defRPr>
            </a:pPr>
          </a:p>
        </p:txBody>
      </p:sp>
      <p:sp>
        <p:nvSpPr>
          <p:cNvPr id="1167" name="Slide Number Placeholder 4"/>
          <p:cNvSpPr txBox="1"/>
          <p:nvPr>
            <p:ph type="sldNum" sz="quarter" idx="2"/>
          </p:nvPr>
        </p:nvSpPr>
        <p:spPr>
          <a:xfrm>
            <a:off x="11502936" y="6444934"/>
            <a:ext cx="203025" cy="177433"/>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168" name="Moiré"/>
          <p:cNvSpPr txBox="1"/>
          <p:nvPr/>
        </p:nvSpPr>
        <p:spPr>
          <a:xfrm>
            <a:off x="1458492" y="5096116"/>
            <a:ext cx="1247365" cy="609884"/>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3600">
                <a:solidFill>
                  <a:schemeClr val="accent1">
                    <a:lumOff val="4782"/>
                  </a:schemeClr>
                </a:solidFill>
              </a:defRPr>
            </a:lvl1pPr>
          </a:lstStyle>
          <a:p>
            <a:pPr/>
            <a:r>
              <a:t>Moiré</a:t>
            </a:r>
          </a:p>
        </p:txBody>
      </p:sp>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72" name="Title 1"/>
          <p:cNvSpPr txBox="1"/>
          <p:nvPr>
            <p:ph type="title"/>
          </p:nvPr>
        </p:nvSpPr>
        <p:spPr>
          <a:xfrm>
            <a:off x="322431" y="191408"/>
            <a:ext cx="11095540" cy="799225"/>
          </a:xfrm>
          <a:prstGeom prst="rect">
            <a:avLst/>
          </a:prstGeom>
        </p:spPr>
        <p:txBody>
          <a:bodyPr/>
          <a:lstStyle>
            <a:lvl1pPr>
              <a:defRPr sz="3800"/>
            </a:lvl1pPr>
          </a:lstStyle>
          <a:p>
            <a:pPr/>
            <a:r>
              <a:t>Gradients are useful for deep learning</a:t>
            </a:r>
          </a:p>
        </p:txBody>
      </p:sp>
      <p:pic>
        <p:nvPicPr>
          <p:cNvPr id="1173" name="Image" descr="Image"/>
          <p:cNvPicPr>
            <a:picLocks noChangeAspect="1"/>
          </p:cNvPicPr>
          <p:nvPr/>
        </p:nvPicPr>
        <p:blipFill>
          <a:blip r:embed="rId3">
            <a:extLst/>
          </a:blip>
          <a:stretch>
            <a:fillRect/>
          </a:stretch>
        </p:blipFill>
        <p:spPr>
          <a:xfrm>
            <a:off x="904120" y="959998"/>
            <a:ext cx="1432359" cy="1432359"/>
          </a:xfrm>
          <a:prstGeom prst="rect">
            <a:avLst/>
          </a:prstGeom>
          <a:ln w="12700">
            <a:miter lim="400000"/>
          </a:ln>
        </p:spPr>
      </p:pic>
      <p:pic>
        <p:nvPicPr>
          <p:cNvPr id="1174" name="Image" descr="Image"/>
          <p:cNvPicPr>
            <a:picLocks noChangeAspect="1"/>
          </p:cNvPicPr>
          <p:nvPr/>
        </p:nvPicPr>
        <p:blipFill>
          <a:blip r:embed="rId4">
            <a:extLst/>
          </a:blip>
          <a:stretch>
            <a:fillRect/>
          </a:stretch>
        </p:blipFill>
        <p:spPr>
          <a:xfrm>
            <a:off x="879903" y="4787288"/>
            <a:ext cx="1480793" cy="1477443"/>
          </a:xfrm>
          <a:prstGeom prst="rect">
            <a:avLst/>
          </a:prstGeom>
          <a:ln w="12700">
            <a:miter lim="400000"/>
          </a:ln>
        </p:spPr>
      </p:pic>
      <p:grpSp>
        <p:nvGrpSpPr>
          <p:cNvPr id="1179" name="Group"/>
          <p:cNvGrpSpPr/>
          <p:nvPr/>
        </p:nvGrpSpPr>
        <p:grpSpPr>
          <a:xfrm>
            <a:off x="777670" y="2956189"/>
            <a:ext cx="1685259" cy="1267268"/>
            <a:chOff x="0" y="0"/>
            <a:chExt cx="1685258" cy="1267267"/>
          </a:xfrm>
        </p:grpSpPr>
        <p:sp>
          <p:nvSpPr>
            <p:cNvPr id="1175" name="Shape"/>
            <p:cNvSpPr/>
            <p:nvPr/>
          </p:nvSpPr>
          <p:spPr>
            <a:xfrm>
              <a:off x="0" y="0"/>
              <a:ext cx="1304259" cy="8862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922" y="0"/>
                  </a:moveTo>
                  <a:lnTo>
                    <a:pt x="21600" y="0"/>
                  </a:lnTo>
                  <a:lnTo>
                    <a:pt x="14678" y="21600"/>
                  </a:lnTo>
                  <a:lnTo>
                    <a:pt x="0" y="21600"/>
                  </a:lnTo>
                  <a:lnTo>
                    <a:pt x="6922" y="0"/>
                  </a:lnTo>
                  <a:close/>
                </a:path>
              </a:pathLst>
            </a:custGeom>
            <a:solidFill>
              <a:srgbClr val="CBD84C">
                <a:alpha val="50024"/>
              </a:srgbClr>
            </a:solidFill>
            <a:ln w="12700" cap="flat">
              <a:noFill/>
              <a:miter lim="400000"/>
            </a:ln>
            <a:effectLst/>
          </p:spPr>
          <p:txBody>
            <a:bodyPr wrap="square" lIns="45719" tIns="45719" rIns="45719" bIns="45719" numCol="1" anchor="ctr">
              <a:noAutofit/>
            </a:bodyPr>
            <a:lstStyle/>
            <a:p>
              <a:pPr/>
            </a:p>
          </p:txBody>
        </p:sp>
        <p:sp>
          <p:nvSpPr>
            <p:cNvPr id="1176" name="Shape"/>
            <p:cNvSpPr/>
            <p:nvPr/>
          </p:nvSpPr>
          <p:spPr>
            <a:xfrm>
              <a:off x="127000" y="126999"/>
              <a:ext cx="1304259" cy="88626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922" y="0"/>
                  </a:moveTo>
                  <a:lnTo>
                    <a:pt x="21600" y="0"/>
                  </a:lnTo>
                  <a:lnTo>
                    <a:pt x="14678" y="21600"/>
                  </a:lnTo>
                  <a:lnTo>
                    <a:pt x="0" y="21600"/>
                  </a:lnTo>
                  <a:lnTo>
                    <a:pt x="6922" y="0"/>
                  </a:lnTo>
                  <a:close/>
                </a:path>
              </a:pathLst>
            </a:custGeom>
            <a:solidFill>
              <a:srgbClr val="CBD84C">
                <a:alpha val="50024"/>
              </a:srgbClr>
            </a:solidFill>
            <a:ln w="12700" cap="flat">
              <a:noFill/>
              <a:miter lim="400000"/>
            </a:ln>
            <a:effectLst/>
          </p:spPr>
          <p:txBody>
            <a:bodyPr wrap="square" lIns="45719" tIns="45719" rIns="45719" bIns="45719" numCol="1" anchor="ctr">
              <a:noAutofit/>
            </a:bodyPr>
            <a:lstStyle/>
            <a:p>
              <a:pPr/>
            </a:p>
          </p:txBody>
        </p:sp>
        <p:sp>
          <p:nvSpPr>
            <p:cNvPr id="1177" name="Shape"/>
            <p:cNvSpPr/>
            <p:nvPr/>
          </p:nvSpPr>
          <p:spPr>
            <a:xfrm>
              <a:off x="254000" y="253999"/>
              <a:ext cx="1304259" cy="88626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922" y="0"/>
                  </a:moveTo>
                  <a:lnTo>
                    <a:pt x="21600" y="0"/>
                  </a:lnTo>
                  <a:lnTo>
                    <a:pt x="14678" y="21600"/>
                  </a:lnTo>
                  <a:lnTo>
                    <a:pt x="0" y="21600"/>
                  </a:lnTo>
                  <a:lnTo>
                    <a:pt x="6922" y="0"/>
                  </a:lnTo>
                  <a:close/>
                </a:path>
              </a:pathLst>
            </a:custGeom>
            <a:solidFill>
              <a:srgbClr val="CBD84C">
                <a:alpha val="50024"/>
              </a:srgbClr>
            </a:solidFill>
            <a:ln w="12700" cap="flat">
              <a:noFill/>
              <a:miter lim="400000"/>
            </a:ln>
            <a:effectLst/>
          </p:spPr>
          <p:txBody>
            <a:bodyPr wrap="square" lIns="45719" tIns="45719" rIns="45719" bIns="45719" numCol="1" anchor="ctr">
              <a:noAutofit/>
            </a:bodyPr>
            <a:lstStyle/>
            <a:p>
              <a:pPr/>
            </a:p>
          </p:txBody>
        </p:sp>
        <p:sp>
          <p:nvSpPr>
            <p:cNvPr id="1178" name="Shape"/>
            <p:cNvSpPr/>
            <p:nvPr/>
          </p:nvSpPr>
          <p:spPr>
            <a:xfrm>
              <a:off x="381000" y="380999"/>
              <a:ext cx="1304259" cy="88626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922" y="0"/>
                  </a:moveTo>
                  <a:lnTo>
                    <a:pt x="21600" y="0"/>
                  </a:lnTo>
                  <a:lnTo>
                    <a:pt x="14678" y="21600"/>
                  </a:lnTo>
                  <a:lnTo>
                    <a:pt x="0" y="21600"/>
                  </a:lnTo>
                  <a:lnTo>
                    <a:pt x="6922" y="0"/>
                  </a:lnTo>
                  <a:close/>
                </a:path>
              </a:pathLst>
            </a:custGeom>
            <a:solidFill>
              <a:srgbClr val="CBD84C">
                <a:alpha val="50024"/>
              </a:srgbClr>
            </a:solidFill>
            <a:ln w="12700" cap="flat">
              <a:noFill/>
              <a:miter lim="400000"/>
            </a:ln>
            <a:effectLst/>
          </p:spPr>
          <p:txBody>
            <a:bodyPr wrap="square" lIns="45719" tIns="45719" rIns="45719" bIns="45719" numCol="1" anchor="ctr">
              <a:noAutofit/>
            </a:bodyPr>
            <a:lstStyle/>
            <a:p>
              <a:pPr/>
            </a:p>
          </p:txBody>
        </p:sp>
      </p:grpSp>
      <p:sp>
        <p:nvSpPr>
          <p:cNvPr id="1180" name="Line"/>
          <p:cNvSpPr/>
          <p:nvPr/>
        </p:nvSpPr>
        <p:spPr>
          <a:xfrm>
            <a:off x="1620299" y="2463611"/>
            <a:ext cx="1" cy="421324"/>
          </a:xfrm>
          <a:prstGeom prst="line">
            <a:avLst/>
          </a:prstGeom>
          <a:ln w="63500">
            <a:solidFill>
              <a:schemeClr val="accent6">
                <a:satOff val="-75221"/>
                <a:lumOff val="22254"/>
              </a:schemeClr>
            </a:solidFill>
            <a:miter/>
            <a:tailEnd type="triangle"/>
          </a:ln>
        </p:spPr>
        <p:txBody>
          <a:bodyPr lIns="45719" rIns="45719"/>
          <a:lstStyle/>
          <a:p>
            <a:pPr/>
          </a:p>
        </p:txBody>
      </p:sp>
      <p:sp>
        <p:nvSpPr>
          <p:cNvPr id="1181" name="Line"/>
          <p:cNvSpPr/>
          <p:nvPr/>
        </p:nvSpPr>
        <p:spPr>
          <a:xfrm>
            <a:off x="1620299" y="4294710"/>
            <a:ext cx="1" cy="421324"/>
          </a:xfrm>
          <a:prstGeom prst="line">
            <a:avLst/>
          </a:prstGeom>
          <a:ln w="63500">
            <a:solidFill>
              <a:schemeClr val="accent6">
                <a:satOff val="-75221"/>
                <a:lumOff val="22254"/>
              </a:schemeClr>
            </a:solidFill>
            <a:miter/>
            <a:tailEnd type="triangle"/>
          </a:ln>
        </p:spPr>
        <p:txBody>
          <a:bodyPr lIns="45719" rIns="45719"/>
          <a:lstStyle/>
          <a:p>
            <a:pPr/>
          </a:p>
        </p:txBody>
      </p:sp>
      <p:sp>
        <p:nvSpPr>
          <p:cNvPr id="1182" name="deep learning"/>
          <p:cNvSpPr txBox="1"/>
          <p:nvPr/>
        </p:nvSpPr>
        <p:spPr>
          <a:xfrm>
            <a:off x="490664" y="6335984"/>
            <a:ext cx="2259271" cy="486208"/>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800"/>
            </a:lvl1pPr>
          </a:lstStyle>
          <a:p>
            <a:pPr/>
            <a:r>
              <a:t>deep learning</a:t>
            </a:r>
          </a:p>
        </p:txBody>
      </p:sp>
      <p:sp>
        <p:nvSpPr>
          <p:cNvPr id="1183" name="Line"/>
          <p:cNvSpPr/>
          <p:nvPr/>
        </p:nvSpPr>
        <p:spPr>
          <a:xfrm flipV="1">
            <a:off x="2035182" y="4294710"/>
            <a:ext cx="1" cy="421324"/>
          </a:xfrm>
          <a:prstGeom prst="line">
            <a:avLst/>
          </a:prstGeom>
          <a:ln w="63500">
            <a:solidFill>
              <a:schemeClr val="accent5">
                <a:satOff val="-32755"/>
                <a:lumOff val="-12196"/>
              </a:schemeClr>
            </a:solidFill>
            <a:miter/>
            <a:tailEnd type="triangle"/>
          </a:ln>
        </p:spPr>
        <p:txBody>
          <a:bodyPr lIns="45719" rIns="45719"/>
          <a:lstStyle/>
          <a:p>
            <a:pPr/>
          </a:p>
        </p:txBody>
      </p:sp>
      <p:sp>
        <p:nvSpPr>
          <p:cNvPr id="1184" name="Slide Number Placeholder 4"/>
          <p:cNvSpPr txBox="1"/>
          <p:nvPr>
            <p:ph type="sldNum" sz="quarter" idx="2"/>
          </p:nvPr>
        </p:nvSpPr>
        <p:spPr>
          <a:xfrm>
            <a:off x="11502936" y="6444934"/>
            <a:ext cx="203025" cy="177433"/>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0" name="Title 1"/>
          <p:cNvSpPr txBox="1"/>
          <p:nvPr>
            <p:ph type="title"/>
          </p:nvPr>
        </p:nvSpPr>
        <p:spPr>
          <a:xfrm>
            <a:off x="322431" y="191408"/>
            <a:ext cx="11547138" cy="799225"/>
          </a:xfrm>
          <a:prstGeom prst="rect">
            <a:avLst/>
          </a:prstGeom>
        </p:spPr>
        <p:txBody>
          <a:bodyPr/>
          <a:lstStyle>
            <a:lvl1pPr defTabSz="877823">
              <a:defRPr sz="3648"/>
            </a:lvl1pPr>
          </a:lstStyle>
          <a:p>
            <a:pPr/>
            <a:r>
              <a:t>Differentiable image processing @ SIGGRAPH 2018</a:t>
            </a:r>
          </a:p>
        </p:txBody>
      </p:sp>
      <p:sp>
        <p:nvSpPr>
          <p:cNvPr id="261" name="Slide Number Placeholder 4"/>
          <p:cNvSpPr txBox="1"/>
          <p:nvPr>
            <p:ph type="sldNum" sz="quarter" idx="2"/>
          </p:nvPr>
        </p:nvSpPr>
        <p:spPr>
          <a:xfrm>
            <a:off x="11552378" y="6444934"/>
            <a:ext cx="153583" cy="177433"/>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62" name="Image" descr="Image"/>
          <p:cNvPicPr>
            <a:picLocks noChangeAspect="1"/>
          </p:cNvPicPr>
          <p:nvPr/>
        </p:nvPicPr>
        <p:blipFill>
          <a:blip r:embed="rId3">
            <a:extLst/>
          </a:blip>
          <a:stretch>
            <a:fillRect/>
          </a:stretch>
        </p:blipFill>
        <p:spPr>
          <a:xfrm>
            <a:off x="333317" y="1330307"/>
            <a:ext cx="5816601" cy="3429001"/>
          </a:xfrm>
          <a:prstGeom prst="rect">
            <a:avLst/>
          </a:prstGeom>
          <a:ln w="12700">
            <a:miter lim="400000"/>
          </a:ln>
        </p:spPr>
      </p:pic>
      <p:sp>
        <p:nvSpPr>
          <p:cNvPr id="263" name="Zhou et al.…"/>
          <p:cNvSpPr txBox="1"/>
          <p:nvPr/>
        </p:nvSpPr>
        <p:spPr>
          <a:xfrm>
            <a:off x="588409" y="5098982"/>
            <a:ext cx="5306418" cy="1539281"/>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lvl="1" indent="0" algn="ctr" defTabSz="821531">
              <a:defRPr sz="3200">
                <a:solidFill>
                  <a:srgbClr val="000000"/>
                </a:solidFill>
              </a:defRPr>
            </a:pPr>
            <a:r>
              <a:t>Zhou et al.</a:t>
            </a:r>
          </a:p>
          <a:p>
            <a:pPr lvl="1" indent="0" algn="ctr" defTabSz="821531">
              <a:defRPr sz="3200">
                <a:solidFill>
                  <a:srgbClr val="000000"/>
                </a:solidFill>
              </a:defRPr>
            </a:pPr>
            <a:r>
              <a:t>stereo magnification</a:t>
            </a:r>
          </a:p>
          <a:p>
            <a:pPr algn="ctr" defTabSz="821531">
              <a:defRPr i="1" sz="3200">
                <a:solidFill>
                  <a:srgbClr val="000000"/>
                </a:solidFill>
              </a:defRPr>
            </a:pPr>
            <a:r>
              <a:t>differentiable rendering layer</a:t>
            </a:r>
          </a:p>
        </p:txBody>
      </p:sp>
      <p:pic>
        <p:nvPicPr>
          <p:cNvPr id="264" name="Image" descr="Image"/>
          <p:cNvPicPr>
            <a:picLocks noChangeAspect="1"/>
          </p:cNvPicPr>
          <p:nvPr/>
        </p:nvPicPr>
        <p:blipFill>
          <a:blip r:embed="rId4">
            <a:extLst/>
          </a:blip>
          <a:stretch>
            <a:fillRect/>
          </a:stretch>
        </p:blipFill>
        <p:spPr>
          <a:xfrm>
            <a:off x="6291143" y="1644901"/>
            <a:ext cx="5700746" cy="2799813"/>
          </a:xfrm>
          <a:prstGeom prst="rect">
            <a:avLst/>
          </a:prstGeom>
          <a:ln w="12700">
            <a:miter lim="400000"/>
          </a:ln>
        </p:spPr>
      </p:pic>
      <p:sp>
        <p:nvSpPr>
          <p:cNvPr id="265" name="Sitzmann et al.…"/>
          <p:cNvSpPr txBox="1"/>
          <p:nvPr/>
        </p:nvSpPr>
        <p:spPr>
          <a:xfrm>
            <a:off x="6781895" y="5098982"/>
            <a:ext cx="4719241" cy="1539281"/>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lvl="1" indent="0" algn="ctr" defTabSz="821531">
              <a:defRPr sz="3200">
                <a:solidFill>
                  <a:srgbClr val="000000"/>
                </a:solidFill>
              </a:defRPr>
            </a:pPr>
            <a:r>
              <a:t>Sitzmann et al.</a:t>
            </a:r>
          </a:p>
          <a:p>
            <a:pPr lvl="1" indent="0" algn="ctr" defTabSz="821531">
              <a:defRPr sz="3200">
                <a:solidFill>
                  <a:srgbClr val="000000"/>
                </a:solidFill>
              </a:defRPr>
            </a:pPr>
            <a:r>
              <a:t>end-to-end optics design</a:t>
            </a:r>
          </a:p>
          <a:p>
            <a:pPr algn="ctr" defTabSz="821531">
              <a:defRPr i="1" sz="3200">
                <a:solidFill>
                  <a:srgbClr val="000000"/>
                </a:solidFill>
              </a:defRPr>
            </a:pPr>
            <a:r>
              <a:t>differentiable optics</a:t>
            </a:r>
          </a:p>
        </p:txBody>
      </p:sp>
    </p:spTree>
  </p:cSld>
  <p:clrMapOvr>
    <a:masterClrMapping/>
  </p:clrMapOvr>
  <p:transition xmlns:p14="http://schemas.microsoft.com/office/powerpoint/2010/main" spd="med" advClick="1"/>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88" name="Title 1"/>
          <p:cNvSpPr txBox="1"/>
          <p:nvPr>
            <p:ph type="title"/>
          </p:nvPr>
        </p:nvSpPr>
        <p:spPr>
          <a:xfrm>
            <a:off x="322431" y="191408"/>
            <a:ext cx="11095540" cy="799225"/>
          </a:xfrm>
          <a:prstGeom prst="rect">
            <a:avLst/>
          </a:prstGeom>
        </p:spPr>
        <p:txBody>
          <a:bodyPr/>
          <a:lstStyle>
            <a:lvl1pPr>
              <a:defRPr sz="3800"/>
            </a:lvl1pPr>
          </a:lstStyle>
          <a:p>
            <a:pPr/>
            <a:r>
              <a:t>Designing custom operators for deep learning</a:t>
            </a:r>
          </a:p>
        </p:txBody>
      </p:sp>
      <p:sp>
        <p:nvSpPr>
          <p:cNvPr id="1189" name="Slide Number Placeholder 4"/>
          <p:cNvSpPr txBox="1"/>
          <p:nvPr>
            <p:ph type="sldNum" sz="quarter" idx="2"/>
          </p:nvPr>
        </p:nvSpPr>
        <p:spPr>
          <a:xfrm>
            <a:off x="11502936" y="6444934"/>
            <a:ext cx="203025" cy="177433"/>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90" name="Image" descr="Image"/>
          <p:cNvPicPr>
            <a:picLocks noChangeAspect="1"/>
          </p:cNvPicPr>
          <p:nvPr/>
        </p:nvPicPr>
        <p:blipFill>
          <a:blip r:embed="rId3">
            <a:extLst/>
          </a:blip>
          <a:stretch>
            <a:fillRect/>
          </a:stretch>
        </p:blipFill>
        <p:spPr>
          <a:xfrm>
            <a:off x="8479848" y="970019"/>
            <a:ext cx="2526400" cy="3346225"/>
          </a:xfrm>
          <a:prstGeom prst="rect">
            <a:avLst/>
          </a:prstGeom>
          <a:ln w="12700">
            <a:miter lim="400000"/>
          </a:ln>
        </p:spPr>
      </p:pic>
      <p:sp>
        <p:nvSpPr>
          <p:cNvPr id="1191" name="Ours"/>
          <p:cNvSpPr txBox="1"/>
          <p:nvPr/>
        </p:nvSpPr>
        <p:spPr>
          <a:xfrm>
            <a:off x="8456099" y="4472571"/>
            <a:ext cx="985541" cy="537643"/>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defRPr b="1" sz="2800">
                <a:solidFill>
                  <a:srgbClr val="000000"/>
                </a:solidFill>
              </a:defRPr>
            </a:lvl1pPr>
          </a:lstStyle>
          <a:p>
            <a:pPr/>
            <a:r>
              <a:t>Ours</a:t>
            </a:r>
          </a:p>
        </p:txBody>
      </p:sp>
      <p:sp>
        <p:nvSpPr>
          <p:cNvPr id="1192" name="24 lines"/>
          <p:cNvSpPr txBox="1"/>
          <p:nvPr/>
        </p:nvSpPr>
        <p:spPr>
          <a:xfrm>
            <a:off x="9767515" y="4472571"/>
            <a:ext cx="1381250" cy="537643"/>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defRPr sz="2800">
                <a:solidFill>
                  <a:srgbClr val="000000"/>
                </a:solidFill>
              </a:defRPr>
            </a:lvl1pPr>
          </a:lstStyle>
          <a:p>
            <a:pPr/>
            <a:r>
              <a:t>24 lines</a:t>
            </a:r>
          </a:p>
        </p:txBody>
      </p:sp>
      <p:sp>
        <p:nvSpPr>
          <p:cNvPr id="1193" name="64 ms (1M pix)…"/>
          <p:cNvSpPr txBox="1"/>
          <p:nvPr/>
        </p:nvSpPr>
        <p:spPr>
          <a:xfrm>
            <a:off x="8390708" y="4944204"/>
            <a:ext cx="2704680" cy="944043"/>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lgn="r" defTabSz="821531">
              <a:defRPr sz="2800">
                <a:solidFill>
                  <a:srgbClr val="000000"/>
                </a:solidFill>
              </a:defRPr>
            </a:pPr>
            <a:r>
              <a:t>64 ms (1M pix)</a:t>
            </a:r>
          </a:p>
          <a:p>
            <a:pPr algn="r" defTabSz="821531">
              <a:defRPr sz="2800">
                <a:solidFill>
                  <a:srgbClr val="000000"/>
                </a:solidFill>
              </a:defRPr>
            </a:pPr>
            <a:r>
              <a:t>165 ms</a:t>
            </a:r>
            <a:r>
              <a:t> (4M pix)</a:t>
            </a:r>
          </a:p>
        </p:txBody>
      </p:sp>
      <p:pic>
        <p:nvPicPr>
          <p:cNvPr id="1194" name="Image" descr="Image"/>
          <p:cNvPicPr>
            <a:picLocks noChangeAspect="1"/>
          </p:cNvPicPr>
          <p:nvPr/>
        </p:nvPicPr>
        <p:blipFill>
          <a:blip r:embed="rId4">
            <a:extLst/>
          </a:blip>
          <a:stretch>
            <a:fillRect/>
          </a:stretch>
        </p:blipFill>
        <p:spPr>
          <a:xfrm>
            <a:off x="804014" y="969753"/>
            <a:ext cx="2526400" cy="3340937"/>
          </a:xfrm>
          <a:prstGeom prst="rect">
            <a:avLst/>
          </a:prstGeom>
          <a:ln w="12700">
            <a:miter lim="400000"/>
          </a:ln>
        </p:spPr>
      </p:pic>
      <p:sp>
        <p:nvSpPr>
          <p:cNvPr id="1195" name="CUDA"/>
          <p:cNvSpPr txBox="1"/>
          <p:nvPr/>
        </p:nvSpPr>
        <p:spPr>
          <a:xfrm>
            <a:off x="591638" y="4469661"/>
            <a:ext cx="1182787" cy="537642"/>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defRPr b="1" sz="2800">
                <a:solidFill>
                  <a:srgbClr val="000000"/>
                </a:solidFill>
              </a:defRPr>
            </a:lvl1pPr>
          </a:lstStyle>
          <a:p>
            <a:pPr/>
            <a:r>
              <a:t>CUDA</a:t>
            </a:r>
          </a:p>
        </p:txBody>
      </p:sp>
      <p:sp>
        <p:nvSpPr>
          <p:cNvPr id="1196" name="308 lines"/>
          <p:cNvSpPr txBox="1"/>
          <p:nvPr/>
        </p:nvSpPr>
        <p:spPr>
          <a:xfrm>
            <a:off x="2018392" y="4469661"/>
            <a:ext cx="1579018" cy="537642"/>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defRPr sz="2800">
                <a:solidFill>
                  <a:srgbClr val="000000"/>
                </a:solidFill>
              </a:defRPr>
            </a:lvl1pPr>
          </a:lstStyle>
          <a:p>
            <a:pPr/>
            <a:r>
              <a:t>308 lines</a:t>
            </a:r>
          </a:p>
        </p:txBody>
      </p:sp>
      <p:sp>
        <p:nvSpPr>
          <p:cNvPr id="1197" name="red region: gradient code"/>
          <p:cNvSpPr txBox="1"/>
          <p:nvPr/>
        </p:nvSpPr>
        <p:spPr>
          <a:xfrm>
            <a:off x="233656" y="5953824"/>
            <a:ext cx="4109369" cy="537643"/>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defRPr sz="2800">
                <a:solidFill>
                  <a:srgbClr val="FF644E"/>
                </a:solidFill>
              </a:defRPr>
            </a:lvl1pPr>
          </a:lstStyle>
          <a:p>
            <a:pPr/>
            <a:r>
              <a:t>red region: gradient code</a:t>
            </a:r>
          </a:p>
        </p:txBody>
      </p:sp>
      <p:sp>
        <p:nvSpPr>
          <p:cNvPr id="1198" name="430 ms (1M pix)…"/>
          <p:cNvSpPr txBox="1"/>
          <p:nvPr/>
        </p:nvSpPr>
        <p:spPr>
          <a:xfrm>
            <a:off x="615991" y="4941294"/>
            <a:ext cx="2902447" cy="944043"/>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lgn="r" defTabSz="821531">
              <a:defRPr sz="2800">
                <a:solidFill>
                  <a:srgbClr val="000000"/>
                </a:solidFill>
              </a:defRPr>
            </a:pPr>
            <a:r>
              <a:t>430 ms (1M pix)</a:t>
            </a:r>
          </a:p>
          <a:p>
            <a:pPr algn="r" defTabSz="821531">
              <a:defRPr sz="2800">
                <a:solidFill>
                  <a:srgbClr val="000000"/>
                </a:solidFill>
              </a:defRPr>
            </a:pPr>
            <a:r>
              <a:t>2270 ms (4M pix)</a:t>
            </a:r>
          </a:p>
        </p:txBody>
      </p:sp>
      <p:pic>
        <p:nvPicPr>
          <p:cNvPr id="1199" name="Image" descr="Image"/>
          <p:cNvPicPr>
            <a:picLocks noChangeAspect="1"/>
          </p:cNvPicPr>
          <p:nvPr/>
        </p:nvPicPr>
        <p:blipFill>
          <a:blip r:embed="rId5">
            <a:extLst/>
          </a:blip>
          <a:stretch>
            <a:fillRect/>
          </a:stretch>
        </p:blipFill>
        <p:spPr>
          <a:xfrm>
            <a:off x="4472819" y="970019"/>
            <a:ext cx="2526400" cy="3345693"/>
          </a:xfrm>
          <a:prstGeom prst="rect">
            <a:avLst/>
          </a:prstGeom>
          <a:ln w="12700">
            <a:miter lim="400000"/>
          </a:ln>
        </p:spPr>
      </p:pic>
      <p:sp>
        <p:nvSpPr>
          <p:cNvPr id="1200" name="PyTorch"/>
          <p:cNvSpPr txBox="1"/>
          <p:nvPr/>
        </p:nvSpPr>
        <p:spPr>
          <a:xfrm>
            <a:off x="4340664" y="4472305"/>
            <a:ext cx="1551931" cy="537642"/>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defRPr b="1" sz="2800">
                <a:solidFill>
                  <a:srgbClr val="000000"/>
                </a:solidFill>
              </a:defRPr>
            </a:lvl1pPr>
          </a:lstStyle>
          <a:p>
            <a:pPr/>
            <a:r>
              <a:t>PyTorch</a:t>
            </a:r>
          </a:p>
        </p:txBody>
      </p:sp>
      <p:sp>
        <p:nvSpPr>
          <p:cNvPr id="1201" name="42 lines"/>
          <p:cNvSpPr txBox="1"/>
          <p:nvPr/>
        </p:nvSpPr>
        <p:spPr>
          <a:xfrm>
            <a:off x="6081941" y="4472305"/>
            <a:ext cx="1381250" cy="537642"/>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defRPr sz="2800">
                <a:solidFill>
                  <a:srgbClr val="000000"/>
                </a:solidFill>
              </a:defRPr>
            </a:lvl1pPr>
          </a:lstStyle>
          <a:p>
            <a:pPr/>
            <a:r>
              <a:t>42 lines</a:t>
            </a:r>
          </a:p>
        </p:txBody>
      </p:sp>
      <p:sp>
        <p:nvSpPr>
          <p:cNvPr id="1202" name="1440 ms (1M pix)…"/>
          <p:cNvSpPr txBox="1"/>
          <p:nvPr/>
        </p:nvSpPr>
        <p:spPr>
          <a:xfrm>
            <a:off x="3830399" y="4943938"/>
            <a:ext cx="3811241" cy="944043"/>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lgn="r" defTabSz="821531">
              <a:defRPr sz="2800">
                <a:solidFill>
                  <a:srgbClr val="000000"/>
                </a:solidFill>
              </a:defRPr>
            </a:pPr>
            <a:r>
              <a:t>1440 ms (1M pix)</a:t>
            </a:r>
          </a:p>
          <a:p>
            <a:pPr algn="r" defTabSz="821531">
              <a:defRPr sz="2800">
                <a:solidFill>
                  <a:srgbClr val="000000"/>
                </a:solidFill>
              </a:defRPr>
            </a:pPr>
            <a:r>
              <a:rPr>
                <a:solidFill>
                  <a:srgbClr val="EE220C"/>
                </a:solidFill>
              </a:rPr>
              <a:t>out of memory</a:t>
            </a:r>
            <a:r>
              <a:t> (4M pix)</a:t>
            </a:r>
          </a:p>
        </p:txBody>
      </p:sp>
    </p:spTree>
  </p:cSld>
  <p:clrMapOvr>
    <a:masterClrMapping/>
  </p:clrMapOvr>
  <p:transition xmlns:p14="http://schemas.microsoft.com/office/powerpoint/2010/main" spd="med" advClick="1"/>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06" name="Line"/>
          <p:cNvSpPr/>
          <p:nvPr/>
        </p:nvSpPr>
        <p:spPr>
          <a:xfrm>
            <a:off x="1750302" y="5234171"/>
            <a:ext cx="9250617" cy="1"/>
          </a:xfrm>
          <a:prstGeom prst="line">
            <a:avLst/>
          </a:prstGeom>
          <a:ln w="12700">
            <a:solidFill>
              <a:schemeClr val="accent6">
                <a:satOff val="-87665"/>
                <a:lumOff val="44509"/>
              </a:schemeClr>
            </a:solidFill>
            <a:miter/>
          </a:ln>
        </p:spPr>
        <p:txBody>
          <a:bodyPr lIns="45719" rIns="45719"/>
          <a:lstStyle/>
          <a:p>
            <a:pPr/>
          </a:p>
        </p:txBody>
      </p:sp>
      <p:sp>
        <p:nvSpPr>
          <p:cNvPr id="1207" name="Title 1"/>
          <p:cNvSpPr txBox="1"/>
          <p:nvPr>
            <p:ph type="title"/>
          </p:nvPr>
        </p:nvSpPr>
        <p:spPr>
          <a:xfrm>
            <a:off x="322431" y="2073"/>
            <a:ext cx="11095540" cy="799225"/>
          </a:xfrm>
          <a:prstGeom prst="rect">
            <a:avLst/>
          </a:prstGeom>
        </p:spPr>
        <p:txBody>
          <a:bodyPr/>
          <a:lstStyle>
            <a:lvl1pPr>
              <a:defRPr sz="3800"/>
            </a:lvl1pPr>
          </a:lstStyle>
          <a:p>
            <a:pPr/>
            <a:r>
              <a:t>Reproducing deep learning custom operators</a:t>
            </a:r>
          </a:p>
        </p:txBody>
      </p:sp>
      <p:graphicFrame>
        <p:nvGraphicFramePr>
          <p:cNvPr id="1208" name="2D Column Chart"/>
          <p:cNvGraphicFramePr/>
          <p:nvPr/>
        </p:nvGraphicFramePr>
        <p:xfrm>
          <a:off x="-2448905" y="873225"/>
          <a:ext cx="17089809" cy="5354480"/>
        </p:xfrm>
        <a:graphic xmlns:a="http://schemas.openxmlformats.org/drawingml/2006/main">
          <a:graphicData uri="http://schemas.openxmlformats.org/drawingml/2006/chart">
            <c:chart xmlns:c="http://schemas.openxmlformats.org/drawingml/2006/chart" r:id="rId3"/>
          </a:graphicData>
        </a:graphic>
      </p:graphicFrame>
      <p:sp>
        <p:nvSpPr>
          <p:cNvPr id="1209" name="GPU backend"/>
          <p:cNvSpPr txBox="1"/>
          <p:nvPr/>
        </p:nvSpPr>
        <p:spPr>
          <a:xfrm>
            <a:off x="5352440" y="6252794"/>
            <a:ext cx="2634219" cy="548045"/>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3200"/>
            </a:lvl1pPr>
          </a:lstStyle>
          <a:p>
            <a:pPr/>
            <a:r>
              <a:t>GPU backend</a:t>
            </a:r>
          </a:p>
        </p:txBody>
      </p:sp>
      <p:sp>
        <p:nvSpPr>
          <p:cNvPr id="1210" name="lower is better"/>
          <p:cNvSpPr txBox="1"/>
          <p:nvPr/>
        </p:nvSpPr>
        <p:spPr>
          <a:xfrm>
            <a:off x="2812534" y="1891128"/>
            <a:ext cx="2633822" cy="548045"/>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3200"/>
            </a:lvl1pPr>
          </a:lstStyle>
          <a:p>
            <a:pPr/>
            <a:r>
              <a:t>lower is better</a:t>
            </a:r>
          </a:p>
        </p:txBody>
      </p:sp>
      <p:sp>
        <p:nvSpPr>
          <p:cNvPr id="1211" name="Rectangle"/>
          <p:cNvSpPr/>
          <p:nvPr/>
        </p:nvSpPr>
        <p:spPr>
          <a:xfrm>
            <a:off x="9085264" y="875314"/>
            <a:ext cx="768906" cy="2011867"/>
          </a:xfrm>
          <a:prstGeom prst="rect">
            <a:avLst/>
          </a:prstGeom>
          <a:solidFill>
            <a:srgbClr val="C2D6D5"/>
          </a:solidFill>
          <a:ln w="12700">
            <a:miter lim="400000"/>
          </a:ln>
        </p:spPr>
        <p:txBody>
          <a:bodyPr lIns="45719" rIns="45719" anchor="ctr"/>
          <a:lstStyle/>
          <a:p>
            <a:pPr/>
          </a:p>
        </p:txBody>
      </p:sp>
      <p:sp>
        <p:nvSpPr>
          <p:cNvPr id="1212" name="N/A"/>
          <p:cNvSpPr txBox="1"/>
          <p:nvPr/>
        </p:nvSpPr>
        <p:spPr>
          <a:xfrm>
            <a:off x="2894206" y="4685792"/>
            <a:ext cx="781607" cy="548045"/>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3200">
                <a:solidFill>
                  <a:schemeClr val="accent2">
                    <a:satOff val="-11277"/>
                    <a:lumOff val="-15960"/>
                  </a:schemeClr>
                </a:solidFill>
              </a:defRPr>
            </a:lvl1pPr>
          </a:lstStyle>
          <a:p>
            <a:pPr/>
            <a:r>
              <a:t>N/A</a:t>
            </a:r>
          </a:p>
        </p:txBody>
      </p:sp>
      <p:sp>
        <p:nvSpPr>
          <p:cNvPr id="1213" name="Slide Number Placeholder 4"/>
          <p:cNvSpPr txBox="1"/>
          <p:nvPr>
            <p:ph type="sldNum" sz="quarter" idx="2"/>
          </p:nvPr>
        </p:nvSpPr>
        <p:spPr>
          <a:xfrm>
            <a:off x="11502936" y="6444934"/>
            <a:ext cx="203025" cy="177433"/>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214" name="1"/>
          <p:cNvSpPr txBox="1"/>
          <p:nvPr/>
        </p:nvSpPr>
        <p:spPr>
          <a:xfrm>
            <a:off x="1337039" y="5058841"/>
            <a:ext cx="231278" cy="35066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r>
              <a:t>1</a:t>
            </a:r>
          </a:p>
        </p:txBody>
      </p:sp>
    </p:spTree>
  </p:cSld>
  <p:clrMapOvr>
    <a:masterClrMapping/>
  </p:clrMapOvr>
  <p:transition xmlns:p14="http://schemas.microsoft.com/office/powerpoint/2010/main" spd="med" advClick="1"/>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218" name="Title 1"/>
          <p:cNvSpPr txBox="1"/>
          <p:nvPr>
            <p:ph type="title"/>
          </p:nvPr>
        </p:nvSpPr>
        <p:spPr>
          <a:xfrm>
            <a:off x="322431" y="2073"/>
            <a:ext cx="11095540" cy="799225"/>
          </a:xfrm>
          <a:prstGeom prst="rect">
            <a:avLst/>
          </a:prstGeom>
        </p:spPr>
        <p:txBody>
          <a:bodyPr/>
          <a:lstStyle>
            <a:lvl1pPr>
              <a:defRPr sz="3800"/>
            </a:lvl1pPr>
          </a:lstStyle>
          <a:p>
            <a:pPr/>
            <a:r>
              <a:t>Non image processing app: lens design</a:t>
            </a:r>
          </a:p>
        </p:txBody>
      </p:sp>
      <p:pic>
        <p:nvPicPr>
          <p:cNvPr id="1219" name="lens_figure.pdf" descr="lens_figure.pdf"/>
          <p:cNvPicPr>
            <a:picLocks noChangeAspect="1"/>
          </p:cNvPicPr>
          <p:nvPr/>
        </p:nvPicPr>
        <p:blipFill>
          <a:blip r:embed="rId3">
            <a:extLst/>
          </a:blip>
          <a:stretch>
            <a:fillRect/>
          </a:stretch>
        </p:blipFill>
        <p:spPr>
          <a:xfrm>
            <a:off x="437841" y="1614867"/>
            <a:ext cx="8085205" cy="4338931"/>
          </a:xfrm>
          <a:prstGeom prst="rect">
            <a:avLst/>
          </a:prstGeom>
          <a:ln w="12700">
            <a:miter lim="400000"/>
          </a:ln>
        </p:spPr>
      </p:pic>
      <p:sp>
        <p:nvSpPr>
          <p:cNvPr id="1220" name="Zeiss lens…"/>
          <p:cNvSpPr txBox="1"/>
          <p:nvPr/>
        </p:nvSpPr>
        <p:spPr>
          <a:xfrm>
            <a:off x="9091918" y="2257277"/>
            <a:ext cx="2528492" cy="1069381"/>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lgn="ctr" defTabSz="821531">
              <a:defRPr sz="3200">
                <a:solidFill>
                  <a:srgbClr val="000000"/>
                </a:solidFill>
              </a:defRPr>
            </a:pPr>
            <a:r>
              <a:t>Zeiss lens</a:t>
            </a:r>
          </a:p>
          <a:p>
            <a:pPr algn="ctr" defTabSz="821531">
              <a:defRPr sz="3200">
                <a:solidFill>
                  <a:srgbClr val="000000"/>
                </a:solidFill>
              </a:defRPr>
            </a:pPr>
            <a:r>
              <a:t>[Lange 1957]</a:t>
            </a:r>
          </a:p>
        </p:txBody>
      </p:sp>
      <p:sp>
        <p:nvSpPr>
          <p:cNvPr id="1221" name="optimized for size"/>
          <p:cNvSpPr txBox="1"/>
          <p:nvPr/>
        </p:nvSpPr>
        <p:spPr>
          <a:xfrm>
            <a:off x="8697325" y="4782638"/>
            <a:ext cx="3317678" cy="599481"/>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defRPr sz="3200">
                <a:solidFill>
                  <a:srgbClr val="000000"/>
                </a:solidFill>
              </a:defRPr>
            </a:lvl1pPr>
          </a:lstStyle>
          <a:p>
            <a:pPr/>
            <a:r>
              <a:t>optimized for size</a:t>
            </a:r>
          </a:p>
        </p:txBody>
      </p:sp>
      <p:sp>
        <p:nvSpPr>
          <p:cNvPr id="1222" name="Slide Number Placeholder 4"/>
          <p:cNvSpPr txBox="1"/>
          <p:nvPr>
            <p:ph type="sldNum" sz="quarter" idx="2"/>
          </p:nvPr>
        </p:nvSpPr>
        <p:spPr>
          <a:xfrm>
            <a:off x="11542525" y="6444934"/>
            <a:ext cx="163436" cy="177433"/>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26" name="Title 1"/>
          <p:cNvSpPr txBox="1"/>
          <p:nvPr>
            <p:ph type="title"/>
          </p:nvPr>
        </p:nvSpPr>
        <p:spPr>
          <a:xfrm>
            <a:off x="322431" y="2073"/>
            <a:ext cx="11095540" cy="799225"/>
          </a:xfrm>
          <a:prstGeom prst="rect">
            <a:avLst/>
          </a:prstGeom>
        </p:spPr>
        <p:txBody>
          <a:bodyPr/>
          <a:lstStyle>
            <a:lvl1pPr>
              <a:defRPr sz="3800"/>
            </a:lvl1pPr>
          </a:lstStyle>
          <a:p>
            <a:pPr/>
            <a:r>
              <a:t>Take home messages</a:t>
            </a:r>
          </a:p>
        </p:txBody>
      </p:sp>
      <p:sp>
        <p:nvSpPr>
          <p:cNvPr id="1227" name="Differentiable image processing…"/>
          <p:cNvSpPr txBox="1"/>
          <p:nvPr/>
        </p:nvSpPr>
        <p:spPr>
          <a:xfrm>
            <a:off x="415369" y="1496577"/>
            <a:ext cx="11361262" cy="3442619"/>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marL="833437" indent="-833437" defTabSz="821531">
              <a:spcBef>
                <a:spcPts val="1700"/>
              </a:spcBef>
              <a:buSzPct val="145000"/>
              <a:buChar char="•"/>
              <a:defRPr sz="3600">
                <a:solidFill>
                  <a:srgbClr val="000000"/>
                </a:solidFill>
              </a:defRPr>
            </a:pPr>
            <a:r>
              <a:t>Differentiable image processing</a:t>
            </a:r>
          </a:p>
          <a:p>
            <a:pPr lvl="1" marL="1277937" indent="-833437" defTabSz="821531">
              <a:spcBef>
                <a:spcPts val="1700"/>
              </a:spcBef>
              <a:buSzPct val="145000"/>
              <a:buChar char="•"/>
              <a:defRPr sz="3600">
                <a:solidFill>
                  <a:srgbClr val="000000"/>
                </a:solidFill>
              </a:defRPr>
            </a:pPr>
            <a:r>
              <a:t>Unifying traditional image processing and deep learning</a:t>
            </a:r>
          </a:p>
          <a:p>
            <a:pPr lvl="1" marL="1277937" indent="-833437" defTabSz="821531">
              <a:spcBef>
                <a:spcPts val="1700"/>
              </a:spcBef>
              <a:buSzPct val="145000"/>
              <a:buChar char="•"/>
              <a:defRPr sz="3600">
                <a:solidFill>
                  <a:srgbClr val="000000"/>
                </a:solidFill>
              </a:defRPr>
            </a:pPr>
            <a:r>
              <a:t>Requires general, efficient language</a:t>
            </a:r>
          </a:p>
          <a:p>
            <a:pPr marL="833437" indent="-833437" defTabSz="821531">
              <a:spcBef>
                <a:spcPts val="1700"/>
              </a:spcBef>
              <a:buSzPct val="145000"/>
              <a:buChar char="•"/>
              <a:defRPr sz="3600">
                <a:solidFill>
                  <a:srgbClr val="000000"/>
                </a:solidFill>
              </a:defRPr>
            </a:pPr>
            <a:r>
              <a:t>open source now: </a:t>
            </a:r>
            <a:r>
              <a:rPr u="sng">
                <a:solidFill>
                  <a:srgbClr val="F64642"/>
                </a:solidFill>
                <a:uFill>
                  <a:solidFill>
                    <a:srgbClr val="F64642"/>
                  </a:solidFill>
                </a:uFill>
                <a:hlinkClick r:id="rId3" invalidUrl="" action="" tgtFrame="" tooltip="" history="1" highlightClick="0" endSnd="0"/>
              </a:rPr>
              <a:t>http://gradient.halide.ai/</a:t>
            </a:r>
          </a:p>
        </p:txBody>
      </p:sp>
      <p:sp>
        <p:nvSpPr>
          <p:cNvPr id="1228" name="Slide Number Placeholder 4"/>
          <p:cNvSpPr txBox="1"/>
          <p:nvPr>
            <p:ph type="sldNum" sz="quarter" idx="2"/>
          </p:nvPr>
        </p:nvSpPr>
        <p:spPr>
          <a:xfrm>
            <a:off x="11502936" y="6444934"/>
            <a:ext cx="203025" cy="177433"/>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9" name="Line"/>
          <p:cNvSpPr/>
          <p:nvPr/>
        </p:nvSpPr>
        <p:spPr>
          <a:xfrm>
            <a:off x="2669750" y="4832872"/>
            <a:ext cx="7078411" cy="1"/>
          </a:xfrm>
          <a:prstGeom prst="line">
            <a:avLst/>
          </a:prstGeom>
          <a:ln w="190500">
            <a:solidFill>
              <a:schemeClr val="accent5">
                <a:satOff val="-32755"/>
                <a:lumOff val="-12196"/>
              </a:schemeClr>
            </a:solidFill>
            <a:miter lim="400000"/>
            <a:headEnd type="triangle"/>
          </a:ln>
        </p:spPr>
        <p:txBody>
          <a:bodyPr lIns="71437" tIns="71437" rIns="71437" bIns="71437" anchor="ctr"/>
          <a:lstStyle/>
          <a:p>
            <a:pPr algn="ctr" defTabSz="821531">
              <a:defRPr sz="3000">
                <a:solidFill>
                  <a:schemeClr val="accent1">
                    <a:lumOff val="4782"/>
                  </a:schemeClr>
                </a:solidFill>
                <a:latin typeface="Helvetica Neue Medium"/>
                <a:ea typeface="Helvetica Neue Medium"/>
                <a:cs typeface="Helvetica Neue Medium"/>
                <a:sym typeface="Helvetica Neue Medium"/>
              </a:defRPr>
            </a:pPr>
          </a:p>
        </p:txBody>
      </p:sp>
      <p:sp>
        <p:nvSpPr>
          <p:cNvPr id="270" name="Title 1"/>
          <p:cNvSpPr txBox="1"/>
          <p:nvPr>
            <p:ph type="title"/>
          </p:nvPr>
        </p:nvSpPr>
        <p:spPr>
          <a:xfrm>
            <a:off x="322431" y="191408"/>
            <a:ext cx="11547138" cy="799225"/>
          </a:xfrm>
          <a:prstGeom prst="rect">
            <a:avLst/>
          </a:prstGeom>
        </p:spPr>
        <p:txBody>
          <a:bodyPr/>
          <a:lstStyle>
            <a:lvl1pPr>
              <a:defRPr sz="3800"/>
            </a:lvl1pPr>
          </a:lstStyle>
          <a:p>
            <a:pPr/>
            <a:r>
              <a:t>Differentiable image processing</a:t>
            </a:r>
          </a:p>
        </p:txBody>
      </p:sp>
      <p:pic>
        <p:nvPicPr>
          <p:cNvPr id="271" name="Image" descr="Image"/>
          <p:cNvPicPr>
            <a:picLocks noChangeAspect="1"/>
          </p:cNvPicPr>
          <p:nvPr/>
        </p:nvPicPr>
        <p:blipFill>
          <a:blip r:embed="rId3">
            <a:extLst/>
          </a:blip>
          <a:stretch>
            <a:fillRect/>
          </a:stretch>
        </p:blipFill>
        <p:spPr>
          <a:xfrm>
            <a:off x="467702" y="3687612"/>
            <a:ext cx="2290522" cy="2290522"/>
          </a:xfrm>
          <a:prstGeom prst="rect">
            <a:avLst/>
          </a:prstGeom>
          <a:ln w="12700">
            <a:miter lim="400000"/>
          </a:ln>
        </p:spPr>
      </p:pic>
      <p:sp>
        <p:nvSpPr>
          <p:cNvPr id="272" name="input image"/>
          <p:cNvSpPr txBox="1"/>
          <p:nvPr/>
        </p:nvSpPr>
        <p:spPr>
          <a:xfrm>
            <a:off x="484647" y="6139848"/>
            <a:ext cx="2256632" cy="599480"/>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defRPr sz="3200">
                <a:solidFill>
                  <a:srgbClr val="000000"/>
                </a:solidFill>
              </a:defRPr>
            </a:lvl1pPr>
          </a:lstStyle>
          <a:p>
            <a:pPr/>
            <a:r>
              <a:t>input image</a:t>
            </a:r>
          </a:p>
        </p:txBody>
      </p:sp>
      <p:pic>
        <p:nvPicPr>
          <p:cNvPr id="273" name="Image" descr="Image"/>
          <p:cNvPicPr>
            <a:picLocks noChangeAspect="1"/>
          </p:cNvPicPr>
          <p:nvPr/>
        </p:nvPicPr>
        <p:blipFill>
          <a:blip r:embed="rId4">
            <a:extLst/>
          </a:blip>
          <a:stretch>
            <a:fillRect/>
          </a:stretch>
        </p:blipFill>
        <p:spPr>
          <a:xfrm>
            <a:off x="6852919" y="3665070"/>
            <a:ext cx="2340902" cy="2335606"/>
          </a:xfrm>
          <a:prstGeom prst="rect">
            <a:avLst/>
          </a:prstGeom>
          <a:ln w="12700">
            <a:miter lim="400000"/>
          </a:ln>
        </p:spPr>
      </p:pic>
      <p:sp>
        <p:nvSpPr>
          <p:cNvPr id="274" name="output"/>
          <p:cNvSpPr txBox="1"/>
          <p:nvPr/>
        </p:nvSpPr>
        <p:spPr>
          <a:xfrm>
            <a:off x="7493586" y="6139848"/>
            <a:ext cx="1285479" cy="599480"/>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defRPr sz="3200">
                <a:solidFill>
                  <a:srgbClr val="000000"/>
                </a:solidFill>
              </a:defRPr>
            </a:lvl1pPr>
          </a:lstStyle>
          <a:p>
            <a:pPr/>
            <a:r>
              <a:t>output</a:t>
            </a:r>
          </a:p>
        </p:txBody>
      </p:sp>
      <p:sp>
        <p:nvSpPr>
          <p:cNvPr id="275" name="∇ loss"/>
          <p:cNvSpPr/>
          <p:nvPr/>
        </p:nvSpPr>
        <p:spPr>
          <a:xfrm>
            <a:off x="9709075" y="4318668"/>
            <a:ext cx="2290523" cy="1028411"/>
          </a:xfrm>
          <a:prstGeom prst="roundRect">
            <a:avLst>
              <a:gd name="adj" fmla="val 32493"/>
            </a:avLst>
          </a:prstGeom>
          <a:solidFill>
            <a:srgbClr val="E06336"/>
          </a:solidFill>
          <a:ln w="12700">
            <a:miter lim="400000"/>
          </a:ln>
          <a:extLst>
            <a:ext uri="{C572A759-6A51-4108-AA02-DFA0A04FC94B}">
              <ma14:wrappingTextBoxFlag xmlns:ma14="http://schemas.microsoft.com/office/mac/drawingml/2011/main" val="1"/>
            </a:ext>
          </a:extLst>
        </p:spPr>
        <p:txBody>
          <a:bodyPr lIns="71437" tIns="71437" rIns="71437" bIns="71437" anchor="ctr"/>
          <a:lstStyle/>
          <a:p>
            <a:pPr lvl="1" indent="0" algn="ctr" defTabSz="821531">
              <a:defRPr sz="3200">
                <a:solidFill>
                  <a:schemeClr val="accent1">
                    <a:lumOff val="4782"/>
                  </a:schemeClr>
                </a:solidFill>
              </a:defRPr>
            </a:pPr>
            <a:r>
              <a:t>∇ loss</a:t>
            </a:r>
          </a:p>
        </p:txBody>
      </p:sp>
      <p:sp>
        <p:nvSpPr>
          <p:cNvPr id="276" name="∇ input"/>
          <p:cNvSpPr txBox="1"/>
          <p:nvPr/>
        </p:nvSpPr>
        <p:spPr>
          <a:xfrm>
            <a:off x="3676960" y="4963708"/>
            <a:ext cx="1547219" cy="1095773"/>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lvl="1" indent="0" algn="ctr" defTabSz="821531">
              <a:defRPr sz="3200">
                <a:solidFill>
                  <a:srgbClr val="000000"/>
                </a:solidFill>
              </a:defRPr>
            </a:pPr>
            <a:r>
              <a:t>∇ input</a:t>
            </a:r>
          </a:p>
        </p:txBody>
      </p:sp>
      <p:sp>
        <p:nvSpPr>
          <p:cNvPr id="277" name="Line"/>
          <p:cNvSpPr/>
          <p:nvPr/>
        </p:nvSpPr>
        <p:spPr>
          <a:xfrm flipH="1">
            <a:off x="4450569" y="2880944"/>
            <a:ext cx="1" cy="2000323"/>
          </a:xfrm>
          <a:prstGeom prst="line">
            <a:avLst/>
          </a:prstGeom>
          <a:ln w="190500">
            <a:solidFill>
              <a:schemeClr val="accent5">
                <a:satOff val="-32755"/>
                <a:lumOff val="-12196"/>
              </a:schemeClr>
            </a:solidFill>
            <a:miter lim="400000"/>
            <a:headEnd type="triangle"/>
          </a:ln>
        </p:spPr>
        <p:txBody>
          <a:bodyPr lIns="71437" tIns="71437" rIns="71437" bIns="71437" anchor="ctr"/>
          <a:lstStyle/>
          <a:p>
            <a:pPr algn="ctr" defTabSz="821531">
              <a:defRPr sz="3000">
                <a:solidFill>
                  <a:schemeClr val="accent1">
                    <a:lumOff val="4782"/>
                  </a:schemeClr>
                </a:solidFill>
                <a:latin typeface="Helvetica Neue Medium"/>
                <a:ea typeface="Helvetica Neue Medium"/>
                <a:cs typeface="Helvetica Neue Medium"/>
                <a:sym typeface="Helvetica Neue Medium"/>
              </a:defRPr>
            </a:pPr>
          </a:p>
        </p:txBody>
      </p:sp>
      <p:sp>
        <p:nvSpPr>
          <p:cNvPr id="278" name="Line"/>
          <p:cNvSpPr/>
          <p:nvPr/>
        </p:nvSpPr>
        <p:spPr>
          <a:xfrm>
            <a:off x="2045570" y="2668962"/>
            <a:ext cx="4809999" cy="1"/>
          </a:xfrm>
          <a:prstGeom prst="line">
            <a:avLst/>
          </a:prstGeom>
          <a:ln w="63500">
            <a:solidFill>
              <a:srgbClr val="000000"/>
            </a:solidFill>
            <a:miter lim="400000"/>
            <a:headEnd type="triangle" len="sm"/>
            <a:tailEnd type="triangle" len="sm"/>
          </a:ln>
        </p:spPr>
        <p:txBody>
          <a:bodyPr lIns="71437" tIns="71437" rIns="71437" bIns="71437" anchor="ctr"/>
          <a:lstStyle/>
          <a:p>
            <a:pPr algn="ctr" defTabSz="821531">
              <a:defRPr sz="3000">
                <a:solidFill>
                  <a:schemeClr val="accent1">
                    <a:lumOff val="4782"/>
                  </a:schemeClr>
                </a:solidFill>
                <a:latin typeface="Helvetica Neue Medium"/>
                <a:ea typeface="Helvetica Neue Medium"/>
                <a:cs typeface="Helvetica Neue Medium"/>
                <a:sym typeface="Helvetica Neue Medium"/>
              </a:defRPr>
            </a:pPr>
          </a:p>
        </p:txBody>
      </p:sp>
      <p:sp>
        <p:nvSpPr>
          <p:cNvPr id="279" name="Circle"/>
          <p:cNvSpPr/>
          <p:nvPr/>
        </p:nvSpPr>
        <p:spPr>
          <a:xfrm>
            <a:off x="2487318" y="2451834"/>
            <a:ext cx="434256" cy="434256"/>
          </a:xfrm>
          <a:prstGeom prst="ellipse">
            <a:avLst/>
          </a:prstGeom>
          <a:solidFill>
            <a:srgbClr val="00A2FF"/>
          </a:solidFill>
          <a:ln w="12700">
            <a:miter lim="400000"/>
          </a:ln>
        </p:spPr>
        <p:txBody>
          <a:bodyPr lIns="71437" tIns="71437" rIns="71437" bIns="71437" anchor="ctr"/>
          <a:lstStyle/>
          <a:p>
            <a:pPr algn="ctr" defTabSz="821531">
              <a:defRPr sz="1500">
                <a:solidFill>
                  <a:schemeClr val="accent1">
                    <a:lumOff val="4782"/>
                  </a:schemeClr>
                </a:solidFill>
                <a:latin typeface="Helvetica Neue Medium"/>
                <a:ea typeface="Helvetica Neue Medium"/>
                <a:cs typeface="Helvetica Neue Medium"/>
                <a:sym typeface="Helvetica Neue Medium"/>
              </a:defRPr>
            </a:pPr>
          </a:p>
        </p:txBody>
      </p:sp>
      <p:sp>
        <p:nvSpPr>
          <p:cNvPr id="280" name="Line"/>
          <p:cNvSpPr/>
          <p:nvPr/>
        </p:nvSpPr>
        <p:spPr>
          <a:xfrm>
            <a:off x="2045570" y="2234707"/>
            <a:ext cx="4809999" cy="1"/>
          </a:xfrm>
          <a:prstGeom prst="line">
            <a:avLst/>
          </a:prstGeom>
          <a:ln w="63500">
            <a:solidFill>
              <a:srgbClr val="000000"/>
            </a:solidFill>
            <a:miter lim="400000"/>
            <a:headEnd type="triangle" len="sm"/>
            <a:tailEnd type="triangle" len="sm"/>
          </a:ln>
        </p:spPr>
        <p:txBody>
          <a:bodyPr lIns="71437" tIns="71437" rIns="71437" bIns="71437" anchor="ctr"/>
          <a:lstStyle/>
          <a:p>
            <a:pPr algn="ctr" defTabSz="821531">
              <a:defRPr sz="3000">
                <a:solidFill>
                  <a:schemeClr val="accent1">
                    <a:lumOff val="4782"/>
                  </a:schemeClr>
                </a:solidFill>
                <a:latin typeface="Helvetica Neue Medium"/>
                <a:ea typeface="Helvetica Neue Medium"/>
                <a:cs typeface="Helvetica Neue Medium"/>
                <a:sym typeface="Helvetica Neue Medium"/>
              </a:defRPr>
            </a:pPr>
          </a:p>
        </p:txBody>
      </p:sp>
      <p:sp>
        <p:nvSpPr>
          <p:cNvPr id="281" name="Circle"/>
          <p:cNvSpPr/>
          <p:nvPr/>
        </p:nvSpPr>
        <p:spPr>
          <a:xfrm>
            <a:off x="5878872" y="2017579"/>
            <a:ext cx="434256" cy="434256"/>
          </a:xfrm>
          <a:prstGeom prst="ellipse">
            <a:avLst/>
          </a:prstGeom>
          <a:solidFill>
            <a:srgbClr val="00A2FF"/>
          </a:solidFill>
          <a:ln w="12700">
            <a:miter lim="400000"/>
          </a:ln>
        </p:spPr>
        <p:txBody>
          <a:bodyPr lIns="71437" tIns="71437" rIns="71437" bIns="71437" anchor="ctr"/>
          <a:lstStyle/>
          <a:p>
            <a:pPr algn="ctr" defTabSz="821531">
              <a:defRPr sz="1500">
                <a:solidFill>
                  <a:schemeClr val="accent1">
                    <a:lumOff val="4782"/>
                  </a:schemeClr>
                </a:solidFill>
                <a:latin typeface="Helvetica Neue Medium"/>
                <a:ea typeface="Helvetica Neue Medium"/>
                <a:cs typeface="Helvetica Neue Medium"/>
                <a:sym typeface="Helvetica Neue Medium"/>
              </a:defRPr>
            </a:pPr>
          </a:p>
        </p:txBody>
      </p:sp>
      <p:sp>
        <p:nvSpPr>
          <p:cNvPr id="282" name="Line"/>
          <p:cNvSpPr/>
          <p:nvPr/>
        </p:nvSpPr>
        <p:spPr>
          <a:xfrm>
            <a:off x="2045570" y="1765027"/>
            <a:ext cx="4809999" cy="1"/>
          </a:xfrm>
          <a:prstGeom prst="line">
            <a:avLst/>
          </a:prstGeom>
          <a:ln w="63500">
            <a:solidFill>
              <a:srgbClr val="000000"/>
            </a:solidFill>
            <a:miter lim="400000"/>
            <a:headEnd type="triangle" len="sm"/>
            <a:tailEnd type="triangle" len="sm"/>
          </a:ln>
        </p:spPr>
        <p:txBody>
          <a:bodyPr lIns="71437" tIns="71437" rIns="71437" bIns="71437" anchor="ctr"/>
          <a:lstStyle/>
          <a:p>
            <a:pPr algn="ctr" defTabSz="821531">
              <a:defRPr sz="3000">
                <a:solidFill>
                  <a:schemeClr val="accent1">
                    <a:lumOff val="4782"/>
                  </a:schemeClr>
                </a:solidFill>
                <a:latin typeface="Helvetica Neue Medium"/>
                <a:ea typeface="Helvetica Neue Medium"/>
                <a:cs typeface="Helvetica Neue Medium"/>
                <a:sym typeface="Helvetica Neue Medium"/>
              </a:defRPr>
            </a:pPr>
          </a:p>
        </p:txBody>
      </p:sp>
      <p:sp>
        <p:nvSpPr>
          <p:cNvPr id="283" name="Circle"/>
          <p:cNvSpPr/>
          <p:nvPr/>
        </p:nvSpPr>
        <p:spPr>
          <a:xfrm>
            <a:off x="4004147" y="1547899"/>
            <a:ext cx="434256" cy="434257"/>
          </a:xfrm>
          <a:prstGeom prst="ellipse">
            <a:avLst/>
          </a:prstGeom>
          <a:solidFill>
            <a:srgbClr val="00A2FF"/>
          </a:solidFill>
          <a:ln w="12700">
            <a:miter lim="400000"/>
          </a:ln>
        </p:spPr>
        <p:txBody>
          <a:bodyPr lIns="71437" tIns="71437" rIns="71437" bIns="71437" anchor="ctr"/>
          <a:lstStyle/>
          <a:p>
            <a:pPr algn="ctr" defTabSz="821531">
              <a:defRPr sz="1500">
                <a:solidFill>
                  <a:schemeClr val="accent1">
                    <a:lumOff val="4782"/>
                  </a:schemeClr>
                </a:solidFill>
                <a:latin typeface="Helvetica Neue Medium"/>
                <a:ea typeface="Helvetica Neue Medium"/>
                <a:cs typeface="Helvetica Neue Medium"/>
                <a:sym typeface="Helvetica Neue Medium"/>
              </a:defRPr>
            </a:pPr>
          </a:p>
        </p:txBody>
      </p:sp>
      <p:sp>
        <p:nvSpPr>
          <p:cNvPr id="284" name="∇ param"/>
          <p:cNvSpPr txBox="1"/>
          <p:nvPr/>
        </p:nvSpPr>
        <p:spPr>
          <a:xfrm>
            <a:off x="4519779" y="3607872"/>
            <a:ext cx="1817887" cy="1095773"/>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lvl="1" indent="0" algn="ctr" defTabSz="821531">
              <a:defRPr sz="3200">
                <a:solidFill>
                  <a:srgbClr val="000000"/>
                </a:solidFill>
              </a:defRPr>
            </a:pPr>
            <a:r>
              <a:t>∇ param</a:t>
            </a:r>
          </a:p>
        </p:txBody>
      </p:sp>
      <p:sp>
        <p:nvSpPr>
          <p:cNvPr id="285" name="parameters"/>
          <p:cNvSpPr txBox="1"/>
          <p:nvPr/>
        </p:nvSpPr>
        <p:spPr>
          <a:xfrm>
            <a:off x="7104698" y="1793161"/>
            <a:ext cx="2323903" cy="1069381"/>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lvl="1" indent="0" algn="ctr" defTabSz="821531">
              <a:defRPr sz="3200">
                <a:solidFill>
                  <a:srgbClr val="000000"/>
                </a:solidFill>
              </a:defRPr>
            </a:pPr>
            <a:r>
              <a:t>parameters</a:t>
            </a:r>
          </a:p>
        </p:txBody>
      </p:sp>
      <p:sp>
        <p:nvSpPr>
          <p:cNvPr id="286" name="Slide Number Placeholder 4"/>
          <p:cNvSpPr txBox="1"/>
          <p:nvPr>
            <p:ph type="sldNum" sz="quarter" idx="2"/>
          </p:nvPr>
        </p:nvSpPr>
        <p:spPr>
          <a:xfrm>
            <a:off x="11552378" y="6444934"/>
            <a:ext cx="153583" cy="177433"/>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0" name="Title 1"/>
          <p:cNvSpPr txBox="1"/>
          <p:nvPr>
            <p:ph type="title"/>
          </p:nvPr>
        </p:nvSpPr>
        <p:spPr>
          <a:xfrm>
            <a:off x="322431" y="191408"/>
            <a:ext cx="11095540" cy="799225"/>
          </a:xfrm>
          <a:prstGeom prst="rect">
            <a:avLst/>
          </a:prstGeom>
        </p:spPr>
        <p:txBody>
          <a:bodyPr/>
          <a:lstStyle>
            <a:lvl1pPr>
              <a:defRPr sz="3800"/>
            </a:lvl1pPr>
          </a:lstStyle>
          <a:p>
            <a:pPr/>
            <a:r>
              <a:t>Gradients can be used for deep learning</a:t>
            </a:r>
          </a:p>
        </p:txBody>
      </p:sp>
      <p:pic>
        <p:nvPicPr>
          <p:cNvPr id="291" name="Image" descr="Image"/>
          <p:cNvPicPr>
            <a:picLocks noChangeAspect="1"/>
          </p:cNvPicPr>
          <p:nvPr/>
        </p:nvPicPr>
        <p:blipFill>
          <a:blip r:embed="rId3">
            <a:extLst/>
          </a:blip>
          <a:stretch>
            <a:fillRect/>
          </a:stretch>
        </p:blipFill>
        <p:spPr>
          <a:xfrm>
            <a:off x="904120" y="959998"/>
            <a:ext cx="1432359" cy="1432359"/>
          </a:xfrm>
          <a:prstGeom prst="rect">
            <a:avLst/>
          </a:prstGeom>
          <a:ln w="12700">
            <a:miter lim="400000"/>
          </a:ln>
        </p:spPr>
      </p:pic>
      <p:pic>
        <p:nvPicPr>
          <p:cNvPr id="292" name="Image" descr="Image"/>
          <p:cNvPicPr>
            <a:picLocks noChangeAspect="1"/>
          </p:cNvPicPr>
          <p:nvPr/>
        </p:nvPicPr>
        <p:blipFill>
          <a:blip r:embed="rId4">
            <a:extLst/>
          </a:blip>
          <a:stretch>
            <a:fillRect/>
          </a:stretch>
        </p:blipFill>
        <p:spPr>
          <a:xfrm>
            <a:off x="879903" y="4787288"/>
            <a:ext cx="1480793" cy="1477443"/>
          </a:xfrm>
          <a:prstGeom prst="rect">
            <a:avLst/>
          </a:prstGeom>
          <a:ln w="12700">
            <a:miter lim="400000"/>
          </a:ln>
        </p:spPr>
      </p:pic>
      <p:grpSp>
        <p:nvGrpSpPr>
          <p:cNvPr id="297" name="Group"/>
          <p:cNvGrpSpPr/>
          <p:nvPr/>
        </p:nvGrpSpPr>
        <p:grpSpPr>
          <a:xfrm>
            <a:off x="777670" y="2956189"/>
            <a:ext cx="1685259" cy="1267268"/>
            <a:chOff x="0" y="0"/>
            <a:chExt cx="1685258" cy="1267267"/>
          </a:xfrm>
        </p:grpSpPr>
        <p:sp>
          <p:nvSpPr>
            <p:cNvPr id="293" name="Shape"/>
            <p:cNvSpPr/>
            <p:nvPr/>
          </p:nvSpPr>
          <p:spPr>
            <a:xfrm>
              <a:off x="0" y="0"/>
              <a:ext cx="1304259" cy="8862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922" y="0"/>
                  </a:moveTo>
                  <a:lnTo>
                    <a:pt x="21600" y="0"/>
                  </a:lnTo>
                  <a:lnTo>
                    <a:pt x="14678" y="21600"/>
                  </a:lnTo>
                  <a:lnTo>
                    <a:pt x="0" y="21600"/>
                  </a:lnTo>
                  <a:lnTo>
                    <a:pt x="6922" y="0"/>
                  </a:lnTo>
                  <a:close/>
                </a:path>
              </a:pathLst>
            </a:custGeom>
            <a:solidFill>
              <a:srgbClr val="CBD84C">
                <a:alpha val="50024"/>
              </a:srgbClr>
            </a:solidFill>
            <a:ln w="12700" cap="flat">
              <a:noFill/>
              <a:miter lim="400000"/>
            </a:ln>
            <a:effectLst/>
          </p:spPr>
          <p:txBody>
            <a:bodyPr wrap="square" lIns="45719" tIns="45719" rIns="45719" bIns="45719" numCol="1" anchor="ctr">
              <a:noAutofit/>
            </a:bodyPr>
            <a:lstStyle/>
            <a:p>
              <a:pPr/>
            </a:p>
          </p:txBody>
        </p:sp>
        <p:sp>
          <p:nvSpPr>
            <p:cNvPr id="294" name="Shape"/>
            <p:cNvSpPr/>
            <p:nvPr/>
          </p:nvSpPr>
          <p:spPr>
            <a:xfrm>
              <a:off x="127000" y="126999"/>
              <a:ext cx="1304259" cy="88626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922" y="0"/>
                  </a:moveTo>
                  <a:lnTo>
                    <a:pt x="21600" y="0"/>
                  </a:lnTo>
                  <a:lnTo>
                    <a:pt x="14678" y="21600"/>
                  </a:lnTo>
                  <a:lnTo>
                    <a:pt x="0" y="21600"/>
                  </a:lnTo>
                  <a:lnTo>
                    <a:pt x="6922" y="0"/>
                  </a:lnTo>
                  <a:close/>
                </a:path>
              </a:pathLst>
            </a:custGeom>
            <a:solidFill>
              <a:srgbClr val="CBD84C">
                <a:alpha val="50024"/>
              </a:srgbClr>
            </a:solidFill>
            <a:ln w="12700" cap="flat">
              <a:noFill/>
              <a:miter lim="400000"/>
            </a:ln>
            <a:effectLst/>
          </p:spPr>
          <p:txBody>
            <a:bodyPr wrap="square" lIns="45719" tIns="45719" rIns="45719" bIns="45719" numCol="1" anchor="ctr">
              <a:noAutofit/>
            </a:bodyPr>
            <a:lstStyle/>
            <a:p>
              <a:pPr/>
            </a:p>
          </p:txBody>
        </p:sp>
        <p:sp>
          <p:nvSpPr>
            <p:cNvPr id="295" name="Shape"/>
            <p:cNvSpPr/>
            <p:nvPr/>
          </p:nvSpPr>
          <p:spPr>
            <a:xfrm>
              <a:off x="254000" y="253999"/>
              <a:ext cx="1304259" cy="88626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922" y="0"/>
                  </a:moveTo>
                  <a:lnTo>
                    <a:pt x="21600" y="0"/>
                  </a:lnTo>
                  <a:lnTo>
                    <a:pt x="14678" y="21600"/>
                  </a:lnTo>
                  <a:lnTo>
                    <a:pt x="0" y="21600"/>
                  </a:lnTo>
                  <a:lnTo>
                    <a:pt x="6922" y="0"/>
                  </a:lnTo>
                  <a:close/>
                </a:path>
              </a:pathLst>
            </a:custGeom>
            <a:solidFill>
              <a:srgbClr val="CBD84C">
                <a:alpha val="50024"/>
              </a:srgbClr>
            </a:solidFill>
            <a:ln w="12700" cap="flat">
              <a:noFill/>
              <a:miter lim="400000"/>
            </a:ln>
            <a:effectLst/>
          </p:spPr>
          <p:txBody>
            <a:bodyPr wrap="square" lIns="45719" tIns="45719" rIns="45719" bIns="45719" numCol="1" anchor="ctr">
              <a:noAutofit/>
            </a:bodyPr>
            <a:lstStyle/>
            <a:p>
              <a:pPr/>
            </a:p>
          </p:txBody>
        </p:sp>
        <p:sp>
          <p:nvSpPr>
            <p:cNvPr id="296" name="Shape"/>
            <p:cNvSpPr/>
            <p:nvPr/>
          </p:nvSpPr>
          <p:spPr>
            <a:xfrm>
              <a:off x="381000" y="380999"/>
              <a:ext cx="1304259" cy="88626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922" y="0"/>
                  </a:moveTo>
                  <a:lnTo>
                    <a:pt x="21600" y="0"/>
                  </a:lnTo>
                  <a:lnTo>
                    <a:pt x="14678" y="21600"/>
                  </a:lnTo>
                  <a:lnTo>
                    <a:pt x="0" y="21600"/>
                  </a:lnTo>
                  <a:lnTo>
                    <a:pt x="6922" y="0"/>
                  </a:lnTo>
                  <a:close/>
                </a:path>
              </a:pathLst>
            </a:custGeom>
            <a:solidFill>
              <a:srgbClr val="CBD84C">
                <a:alpha val="50024"/>
              </a:srgbClr>
            </a:solidFill>
            <a:ln w="12700" cap="flat">
              <a:noFill/>
              <a:miter lim="400000"/>
            </a:ln>
            <a:effectLst/>
          </p:spPr>
          <p:txBody>
            <a:bodyPr wrap="square" lIns="45719" tIns="45719" rIns="45719" bIns="45719" numCol="1" anchor="ctr">
              <a:noAutofit/>
            </a:bodyPr>
            <a:lstStyle/>
            <a:p>
              <a:pPr/>
            </a:p>
          </p:txBody>
        </p:sp>
      </p:grpSp>
      <p:sp>
        <p:nvSpPr>
          <p:cNvPr id="298" name="Line"/>
          <p:cNvSpPr/>
          <p:nvPr/>
        </p:nvSpPr>
        <p:spPr>
          <a:xfrm>
            <a:off x="1620299" y="2463611"/>
            <a:ext cx="1" cy="421324"/>
          </a:xfrm>
          <a:prstGeom prst="line">
            <a:avLst/>
          </a:prstGeom>
          <a:ln w="63500">
            <a:solidFill>
              <a:schemeClr val="accent6">
                <a:satOff val="-75221"/>
                <a:lumOff val="22254"/>
              </a:schemeClr>
            </a:solidFill>
            <a:miter/>
            <a:tailEnd type="triangle"/>
          </a:ln>
        </p:spPr>
        <p:txBody>
          <a:bodyPr lIns="45719" rIns="45719"/>
          <a:lstStyle/>
          <a:p>
            <a:pPr/>
          </a:p>
        </p:txBody>
      </p:sp>
      <p:sp>
        <p:nvSpPr>
          <p:cNvPr id="299" name="Line"/>
          <p:cNvSpPr/>
          <p:nvPr/>
        </p:nvSpPr>
        <p:spPr>
          <a:xfrm>
            <a:off x="1620299" y="4294710"/>
            <a:ext cx="1" cy="421324"/>
          </a:xfrm>
          <a:prstGeom prst="line">
            <a:avLst/>
          </a:prstGeom>
          <a:ln w="63500">
            <a:solidFill>
              <a:schemeClr val="accent6">
                <a:satOff val="-75221"/>
                <a:lumOff val="22254"/>
              </a:schemeClr>
            </a:solidFill>
            <a:miter/>
            <a:tailEnd type="triangle"/>
          </a:ln>
        </p:spPr>
        <p:txBody>
          <a:bodyPr lIns="45719" rIns="45719"/>
          <a:lstStyle/>
          <a:p>
            <a:pPr/>
          </a:p>
        </p:txBody>
      </p:sp>
      <p:sp>
        <p:nvSpPr>
          <p:cNvPr id="300" name="deep learning"/>
          <p:cNvSpPr txBox="1"/>
          <p:nvPr/>
        </p:nvSpPr>
        <p:spPr>
          <a:xfrm>
            <a:off x="490664" y="6335984"/>
            <a:ext cx="2259271" cy="486208"/>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800"/>
            </a:lvl1pPr>
          </a:lstStyle>
          <a:p>
            <a:pPr/>
            <a:r>
              <a:t>deep learning</a:t>
            </a:r>
          </a:p>
        </p:txBody>
      </p:sp>
      <p:sp>
        <p:nvSpPr>
          <p:cNvPr id="301" name="Line"/>
          <p:cNvSpPr/>
          <p:nvPr/>
        </p:nvSpPr>
        <p:spPr>
          <a:xfrm flipV="1">
            <a:off x="2035182" y="4294710"/>
            <a:ext cx="1" cy="421324"/>
          </a:xfrm>
          <a:prstGeom prst="line">
            <a:avLst/>
          </a:prstGeom>
          <a:ln w="63500">
            <a:solidFill>
              <a:schemeClr val="accent5">
                <a:satOff val="-32755"/>
                <a:lumOff val="-12196"/>
              </a:schemeClr>
            </a:solidFill>
            <a:miter/>
            <a:tailEnd type="triangle"/>
          </a:ln>
        </p:spPr>
        <p:txBody>
          <a:bodyPr lIns="45719" rIns="45719"/>
          <a:lstStyle/>
          <a:p>
            <a:pPr/>
          </a:p>
        </p:txBody>
      </p:sp>
      <p:sp>
        <p:nvSpPr>
          <p:cNvPr id="302" name="Slide Number Placeholder 4"/>
          <p:cNvSpPr txBox="1"/>
          <p:nvPr>
            <p:ph type="sldNum" sz="quarter" idx="2"/>
          </p:nvPr>
        </p:nvSpPr>
        <p:spPr>
          <a:xfrm>
            <a:off x="11552378" y="6444934"/>
            <a:ext cx="153583" cy="177433"/>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6" name="Title 1"/>
          <p:cNvSpPr txBox="1"/>
          <p:nvPr>
            <p:ph type="title"/>
          </p:nvPr>
        </p:nvSpPr>
        <p:spPr>
          <a:xfrm>
            <a:off x="322431" y="191408"/>
            <a:ext cx="11095540" cy="799225"/>
          </a:xfrm>
          <a:prstGeom prst="rect">
            <a:avLst/>
          </a:prstGeom>
        </p:spPr>
        <p:txBody>
          <a:bodyPr/>
          <a:lstStyle>
            <a:lvl1pPr defTabSz="850391">
              <a:defRPr sz="3534"/>
            </a:lvl1pPr>
          </a:lstStyle>
          <a:p>
            <a:pPr/>
            <a:r>
              <a:t>Gradients can be used for tuning existing pipelines</a:t>
            </a:r>
          </a:p>
        </p:txBody>
      </p:sp>
      <p:pic>
        <p:nvPicPr>
          <p:cNvPr id="307" name="blur_boat.png" descr="blur_boat.png"/>
          <p:cNvPicPr>
            <a:picLocks noChangeAspect="1"/>
          </p:cNvPicPr>
          <p:nvPr/>
        </p:nvPicPr>
        <p:blipFill>
          <a:blip r:embed="rId3">
            <a:extLst/>
          </a:blip>
          <a:stretch>
            <a:fillRect/>
          </a:stretch>
        </p:blipFill>
        <p:spPr>
          <a:xfrm>
            <a:off x="3853917" y="1107861"/>
            <a:ext cx="2084143" cy="2084143"/>
          </a:xfrm>
          <a:prstGeom prst="rect">
            <a:avLst/>
          </a:prstGeom>
          <a:ln w="12700">
            <a:solidFill>
              <a:schemeClr val="accent1">
                <a:lumOff val="4782"/>
              </a:schemeClr>
            </a:solidFill>
            <a:miter lim="400000"/>
          </a:ln>
        </p:spPr>
      </p:pic>
      <p:pic>
        <p:nvPicPr>
          <p:cNvPr id="308" name="deconv_boat_ours.png" descr="deconv_boat_ours.png"/>
          <p:cNvPicPr>
            <a:picLocks noChangeAspect="1"/>
          </p:cNvPicPr>
          <p:nvPr/>
        </p:nvPicPr>
        <p:blipFill>
          <a:blip r:embed="rId4">
            <a:extLst/>
          </a:blip>
          <a:stretch>
            <a:fillRect/>
          </a:stretch>
        </p:blipFill>
        <p:spPr>
          <a:xfrm>
            <a:off x="9433731" y="1107861"/>
            <a:ext cx="2084142" cy="2084143"/>
          </a:xfrm>
          <a:prstGeom prst="rect">
            <a:avLst/>
          </a:prstGeom>
          <a:ln w="12700">
            <a:solidFill>
              <a:schemeClr val="accent1">
                <a:lumOff val="4782"/>
              </a:schemeClr>
            </a:solidFill>
            <a:miter lim="400000"/>
          </a:ln>
        </p:spPr>
      </p:pic>
      <p:pic>
        <p:nvPicPr>
          <p:cNvPr id="309" name="Image" descr="Image"/>
          <p:cNvPicPr>
            <a:picLocks noChangeAspect="1"/>
          </p:cNvPicPr>
          <p:nvPr/>
        </p:nvPicPr>
        <p:blipFill>
          <a:blip r:embed="rId5">
            <a:extLst/>
          </a:blip>
          <a:stretch>
            <a:fillRect/>
          </a:stretch>
        </p:blipFill>
        <p:spPr>
          <a:xfrm>
            <a:off x="6163829" y="1052245"/>
            <a:ext cx="906535" cy="906535"/>
          </a:xfrm>
          <a:prstGeom prst="rect">
            <a:avLst/>
          </a:prstGeom>
          <a:ln w="12700">
            <a:miter lim="400000"/>
          </a:ln>
        </p:spPr>
      </p:pic>
      <p:pic>
        <p:nvPicPr>
          <p:cNvPr id="310" name="Image" descr="Image"/>
          <p:cNvPicPr>
            <a:picLocks noChangeAspect="1"/>
          </p:cNvPicPr>
          <p:nvPr/>
        </p:nvPicPr>
        <p:blipFill>
          <a:blip r:embed="rId6">
            <a:extLst/>
          </a:blip>
          <a:stretch>
            <a:fillRect/>
          </a:stretch>
        </p:blipFill>
        <p:spPr>
          <a:xfrm>
            <a:off x="7261206" y="1052245"/>
            <a:ext cx="906534" cy="906535"/>
          </a:xfrm>
          <a:prstGeom prst="rect">
            <a:avLst/>
          </a:prstGeom>
          <a:ln w="12700">
            <a:miter lim="400000"/>
          </a:ln>
        </p:spPr>
      </p:pic>
      <p:pic>
        <p:nvPicPr>
          <p:cNvPr id="311" name="Image" descr="Image"/>
          <p:cNvPicPr>
            <a:picLocks noChangeAspect="1"/>
          </p:cNvPicPr>
          <p:nvPr/>
        </p:nvPicPr>
        <p:blipFill>
          <a:blip r:embed="rId7">
            <a:extLst/>
          </a:blip>
          <a:stretch>
            <a:fillRect/>
          </a:stretch>
        </p:blipFill>
        <p:spPr>
          <a:xfrm>
            <a:off x="8358582" y="1052245"/>
            <a:ext cx="906535" cy="906535"/>
          </a:xfrm>
          <a:prstGeom prst="rect">
            <a:avLst/>
          </a:prstGeom>
          <a:ln w="12700">
            <a:miter lim="400000"/>
          </a:ln>
        </p:spPr>
      </p:pic>
      <p:sp>
        <p:nvSpPr>
          <p:cNvPr id="312" name="Line"/>
          <p:cNvSpPr/>
          <p:nvPr/>
        </p:nvSpPr>
        <p:spPr>
          <a:xfrm>
            <a:off x="6106674" y="2674272"/>
            <a:ext cx="3158443" cy="1"/>
          </a:xfrm>
          <a:prstGeom prst="line">
            <a:avLst/>
          </a:prstGeom>
          <a:ln w="63500">
            <a:solidFill>
              <a:schemeClr val="accent6">
                <a:satOff val="-75221"/>
                <a:lumOff val="22254"/>
              </a:schemeClr>
            </a:solidFill>
            <a:miter/>
            <a:tailEnd type="triangle"/>
          </a:ln>
        </p:spPr>
        <p:txBody>
          <a:bodyPr lIns="45719" rIns="45719"/>
          <a:lstStyle/>
          <a:p>
            <a:pPr/>
          </a:p>
        </p:txBody>
      </p:sp>
      <p:sp>
        <p:nvSpPr>
          <p:cNvPr id="313" name="kernels"/>
          <p:cNvSpPr txBox="1"/>
          <p:nvPr/>
        </p:nvSpPr>
        <p:spPr>
          <a:xfrm>
            <a:off x="7012697" y="1987950"/>
            <a:ext cx="1250465" cy="48620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800"/>
            </a:lvl1pPr>
          </a:lstStyle>
          <a:p>
            <a:pPr/>
            <a:r>
              <a:t>kernels</a:t>
            </a:r>
          </a:p>
        </p:txBody>
      </p:sp>
      <p:pic>
        <p:nvPicPr>
          <p:cNvPr id="314" name="Image" descr="Image"/>
          <p:cNvPicPr>
            <a:picLocks noChangeAspect="1"/>
          </p:cNvPicPr>
          <p:nvPr/>
        </p:nvPicPr>
        <p:blipFill>
          <a:blip r:embed="rId8">
            <a:alphaModFix amt="20000"/>
            <a:extLst/>
          </a:blip>
          <a:stretch>
            <a:fillRect/>
          </a:stretch>
        </p:blipFill>
        <p:spPr>
          <a:xfrm>
            <a:off x="904120" y="959998"/>
            <a:ext cx="1432359" cy="1432359"/>
          </a:xfrm>
          <a:prstGeom prst="rect">
            <a:avLst/>
          </a:prstGeom>
          <a:ln w="12700">
            <a:miter lim="400000"/>
          </a:ln>
        </p:spPr>
      </p:pic>
      <p:pic>
        <p:nvPicPr>
          <p:cNvPr id="315" name="Image" descr="Image"/>
          <p:cNvPicPr>
            <a:picLocks noChangeAspect="1"/>
          </p:cNvPicPr>
          <p:nvPr/>
        </p:nvPicPr>
        <p:blipFill>
          <a:blip r:embed="rId9">
            <a:alphaModFix amt="20000"/>
            <a:extLst/>
          </a:blip>
          <a:stretch>
            <a:fillRect/>
          </a:stretch>
        </p:blipFill>
        <p:spPr>
          <a:xfrm>
            <a:off x="879903" y="4787288"/>
            <a:ext cx="1480793" cy="1477443"/>
          </a:xfrm>
          <a:prstGeom prst="rect">
            <a:avLst/>
          </a:prstGeom>
          <a:ln w="12700">
            <a:miter lim="400000"/>
          </a:ln>
        </p:spPr>
      </p:pic>
      <p:grpSp>
        <p:nvGrpSpPr>
          <p:cNvPr id="320" name="Group"/>
          <p:cNvGrpSpPr/>
          <p:nvPr/>
        </p:nvGrpSpPr>
        <p:grpSpPr>
          <a:xfrm>
            <a:off x="777670" y="2956188"/>
            <a:ext cx="1685259" cy="1267269"/>
            <a:chOff x="0" y="0"/>
            <a:chExt cx="1685258" cy="1267267"/>
          </a:xfrm>
        </p:grpSpPr>
        <p:sp>
          <p:nvSpPr>
            <p:cNvPr id="316" name="Shape"/>
            <p:cNvSpPr/>
            <p:nvPr/>
          </p:nvSpPr>
          <p:spPr>
            <a:xfrm>
              <a:off x="0" y="0"/>
              <a:ext cx="1304259" cy="8862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922" y="0"/>
                  </a:moveTo>
                  <a:lnTo>
                    <a:pt x="21600" y="0"/>
                  </a:lnTo>
                  <a:lnTo>
                    <a:pt x="14678" y="21600"/>
                  </a:lnTo>
                  <a:lnTo>
                    <a:pt x="0" y="21600"/>
                  </a:lnTo>
                  <a:lnTo>
                    <a:pt x="6922" y="0"/>
                  </a:lnTo>
                  <a:close/>
                </a:path>
              </a:pathLst>
            </a:custGeom>
            <a:solidFill>
              <a:srgbClr val="CBD84C">
                <a:alpha val="50024"/>
              </a:srgbClr>
            </a:solidFill>
            <a:ln w="12700" cap="flat">
              <a:noFill/>
              <a:miter lim="400000"/>
            </a:ln>
            <a:effectLst/>
          </p:spPr>
          <p:txBody>
            <a:bodyPr wrap="square" lIns="45719" tIns="45719" rIns="45719" bIns="45719" numCol="1" anchor="ctr">
              <a:noAutofit/>
            </a:bodyPr>
            <a:lstStyle/>
            <a:p>
              <a:pPr/>
            </a:p>
          </p:txBody>
        </p:sp>
        <p:sp>
          <p:nvSpPr>
            <p:cNvPr id="317" name="Shape"/>
            <p:cNvSpPr/>
            <p:nvPr/>
          </p:nvSpPr>
          <p:spPr>
            <a:xfrm>
              <a:off x="127000" y="126999"/>
              <a:ext cx="1304259" cy="88626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922" y="0"/>
                  </a:moveTo>
                  <a:lnTo>
                    <a:pt x="21600" y="0"/>
                  </a:lnTo>
                  <a:lnTo>
                    <a:pt x="14678" y="21600"/>
                  </a:lnTo>
                  <a:lnTo>
                    <a:pt x="0" y="21600"/>
                  </a:lnTo>
                  <a:lnTo>
                    <a:pt x="6922" y="0"/>
                  </a:lnTo>
                  <a:close/>
                </a:path>
              </a:pathLst>
            </a:custGeom>
            <a:solidFill>
              <a:srgbClr val="CBD84C">
                <a:alpha val="50024"/>
              </a:srgbClr>
            </a:solidFill>
            <a:ln w="12700" cap="flat">
              <a:noFill/>
              <a:miter lim="400000"/>
            </a:ln>
            <a:effectLst/>
          </p:spPr>
          <p:txBody>
            <a:bodyPr wrap="square" lIns="45719" tIns="45719" rIns="45719" bIns="45719" numCol="1" anchor="ctr">
              <a:noAutofit/>
            </a:bodyPr>
            <a:lstStyle/>
            <a:p>
              <a:pPr/>
            </a:p>
          </p:txBody>
        </p:sp>
        <p:sp>
          <p:nvSpPr>
            <p:cNvPr id="318" name="Shape"/>
            <p:cNvSpPr/>
            <p:nvPr/>
          </p:nvSpPr>
          <p:spPr>
            <a:xfrm>
              <a:off x="254000" y="253999"/>
              <a:ext cx="1304259" cy="88626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922" y="0"/>
                  </a:moveTo>
                  <a:lnTo>
                    <a:pt x="21600" y="0"/>
                  </a:lnTo>
                  <a:lnTo>
                    <a:pt x="14678" y="21600"/>
                  </a:lnTo>
                  <a:lnTo>
                    <a:pt x="0" y="21600"/>
                  </a:lnTo>
                  <a:lnTo>
                    <a:pt x="6922" y="0"/>
                  </a:lnTo>
                  <a:close/>
                </a:path>
              </a:pathLst>
            </a:custGeom>
            <a:solidFill>
              <a:srgbClr val="CBD84C">
                <a:alpha val="50024"/>
              </a:srgbClr>
            </a:solidFill>
            <a:ln w="12700" cap="flat">
              <a:noFill/>
              <a:miter lim="400000"/>
            </a:ln>
            <a:effectLst/>
          </p:spPr>
          <p:txBody>
            <a:bodyPr wrap="square" lIns="45719" tIns="45719" rIns="45719" bIns="45719" numCol="1" anchor="ctr">
              <a:noAutofit/>
            </a:bodyPr>
            <a:lstStyle/>
            <a:p>
              <a:pPr/>
            </a:p>
          </p:txBody>
        </p:sp>
        <p:sp>
          <p:nvSpPr>
            <p:cNvPr id="319" name="Shape"/>
            <p:cNvSpPr/>
            <p:nvPr/>
          </p:nvSpPr>
          <p:spPr>
            <a:xfrm>
              <a:off x="381000" y="380999"/>
              <a:ext cx="1304259" cy="88626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922" y="0"/>
                  </a:moveTo>
                  <a:lnTo>
                    <a:pt x="21600" y="0"/>
                  </a:lnTo>
                  <a:lnTo>
                    <a:pt x="14678" y="21600"/>
                  </a:lnTo>
                  <a:lnTo>
                    <a:pt x="0" y="21600"/>
                  </a:lnTo>
                  <a:lnTo>
                    <a:pt x="6922" y="0"/>
                  </a:lnTo>
                  <a:close/>
                </a:path>
              </a:pathLst>
            </a:custGeom>
            <a:solidFill>
              <a:srgbClr val="CBD84C">
                <a:alpha val="50024"/>
              </a:srgbClr>
            </a:solidFill>
            <a:ln w="12700" cap="flat">
              <a:noFill/>
              <a:miter lim="400000"/>
            </a:ln>
            <a:effectLst/>
          </p:spPr>
          <p:txBody>
            <a:bodyPr wrap="square" lIns="45719" tIns="45719" rIns="45719" bIns="45719" numCol="1" anchor="ctr">
              <a:noAutofit/>
            </a:bodyPr>
            <a:lstStyle/>
            <a:p>
              <a:pPr/>
            </a:p>
          </p:txBody>
        </p:sp>
      </p:grpSp>
      <p:sp>
        <p:nvSpPr>
          <p:cNvPr id="321" name="Line"/>
          <p:cNvSpPr/>
          <p:nvPr/>
        </p:nvSpPr>
        <p:spPr>
          <a:xfrm>
            <a:off x="1620299" y="2463611"/>
            <a:ext cx="1" cy="421324"/>
          </a:xfrm>
          <a:prstGeom prst="line">
            <a:avLst/>
          </a:prstGeom>
          <a:ln w="63500">
            <a:solidFill>
              <a:schemeClr val="accent6">
                <a:satOff val="-75221"/>
                <a:lumOff val="22254"/>
                <a:alpha val="20000"/>
              </a:schemeClr>
            </a:solidFill>
            <a:miter/>
            <a:tailEnd type="triangle"/>
          </a:ln>
        </p:spPr>
        <p:txBody>
          <a:bodyPr lIns="45719" rIns="45719"/>
          <a:lstStyle/>
          <a:p>
            <a:pPr/>
          </a:p>
        </p:txBody>
      </p:sp>
      <p:sp>
        <p:nvSpPr>
          <p:cNvPr id="322" name="Line"/>
          <p:cNvSpPr/>
          <p:nvPr/>
        </p:nvSpPr>
        <p:spPr>
          <a:xfrm>
            <a:off x="1620299" y="4294710"/>
            <a:ext cx="1" cy="421324"/>
          </a:xfrm>
          <a:prstGeom prst="line">
            <a:avLst/>
          </a:prstGeom>
          <a:ln w="63500">
            <a:solidFill>
              <a:schemeClr val="accent6">
                <a:satOff val="-75221"/>
                <a:lumOff val="22254"/>
                <a:alpha val="20000"/>
              </a:schemeClr>
            </a:solidFill>
            <a:miter/>
            <a:tailEnd type="triangle"/>
          </a:ln>
        </p:spPr>
        <p:txBody>
          <a:bodyPr lIns="45719" rIns="45719"/>
          <a:lstStyle/>
          <a:p>
            <a:pPr/>
          </a:p>
        </p:txBody>
      </p:sp>
      <p:sp>
        <p:nvSpPr>
          <p:cNvPr id="323" name="deep learning"/>
          <p:cNvSpPr txBox="1"/>
          <p:nvPr/>
        </p:nvSpPr>
        <p:spPr>
          <a:xfrm>
            <a:off x="490664" y="6335984"/>
            <a:ext cx="2259271" cy="486208"/>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800"/>
            </a:lvl1pPr>
          </a:lstStyle>
          <a:p>
            <a:pPr/>
            <a:r>
              <a:t>deep learning</a:t>
            </a:r>
          </a:p>
        </p:txBody>
      </p:sp>
      <p:sp>
        <p:nvSpPr>
          <p:cNvPr id="324" name="Line"/>
          <p:cNvSpPr/>
          <p:nvPr/>
        </p:nvSpPr>
        <p:spPr>
          <a:xfrm flipV="1">
            <a:off x="2035182" y="4294710"/>
            <a:ext cx="1" cy="421324"/>
          </a:xfrm>
          <a:prstGeom prst="line">
            <a:avLst/>
          </a:prstGeom>
          <a:ln w="63500">
            <a:solidFill>
              <a:schemeClr val="accent5">
                <a:satOff val="-32755"/>
                <a:lumOff val="-12196"/>
                <a:alpha val="20000"/>
              </a:schemeClr>
            </a:solidFill>
            <a:miter/>
            <a:tailEnd type="triangle"/>
          </a:ln>
        </p:spPr>
        <p:txBody>
          <a:bodyPr lIns="45719" rIns="45719"/>
          <a:lstStyle/>
          <a:p>
            <a:pPr/>
          </a:p>
        </p:txBody>
      </p:sp>
      <p:sp>
        <p:nvSpPr>
          <p:cNvPr id="325" name="Line"/>
          <p:cNvSpPr/>
          <p:nvPr/>
        </p:nvSpPr>
        <p:spPr>
          <a:xfrm flipV="1">
            <a:off x="8465695" y="2020392"/>
            <a:ext cx="1" cy="421324"/>
          </a:xfrm>
          <a:prstGeom prst="line">
            <a:avLst/>
          </a:prstGeom>
          <a:ln w="63500">
            <a:solidFill>
              <a:schemeClr val="accent5">
                <a:satOff val="-32755"/>
                <a:lumOff val="-12196"/>
              </a:schemeClr>
            </a:solidFill>
            <a:miter/>
            <a:tailEnd type="triangle"/>
          </a:ln>
        </p:spPr>
        <p:txBody>
          <a:bodyPr lIns="45719" rIns="45719"/>
          <a:lstStyle/>
          <a:p>
            <a:pPr/>
          </a:p>
        </p:txBody>
      </p:sp>
      <p:sp>
        <p:nvSpPr>
          <p:cNvPr id="326" name="Line"/>
          <p:cNvSpPr/>
          <p:nvPr/>
        </p:nvSpPr>
        <p:spPr>
          <a:xfrm flipH="1">
            <a:off x="8472137" y="2406919"/>
            <a:ext cx="754870" cy="1"/>
          </a:xfrm>
          <a:prstGeom prst="line">
            <a:avLst/>
          </a:prstGeom>
          <a:ln w="63500">
            <a:solidFill>
              <a:schemeClr val="accent5">
                <a:satOff val="-32755"/>
                <a:lumOff val="-12196"/>
              </a:schemeClr>
            </a:solidFill>
            <a:miter/>
          </a:ln>
        </p:spPr>
        <p:txBody>
          <a:bodyPr lIns="45719" rIns="45719"/>
          <a:lstStyle/>
          <a:p>
            <a:pPr/>
          </a:p>
        </p:txBody>
      </p:sp>
      <p:sp>
        <p:nvSpPr>
          <p:cNvPr id="327" name="tuning image processing pipelines"/>
          <p:cNvSpPr txBox="1"/>
          <p:nvPr/>
        </p:nvSpPr>
        <p:spPr>
          <a:xfrm>
            <a:off x="5398925" y="3346719"/>
            <a:ext cx="5461235" cy="48620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800"/>
            </a:lvl1pPr>
          </a:lstStyle>
          <a:p>
            <a:pPr/>
            <a:r>
              <a:t>tuning image processing pipelines</a:t>
            </a:r>
          </a:p>
        </p:txBody>
      </p:sp>
      <p:sp>
        <p:nvSpPr>
          <p:cNvPr id="328" name="Slide Number Placeholder 4"/>
          <p:cNvSpPr txBox="1"/>
          <p:nvPr>
            <p:ph type="sldNum" sz="quarter" idx="2"/>
          </p:nvPr>
        </p:nvSpPr>
        <p:spPr>
          <a:xfrm>
            <a:off x="11552378" y="6444934"/>
            <a:ext cx="153583" cy="177433"/>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Office Theme">
  <a:themeElements>
    <a:clrScheme name="Office Theme">
      <a:dk1>
        <a:srgbClr val="001E38"/>
      </a:dk1>
      <a:lt1>
        <a:srgbClr val="FFFFFF"/>
      </a:lt1>
      <a:dk2>
        <a:srgbClr val="A7A7A7"/>
      </a:dk2>
      <a:lt2>
        <a:srgbClr val="535353"/>
      </a:lt2>
      <a:accent1>
        <a:srgbClr val="F3F3F2"/>
      </a:accent1>
      <a:accent2>
        <a:srgbClr val="C1D6D5"/>
      </a:accent2>
      <a:accent3>
        <a:srgbClr val="FDBC40"/>
      </a:accent3>
      <a:accent4>
        <a:srgbClr val="FF9738"/>
      </a:accent4>
      <a:accent5>
        <a:srgbClr val="F64641"/>
      </a:accent5>
      <a:accent6>
        <a:srgbClr val="001E38"/>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rgbClr val="FFFFFF"/>
        </a:solidFill>
        <a:solidFill>
          <a:srgbClr val="FFFFFF"/>
        </a:solidFill>
        <a:solidFill>
          <a:srgbClr val="FFFFFF"/>
        </a:solidFill>
      </a:fillStyleLst>
      <a:lnStyleLst>
        <a:ln>
          <a:solidFill>
            <a:srgbClr val="000000"/>
          </a:solidFill>
        </a:ln>
        <a:ln>
          <a:solidFill>
            <a:srgbClr val="000000"/>
          </a:solidFill>
        </a:ln>
        <a:ln>
          <a:solidFill>
            <a:srgbClr val="000000"/>
          </a:solidFill>
        </a:ln>
      </a:lnStyleLst>
      <a:effectStyleLst>
        <a:effectStyle>
          <a:effectLst/>
        </a:effectStyle>
        <a:effectStyle>
          <a:effectLst/>
        </a:effectStyle>
        <a:effectStyle>
          <a:effectLst/>
        </a:effectStyle>
      </a:effectStyleLst>
      <a:bgFillStyleLst>
        <a:solidFill>
          <a:srgbClr val="FFFFFF"/>
        </a:solidFill>
        <a:solidFill>
          <a:srgbClr val="FFFFFF"/>
        </a:solidFill>
        <a:solidFill>
          <a:srgbClr val="FFFFFF"/>
        </a:solidFill>
      </a:bgFillStyleLst>
    </a:fmtScheme>
  </a:themeElements>
  <a:objectDefaults>
    <a:spDef>
      <a:spPr>
        <a:solidFill>
          <a:schemeClr val="accent1">
            <a:lumOff val="4782"/>
          </a:schemeClr>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chemeClr val="accent6"/>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chemeClr val="accent6"/>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F3F3F2"/>
      </a:accent1>
      <a:accent2>
        <a:srgbClr val="C1D6D5"/>
      </a:accent2>
      <a:accent3>
        <a:srgbClr val="FDBC40"/>
      </a:accent3>
      <a:accent4>
        <a:srgbClr val="FF9738"/>
      </a:accent4>
      <a:accent5>
        <a:srgbClr val="F64641"/>
      </a:accent5>
      <a:accent6>
        <a:srgbClr val="001E38"/>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rgbClr val="FFFFFF"/>
        </a:solidFill>
        <a:solidFill>
          <a:srgbClr val="FFFFFF"/>
        </a:solidFill>
        <a:solidFill>
          <a:srgbClr val="FFFFFF"/>
        </a:solidFill>
      </a:fillStyleLst>
      <a:lnStyleLst>
        <a:ln>
          <a:solidFill>
            <a:srgbClr val="000000"/>
          </a:solidFill>
        </a:ln>
        <a:ln>
          <a:solidFill>
            <a:srgbClr val="000000"/>
          </a:solidFill>
        </a:ln>
        <a:ln>
          <a:solidFill>
            <a:srgbClr val="000000"/>
          </a:solidFill>
        </a:ln>
      </a:lnStyleLst>
      <a:effectStyleLst>
        <a:effectStyle>
          <a:effectLst/>
        </a:effectStyle>
        <a:effectStyle>
          <a:effectLst/>
        </a:effectStyle>
        <a:effectStyle>
          <a:effectLst/>
        </a:effectStyle>
      </a:effectStyleLst>
      <a:bgFillStyleLst>
        <a:solidFill>
          <a:srgbClr val="FFFFFF"/>
        </a:solidFill>
        <a:solidFill>
          <a:srgbClr val="FFFFFF"/>
        </a:solidFill>
        <a:solidFill>
          <a:srgbClr val="FFFFFF"/>
        </a:solidFill>
      </a:bgFillStyleLst>
    </a:fmtScheme>
  </a:themeElements>
  <a:objectDefaults>
    <a:spDef>
      <a:spPr>
        <a:solidFill>
          <a:schemeClr val="accent1">
            <a:lumOff val="4782"/>
          </a:schemeClr>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chemeClr val="accent6"/>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chemeClr val="accent6"/>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