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51206400" cy="38404800"/>
  <p:notesSz cx="6858000" cy="9144000"/>
  <p:defaultTextStyle>
    <a:defPPr>
      <a:defRPr lang="en-US"/>
    </a:defPPr>
    <a:lvl1pPr marL="0" algn="l" defTabSz="5120640" rtl="0" eaLnBrk="1" latinLnBrk="0" hangingPunct="1">
      <a:defRPr sz="10200" kern="1200">
        <a:solidFill>
          <a:schemeClr val="tx1"/>
        </a:solidFill>
        <a:latin typeface="+mn-lt"/>
        <a:ea typeface="+mn-ea"/>
        <a:cs typeface="+mn-cs"/>
      </a:defRPr>
    </a:lvl1pPr>
    <a:lvl2pPr marL="2560320" algn="l" defTabSz="5120640" rtl="0" eaLnBrk="1" latinLnBrk="0" hangingPunct="1">
      <a:defRPr sz="10200" kern="1200">
        <a:solidFill>
          <a:schemeClr val="tx1"/>
        </a:solidFill>
        <a:latin typeface="+mn-lt"/>
        <a:ea typeface="+mn-ea"/>
        <a:cs typeface="+mn-cs"/>
      </a:defRPr>
    </a:lvl2pPr>
    <a:lvl3pPr marL="5120640" algn="l" defTabSz="5120640" rtl="0" eaLnBrk="1" latinLnBrk="0" hangingPunct="1">
      <a:defRPr sz="10200" kern="1200">
        <a:solidFill>
          <a:schemeClr val="tx1"/>
        </a:solidFill>
        <a:latin typeface="+mn-lt"/>
        <a:ea typeface="+mn-ea"/>
        <a:cs typeface="+mn-cs"/>
      </a:defRPr>
    </a:lvl3pPr>
    <a:lvl4pPr marL="7680960" algn="l" defTabSz="5120640" rtl="0" eaLnBrk="1" latinLnBrk="0" hangingPunct="1">
      <a:defRPr sz="10200" kern="1200">
        <a:solidFill>
          <a:schemeClr val="tx1"/>
        </a:solidFill>
        <a:latin typeface="+mn-lt"/>
        <a:ea typeface="+mn-ea"/>
        <a:cs typeface="+mn-cs"/>
      </a:defRPr>
    </a:lvl4pPr>
    <a:lvl5pPr marL="10241280" algn="l" defTabSz="5120640" rtl="0" eaLnBrk="1" latinLnBrk="0" hangingPunct="1">
      <a:defRPr sz="10200" kern="1200">
        <a:solidFill>
          <a:schemeClr val="tx1"/>
        </a:solidFill>
        <a:latin typeface="+mn-lt"/>
        <a:ea typeface="+mn-ea"/>
        <a:cs typeface="+mn-cs"/>
      </a:defRPr>
    </a:lvl5pPr>
    <a:lvl6pPr marL="12801600" algn="l" defTabSz="5120640" rtl="0" eaLnBrk="1" latinLnBrk="0" hangingPunct="1">
      <a:defRPr sz="10200" kern="1200">
        <a:solidFill>
          <a:schemeClr val="tx1"/>
        </a:solidFill>
        <a:latin typeface="+mn-lt"/>
        <a:ea typeface="+mn-ea"/>
        <a:cs typeface="+mn-cs"/>
      </a:defRPr>
    </a:lvl6pPr>
    <a:lvl7pPr marL="15361920" algn="l" defTabSz="5120640" rtl="0" eaLnBrk="1" latinLnBrk="0" hangingPunct="1">
      <a:defRPr sz="10200" kern="1200">
        <a:solidFill>
          <a:schemeClr val="tx1"/>
        </a:solidFill>
        <a:latin typeface="+mn-lt"/>
        <a:ea typeface="+mn-ea"/>
        <a:cs typeface="+mn-cs"/>
      </a:defRPr>
    </a:lvl7pPr>
    <a:lvl8pPr marL="17922240" algn="l" defTabSz="5120640" rtl="0" eaLnBrk="1" latinLnBrk="0" hangingPunct="1">
      <a:defRPr sz="10200" kern="1200">
        <a:solidFill>
          <a:schemeClr val="tx1"/>
        </a:solidFill>
        <a:latin typeface="+mn-lt"/>
        <a:ea typeface="+mn-ea"/>
        <a:cs typeface="+mn-cs"/>
      </a:defRPr>
    </a:lvl8pPr>
    <a:lvl9pPr marL="20482560" algn="l" defTabSz="5120640" rtl="0" eaLnBrk="1" latinLnBrk="0" hangingPunct="1">
      <a:defRPr sz="10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25" d="100"/>
          <a:sy n="25" d="100"/>
        </p:scale>
        <p:origin x="-1662" y="168"/>
      </p:cViewPr>
      <p:guideLst>
        <p:guide orient="horz" pos="12096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0" y="11930384"/>
            <a:ext cx="43525440" cy="8232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0" y="21762720"/>
            <a:ext cx="35844480" cy="98145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2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2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124640" y="1537978"/>
            <a:ext cx="11521440" cy="3276854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60320" y="1537978"/>
            <a:ext cx="33710880" cy="3276854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4" y="24678644"/>
            <a:ext cx="43525440" cy="7627620"/>
          </a:xfrm>
        </p:spPr>
        <p:txBody>
          <a:bodyPr anchor="t"/>
          <a:lstStyle>
            <a:lvl1pPr algn="l">
              <a:defRPr sz="22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4" y="16277598"/>
            <a:ext cx="43525440" cy="8401048"/>
          </a:xfrm>
        </p:spPr>
        <p:txBody>
          <a:bodyPr anchor="b"/>
          <a:lstStyle>
            <a:lvl1pPr marL="0" indent="0"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1pPr>
            <a:lvl2pPr marL="2560320" indent="0">
              <a:buNone/>
              <a:defRPr sz="10200">
                <a:solidFill>
                  <a:schemeClr val="tx1">
                    <a:tint val="75000"/>
                  </a:schemeClr>
                </a:solidFill>
              </a:defRPr>
            </a:lvl2pPr>
            <a:lvl3pPr marL="5120640" indent="0">
              <a:buNone/>
              <a:defRPr sz="9000">
                <a:solidFill>
                  <a:schemeClr val="tx1">
                    <a:tint val="75000"/>
                  </a:schemeClr>
                </a:solidFill>
              </a:defRPr>
            </a:lvl3pPr>
            <a:lvl4pPr marL="76809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4pPr>
            <a:lvl5pPr marL="1024128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5pPr>
            <a:lvl6pPr marL="1280160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6pPr>
            <a:lvl7pPr marL="1536192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7pPr>
            <a:lvl8pPr marL="1792224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8pPr>
            <a:lvl9pPr marL="20482560" indent="0">
              <a:buNone/>
              <a:defRPr sz="7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60320" y="8961129"/>
            <a:ext cx="22616160" cy="25345394"/>
          </a:xfrm>
        </p:spPr>
        <p:txBody>
          <a:bodyPr/>
          <a:lstStyle>
            <a:lvl1pPr>
              <a:defRPr sz="15800"/>
            </a:lvl1pPr>
            <a:lvl2pPr>
              <a:defRPr sz="13400"/>
            </a:lvl2pPr>
            <a:lvl3pPr>
              <a:defRPr sz="112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29920" y="8961129"/>
            <a:ext cx="22616160" cy="25345394"/>
          </a:xfrm>
        </p:spPr>
        <p:txBody>
          <a:bodyPr/>
          <a:lstStyle>
            <a:lvl1pPr>
              <a:defRPr sz="15800"/>
            </a:lvl1pPr>
            <a:lvl2pPr>
              <a:defRPr sz="13400"/>
            </a:lvl2pPr>
            <a:lvl3pPr>
              <a:defRPr sz="11200"/>
            </a:lvl3pPr>
            <a:lvl4pPr>
              <a:defRPr sz="10200"/>
            </a:lvl4pPr>
            <a:lvl5pPr>
              <a:defRPr sz="10200"/>
            </a:lvl5pPr>
            <a:lvl6pPr>
              <a:defRPr sz="10200"/>
            </a:lvl6pPr>
            <a:lvl7pPr>
              <a:defRPr sz="10200"/>
            </a:lvl7pPr>
            <a:lvl8pPr>
              <a:defRPr sz="10200"/>
            </a:lvl8pPr>
            <a:lvl9pPr>
              <a:defRPr sz="10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3" y="8596636"/>
            <a:ext cx="22625054" cy="3582668"/>
          </a:xfrm>
        </p:spPr>
        <p:txBody>
          <a:bodyPr anchor="b"/>
          <a:lstStyle>
            <a:lvl1pPr marL="0" indent="0">
              <a:buNone/>
              <a:defRPr sz="13400" b="1"/>
            </a:lvl1pPr>
            <a:lvl2pPr marL="2560320" indent="0">
              <a:buNone/>
              <a:defRPr sz="11200" b="1"/>
            </a:lvl2pPr>
            <a:lvl3pPr marL="5120640" indent="0">
              <a:buNone/>
              <a:defRPr sz="10200" b="1"/>
            </a:lvl3pPr>
            <a:lvl4pPr marL="7680960" indent="0">
              <a:buNone/>
              <a:defRPr sz="9000" b="1"/>
            </a:lvl4pPr>
            <a:lvl5pPr marL="10241280" indent="0">
              <a:buNone/>
              <a:defRPr sz="9000" b="1"/>
            </a:lvl5pPr>
            <a:lvl6pPr marL="12801600" indent="0">
              <a:buNone/>
              <a:defRPr sz="9000" b="1"/>
            </a:lvl6pPr>
            <a:lvl7pPr marL="15361920" indent="0">
              <a:buNone/>
              <a:defRPr sz="9000" b="1"/>
            </a:lvl7pPr>
            <a:lvl8pPr marL="17922240" indent="0">
              <a:buNone/>
              <a:defRPr sz="9000" b="1"/>
            </a:lvl8pPr>
            <a:lvl9pPr marL="20482560" indent="0">
              <a:buNone/>
              <a:defRPr sz="9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323" y="12179305"/>
            <a:ext cx="22625054" cy="22127214"/>
          </a:xfrm>
        </p:spPr>
        <p:txBody>
          <a:bodyPr/>
          <a:lstStyle>
            <a:lvl1pPr>
              <a:defRPr sz="13400"/>
            </a:lvl1pPr>
            <a:lvl2pPr>
              <a:defRPr sz="11200"/>
            </a:lvl2pPr>
            <a:lvl3pPr>
              <a:defRPr sz="10200"/>
            </a:lvl3pPr>
            <a:lvl4pPr>
              <a:defRPr sz="9000"/>
            </a:lvl4pPr>
            <a:lvl5pPr>
              <a:defRPr sz="9000"/>
            </a:lvl5pPr>
            <a:lvl6pPr>
              <a:defRPr sz="9000"/>
            </a:lvl6pPr>
            <a:lvl7pPr>
              <a:defRPr sz="9000"/>
            </a:lvl7pPr>
            <a:lvl8pPr>
              <a:defRPr sz="9000"/>
            </a:lvl8pPr>
            <a:lvl9pPr>
              <a:defRPr sz="9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144" y="8596636"/>
            <a:ext cx="22633940" cy="3582668"/>
          </a:xfrm>
        </p:spPr>
        <p:txBody>
          <a:bodyPr anchor="b"/>
          <a:lstStyle>
            <a:lvl1pPr marL="0" indent="0">
              <a:buNone/>
              <a:defRPr sz="13400" b="1"/>
            </a:lvl1pPr>
            <a:lvl2pPr marL="2560320" indent="0">
              <a:buNone/>
              <a:defRPr sz="11200" b="1"/>
            </a:lvl2pPr>
            <a:lvl3pPr marL="5120640" indent="0">
              <a:buNone/>
              <a:defRPr sz="10200" b="1"/>
            </a:lvl3pPr>
            <a:lvl4pPr marL="7680960" indent="0">
              <a:buNone/>
              <a:defRPr sz="9000" b="1"/>
            </a:lvl4pPr>
            <a:lvl5pPr marL="10241280" indent="0">
              <a:buNone/>
              <a:defRPr sz="9000" b="1"/>
            </a:lvl5pPr>
            <a:lvl6pPr marL="12801600" indent="0">
              <a:buNone/>
              <a:defRPr sz="9000" b="1"/>
            </a:lvl6pPr>
            <a:lvl7pPr marL="15361920" indent="0">
              <a:buNone/>
              <a:defRPr sz="9000" b="1"/>
            </a:lvl7pPr>
            <a:lvl8pPr marL="17922240" indent="0">
              <a:buNone/>
              <a:defRPr sz="9000" b="1"/>
            </a:lvl8pPr>
            <a:lvl9pPr marL="20482560" indent="0">
              <a:buNone/>
              <a:defRPr sz="9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144" y="12179305"/>
            <a:ext cx="22633940" cy="22127214"/>
          </a:xfrm>
        </p:spPr>
        <p:txBody>
          <a:bodyPr/>
          <a:lstStyle>
            <a:lvl1pPr>
              <a:defRPr sz="13400"/>
            </a:lvl1pPr>
            <a:lvl2pPr>
              <a:defRPr sz="11200"/>
            </a:lvl2pPr>
            <a:lvl3pPr>
              <a:defRPr sz="10200"/>
            </a:lvl3pPr>
            <a:lvl4pPr>
              <a:defRPr sz="9000"/>
            </a:lvl4pPr>
            <a:lvl5pPr>
              <a:defRPr sz="9000"/>
            </a:lvl5pPr>
            <a:lvl6pPr>
              <a:defRPr sz="9000"/>
            </a:lvl6pPr>
            <a:lvl7pPr>
              <a:defRPr sz="9000"/>
            </a:lvl7pPr>
            <a:lvl8pPr>
              <a:defRPr sz="9000"/>
            </a:lvl8pPr>
            <a:lvl9pPr>
              <a:defRPr sz="9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7" y="1529080"/>
            <a:ext cx="16846554" cy="6507480"/>
          </a:xfrm>
        </p:spPr>
        <p:txBody>
          <a:bodyPr anchor="b"/>
          <a:lstStyle>
            <a:lvl1pPr algn="l">
              <a:defRPr sz="11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0280" y="1529089"/>
            <a:ext cx="28625800" cy="32777434"/>
          </a:xfrm>
        </p:spPr>
        <p:txBody>
          <a:bodyPr/>
          <a:lstStyle>
            <a:lvl1pPr>
              <a:defRPr sz="18000"/>
            </a:lvl1pPr>
            <a:lvl2pPr>
              <a:defRPr sz="15800"/>
            </a:lvl2pPr>
            <a:lvl3pPr>
              <a:defRPr sz="13400"/>
            </a:lvl3pPr>
            <a:lvl4pPr>
              <a:defRPr sz="11200"/>
            </a:lvl4pPr>
            <a:lvl5pPr>
              <a:defRPr sz="11200"/>
            </a:lvl5pPr>
            <a:lvl6pPr>
              <a:defRPr sz="11200"/>
            </a:lvl6pPr>
            <a:lvl7pPr>
              <a:defRPr sz="11200"/>
            </a:lvl7pPr>
            <a:lvl8pPr>
              <a:defRPr sz="11200"/>
            </a:lvl8pPr>
            <a:lvl9pPr>
              <a:defRPr sz="1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7" y="8036569"/>
            <a:ext cx="16846554" cy="26269954"/>
          </a:xfrm>
        </p:spPr>
        <p:txBody>
          <a:bodyPr/>
          <a:lstStyle>
            <a:lvl1pPr marL="0" indent="0">
              <a:buNone/>
              <a:defRPr sz="7800"/>
            </a:lvl1pPr>
            <a:lvl2pPr marL="2560320" indent="0">
              <a:buNone/>
              <a:defRPr sz="6800"/>
            </a:lvl2pPr>
            <a:lvl3pPr marL="5120640" indent="0">
              <a:buNone/>
              <a:defRPr sz="5600"/>
            </a:lvl3pPr>
            <a:lvl4pPr marL="7680960" indent="0">
              <a:buNone/>
              <a:defRPr sz="5000"/>
            </a:lvl4pPr>
            <a:lvl5pPr marL="10241280" indent="0">
              <a:buNone/>
              <a:defRPr sz="5000"/>
            </a:lvl5pPr>
            <a:lvl6pPr marL="12801600" indent="0">
              <a:buNone/>
              <a:defRPr sz="5000"/>
            </a:lvl6pPr>
            <a:lvl7pPr marL="15361920" indent="0">
              <a:buNone/>
              <a:defRPr sz="5000"/>
            </a:lvl7pPr>
            <a:lvl8pPr marL="17922240" indent="0">
              <a:buNone/>
              <a:defRPr sz="5000"/>
            </a:lvl8pPr>
            <a:lvl9pPr marL="20482560" indent="0">
              <a:buNone/>
              <a:defRPr sz="5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814" y="26883365"/>
            <a:ext cx="30723840" cy="3173734"/>
          </a:xfrm>
        </p:spPr>
        <p:txBody>
          <a:bodyPr anchor="b"/>
          <a:lstStyle>
            <a:lvl1pPr algn="l">
              <a:defRPr sz="11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814" y="3431540"/>
            <a:ext cx="30723840" cy="23042880"/>
          </a:xfrm>
        </p:spPr>
        <p:txBody>
          <a:bodyPr/>
          <a:lstStyle>
            <a:lvl1pPr marL="0" indent="0">
              <a:buNone/>
              <a:defRPr sz="18000"/>
            </a:lvl1pPr>
            <a:lvl2pPr marL="2560320" indent="0">
              <a:buNone/>
              <a:defRPr sz="15800"/>
            </a:lvl2pPr>
            <a:lvl3pPr marL="5120640" indent="0">
              <a:buNone/>
              <a:defRPr sz="13400"/>
            </a:lvl3pPr>
            <a:lvl4pPr marL="7680960" indent="0">
              <a:buNone/>
              <a:defRPr sz="11200"/>
            </a:lvl4pPr>
            <a:lvl5pPr marL="10241280" indent="0">
              <a:buNone/>
              <a:defRPr sz="11200"/>
            </a:lvl5pPr>
            <a:lvl6pPr marL="12801600" indent="0">
              <a:buNone/>
              <a:defRPr sz="11200"/>
            </a:lvl6pPr>
            <a:lvl7pPr marL="15361920" indent="0">
              <a:buNone/>
              <a:defRPr sz="11200"/>
            </a:lvl7pPr>
            <a:lvl8pPr marL="17922240" indent="0">
              <a:buNone/>
              <a:defRPr sz="11200"/>
            </a:lvl8pPr>
            <a:lvl9pPr marL="20482560" indent="0">
              <a:buNone/>
              <a:defRPr sz="1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814" y="30057096"/>
            <a:ext cx="30723840" cy="4507228"/>
          </a:xfrm>
        </p:spPr>
        <p:txBody>
          <a:bodyPr/>
          <a:lstStyle>
            <a:lvl1pPr marL="0" indent="0">
              <a:buNone/>
              <a:defRPr sz="7800"/>
            </a:lvl1pPr>
            <a:lvl2pPr marL="2560320" indent="0">
              <a:buNone/>
              <a:defRPr sz="6800"/>
            </a:lvl2pPr>
            <a:lvl3pPr marL="5120640" indent="0">
              <a:buNone/>
              <a:defRPr sz="5600"/>
            </a:lvl3pPr>
            <a:lvl4pPr marL="7680960" indent="0">
              <a:buNone/>
              <a:defRPr sz="5000"/>
            </a:lvl4pPr>
            <a:lvl5pPr marL="10241280" indent="0">
              <a:buNone/>
              <a:defRPr sz="5000"/>
            </a:lvl5pPr>
            <a:lvl6pPr marL="12801600" indent="0">
              <a:buNone/>
              <a:defRPr sz="5000"/>
            </a:lvl6pPr>
            <a:lvl7pPr marL="15361920" indent="0">
              <a:buNone/>
              <a:defRPr sz="5000"/>
            </a:lvl7pPr>
            <a:lvl8pPr marL="17922240" indent="0">
              <a:buNone/>
              <a:defRPr sz="5000"/>
            </a:lvl8pPr>
            <a:lvl9pPr marL="20482560" indent="0">
              <a:buNone/>
              <a:defRPr sz="5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60320" y="1537974"/>
            <a:ext cx="46085760" cy="6400800"/>
          </a:xfrm>
          <a:prstGeom prst="rect">
            <a:avLst/>
          </a:prstGeom>
        </p:spPr>
        <p:txBody>
          <a:bodyPr vert="horz" lIns="512064" tIns="256032" rIns="512064" bIns="25603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0" y="8961129"/>
            <a:ext cx="46085760" cy="25345394"/>
          </a:xfrm>
          <a:prstGeom prst="rect">
            <a:avLst/>
          </a:prstGeom>
        </p:spPr>
        <p:txBody>
          <a:bodyPr vert="horz" lIns="512064" tIns="256032" rIns="512064" bIns="2560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0320" y="35595566"/>
            <a:ext cx="11948160" cy="2044700"/>
          </a:xfrm>
          <a:prstGeom prst="rect">
            <a:avLst/>
          </a:prstGeom>
        </p:spPr>
        <p:txBody>
          <a:bodyPr vert="horz" lIns="512064" tIns="256032" rIns="512064" bIns="256032" rtlCol="0" anchor="ctr"/>
          <a:lstStyle>
            <a:lvl1pPr algn="l">
              <a:defRPr sz="6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95520" y="35595566"/>
            <a:ext cx="16215360" cy="2044700"/>
          </a:xfrm>
          <a:prstGeom prst="rect">
            <a:avLst/>
          </a:prstGeom>
        </p:spPr>
        <p:txBody>
          <a:bodyPr vert="horz" lIns="512064" tIns="256032" rIns="512064" bIns="256032" rtlCol="0" anchor="ctr"/>
          <a:lstStyle>
            <a:lvl1pPr algn="ctr">
              <a:defRPr sz="6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697920" y="35595566"/>
            <a:ext cx="11948160" cy="2044700"/>
          </a:xfrm>
          <a:prstGeom prst="rect">
            <a:avLst/>
          </a:prstGeom>
        </p:spPr>
        <p:txBody>
          <a:bodyPr vert="horz" lIns="512064" tIns="256032" rIns="512064" bIns="256032" rtlCol="0" anchor="ctr"/>
          <a:lstStyle>
            <a:lvl1pPr algn="r">
              <a:defRPr sz="6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120640" rtl="0" eaLnBrk="1" latinLnBrk="0" hangingPunct="1">
        <a:spcBef>
          <a:spcPct val="0"/>
        </a:spcBef>
        <a:buNone/>
        <a:defRPr sz="2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40" indent="-1920240" algn="l" defTabSz="5120640" rtl="0" eaLnBrk="1" latinLnBrk="0" hangingPunct="1">
        <a:spcBef>
          <a:spcPct val="20000"/>
        </a:spcBef>
        <a:buFont typeface="Arial" pitchFamily="34" charset="0"/>
        <a:buChar char="•"/>
        <a:defRPr sz="18000" kern="1200">
          <a:solidFill>
            <a:schemeClr val="tx1"/>
          </a:solidFill>
          <a:latin typeface="+mn-lt"/>
          <a:ea typeface="+mn-ea"/>
          <a:cs typeface="+mn-cs"/>
        </a:defRPr>
      </a:lvl1pPr>
      <a:lvl2pPr marL="4160520" indent="-1600200" algn="l" defTabSz="5120640" rtl="0" eaLnBrk="1" latinLnBrk="0" hangingPunct="1">
        <a:spcBef>
          <a:spcPct val="20000"/>
        </a:spcBef>
        <a:buFont typeface="Arial" pitchFamily="34" charset="0"/>
        <a:buChar char="–"/>
        <a:defRPr sz="158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0" indent="-1280160" algn="l" defTabSz="5120640" rtl="0" eaLnBrk="1" latinLnBrk="0" hangingPunct="1">
        <a:spcBef>
          <a:spcPct val="20000"/>
        </a:spcBef>
        <a:buFont typeface="Arial" pitchFamily="34" charset="0"/>
        <a:buChar char="•"/>
        <a:defRPr sz="13400" kern="1200">
          <a:solidFill>
            <a:schemeClr val="tx1"/>
          </a:solidFill>
          <a:latin typeface="+mn-lt"/>
          <a:ea typeface="+mn-ea"/>
          <a:cs typeface="+mn-cs"/>
        </a:defRPr>
      </a:lvl3pPr>
      <a:lvl4pPr marL="8961120" indent="-1280160" algn="l" defTabSz="5120640" rtl="0" eaLnBrk="1" latinLnBrk="0" hangingPunct="1">
        <a:spcBef>
          <a:spcPct val="20000"/>
        </a:spcBef>
        <a:buFont typeface="Arial" pitchFamily="34" charset="0"/>
        <a:buChar char="–"/>
        <a:defRPr sz="1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1440" indent="-1280160" algn="l" defTabSz="5120640" rtl="0" eaLnBrk="1" latinLnBrk="0" hangingPunct="1">
        <a:spcBef>
          <a:spcPct val="20000"/>
        </a:spcBef>
        <a:buFont typeface="Arial" pitchFamily="34" charset="0"/>
        <a:buChar char="»"/>
        <a:defRPr sz="1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081760" indent="-1280160" algn="l" defTabSz="5120640" rtl="0" eaLnBrk="1" latinLnBrk="0" hangingPunct="1">
        <a:spcBef>
          <a:spcPct val="20000"/>
        </a:spcBef>
        <a:buFont typeface="Arial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6pPr>
      <a:lvl7pPr marL="16642080" indent="-1280160" algn="l" defTabSz="5120640" rtl="0" eaLnBrk="1" latinLnBrk="0" hangingPunct="1">
        <a:spcBef>
          <a:spcPct val="20000"/>
        </a:spcBef>
        <a:buFont typeface="Arial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0" indent="-1280160" algn="l" defTabSz="5120640" rtl="0" eaLnBrk="1" latinLnBrk="0" hangingPunct="1">
        <a:spcBef>
          <a:spcPct val="20000"/>
        </a:spcBef>
        <a:buFont typeface="Arial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0" indent="-1280160" algn="l" defTabSz="5120640" rtl="0" eaLnBrk="1" latinLnBrk="0" hangingPunct="1">
        <a:spcBef>
          <a:spcPct val="20000"/>
        </a:spcBef>
        <a:buFont typeface="Arial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20640" rtl="0" eaLnBrk="1" latinLnBrk="0" hangingPunct="1">
        <a:defRPr sz="102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0" algn="l" defTabSz="5120640" rtl="0" eaLnBrk="1" latinLnBrk="0" hangingPunct="1">
        <a:defRPr sz="1020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0" algn="l" defTabSz="5120640" rtl="0" eaLnBrk="1" latinLnBrk="0" hangingPunct="1">
        <a:defRPr sz="102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algn="l" defTabSz="5120640" rtl="0" eaLnBrk="1" latinLnBrk="0" hangingPunct="1">
        <a:defRPr sz="1020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0" algn="l" defTabSz="5120640" rtl="0" eaLnBrk="1" latinLnBrk="0" hangingPunct="1">
        <a:defRPr sz="1020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0" algn="l" defTabSz="5120640" rtl="0" eaLnBrk="1" latinLnBrk="0" hangingPunct="1">
        <a:defRPr sz="1020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0" algn="l" defTabSz="5120640" rtl="0" eaLnBrk="1" latinLnBrk="0" hangingPunct="1">
        <a:defRPr sz="1020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0" algn="l" defTabSz="5120640" rtl="0" eaLnBrk="1" latinLnBrk="0" hangingPunct="1">
        <a:defRPr sz="102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0" algn="l" defTabSz="5120640" rtl="0" eaLnBrk="1" latinLnBrk="0" hangingPunct="1">
        <a:defRPr sz="10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tiff"/><Relationship Id="rId41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tiff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tiff"/><Relationship Id="rId35" Type="http://schemas.openxmlformats.org/officeDocument/2006/relationships/image" Target="../media/image34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550" y="4724400"/>
            <a:ext cx="6875452" cy="134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5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99" t="44235" r="56006"/>
          <a:stretch/>
        </p:blipFill>
        <p:spPr bwMode="auto">
          <a:xfrm>
            <a:off x="11867242" y="28305662"/>
            <a:ext cx="5396718" cy="2422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4" t="44235"/>
          <a:stretch/>
        </p:blipFill>
        <p:spPr bwMode="auto">
          <a:xfrm>
            <a:off x="6502190" y="28408744"/>
            <a:ext cx="5308812" cy="237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7" name="Picture 266" descr="logo-2C-full-p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2" y="331836"/>
            <a:ext cx="6843714" cy="32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8" name="TextBox 267"/>
          <p:cNvSpPr txBox="1"/>
          <p:nvPr/>
        </p:nvSpPr>
        <p:spPr>
          <a:xfrm>
            <a:off x="8763001" y="685803"/>
            <a:ext cx="29817266" cy="1661994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b="1" dirty="0"/>
              <a:t>Image Enhancement Using Calibrated Lens </a:t>
            </a:r>
            <a:r>
              <a:rPr lang="en-US" b="1" dirty="0" smtClean="0"/>
              <a:t>Simulations</a:t>
            </a:r>
            <a:endParaRPr lang="en-US" b="1" dirty="0"/>
          </a:p>
        </p:txBody>
      </p:sp>
      <p:pic>
        <p:nvPicPr>
          <p:cNvPr id="269" name="Picture 2" descr="http://gulfening.pdc.kth.se/sites/all/themes/danland/images/Research_hi_r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00" y="1019183"/>
            <a:ext cx="7391400" cy="206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0" name="Rectangle 269"/>
          <p:cNvSpPr/>
          <p:nvPr/>
        </p:nvSpPr>
        <p:spPr>
          <a:xfrm>
            <a:off x="10896600" y="2438400"/>
            <a:ext cx="25603200" cy="2308324"/>
          </a:xfrm>
          <a:prstGeom prst="rect">
            <a:avLst/>
          </a:prstGeom>
        </p:spPr>
        <p:txBody>
          <a:bodyPr lIns="91440" tIns="45720" rIns="91440" bIns="45720">
            <a:spAutoFit/>
          </a:bodyPr>
          <a:lstStyle/>
          <a:p>
            <a:pPr algn="ctr"/>
            <a:r>
              <a:rPr lang="en-US" sz="7200" dirty="0" err="1"/>
              <a:t>Yichang</a:t>
            </a:r>
            <a:r>
              <a:rPr lang="en-US" sz="7200" dirty="0"/>
              <a:t> Shih¹,   Brian Guenter²,   Neel Joshi²</a:t>
            </a:r>
          </a:p>
          <a:p>
            <a:pPr algn="ctr"/>
            <a:r>
              <a:rPr lang="en-US" sz="7200" dirty="0"/>
              <a:t>MIT CSAIL¹,   Microsoft Research²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533400" y="17602200"/>
            <a:ext cx="17449800" cy="13234556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6000" dirty="0"/>
          </a:p>
        </p:txBody>
      </p:sp>
      <p:sp>
        <p:nvSpPr>
          <p:cNvPr id="272" name="Rounded Rectangle 271"/>
          <p:cNvSpPr/>
          <p:nvPr/>
        </p:nvSpPr>
        <p:spPr>
          <a:xfrm>
            <a:off x="609600" y="4952675"/>
            <a:ext cx="17449800" cy="12157202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6000" dirty="0"/>
          </a:p>
        </p:txBody>
      </p:sp>
      <p:sp>
        <p:nvSpPr>
          <p:cNvPr id="273" name="TextBox 272"/>
          <p:cNvSpPr txBox="1"/>
          <p:nvPr/>
        </p:nvSpPr>
        <p:spPr>
          <a:xfrm>
            <a:off x="1804081" y="5181600"/>
            <a:ext cx="12946045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</a:rPr>
              <a:t>Goal: Remove 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</a:rPr>
              <a:t>ptical 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</a:rPr>
              <a:t>berrations</a:t>
            </a:r>
            <a:endParaRPr lang="en-US" sz="7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1708481" y="17678400"/>
            <a:ext cx="4915256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Our </a:t>
            </a:r>
            <a:r>
              <a:rPr lang="en-US" sz="7200" b="1" dirty="0" smtClean="0">
                <a:solidFill>
                  <a:schemeClr val="accent6">
                    <a:lumMod val="75000"/>
                  </a:schemeClr>
                </a:solidFill>
              </a:rPr>
              <a:t>Method</a:t>
            </a:r>
            <a:endParaRPr lang="en-US" sz="7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5" name="Rounded Rectangle 274"/>
          <p:cNvSpPr/>
          <p:nvPr/>
        </p:nvSpPr>
        <p:spPr>
          <a:xfrm>
            <a:off x="18554703" y="4876800"/>
            <a:ext cx="12617006" cy="19564058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6000" dirty="0"/>
          </a:p>
        </p:txBody>
      </p:sp>
      <p:sp>
        <p:nvSpPr>
          <p:cNvPr id="276" name="TextBox 275"/>
          <p:cNvSpPr txBox="1"/>
          <p:nvPr/>
        </p:nvSpPr>
        <p:spPr>
          <a:xfrm>
            <a:off x="19930739" y="5029200"/>
            <a:ext cx="3928961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Challenge</a:t>
            </a:r>
          </a:p>
        </p:txBody>
      </p:sp>
      <p:sp>
        <p:nvSpPr>
          <p:cNvPr id="277" name="TextBox 276"/>
          <p:cNvSpPr txBox="1"/>
          <p:nvPr/>
        </p:nvSpPr>
        <p:spPr>
          <a:xfrm>
            <a:off x="19430115" y="24892338"/>
            <a:ext cx="10134634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Calibration (Optimization)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685800" y="31089600"/>
            <a:ext cx="17449800" cy="70866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6000" dirty="0"/>
          </a:p>
        </p:txBody>
      </p:sp>
      <p:sp>
        <p:nvSpPr>
          <p:cNvPr id="279" name="TextBox 278"/>
          <p:cNvSpPr txBox="1"/>
          <p:nvPr/>
        </p:nvSpPr>
        <p:spPr>
          <a:xfrm>
            <a:off x="1447800" y="31013400"/>
            <a:ext cx="4921988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Applications</a:t>
            </a:r>
          </a:p>
        </p:txBody>
      </p:sp>
      <p:sp>
        <p:nvSpPr>
          <p:cNvPr id="281" name="TextBox 280"/>
          <p:cNvSpPr txBox="1"/>
          <p:nvPr/>
        </p:nvSpPr>
        <p:spPr>
          <a:xfrm>
            <a:off x="33720626" y="5032912"/>
            <a:ext cx="2934714" cy="1200329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</a:rPr>
              <a:t>Results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42367200" y="33223200"/>
            <a:ext cx="8534400" cy="4692118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6000" dirty="0"/>
          </a:p>
        </p:txBody>
      </p:sp>
      <p:sp>
        <p:nvSpPr>
          <p:cNvPr id="283" name="TextBox 282"/>
          <p:cNvSpPr txBox="1"/>
          <p:nvPr/>
        </p:nvSpPr>
        <p:spPr>
          <a:xfrm>
            <a:off x="42909766" y="33604200"/>
            <a:ext cx="6163034" cy="1015664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6000" b="1" dirty="0" smtClean="0"/>
              <a:t>Acknowledgement</a:t>
            </a:r>
            <a:endParaRPr lang="en-US" sz="6000" b="1" dirty="0"/>
          </a:p>
        </p:txBody>
      </p:sp>
      <p:sp>
        <p:nvSpPr>
          <p:cNvPr id="284" name="Content Placeholder 2"/>
          <p:cNvSpPr txBox="1">
            <a:spLocks/>
          </p:cNvSpPr>
          <p:nvPr/>
        </p:nvSpPr>
        <p:spPr>
          <a:xfrm>
            <a:off x="990600" y="6753047"/>
            <a:ext cx="16384592" cy="15388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/>
              <a:t>All lenses have optical aberrations [Seidel, 1856]</a:t>
            </a:r>
          </a:p>
        </p:txBody>
      </p:sp>
      <p:sp>
        <p:nvSpPr>
          <p:cNvPr id="285" name="Content Placeholder 2"/>
          <p:cNvSpPr txBox="1">
            <a:spLocks/>
          </p:cNvSpPr>
          <p:nvPr/>
        </p:nvSpPr>
        <p:spPr>
          <a:xfrm>
            <a:off x="685800" y="7758546"/>
            <a:ext cx="9278288" cy="1333500"/>
          </a:xfrm>
          <a:prstGeom prst="rect">
            <a:avLst/>
          </a:prstGeom>
        </p:spPr>
        <p:txBody>
          <a:bodyPr vert="horz" lIns="512064" tIns="256032" rIns="512064" bIns="256032" rtlCol="0">
            <a:noAutofit/>
          </a:bodyPr>
          <a:lstStyle>
            <a:lvl1pPr marL="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7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56032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5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2064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68096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4128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80160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36192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2224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48256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algn="l">
              <a:buFont typeface="Wingdings" pitchFamily="2" charset="2"/>
              <a:buChar char="q"/>
            </a:pPr>
            <a:r>
              <a:rPr lang="en-US" sz="5400" dirty="0">
                <a:solidFill>
                  <a:schemeClr val="tx1"/>
                </a:solidFill>
              </a:rPr>
              <a:t>Spherical aberration</a:t>
            </a:r>
          </a:p>
        </p:txBody>
      </p:sp>
      <p:sp>
        <p:nvSpPr>
          <p:cNvPr id="286" name="Content Placeholder 2"/>
          <p:cNvSpPr txBox="1">
            <a:spLocks/>
          </p:cNvSpPr>
          <p:nvPr/>
        </p:nvSpPr>
        <p:spPr>
          <a:xfrm>
            <a:off x="9906000" y="7965927"/>
            <a:ext cx="7620000" cy="12404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en-US" sz="5400" dirty="0"/>
              <a:t>Chromatic aberration</a:t>
            </a:r>
          </a:p>
        </p:txBody>
      </p:sp>
      <p:pic>
        <p:nvPicPr>
          <p:cNvPr id="287" name="Picture 6" descr="http://rohr.aiax.de/chapter%201%20Note-Dateien/layout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275365"/>
            <a:ext cx="3581400" cy="168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" name="Picture 287" descr="C:\Users\t-yshih\Desktop\PSF estimation\Numerical Algorithms 2010 (40)\Numerical Algorithms 2010\Testing\bin\Debug\simulated_PSFs\ASynthesized_edmund58202__scene_0_simulated_PSF_1.bmp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275363"/>
            <a:ext cx="1839328" cy="1686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Picture 289" descr="C:\Users\t-yshih\Desktop\PSF estimation\Numerical Algorithms 2010 (40)\Numerical Algorithms 2010\Testing\bin\Debug\simulated_PSFs\ZZuncalibratedEdmund58202_MultiDepths__scene_1_simulated_PSF_3.bmp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469" y="9285934"/>
            <a:ext cx="147973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7" t="33581" r="39090" b="39894"/>
          <a:stretch/>
        </p:blipFill>
        <p:spPr bwMode="auto">
          <a:xfrm>
            <a:off x="15401682" y="9273187"/>
            <a:ext cx="1643664" cy="1689150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5" t="35852" r="37445" b="38519"/>
          <a:stretch/>
        </p:blipFill>
        <p:spPr bwMode="auto">
          <a:xfrm>
            <a:off x="6629400" y="9275362"/>
            <a:ext cx="1781720" cy="1712384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3" name="Picture 2" descr="\\neel1\Public\Yichang\DSC_0104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" t="4401" b="3778"/>
          <a:stretch/>
        </p:blipFill>
        <p:spPr bwMode="auto">
          <a:xfrm>
            <a:off x="12771794" y="11436610"/>
            <a:ext cx="4914212" cy="304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4" name="Content Placeholder 2"/>
          <p:cNvSpPr txBox="1">
            <a:spLocks/>
          </p:cNvSpPr>
          <p:nvPr/>
        </p:nvSpPr>
        <p:spPr>
          <a:xfrm>
            <a:off x="990599" y="11604952"/>
            <a:ext cx="11828687" cy="2667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/>
              <a:t>The aberrations can be restored by </a:t>
            </a:r>
            <a:r>
              <a:rPr lang="en-US" sz="5400" dirty="0" err="1"/>
              <a:t>deconvolution</a:t>
            </a:r>
            <a:r>
              <a:rPr lang="en-US" sz="5400" dirty="0"/>
              <a:t>, but requires accurate lens point spread functions (</a:t>
            </a:r>
            <a:r>
              <a:rPr lang="en-US" sz="5400" dirty="0" smtClean="0"/>
              <a:t>PSFs) info</a:t>
            </a:r>
            <a:endParaRPr lang="en-US" sz="5400" dirty="0"/>
          </a:p>
        </p:txBody>
      </p:sp>
      <p:sp>
        <p:nvSpPr>
          <p:cNvPr id="295" name="Content Placeholder 2"/>
          <p:cNvSpPr txBox="1">
            <a:spLocks/>
          </p:cNvSpPr>
          <p:nvPr/>
        </p:nvSpPr>
        <p:spPr>
          <a:xfrm>
            <a:off x="990600" y="14325600"/>
            <a:ext cx="10896600" cy="3162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/>
              <a:t>PSFs are spatially-variant, and changing with focal distance. Measuring all PSFs is expensive</a:t>
            </a:r>
          </a:p>
        </p:txBody>
      </p:sp>
      <p:pic>
        <p:nvPicPr>
          <p:cNvPr id="29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7306" y="14816910"/>
            <a:ext cx="1601315" cy="1465033"/>
          </a:xfrm>
          <a:prstGeom prst="rect">
            <a:avLst/>
          </a:prstGeom>
          <a:ln w="19050" cap="sq">
            <a:solidFill>
              <a:srgbClr val="00B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7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084" y="14845149"/>
            <a:ext cx="1576762" cy="1442926"/>
          </a:xfrm>
          <a:prstGeom prst="rect">
            <a:avLst/>
          </a:prstGeom>
          <a:ln w="1905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8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930" y="14845149"/>
            <a:ext cx="1459416" cy="1442926"/>
          </a:xfrm>
          <a:prstGeom prst="rect">
            <a:avLst/>
          </a:prstGeom>
          <a:ln w="1905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9" name="Content Placeholder 2"/>
          <p:cNvSpPr txBox="1">
            <a:spLocks/>
          </p:cNvSpPr>
          <p:nvPr/>
        </p:nvSpPr>
        <p:spPr>
          <a:xfrm>
            <a:off x="762000" y="18669000"/>
            <a:ext cx="11734800" cy="3162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/>
              <a:t>We compute PSFs </a:t>
            </a:r>
            <a:r>
              <a:rPr lang="en-US" sz="5400" dirty="0" smtClean="0"/>
              <a:t>using the </a:t>
            </a:r>
            <a:r>
              <a:rPr lang="en-US" sz="5400" dirty="0"/>
              <a:t>lens CAD model, called </a:t>
            </a:r>
            <a:r>
              <a:rPr lang="en-US" sz="5400" b="1" dirty="0"/>
              <a:t>lens prescription</a:t>
            </a:r>
            <a:r>
              <a:rPr lang="en-US" sz="5400" dirty="0"/>
              <a:t>, </a:t>
            </a:r>
            <a:r>
              <a:rPr lang="en-US" sz="5400" dirty="0" smtClean="0"/>
              <a:t>by geometric-wave </a:t>
            </a:r>
            <a:r>
              <a:rPr lang="en-US" sz="5400" dirty="0"/>
              <a:t>hybrid ray </a:t>
            </a:r>
            <a:r>
              <a:rPr lang="en-US" sz="5400" dirty="0" smtClean="0"/>
              <a:t>tracing</a:t>
            </a:r>
            <a:endParaRPr lang="en-US" sz="5400" dirty="0"/>
          </a:p>
        </p:txBody>
      </p:sp>
      <p:sp>
        <p:nvSpPr>
          <p:cNvPr id="300" name="Content Placeholder 2"/>
          <p:cNvSpPr txBox="1">
            <a:spLocks/>
          </p:cNvSpPr>
          <p:nvPr/>
        </p:nvSpPr>
        <p:spPr>
          <a:xfrm>
            <a:off x="609600" y="22455886"/>
            <a:ext cx="16229004" cy="3162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/>
              <a:t>The model includes </a:t>
            </a:r>
            <a:br>
              <a:rPr lang="en-US" sz="5400" dirty="0"/>
            </a:br>
            <a:r>
              <a:rPr lang="en-US" sz="5400" dirty="0"/>
              <a:t>- Number of glasses</a:t>
            </a:r>
            <a:br>
              <a:rPr lang="en-US" sz="5400" dirty="0"/>
            </a:br>
            <a:r>
              <a:rPr lang="en-US" sz="5400" dirty="0"/>
              <a:t>- Dispersion </a:t>
            </a:r>
            <a:r>
              <a:rPr lang="en-US" sz="5400" dirty="0" smtClean="0"/>
              <a:t>function</a:t>
            </a: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>- Radius, xyz positions of each glass</a:t>
            </a:r>
            <a:br>
              <a:rPr lang="en-US" sz="5400" dirty="0"/>
            </a:br>
            <a:r>
              <a:rPr lang="en-US" sz="5400" dirty="0"/>
              <a:t>- Dispersion coefficients (</a:t>
            </a:r>
            <a:r>
              <a:rPr lang="en-US" sz="5400" dirty="0">
                <a:latin typeface="Arial Unicode MS" pitchFamily="34" charset="-128"/>
                <a:cs typeface="Times New Roman" pitchFamily="18" charset="0"/>
              </a:rPr>
              <a:t>C</a:t>
            </a:r>
            <a:r>
              <a:rPr lang="en-US" sz="5400" baseline="-30000" dirty="0">
                <a:latin typeface="Arial Unicode MS" pitchFamily="34" charset="-128"/>
                <a:cs typeface="Times New Roman" pitchFamily="18" charset="0"/>
              </a:rPr>
              <a:t>1</a:t>
            </a:r>
            <a:r>
              <a:rPr lang="en-US" sz="5400" dirty="0"/>
              <a:t>…</a:t>
            </a:r>
            <a:r>
              <a:rPr lang="en-US" sz="5400" dirty="0">
                <a:latin typeface="Arial Unicode MS" pitchFamily="34" charset="-128"/>
                <a:cs typeface="Times New Roman" pitchFamily="18" charset="0"/>
              </a:rPr>
              <a:t>C</a:t>
            </a:r>
            <a:r>
              <a:rPr lang="en-US" sz="5400" baseline="-30000" dirty="0">
                <a:latin typeface="Arial Unicode MS" pitchFamily="34" charset="-128"/>
                <a:cs typeface="Times New Roman" pitchFamily="18" charset="0"/>
              </a:rPr>
              <a:t>6</a:t>
            </a:r>
            <a:r>
              <a:rPr lang="en-US" sz="5400" dirty="0"/>
              <a:t>)</a:t>
            </a:r>
          </a:p>
        </p:txBody>
      </p:sp>
      <p:pic>
        <p:nvPicPr>
          <p:cNvPr id="301" name="Picture 3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t="38834" r="80564" b="37135"/>
          <a:stretch/>
        </p:blipFill>
        <p:spPr bwMode="auto">
          <a:xfrm>
            <a:off x="11811000" y="17754600"/>
            <a:ext cx="4182002" cy="197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2" name="Picture 5" descr="C:\Users\t-yshih\Desktop\PSF estimation\Numerical Algorithms 2010 (40)\Numerical Algorithms 2010\Testing\bin\Release\simulated_PSFs0\ASynthesized_edmund58202__scene_0_simulated_PSF_0.bm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203" y="19846299"/>
            <a:ext cx="1609197" cy="1609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Picture 6" descr="C:\Users\t-yshih\Desktop\PSF estimation\Numerical Algorithms 2010 (40)\Numerical Algorithms 2010\Testing\bin\Release\simulated_PSFs0\ASynthesized_edmund58202__scene_0_simulated_PSF_0.bmp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346" y="19837044"/>
            <a:ext cx="1618452" cy="161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" name="Rectangle 4"/>
          <p:cNvSpPr>
            <a:spLocks noChangeArrowheads="1"/>
          </p:cNvSpPr>
          <p:nvPr/>
        </p:nvSpPr>
        <p:spPr bwMode="auto">
          <a:xfrm>
            <a:off x="7525292" y="22798786"/>
            <a:ext cx="1053410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n:refraction index)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n</a:t>
            </a:r>
            <a:r>
              <a:rPr lang="en-US" sz="4800" baseline="300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2</a:t>
            </a: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 - 1 = C</a:t>
            </a:r>
            <a:r>
              <a:rPr lang="en-US" sz="4800" baseline="-300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1</a:t>
            </a: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λ</a:t>
            </a:r>
            <a:r>
              <a:rPr lang="en-US" sz="4800" baseline="300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2</a:t>
            </a: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/(λ</a:t>
            </a:r>
            <a:r>
              <a:rPr lang="en-US" sz="4800" baseline="300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2</a:t>
            </a: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-C</a:t>
            </a:r>
            <a:r>
              <a:rPr lang="en-US" sz="4800" baseline="-300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2</a:t>
            </a: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) + C</a:t>
            </a:r>
            <a:r>
              <a:rPr lang="en-US" sz="4800" baseline="-300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3</a:t>
            </a: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λ</a:t>
            </a:r>
            <a:r>
              <a:rPr lang="en-US" sz="4800" baseline="300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2</a:t>
            </a: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/(λ</a:t>
            </a:r>
            <a:r>
              <a:rPr lang="en-US" sz="4800" baseline="300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2</a:t>
            </a: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-C</a:t>
            </a:r>
            <a:r>
              <a:rPr lang="en-US" sz="4800" baseline="-300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4</a:t>
            </a: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) +…</a:t>
            </a:r>
            <a:b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</a:b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		 					C</a:t>
            </a:r>
            <a:r>
              <a:rPr lang="en-US" sz="4800" baseline="-300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5</a:t>
            </a: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λ</a:t>
            </a:r>
            <a:r>
              <a:rPr lang="en-US" sz="4800" baseline="300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2</a:t>
            </a: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/(λ</a:t>
            </a:r>
            <a:r>
              <a:rPr lang="en-US" sz="4800" baseline="300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2</a:t>
            </a: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-C</a:t>
            </a:r>
            <a:r>
              <a:rPr lang="en-US" sz="4800" baseline="-300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6</a:t>
            </a:r>
            <a:r>
              <a:rPr lang="en-US" sz="4800" dirty="0">
                <a:solidFill>
                  <a:srgbClr val="0070C0"/>
                </a:solidFill>
                <a:latin typeface="Arial Unicode MS" pitchFamily="34" charset="-128"/>
                <a:cs typeface="Times New Roman" pitchFamily="18" charset="0"/>
              </a:rPr>
              <a:t>)  </a:t>
            </a:r>
            <a:endParaRPr lang="en-US" sz="4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 t="38834" r="80564" b="37135"/>
          <a:stretch/>
        </p:blipFill>
        <p:spPr bwMode="auto">
          <a:xfrm>
            <a:off x="14114683" y="31841269"/>
            <a:ext cx="3868518" cy="1760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6" name="Picture 2" descr="http://icons.iconarchive.com/icons/fasticon/servers/128/black-server-icon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130" y="34071525"/>
            <a:ext cx="2441676" cy="244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2" descr="http://icons.iconarchive.com/icons/fasticon/servers/128/black-server-icon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330" y="33883787"/>
            <a:ext cx="2441676" cy="244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4" descr="http://www.admobilizers.com/images/Mobile-Phone-Icon-300x300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5061">
            <a:off x="8528509" y="33889357"/>
            <a:ext cx="2141902" cy="21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13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55185" r="67876" b="18611"/>
          <a:stretch/>
        </p:blipFill>
        <p:spPr bwMode="auto">
          <a:xfrm>
            <a:off x="9847487" y="35803853"/>
            <a:ext cx="1978658" cy="1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" name="Picture 13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45" t="55185" r="59417" b="18611"/>
          <a:stretch/>
        </p:blipFill>
        <p:spPr bwMode="auto">
          <a:xfrm>
            <a:off x="10363784" y="32004000"/>
            <a:ext cx="1922100" cy="187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" name="Picture 5" descr="C:\Users\t-yshih\Desktop\PSF estimation\Numerical Algorithms 2010 (40)\Numerical Algorithms 2010\Testing\bin\Release\simulated_PSFs0\ASynthesized_edmund58202__scene_0_simulated_PSF_0.bmp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439" y="31841269"/>
            <a:ext cx="1703230" cy="17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" name="Curved Up Arrow 311"/>
          <p:cNvSpPr/>
          <p:nvPr/>
        </p:nvSpPr>
        <p:spPr>
          <a:xfrm rot="20617647">
            <a:off x="11427594" y="37006093"/>
            <a:ext cx="2924468" cy="773618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3" name="Curved Up Arrow 312"/>
          <p:cNvSpPr/>
          <p:nvPr/>
        </p:nvSpPr>
        <p:spPr>
          <a:xfrm rot="9916091">
            <a:off x="10065903" y="33247192"/>
            <a:ext cx="2687366" cy="866620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4" name="Content Placeholder 2"/>
          <p:cNvSpPr txBox="1">
            <a:spLocks/>
          </p:cNvSpPr>
          <p:nvPr/>
        </p:nvSpPr>
        <p:spPr>
          <a:xfrm>
            <a:off x="762003" y="32099353"/>
            <a:ext cx="9279302" cy="5543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/>
              <a:t>Image enhancement on cloud </a:t>
            </a:r>
            <a:br>
              <a:rPr lang="en-US" sz="5400" dirty="0"/>
            </a:br>
            <a:r>
              <a:rPr lang="en-US" sz="5400" dirty="0"/>
              <a:t>- The server keeps an lens prescription for each lens</a:t>
            </a:r>
            <a:br>
              <a:rPr lang="en-US" sz="5400" dirty="0"/>
            </a:br>
            <a:endParaRPr lang="en-US" sz="540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/>
              <a:t>Remove chromatic aberrations, distortions, and sharpen the image</a:t>
            </a:r>
          </a:p>
        </p:txBody>
      </p:sp>
      <p:sp>
        <p:nvSpPr>
          <p:cNvPr id="315" name="Content Placeholder 2"/>
          <p:cNvSpPr txBox="1">
            <a:spLocks/>
          </p:cNvSpPr>
          <p:nvPr/>
        </p:nvSpPr>
        <p:spPr>
          <a:xfrm>
            <a:off x="685800" y="26799286"/>
            <a:ext cx="16229004" cy="3162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/>
              <a:t>We target at mobile phone cameras</a:t>
            </a:r>
            <a:br>
              <a:rPr lang="en-US" sz="5400" dirty="0"/>
            </a:br>
            <a:r>
              <a:rPr lang="en-US" sz="5400" dirty="0"/>
              <a:t>- Small lenses (diameter 6~18mm)</a:t>
            </a:r>
            <a:br>
              <a:rPr lang="en-US" sz="5400" dirty="0"/>
            </a:br>
            <a:r>
              <a:rPr lang="en-US" sz="5400" dirty="0"/>
              <a:t>- </a:t>
            </a:r>
            <a:r>
              <a:rPr lang="en-US" sz="5400" dirty="0" smtClean="0"/>
              <a:t>Prime </a:t>
            </a:r>
            <a:r>
              <a:rPr lang="en-US" sz="5400" dirty="0"/>
              <a:t>lenses</a:t>
            </a:r>
          </a:p>
        </p:txBody>
      </p:sp>
      <p:pic>
        <p:nvPicPr>
          <p:cNvPr id="316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8" r="30293" b="55529"/>
          <a:stretch/>
        </p:blipFill>
        <p:spPr bwMode="auto">
          <a:xfrm>
            <a:off x="11887200" y="26078878"/>
            <a:ext cx="5750976" cy="214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" name="Picture 1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956" y="7772400"/>
            <a:ext cx="10172700" cy="3637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8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211" y="12691484"/>
            <a:ext cx="5919290" cy="410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9" name="Straight Arrow Connector 318"/>
          <p:cNvCxnSpPr/>
          <p:nvPr/>
        </p:nvCxnSpPr>
        <p:spPr>
          <a:xfrm>
            <a:off x="22098000" y="12722006"/>
            <a:ext cx="1975156" cy="1435688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0" name="Content Placeholder 2"/>
          <p:cNvSpPr txBox="1">
            <a:spLocks/>
          </p:cNvSpPr>
          <p:nvPr/>
        </p:nvSpPr>
        <p:spPr>
          <a:xfrm>
            <a:off x="19535329" y="11608984"/>
            <a:ext cx="3578950" cy="129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3200" dirty="0"/>
              <a:t>Pinhole arrays </a:t>
            </a:r>
            <a:br>
              <a:rPr lang="en-US" sz="3200" dirty="0"/>
            </a:br>
            <a:r>
              <a:rPr lang="en-US" sz="3200" dirty="0"/>
              <a:t>(light sources)</a:t>
            </a:r>
            <a:br>
              <a:rPr lang="en-US" sz="3200" dirty="0"/>
            </a:br>
            <a:r>
              <a:rPr lang="en-US" sz="3200" dirty="0"/>
              <a:t>20x20 holes</a:t>
            </a:r>
          </a:p>
        </p:txBody>
      </p:sp>
      <p:cxnSp>
        <p:nvCxnSpPr>
          <p:cNvPr id="321" name="Straight Arrow Connector 320"/>
          <p:cNvCxnSpPr>
            <a:stCxn id="322" idx="1"/>
          </p:cNvCxnSpPr>
          <p:nvPr/>
        </p:nvCxnSpPr>
        <p:spPr>
          <a:xfrm flipH="1" flipV="1">
            <a:off x="28455903" y="15357310"/>
            <a:ext cx="989598" cy="185572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2" name="Content Placeholder 2"/>
          <p:cNvSpPr txBox="1">
            <a:spLocks/>
          </p:cNvSpPr>
          <p:nvPr/>
        </p:nvSpPr>
        <p:spPr>
          <a:xfrm>
            <a:off x="29445501" y="15333332"/>
            <a:ext cx="2692608" cy="419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3200" dirty="0"/>
              <a:t>Camera</a:t>
            </a:r>
          </a:p>
        </p:txBody>
      </p:sp>
      <p:cxnSp>
        <p:nvCxnSpPr>
          <p:cNvPr id="323" name="Straight Arrow Connector 322"/>
          <p:cNvCxnSpPr>
            <a:stCxn id="324" idx="1"/>
          </p:cNvCxnSpPr>
          <p:nvPr/>
        </p:nvCxnSpPr>
        <p:spPr>
          <a:xfrm flipH="1">
            <a:off x="27660600" y="14157666"/>
            <a:ext cx="1902852" cy="659244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" name="Content Placeholder 2"/>
          <p:cNvSpPr txBox="1">
            <a:spLocks/>
          </p:cNvSpPr>
          <p:nvPr/>
        </p:nvSpPr>
        <p:spPr>
          <a:xfrm>
            <a:off x="29563452" y="13833816"/>
            <a:ext cx="1485900" cy="647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3200" dirty="0"/>
              <a:t>Lens</a:t>
            </a:r>
          </a:p>
        </p:txBody>
      </p:sp>
      <p:sp>
        <p:nvSpPr>
          <p:cNvPr id="325" name="Content Placeholder 2"/>
          <p:cNvSpPr txBox="1">
            <a:spLocks/>
          </p:cNvSpPr>
          <p:nvPr/>
        </p:nvSpPr>
        <p:spPr>
          <a:xfrm>
            <a:off x="22864410" y="11353800"/>
            <a:ext cx="7441992" cy="1333500"/>
          </a:xfrm>
          <a:prstGeom prst="rect">
            <a:avLst/>
          </a:prstGeom>
        </p:spPr>
        <p:txBody>
          <a:bodyPr vert="horz" lIns="512064" tIns="256032" rIns="512064" bIns="256032" rtlCol="0">
            <a:noAutofit/>
          </a:bodyPr>
          <a:lstStyle>
            <a:lvl1pPr marL="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7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56032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5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2064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68096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4128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80160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36192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2224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48256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indent="-857250" algn="l">
              <a:buFont typeface="Wingdings" pitchFamily="2" charset="2"/>
              <a:buChar char="q"/>
            </a:pPr>
            <a:r>
              <a:rPr lang="en-US" sz="5400" dirty="0">
                <a:solidFill>
                  <a:schemeClr val="tx1"/>
                </a:solidFill>
              </a:rPr>
              <a:t>PSFs measurement</a:t>
            </a:r>
          </a:p>
        </p:txBody>
      </p:sp>
      <p:sp>
        <p:nvSpPr>
          <p:cNvPr id="326" name="Content Placeholder 2"/>
          <p:cNvSpPr txBox="1">
            <a:spLocks/>
          </p:cNvSpPr>
          <p:nvPr/>
        </p:nvSpPr>
        <p:spPr>
          <a:xfrm>
            <a:off x="19084369" y="6096000"/>
            <a:ext cx="11620896" cy="32338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/>
              <a:t>The simulation is different from the measurement</a:t>
            </a:r>
          </a:p>
        </p:txBody>
      </p:sp>
      <p:sp>
        <p:nvSpPr>
          <p:cNvPr id="327" name="Content Placeholder 2"/>
          <p:cNvSpPr txBox="1">
            <a:spLocks/>
          </p:cNvSpPr>
          <p:nvPr/>
        </p:nvSpPr>
        <p:spPr>
          <a:xfrm>
            <a:off x="18998998" y="16992600"/>
            <a:ext cx="11518492" cy="3137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/>
              <a:t>The lens manufacturing tolerance can cause the actual lens prescription  different from the spec</a:t>
            </a:r>
          </a:p>
        </p:txBody>
      </p:sp>
      <p:sp>
        <p:nvSpPr>
          <p:cNvPr id="328" name="Content Placeholder 2"/>
          <p:cNvSpPr txBox="1">
            <a:spLocks/>
          </p:cNvSpPr>
          <p:nvPr/>
        </p:nvSpPr>
        <p:spPr>
          <a:xfrm>
            <a:off x="19084369" y="19583400"/>
            <a:ext cx="12087338" cy="35081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/>
              <a:t>Our solution: taking the spec and measured PSFs at a single distance as input, calibrate the accurate lens </a:t>
            </a:r>
            <a:r>
              <a:rPr lang="en-US" sz="5400" dirty="0" smtClean="0"/>
              <a:t>prescription for </a:t>
            </a:r>
            <a:r>
              <a:rPr lang="en-US" sz="5400" dirty="0"/>
              <a:t>image enhancement</a:t>
            </a:r>
          </a:p>
        </p:txBody>
      </p:sp>
      <p:sp>
        <p:nvSpPr>
          <p:cNvPr id="329" name="Content Placeholder 2"/>
          <p:cNvSpPr txBox="1">
            <a:spLocks/>
          </p:cNvSpPr>
          <p:nvPr/>
        </p:nvSpPr>
        <p:spPr>
          <a:xfrm>
            <a:off x="609600" y="21502254"/>
            <a:ext cx="17145000" cy="748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/>
              <a:t>We can predict PSFs at any </a:t>
            </a:r>
            <a:r>
              <a:rPr lang="en-US" sz="5400" dirty="0" smtClean="0"/>
              <a:t>positions </a:t>
            </a:r>
            <a:r>
              <a:rPr lang="en-US" sz="5400" dirty="0"/>
              <a:t>and focal </a:t>
            </a:r>
            <a:r>
              <a:rPr lang="en-US" sz="5400" dirty="0" smtClean="0"/>
              <a:t>distances</a:t>
            </a:r>
            <a:endParaRPr lang="en-US" sz="5400" dirty="0"/>
          </a:p>
        </p:txBody>
      </p:sp>
      <p:sp>
        <p:nvSpPr>
          <p:cNvPr id="330" name="TextBox 329"/>
          <p:cNvSpPr txBox="1"/>
          <p:nvPr/>
        </p:nvSpPr>
        <p:spPr>
          <a:xfrm>
            <a:off x="19609985" y="13487400"/>
            <a:ext cx="3916226" cy="304698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3200" dirty="0"/>
              <a:t>We use a monochromatic camera </a:t>
            </a:r>
            <a:r>
              <a:rPr lang="en-US" sz="3200" dirty="0" smtClean="0"/>
              <a:t>and exposure </a:t>
            </a:r>
            <a:r>
              <a:rPr lang="en-US" sz="3200" dirty="0"/>
              <a:t>under </a:t>
            </a:r>
            <a:r>
              <a:rPr lang="en-US" sz="3200" dirty="0" smtClean="0"/>
              <a:t>r/g/b different lighting  </a:t>
            </a:r>
            <a:r>
              <a:rPr lang="en-US" sz="3200" dirty="0"/>
              <a:t>instead of </a:t>
            </a:r>
            <a:r>
              <a:rPr lang="en-US" sz="3200" dirty="0" err="1" smtClean="0"/>
              <a:t>demosaicing</a:t>
            </a:r>
            <a:endParaRPr lang="en-US" sz="3200" dirty="0"/>
          </a:p>
        </p:txBody>
      </p:sp>
      <p:pic>
        <p:nvPicPr>
          <p:cNvPr id="331" name="Picture 1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599" y="31902233"/>
            <a:ext cx="23745206" cy="619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2" name="Content Placeholder 2"/>
          <p:cNvSpPr txBox="1">
            <a:spLocks/>
          </p:cNvSpPr>
          <p:nvPr/>
        </p:nvSpPr>
        <p:spPr>
          <a:xfrm>
            <a:off x="19202400" y="25749078"/>
            <a:ext cx="12030362" cy="2245208"/>
          </a:xfrm>
          <a:prstGeom prst="rect">
            <a:avLst/>
          </a:prstGeom>
        </p:spPr>
        <p:txBody>
          <a:bodyPr vert="horz" lIns="512064" tIns="256032" rIns="512064" bIns="256032" rtlCol="0">
            <a:noAutofit/>
          </a:bodyPr>
          <a:lstStyle>
            <a:lvl1pPr marL="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7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56032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5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12064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3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68096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24128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80160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536192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792224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482560" indent="0" algn="ctr" defTabSz="5120640" rtl="0" eaLnBrk="1" latinLnBrk="0" hangingPunct="1">
              <a:spcBef>
                <a:spcPct val="20000"/>
              </a:spcBef>
              <a:buFont typeface="Arial" pitchFamily="34" charset="0"/>
              <a:buNone/>
              <a:defRPr sz="1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 algn="l">
              <a:buFont typeface="Arial" pitchFamily="34" charset="0"/>
              <a:buChar char="•"/>
            </a:pPr>
            <a:r>
              <a:rPr lang="en-US" sz="5400" dirty="0">
                <a:solidFill>
                  <a:schemeClr val="tx1"/>
                </a:solidFill>
              </a:rPr>
              <a:t>Objective function: L2 norm between measured &amp; synthetic PSFs</a:t>
            </a:r>
          </a:p>
        </p:txBody>
      </p:sp>
      <p:sp>
        <p:nvSpPr>
          <p:cNvPr id="333" name="Content Placeholder 2"/>
          <p:cNvSpPr txBox="1">
            <a:spLocks/>
          </p:cNvSpPr>
          <p:nvPr/>
        </p:nvSpPr>
        <p:spPr>
          <a:xfrm>
            <a:off x="19202400" y="29035514"/>
            <a:ext cx="11435904" cy="1520686"/>
          </a:xfrm>
          <a:prstGeom prst="rect">
            <a:avLst/>
          </a:prstGeom>
        </p:spPr>
        <p:txBody>
          <a:bodyPr vert="horz" lIns="512064" tIns="256032" rIns="512064" bIns="256032" rtlCol="0">
            <a:noAutofit/>
          </a:bodyPr>
          <a:lstStyle>
            <a:defPPr>
              <a:defRPr lang="en-US"/>
            </a:defPPr>
            <a:lvl1pPr marL="685800" indent="-685800">
              <a:spcBef>
                <a:spcPct val="20000"/>
              </a:spcBef>
              <a:buFont typeface="Arial" pitchFamily="34" charset="0"/>
              <a:buChar char="•"/>
              <a:defRPr sz="5400"/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157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13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Optimization:  gradient descent</a:t>
            </a:r>
          </a:p>
        </p:txBody>
      </p:sp>
      <p:sp>
        <p:nvSpPr>
          <p:cNvPr id="334" name="Content Placeholder 2"/>
          <p:cNvSpPr txBox="1">
            <a:spLocks/>
          </p:cNvSpPr>
          <p:nvPr/>
        </p:nvSpPr>
        <p:spPr>
          <a:xfrm>
            <a:off x="19269361" y="27432000"/>
            <a:ext cx="11708176" cy="2517294"/>
          </a:xfrm>
          <a:prstGeom prst="rect">
            <a:avLst/>
          </a:prstGeom>
        </p:spPr>
        <p:txBody>
          <a:bodyPr vert="horz" lIns="512064" tIns="256032" rIns="512064" bIns="256032" rtlCol="0">
            <a:noAutofit/>
          </a:bodyPr>
          <a:lstStyle>
            <a:defPPr>
              <a:defRPr lang="en-US"/>
            </a:defPPr>
            <a:lvl1pPr marL="685800" indent="-685800">
              <a:spcBef>
                <a:spcPct val="20000"/>
              </a:spcBef>
              <a:buFont typeface="Arial" pitchFamily="34" charset="0"/>
              <a:buChar char="•"/>
              <a:defRPr sz="5400"/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157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13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Variables: </a:t>
            </a:r>
            <a:r>
              <a:rPr lang="en-US" dirty="0" smtClean="0"/>
              <a:t>parameters in lens prescription</a:t>
            </a:r>
            <a:endParaRPr lang="en-US" dirty="0"/>
          </a:p>
        </p:txBody>
      </p:sp>
      <p:sp>
        <p:nvSpPr>
          <p:cNvPr id="335" name="Content Placeholder 2"/>
          <p:cNvSpPr txBox="1">
            <a:spLocks/>
          </p:cNvSpPr>
          <p:nvPr/>
        </p:nvSpPr>
        <p:spPr>
          <a:xfrm>
            <a:off x="19231873" y="29905762"/>
            <a:ext cx="11745664" cy="1945838"/>
          </a:xfrm>
          <a:prstGeom prst="rect">
            <a:avLst/>
          </a:prstGeom>
        </p:spPr>
        <p:txBody>
          <a:bodyPr vert="horz" lIns="512064" tIns="256032" rIns="512064" bIns="256032" rtlCol="0">
            <a:noAutofit/>
          </a:bodyPr>
          <a:lstStyle>
            <a:defPPr>
              <a:defRPr lang="en-US"/>
            </a:defPPr>
            <a:lvl1pPr marL="685800" indent="-685800">
              <a:spcBef>
                <a:spcPct val="20000"/>
              </a:spcBef>
              <a:buFont typeface="Arial" pitchFamily="34" charset="0"/>
              <a:buChar char="•"/>
              <a:defRPr sz="5400"/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157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13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1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Initial parameters: provided lens </a:t>
            </a:r>
            <a:r>
              <a:rPr lang="en-US" dirty="0" smtClean="0"/>
              <a:t>prescription from the manufacturer</a:t>
            </a:r>
            <a:endParaRPr lang="en-US" dirty="0"/>
          </a:p>
        </p:txBody>
      </p:sp>
      <p:sp>
        <p:nvSpPr>
          <p:cNvPr id="336" name="Rounded Rectangle 335"/>
          <p:cNvSpPr/>
          <p:nvPr/>
        </p:nvSpPr>
        <p:spPr>
          <a:xfrm>
            <a:off x="18648085" y="24764999"/>
            <a:ext cx="12617006" cy="7137233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6000" dirty="0"/>
          </a:p>
        </p:txBody>
      </p:sp>
      <p:pic>
        <p:nvPicPr>
          <p:cNvPr id="337" name="Picture 3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0"/>
          <a:stretch/>
        </p:blipFill>
        <p:spPr bwMode="auto">
          <a:xfrm>
            <a:off x="33147000" y="21780818"/>
            <a:ext cx="7864257" cy="9918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" name="Picture 3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3" r="-4193"/>
          <a:stretch/>
        </p:blipFill>
        <p:spPr bwMode="auto">
          <a:xfrm>
            <a:off x="41376600" y="21955977"/>
            <a:ext cx="8361137" cy="966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9" name="Picture 13" descr="C:\Users\t-yshih\Desktop\finalPresentation\004.bmp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8726" y="7242712"/>
            <a:ext cx="1080620" cy="1087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Picture 14" descr="C:\Users\t-yshih\Desktop\finalPresentation\005.bmp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4710" y="7270870"/>
            <a:ext cx="1080620" cy="1083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Picture 15" descr="C:\Users\t-yshih\Desktop\finalPresentation\006.bmp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0972" y="7318912"/>
            <a:ext cx="1080620" cy="1080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" name="Content Placeholder 2"/>
          <p:cNvSpPr txBox="1">
            <a:spLocks/>
          </p:cNvSpPr>
          <p:nvPr/>
        </p:nvSpPr>
        <p:spPr>
          <a:xfrm>
            <a:off x="31733990" y="6633112"/>
            <a:ext cx="5299210" cy="5692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3200" dirty="0"/>
              <a:t>Fitted  | measured | unfitted</a:t>
            </a:r>
          </a:p>
        </p:txBody>
      </p:sp>
      <p:pic>
        <p:nvPicPr>
          <p:cNvPr id="343" name="Picture 30" descr="C:\Users\t-yshih\Desktop\realImgs\realResults31_aorig.bmp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200" y="702724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32" descr="C:\Users\t-yshih\Desktop\realImgs\realResults304_aorig.bmp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200" y="900719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Picture 37" descr="C:\Users\t-yshih\Desktop\realImgs\realResults263_aorig.bmp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558200" y="1112891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39" descr="C:\Users\t-yshih\Desktop\realImgs\realResults187_aorig.bmp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605458" y="1311011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9" descr="C:\Users\t-yshih\Desktop\realImgs\realResults31_fitted.bmp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2006" y="7027242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Picture 31" descr="C:\Users\t-yshih\Desktop\realImgs\realResults304_fitted.bmp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9632" y="900719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36" descr="C:\Users\t-yshih\Desktop\realImgs\realResults263_fitted.bmp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762052" y="11084685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Picture 38" descr="C:\Users\t-yshih\Desktop\realImgs\realResults187_fitted.bmp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762052" y="13100399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Picture 2" descr="C:\Users\t-yshih\Desktop\finalResults\58202_279mm\geo\RGB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43684726" y="11538929"/>
            <a:ext cx="2754922" cy="206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Picture 3" descr="C:\Users\t-yshih\Desktop\finalResults\58202_279mm\newspaper\RGBP0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488" y="7033345"/>
            <a:ext cx="2657652" cy="199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7" name="Content Placeholder 2"/>
          <p:cNvSpPr txBox="1">
            <a:spLocks/>
          </p:cNvSpPr>
          <p:nvPr/>
        </p:nvSpPr>
        <p:spPr>
          <a:xfrm>
            <a:off x="46786800" y="6358883"/>
            <a:ext cx="3399642" cy="579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sz="3200" dirty="0" smtClean="0"/>
              <a:t>unfitted  | fitted</a:t>
            </a:r>
            <a:endParaRPr lang="en-US" sz="3200" dirty="0"/>
          </a:p>
        </p:txBody>
      </p:sp>
      <p:sp>
        <p:nvSpPr>
          <p:cNvPr id="360" name="Content Placeholder 2"/>
          <p:cNvSpPr txBox="1">
            <a:spLocks/>
          </p:cNvSpPr>
          <p:nvPr/>
        </p:nvSpPr>
        <p:spPr>
          <a:xfrm>
            <a:off x="31851601" y="18481271"/>
            <a:ext cx="8686800" cy="26478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 smtClean="0"/>
              <a:t>Fitting using measurement at 279 mm, and synthesize PSFs at  368 mm</a:t>
            </a:r>
            <a:endParaRPr lang="en-US" sz="5400" dirty="0"/>
          </a:p>
        </p:txBody>
      </p:sp>
      <p:pic>
        <p:nvPicPr>
          <p:cNvPr id="361" name="Picture 3" descr="C:\Users\t-yshih\Desktop\finalPresentation\verificationResult_368.bmp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0" r="12963"/>
          <a:stretch/>
        </p:blipFill>
        <p:spPr bwMode="auto">
          <a:xfrm>
            <a:off x="42214800" y="20784122"/>
            <a:ext cx="6828642" cy="108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3" descr="C:\Users\t-yshih\Desktop\finalPresentation\verificationResult_368.bmp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37" r="79122" b="-1"/>
          <a:stretch/>
        </p:blipFill>
        <p:spPr bwMode="auto">
          <a:xfrm>
            <a:off x="42214800" y="18294407"/>
            <a:ext cx="6828642" cy="12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Picture 3" descr="C:\Users\t-yshih\Desktop\finalPresentation\verificationResult_368.bmp"/>
          <p:cNvPicPr>
            <a:picLocks noChangeAspect="1" noChangeArrowheads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15" t="-15237" r="45598" b="-1"/>
          <a:stretch/>
        </p:blipFill>
        <p:spPr bwMode="auto">
          <a:xfrm>
            <a:off x="42214800" y="19451563"/>
            <a:ext cx="6828642" cy="12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4" name="Content Placeholder 2"/>
          <p:cNvSpPr txBox="1">
            <a:spLocks/>
          </p:cNvSpPr>
          <p:nvPr/>
        </p:nvSpPr>
        <p:spPr>
          <a:xfrm>
            <a:off x="40233600" y="18675407"/>
            <a:ext cx="1981200" cy="2032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algn="ctr">
              <a:buNone/>
            </a:pPr>
            <a:r>
              <a:rPr lang="en-US" sz="3200" b="1" dirty="0" smtClean="0"/>
              <a:t>Fitted</a:t>
            </a:r>
          </a:p>
          <a:p>
            <a:pPr marL="114300" indent="0" algn="ctr">
              <a:buNone/>
            </a:pPr>
            <a:endParaRPr lang="en-US" sz="3200" b="1" dirty="0" smtClean="0"/>
          </a:p>
          <a:p>
            <a:pPr marL="114300" indent="0" algn="ctr">
              <a:buNone/>
            </a:pPr>
            <a:r>
              <a:rPr lang="en-US" sz="3200" b="1" dirty="0" smtClean="0"/>
              <a:t>Measure</a:t>
            </a:r>
          </a:p>
          <a:p>
            <a:pPr marL="114300" indent="0" algn="ctr">
              <a:buNone/>
            </a:pPr>
            <a:endParaRPr lang="en-US" sz="3200" b="1" dirty="0" smtClean="0"/>
          </a:p>
          <a:p>
            <a:pPr marL="114300" indent="0" algn="ctr">
              <a:buNone/>
            </a:pPr>
            <a:r>
              <a:rPr lang="en-US" sz="3200" b="1" dirty="0" smtClean="0"/>
              <a:t>Unfitted</a:t>
            </a:r>
            <a:endParaRPr lang="en-US" sz="3200" b="1" dirty="0"/>
          </a:p>
        </p:txBody>
      </p:sp>
      <p:sp>
        <p:nvSpPr>
          <p:cNvPr id="280" name="Rounded Rectangle 279"/>
          <p:cNvSpPr/>
          <p:nvPr/>
        </p:nvSpPr>
        <p:spPr>
          <a:xfrm>
            <a:off x="31443976" y="4766046"/>
            <a:ext cx="19457624" cy="27237953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sz="6000" dirty="0"/>
          </a:p>
        </p:txBody>
      </p:sp>
      <p:sp>
        <p:nvSpPr>
          <p:cNvPr id="371" name="Content Placeholder 2"/>
          <p:cNvSpPr txBox="1">
            <a:spLocks/>
          </p:cNvSpPr>
          <p:nvPr/>
        </p:nvSpPr>
        <p:spPr>
          <a:xfrm>
            <a:off x="18912919" y="22995082"/>
            <a:ext cx="12136434" cy="1186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5400" dirty="0" smtClean="0"/>
              <a:t>Every lens needs to be calibrated once </a:t>
            </a:r>
            <a:endParaRPr lang="en-US" sz="5400" dirty="0"/>
          </a:p>
        </p:txBody>
      </p:sp>
      <p:sp>
        <p:nvSpPr>
          <p:cNvPr id="96" name="TextBox 95"/>
          <p:cNvSpPr txBox="1"/>
          <p:nvPr/>
        </p:nvSpPr>
        <p:spPr>
          <a:xfrm>
            <a:off x="42824400" y="34747200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We would like to thank Edmund Optics for providing the lens prescriptions. Thank </a:t>
            </a:r>
            <a:r>
              <a:rPr lang="en-US" sz="4400" dirty="0" err="1" smtClean="0"/>
              <a:t>Fredo</a:t>
            </a:r>
            <a:r>
              <a:rPr lang="en-US" sz="4400" dirty="0" smtClean="0"/>
              <a:t> Durand for helpful discussion</a:t>
            </a:r>
            <a:endParaRPr lang="en-US" sz="4400" dirty="0"/>
          </a:p>
        </p:txBody>
      </p:sp>
      <p:pic>
        <p:nvPicPr>
          <p:cNvPr id="375" name="Picture 40" descr="C:\Users\t-yshih\Desktop\realImgs\realResults54_fitted.bmp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844200" y="151638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Picture 41" descr="C:\Users\t-yshih\Desktop\realImgs\realResults54_aorig.bmp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634400" y="1515695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8" name="Straight Connector 97"/>
          <p:cNvCxnSpPr/>
          <p:nvPr/>
        </p:nvCxnSpPr>
        <p:spPr>
          <a:xfrm>
            <a:off x="31851600" y="18288000"/>
            <a:ext cx="18826832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14755463" y="12722006"/>
            <a:ext cx="587019" cy="6891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Rectangle 380"/>
          <p:cNvSpPr/>
          <p:nvPr/>
        </p:nvSpPr>
        <p:spPr>
          <a:xfrm>
            <a:off x="17167581" y="11554571"/>
            <a:ext cx="587019" cy="68919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5105400" y="10972800"/>
            <a:ext cx="774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PSF</a:t>
            </a:r>
            <a:endParaRPr lang="en-US" sz="3200" dirty="0"/>
          </a:p>
        </p:txBody>
      </p:sp>
      <p:sp>
        <p:nvSpPr>
          <p:cNvPr id="383" name="TextBox 382"/>
          <p:cNvSpPr txBox="1"/>
          <p:nvPr/>
        </p:nvSpPr>
        <p:spPr>
          <a:xfrm>
            <a:off x="14014516" y="10792297"/>
            <a:ext cx="774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PSF</a:t>
            </a:r>
            <a:endParaRPr lang="en-US" sz="3200" dirty="0"/>
          </a:p>
        </p:txBody>
      </p:sp>
      <p:grpSp>
        <p:nvGrpSpPr>
          <p:cNvPr id="118" name="群組 117"/>
          <p:cNvGrpSpPr/>
          <p:nvPr/>
        </p:nvGrpSpPr>
        <p:grpSpPr>
          <a:xfrm>
            <a:off x="9156596" y="8961108"/>
            <a:ext cx="3873217" cy="1920972"/>
            <a:chOff x="2286000" y="1524000"/>
            <a:chExt cx="5410200" cy="2438400"/>
          </a:xfrm>
        </p:grpSpPr>
        <p:sp>
          <p:nvSpPr>
            <p:cNvPr id="119" name="弧形 118"/>
            <p:cNvSpPr/>
            <p:nvPr/>
          </p:nvSpPr>
          <p:spPr>
            <a:xfrm>
              <a:off x="3822983" y="1524000"/>
              <a:ext cx="1366207" cy="2102005"/>
            </a:xfrm>
            <a:prstGeom prst="arc">
              <a:avLst>
                <a:gd name="adj1" fmla="val 17427475"/>
                <a:gd name="adj2" fmla="val 4185995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弧形 119"/>
            <p:cNvSpPr/>
            <p:nvPr/>
          </p:nvSpPr>
          <p:spPr>
            <a:xfrm rot="10800000">
              <a:off x="4506086" y="1524000"/>
              <a:ext cx="1366207" cy="2102005"/>
            </a:xfrm>
            <a:prstGeom prst="arc">
              <a:avLst>
                <a:gd name="adj1" fmla="val 17356424"/>
                <a:gd name="adj2" fmla="val 4217044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直線接點 120"/>
            <p:cNvCxnSpPr/>
            <p:nvPr/>
          </p:nvCxnSpPr>
          <p:spPr>
            <a:xfrm flipV="1">
              <a:off x="2286000" y="1685693"/>
              <a:ext cx="2561638" cy="889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接點 121"/>
            <p:cNvCxnSpPr/>
            <p:nvPr/>
          </p:nvCxnSpPr>
          <p:spPr>
            <a:xfrm>
              <a:off x="2286000" y="2575002"/>
              <a:ext cx="2561638" cy="8893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接點 122"/>
            <p:cNvCxnSpPr/>
            <p:nvPr/>
          </p:nvCxnSpPr>
          <p:spPr>
            <a:xfrm flipV="1">
              <a:off x="4847638" y="2895600"/>
              <a:ext cx="2010362" cy="5687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接點 123"/>
            <p:cNvCxnSpPr/>
            <p:nvPr/>
          </p:nvCxnSpPr>
          <p:spPr>
            <a:xfrm>
              <a:off x="4847638" y="1685693"/>
              <a:ext cx="1934162" cy="16884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接點 124"/>
            <p:cNvCxnSpPr/>
            <p:nvPr/>
          </p:nvCxnSpPr>
          <p:spPr>
            <a:xfrm flipV="1">
              <a:off x="2286000" y="1685693"/>
              <a:ext cx="2561638" cy="88931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直線接點 125"/>
            <p:cNvCxnSpPr/>
            <p:nvPr/>
          </p:nvCxnSpPr>
          <p:spPr>
            <a:xfrm>
              <a:off x="2286000" y="2575002"/>
              <a:ext cx="2561638" cy="88931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直線接點 126"/>
            <p:cNvCxnSpPr/>
            <p:nvPr/>
          </p:nvCxnSpPr>
          <p:spPr>
            <a:xfrm>
              <a:off x="4847638" y="1685693"/>
              <a:ext cx="2086562" cy="227670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直線接點 127"/>
            <p:cNvCxnSpPr>
              <a:stCxn id="119" idx="2"/>
            </p:cNvCxnSpPr>
            <p:nvPr/>
          </p:nvCxnSpPr>
          <p:spPr>
            <a:xfrm>
              <a:off x="4843061" y="3489227"/>
              <a:ext cx="2853139" cy="136778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9" name="直線接點 128"/>
            <p:cNvCxnSpPr/>
            <p:nvPr/>
          </p:nvCxnSpPr>
          <p:spPr>
            <a:xfrm>
              <a:off x="6477000" y="1685693"/>
              <a:ext cx="0" cy="204810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直線接點 129"/>
            <p:cNvCxnSpPr>
              <a:endCxn id="119" idx="0"/>
            </p:cNvCxnSpPr>
            <p:nvPr/>
          </p:nvCxnSpPr>
          <p:spPr>
            <a:xfrm flipV="1">
              <a:off x="2286000" y="1663472"/>
              <a:ext cx="2560131" cy="911531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1" name="直線接點 130"/>
            <p:cNvCxnSpPr>
              <a:endCxn id="119" idx="2"/>
            </p:cNvCxnSpPr>
            <p:nvPr/>
          </p:nvCxnSpPr>
          <p:spPr>
            <a:xfrm>
              <a:off x="2286000" y="2575003"/>
              <a:ext cx="2557061" cy="91422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2" name="直線接點 131"/>
            <p:cNvCxnSpPr>
              <a:stCxn id="120" idx="0"/>
            </p:cNvCxnSpPr>
            <p:nvPr/>
          </p:nvCxnSpPr>
          <p:spPr>
            <a:xfrm flipV="1">
              <a:off x="4865542" y="3124200"/>
              <a:ext cx="2754458" cy="376355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33" name="直線接點 132"/>
            <p:cNvCxnSpPr>
              <a:stCxn id="119" idx="0"/>
            </p:cNvCxnSpPr>
            <p:nvPr/>
          </p:nvCxnSpPr>
          <p:spPr>
            <a:xfrm>
              <a:off x="4846131" y="1663472"/>
              <a:ext cx="2011869" cy="1962534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2" name="文字方塊 1"/>
          <p:cNvSpPr txBox="1"/>
          <p:nvPr/>
        </p:nvSpPr>
        <p:spPr>
          <a:xfrm>
            <a:off x="11582400" y="16611600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279mm</a:t>
            </a:r>
            <a:endParaRPr lang="en-US" sz="3200" dirty="0"/>
          </a:p>
        </p:txBody>
      </p:sp>
      <p:sp>
        <p:nvSpPr>
          <p:cNvPr id="135" name="文字方塊 134"/>
          <p:cNvSpPr txBox="1"/>
          <p:nvPr/>
        </p:nvSpPr>
        <p:spPr>
          <a:xfrm>
            <a:off x="13544332" y="16611600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279mm</a:t>
            </a:r>
            <a:endParaRPr lang="en-US" sz="3200" dirty="0"/>
          </a:p>
        </p:txBody>
      </p:sp>
      <p:sp>
        <p:nvSpPr>
          <p:cNvPr id="136" name="文字方塊 135"/>
          <p:cNvSpPr txBox="1"/>
          <p:nvPr/>
        </p:nvSpPr>
        <p:spPr>
          <a:xfrm>
            <a:off x="15240000" y="16636425"/>
            <a:ext cx="1467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368mm</a:t>
            </a:r>
            <a:endParaRPr lang="en-US" sz="3200" dirty="0"/>
          </a:p>
        </p:txBody>
      </p:sp>
      <p:sp>
        <p:nvSpPr>
          <p:cNvPr id="3" name="文字方塊 2"/>
          <p:cNvSpPr txBox="1"/>
          <p:nvPr/>
        </p:nvSpPr>
        <p:spPr>
          <a:xfrm>
            <a:off x="42214800" y="5410200"/>
            <a:ext cx="6036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/>
              <a:t>Deconvolution</a:t>
            </a:r>
            <a:r>
              <a:rPr lang="en-US" sz="5400" dirty="0" smtClean="0"/>
              <a:t> result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22126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</TotalTime>
  <Words>291</Words>
  <Application>Microsoft Office PowerPoint</Application>
  <PresentationFormat>Custom</PresentationFormat>
  <Paragraphs>51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yichangshih</dc:creator>
  <cp:lastModifiedBy>yichangshih</cp:lastModifiedBy>
  <cp:revision>76</cp:revision>
  <dcterms:created xsi:type="dcterms:W3CDTF">2006-08-16T00:00:00Z</dcterms:created>
  <dcterms:modified xsi:type="dcterms:W3CDTF">2012-10-04T02:41:24Z</dcterms:modified>
</cp:coreProperties>
</file>