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7" r:id="rId1"/>
  </p:sldMasterIdLst>
  <p:notesMasterIdLst>
    <p:notesMasterId r:id="rId19"/>
  </p:notesMasterIdLst>
  <p:sldIdLst>
    <p:sldId id="290" r:id="rId2"/>
    <p:sldId id="259" r:id="rId3"/>
    <p:sldId id="319" r:id="rId4"/>
    <p:sldId id="260" r:id="rId5"/>
    <p:sldId id="321" r:id="rId6"/>
    <p:sldId id="308" r:id="rId7"/>
    <p:sldId id="312" r:id="rId8"/>
    <p:sldId id="309" r:id="rId9"/>
    <p:sldId id="284" r:id="rId10"/>
    <p:sldId id="323" r:id="rId11"/>
    <p:sldId id="317" r:id="rId12"/>
    <p:sldId id="324" r:id="rId13"/>
    <p:sldId id="307" r:id="rId14"/>
    <p:sldId id="297" r:id="rId15"/>
    <p:sldId id="298" r:id="rId16"/>
    <p:sldId id="300" r:id="rId17"/>
    <p:sldId id="30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1B6AD0A-4C1F-D745-F5FA-DE0D562BE5D4}" name="Mengjia Yan" initials="MY" userId="S::mengjiay@mit.edu::4a58b81e-ec28-4db8-b865-b4f95140806e" providerId="AD"/>
  <p188:author id="{ED6A6451-1708-977D-6039-D23AD60F5C81}" name="Yuheng Yang" initials="YY" userId="S::yuhengy@mit.edu::2ccc9c33-4e28-4424-a4f3-728b2d92ea80" providerId="AD"/>
  <p188:author id="{FA96B1D1-B565-13B9-FDA3-9F83402A7966}" name="Guest User" initials="GU" userId="S::urn:spo:tenantanon#295caace-7c0f-4a20-b515-80c60be22c4b::" providerId="AD"/>
  <p188:author id="{58E51FFF-253D-788E-A410-129FB8272A2B}" name="Yuheng Yang" initials="YY" userId="S::yuhengy@MIT.EDU::2ccc9c33-4e28-4424-a4f3-728b2d92ea8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2F5597"/>
    <a:srgbClr val="64B5F6"/>
    <a:srgbClr val="0070C0"/>
    <a:srgbClr val="0D47A1"/>
    <a:srgbClr val="E3F2FD"/>
    <a:srgbClr val="1565C0"/>
    <a:srgbClr val="BBDEFB"/>
    <a:srgbClr val="FF7E79"/>
    <a:srgbClr val="FF8A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274EAD-0463-3C4F-BD65-A58FC2E14033}" v="4819" dt="2026-03-24T02:59:06.7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68"/>
    <p:restoredTop sz="69548"/>
  </p:normalViewPr>
  <p:slideViewPr>
    <p:cSldViewPr snapToGrid="0">
      <p:cViewPr varScale="1">
        <p:scale>
          <a:sx n="109" d="100"/>
          <a:sy n="109" d="100"/>
        </p:scale>
        <p:origin x="1784" y="184"/>
      </p:cViewPr>
      <p:guideLst/>
    </p:cSldViewPr>
  </p:slideViewPr>
  <p:notesTextViewPr>
    <p:cViewPr>
      <p:scale>
        <a:sx n="140" d="100"/>
        <a:sy n="14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3"/>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3"/>
            <a:ext cx="2971800" cy="458788"/>
          </a:xfrm>
          <a:prstGeom prst="rect">
            <a:avLst/>
          </a:prstGeom>
        </p:spPr>
        <p:txBody>
          <a:bodyPr vert="horz" lIns="91440" tIns="45720" rIns="91440" bIns="45720" rtlCol="0"/>
          <a:lstStyle>
            <a:lvl1pPr algn="r">
              <a:defRPr sz="1200"/>
            </a:lvl1pPr>
          </a:lstStyle>
          <a:p>
            <a:fld id="{2C47B1EF-4F67-1D4C-AD53-DC667960B0CD}" type="datetimeFigureOut">
              <a:rPr lang="en-US" smtClean="0"/>
              <a:t>3/25/26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B4FDEA-097D-6142-88C8-D91D0274F2A8}" type="slidenum">
              <a:rPr lang="en-US" smtClean="0"/>
              <a:t>‹#›</a:t>
            </a:fld>
            <a:endParaRPr lang="en-US"/>
          </a:p>
        </p:txBody>
      </p:sp>
    </p:spTree>
    <p:extLst>
      <p:ext uri="{BB962C8B-B14F-4D97-AF65-F5344CB8AC3E}">
        <p14:creationId xmlns:p14="http://schemas.microsoft.com/office/powerpoint/2010/main" val="288144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Hello everyone, I am Yuheng Yang from MIT. I am going to present Compass, navigating the design space of taint schemes for RTL security verification. It’s a collaborated work with </a:t>
            </a:r>
            <a:r>
              <a:rPr lang="en-US" err="1"/>
              <a:t>Qinhan</a:t>
            </a:r>
            <a:r>
              <a:rPr lang="en-US"/>
              <a:t>, Thomas, Sharad, and my advisor </a:t>
            </a:r>
            <a:r>
              <a:rPr lang="en-US" err="1"/>
              <a:t>Mengjia</a:t>
            </a:r>
            <a:r>
              <a:rPr lang="en-US"/>
              <a:t>.</a:t>
            </a:r>
            <a:endParaRPr lang="en-US" sz="1200"/>
          </a:p>
        </p:txBody>
      </p:sp>
      <p:sp>
        <p:nvSpPr>
          <p:cNvPr id="4" name="Slide Number Placeholder 3"/>
          <p:cNvSpPr>
            <a:spLocks noGrp="1"/>
          </p:cNvSpPr>
          <p:nvPr>
            <p:ph type="sldNum" sz="quarter" idx="5"/>
          </p:nvPr>
        </p:nvSpPr>
        <p:spPr/>
        <p:txBody>
          <a:bodyPr/>
          <a:lstStyle/>
          <a:p>
            <a:fld id="{26B4FDEA-097D-6142-88C8-D91D0274F2A8}" type="slidenum">
              <a:rPr lang="en-US" smtClean="0"/>
              <a:t>1</a:t>
            </a:fld>
            <a:endParaRPr lang="en-US"/>
          </a:p>
        </p:txBody>
      </p:sp>
    </p:spTree>
    <p:extLst>
      <p:ext uri="{BB962C8B-B14F-4D97-AF65-F5344CB8AC3E}">
        <p14:creationId xmlns:p14="http://schemas.microsoft.com/office/powerpoint/2010/main" val="464079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BD7C5-8EEF-21AD-BA6C-329EA641E2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DA1155-2080-BDEA-DEF4-073A110D4F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BA47B4-8F40-EED4-B426-6694B2C985CF}"/>
              </a:ext>
            </a:extLst>
          </p:cNvPr>
          <p:cNvSpPr>
            <a:spLocks noGrp="1"/>
          </p:cNvSpPr>
          <p:nvPr>
            <p:ph type="body" idx="1"/>
          </p:nvPr>
        </p:nvSpPr>
        <p:spPr/>
        <p:txBody>
          <a:bodyPr/>
          <a:lstStyle/>
          <a:p>
            <a:r>
              <a:rPr lang="en-US" dirty="0"/>
              <a:t>I will start by giving you a little more setup about this problem, to let you understand the refinement problem better. Firstly, we view a circuit design as a graph. The nodes represent gates in the design and edges represent connections among gates. The graph has a secret source signal and a target sink signal that we do not want secret flow to.</a:t>
            </a:r>
          </a:p>
          <a:p>
            <a:endParaRPr lang="en-US" dirty="0"/>
          </a:p>
          <a:p>
            <a:r>
              <a:rPr lang="en-US" dirty="0"/>
              <a:t>Secondly, we color the edges based on the taint propagation results, where we will use black arrows to represent public flows and red arrows to represent tainted flows. For example, if we analyze this design with naïve taint logic, it will mark most of the flow as red, because naïve taint logic basically taint all signals that are connected to the source. Furthermore, we can also identify part of the tainted flow as falsely tainted flow and marked it using dashed lines. These dashed lines essentially mean, if we have the most precise taint scheme, these dashed taint propagation flow shouldn’t exist. And in the paper, we have an algorithm to find these false flow.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 this concept of false flow, we now can view the taint refinement of a gate as a “cut” on the graph that tries to remove those falsely tainted flows. Specifically, we use a scissors icon to represent a taint refinement, and if a refinement is an effective cut, I will just remove the false flow it produces. So now, our problem of eliminating false counterexample is essentially finding sufficient cuts on this taint propagation graph, to remove the false flow at the sink signal. Before I present our solution to graph cut problem, …</a:t>
            </a:r>
          </a:p>
        </p:txBody>
      </p:sp>
      <p:sp>
        <p:nvSpPr>
          <p:cNvPr id="4" name="Slide Number Placeholder 3">
            <a:extLst>
              <a:ext uri="{FF2B5EF4-FFF2-40B4-BE49-F238E27FC236}">
                <a16:creationId xmlns:a16="http://schemas.microsoft.com/office/drawing/2014/main" id="{3452EB1F-6F89-DA07-B8FA-496FF579E9A4}"/>
              </a:ext>
            </a:extLst>
          </p:cNvPr>
          <p:cNvSpPr>
            <a:spLocks noGrp="1"/>
          </p:cNvSpPr>
          <p:nvPr>
            <p:ph type="sldNum" sz="quarter" idx="5"/>
          </p:nvPr>
        </p:nvSpPr>
        <p:spPr/>
        <p:txBody>
          <a:bodyPr/>
          <a:lstStyle/>
          <a:p>
            <a:fld id="{26B4FDEA-097D-6142-88C8-D91D0274F2A8}" type="slidenum">
              <a:rPr lang="en-US" smtClean="0"/>
              <a:t>10</a:t>
            </a:fld>
            <a:endParaRPr lang="en-US"/>
          </a:p>
        </p:txBody>
      </p:sp>
    </p:spTree>
    <p:extLst>
      <p:ext uri="{BB962C8B-B14F-4D97-AF65-F5344CB8AC3E}">
        <p14:creationId xmlns:p14="http://schemas.microsoft.com/office/powerpoint/2010/main" val="26422929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want to describe some complications of it, to give you some taste of the challenge we are facing. First, not all refinements can effectively remove false flows. The reason is that, for some gates, it already takes in lots of false tainted signals, and no matter how improve the taint logic for this gate, it does not help. Second, given a false flow, there can exist multiple effective cuts to remove it. Then the question is, which one works better? For example, for the flow 3 to 4 and to 6, we can have multiple cuts, represented using these 3 scissors, but should we cut on gate 3 or gate 6? This is also one thing we need to consider. And lastly, sometimes, we need to make multiple cuts together to remove a false taint. For example, both flow 4 to 6 and flow 5 to 6 contribute to the sink, then the challenge would be how to discover and cut all of them? We have more detailed analysis of these complications in the paper, but in this talk, I will just jump to our solution, …</a:t>
            </a:r>
          </a:p>
        </p:txBody>
      </p:sp>
      <p:sp>
        <p:nvSpPr>
          <p:cNvPr id="4" name="Slide Number Placeholder 3"/>
          <p:cNvSpPr>
            <a:spLocks noGrp="1"/>
          </p:cNvSpPr>
          <p:nvPr>
            <p:ph type="sldNum" sz="quarter" idx="5"/>
          </p:nvPr>
        </p:nvSpPr>
        <p:spPr/>
        <p:txBody>
          <a:bodyPr/>
          <a:lstStyle/>
          <a:p>
            <a:fld id="{26B4FDEA-097D-6142-88C8-D91D0274F2A8}" type="slidenum">
              <a:rPr lang="en-US" smtClean="0"/>
              <a:t>11</a:t>
            </a:fld>
            <a:endParaRPr lang="en-US"/>
          </a:p>
        </p:txBody>
      </p:sp>
    </p:spTree>
    <p:extLst>
      <p:ext uri="{BB962C8B-B14F-4D97-AF65-F5344CB8AC3E}">
        <p14:creationId xmlns:p14="http://schemas.microsoft.com/office/powerpoint/2010/main" val="2914791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53D6A-48E6-F214-E9E9-12A8D281EE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27EAA0-87A2-B210-D0D5-D688B99ED5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8C8DA1-6E25-723A-EEA1-E540CFB174F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which an iterative algorithm to refine the taint logic. It starts with a false counterexample, and it will refine the earliest gate that introduce false flow. It then checks whether the counterexample can be eliminated. If it is not, we go back and make a next refinement, until eventually, we manage to eliminate this counterexample and move on to the next one.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will also give you a test run of this algorithm on our toy example on the right. The first step is to find the earliest gate that introduce false flow, which is achieved through a </a:t>
            </a:r>
            <a:r>
              <a:rPr lang="en-US" dirty="0" err="1"/>
              <a:t>backtracing</a:t>
            </a:r>
            <a:r>
              <a:rPr lang="en-US" dirty="0"/>
              <a:t> algorithm. The algorithm will start at the sink and try to find all input signals that are falsely tainted. In our example, there are two of them. Then, it will select an arbitrary one to trace back, and again, find inputs that are falsely tainted. It then trace back to gate 3 and because it has no falsely tainted inputs, we do not trace back anymore and will apply a refinement on this gate. With this refinement, we can see part of the false flow is removed, but it still not fully removes the false flow to the sink signal. So, we need to run another iteration of refinement. Now the earliest gate become gate 5 and after refine it, we can eliminate the false counterexample.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essentially concludes our refinement algorithm on this toy example. One last thing I want to talk about before evaluation is that, how will this refinement look like on realistic hardware?</a:t>
            </a:r>
          </a:p>
        </p:txBody>
      </p:sp>
      <p:sp>
        <p:nvSpPr>
          <p:cNvPr id="4" name="Slide Number Placeholder 3">
            <a:extLst>
              <a:ext uri="{FF2B5EF4-FFF2-40B4-BE49-F238E27FC236}">
                <a16:creationId xmlns:a16="http://schemas.microsoft.com/office/drawing/2014/main" id="{6F856702-0E29-F68B-399A-46892D6A5257}"/>
              </a:ext>
            </a:extLst>
          </p:cNvPr>
          <p:cNvSpPr>
            <a:spLocks noGrp="1"/>
          </p:cNvSpPr>
          <p:nvPr>
            <p:ph type="sldNum" sz="quarter" idx="5"/>
          </p:nvPr>
        </p:nvSpPr>
        <p:spPr/>
        <p:txBody>
          <a:bodyPr/>
          <a:lstStyle/>
          <a:p>
            <a:fld id="{26B4FDEA-097D-6142-88C8-D91D0274F2A8}" type="slidenum">
              <a:rPr lang="en-US" smtClean="0"/>
              <a:t>12</a:t>
            </a:fld>
            <a:endParaRPr lang="en-US"/>
          </a:p>
        </p:txBody>
      </p:sp>
    </p:spTree>
    <p:extLst>
      <p:ext uri="{BB962C8B-B14F-4D97-AF65-F5344CB8AC3E}">
        <p14:creationId xmlns:p14="http://schemas.microsoft.com/office/powerpoint/2010/main" val="34127623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slide, I will give you a brief analysis of the refinement results. Recall that, we used to have this toy example early-on, which includes a single cycle adder and a zero-skip multiplier. We found that the mux that select between add finish and multiply finish is actually very important to ensure security and requires precise taint logic. Because, it takes in both public and secret data. We find this type of precise taint logic is very common in our case study. For example, in Rocket, we have a similar mux to select among several data sources to produce the writeback data. And because one of the input data, the memory data can be tainted, we need to use a precise taint logic for the mux. In summary, we have the finding that most of these taint refinements target gates that operate at the boundary between secret and public signals, which matches our high-level understanding of the design. Finally, let me show you some evaluation results.</a:t>
            </a:r>
          </a:p>
        </p:txBody>
      </p:sp>
      <p:sp>
        <p:nvSpPr>
          <p:cNvPr id="4" name="Slide Number Placeholder 3"/>
          <p:cNvSpPr>
            <a:spLocks noGrp="1"/>
          </p:cNvSpPr>
          <p:nvPr>
            <p:ph type="sldNum" sz="quarter" idx="5"/>
          </p:nvPr>
        </p:nvSpPr>
        <p:spPr/>
        <p:txBody>
          <a:bodyPr/>
          <a:lstStyle/>
          <a:p>
            <a:fld id="{26B4FDEA-097D-6142-88C8-D91D0274F2A8}" type="slidenum">
              <a:rPr lang="en-US" smtClean="0"/>
              <a:t>13</a:t>
            </a:fld>
            <a:endParaRPr lang="en-US"/>
          </a:p>
        </p:txBody>
      </p:sp>
    </p:spTree>
    <p:extLst>
      <p:ext uri="{BB962C8B-B14F-4D97-AF65-F5344CB8AC3E}">
        <p14:creationId xmlns:p14="http://schemas.microsoft.com/office/powerpoint/2010/main" val="29047289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first result shows that Compass achieves lower taint overhead. This figure shows that, across four processors, how many logic gates are needed for a baseline scheme called </a:t>
            </a:r>
            <a:r>
              <a:rPr lang="en-US" err="1"/>
              <a:t>CellIFT</a:t>
            </a:r>
            <a:r>
              <a:rPr lang="en-US"/>
              <a:t>, which generates the most precise taint logic for the whole design. Data is normalized to the gates in the original design. For example, in </a:t>
            </a:r>
            <a:r>
              <a:rPr lang="en-US" err="1"/>
              <a:t>sodor</a:t>
            </a:r>
            <a:r>
              <a:rPr lang="en-US"/>
              <a:t>, the left bar shows the size of original design. And in the right bar, the first part is just duplicating the original design, and the rest is the added taint logic to analyze information flow. On average, it needs a ratio of 3.93 original gates for the baseline scheme. With compass, we can reduce this ratio to only 1.46. This essentially means Compass achieves 84 percent fewer taint gates. This reduction all come from our mixing naïve and precise taint schemes in the whole design.</a:t>
            </a:r>
          </a:p>
        </p:txBody>
      </p:sp>
      <p:sp>
        <p:nvSpPr>
          <p:cNvPr id="4" name="Slide Number Placeholder 3"/>
          <p:cNvSpPr>
            <a:spLocks noGrp="1"/>
          </p:cNvSpPr>
          <p:nvPr>
            <p:ph type="sldNum" sz="quarter" idx="5"/>
          </p:nvPr>
        </p:nvSpPr>
        <p:spPr/>
        <p:txBody>
          <a:bodyPr/>
          <a:lstStyle/>
          <a:p>
            <a:fld id="{26B4FDEA-097D-6142-88C8-D91D0274F2A8}" type="slidenum">
              <a:rPr lang="en-US" smtClean="0"/>
              <a:t>14</a:t>
            </a:fld>
            <a:endParaRPr lang="en-US"/>
          </a:p>
        </p:txBody>
      </p:sp>
    </p:spTree>
    <p:extLst>
      <p:ext uri="{BB962C8B-B14F-4D97-AF65-F5344CB8AC3E}">
        <p14:creationId xmlns:p14="http://schemas.microsoft.com/office/powerpoint/2010/main" val="13458523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Next, we test this taint logic in a common scenario where we simulate the taint logic to analyze information flow. This figure shows that the baseline scheme introduces an overhead of 4.51 times. But after we find a simpler taint scheme with Compass, we can reduce this overhead to a ratio of 3.05, representing a 32 percent reduction on simulation time.</a:t>
            </a:r>
          </a:p>
        </p:txBody>
      </p:sp>
      <p:sp>
        <p:nvSpPr>
          <p:cNvPr id="4" name="Slide Number Placeholder 3"/>
          <p:cNvSpPr>
            <a:spLocks noGrp="1"/>
          </p:cNvSpPr>
          <p:nvPr>
            <p:ph type="sldNum" sz="quarter" idx="5"/>
          </p:nvPr>
        </p:nvSpPr>
        <p:spPr/>
        <p:txBody>
          <a:bodyPr/>
          <a:lstStyle/>
          <a:p>
            <a:fld id="{26B4FDEA-097D-6142-88C8-D91D0274F2A8}" type="slidenum">
              <a:rPr lang="en-US" smtClean="0"/>
              <a:t>15</a:t>
            </a:fld>
            <a:endParaRPr lang="en-US"/>
          </a:p>
        </p:txBody>
      </p:sp>
    </p:spTree>
    <p:extLst>
      <p:ext uri="{BB962C8B-B14F-4D97-AF65-F5344CB8AC3E}">
        <p14:creationId xmlns:p14="http://schemas.microsoft.com/office/powerpoint/2010/main" val="179707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US"/>
              <a:t>Finally, we also use the taint scheme to do model checking and show Compass is also faster. There can be two types of results of model checkers, unbounded proof or bounded proof. For simple processor like </a:t>
            </a:r>
            <a:r>
              <a:rPr lang="en-US" err="1"/>
              <a:t>sodor</a:t>
            </a:r>
            <a:r>
              <a:rPr lang="en-US"/>
              <a:t>, the baseline scheme </a:t>
            </a:r>
            <a:r>
              <a:rPr lang="en-US" sz="1200" kern="100">
                <a:latin typeface="Calibri" panose="020F0502020204030204" pitchFamily="34" charset="0"/>
                <a:cs typeface="Times New Roman" panose="02020603050405020304" pitchFamily="18" charset="0"/>
              </a:rPr>
              <a:t>gives an unbounded proof with 2 hours. And our scheme, Compass, can give the proof in just 10 seconds. Additionally, we show the time Compass takes to find the taint scheme, which is basically the time to run the refinement loop, including generating all those false counterexamples. And it takes 5 minutes. The results show Compass can achieve faster proof.</a:t>
            </a:r>
          </a:p>
          <a:p>
            <a:pPr marL="0" marR="0" lvl="0" indent="0" defTabSz="914400" eaLnBrk="1" fontAlgn="auto" latinLnBrk="0" hangingPunct="1">
              <a:lnSpc>
                <a:spcPct val="100000"/>
              </a:lnSpc>
              <a:spcBef>
                <a:spcPts val="0"/>
              </a:spcBef>
              <a:spcAft>
                <a:spcPts val="0"/>
              </a:spcAft>
              <a:buClrTx/>
              <a:buSzTx/>
              <a:buFontTx/>
              <a:buNone/>
              <a:tabLst/>
              <a:defRPr/>
            </a:pPr>
            <a:endParaRPr lang="en-US" sz="1200" kern="100">
              <a:latin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lang="en-US" sz="1200" kern="100">
                <a:latin typeface="Calibri" panose="020F0502020204030204" pitchFamily="34" charset="0"/>
                <a:cs typeface="Times New Roman" panose="02020603050405020304" pitchFamily="18" charset="0"/>
              </a:rPr>
              <a:t>For more complex processors, we can only achieve bounded proof. If you check the first row corresponding to Rocket, baseline can only do a bounded proof for 41 cycles in 7days, versus our scheme can check up to 159 cycles in just 24 hours plus 1 hour refinement time. It shows Compass can check more cycles in the bounded proof case.</a:t>
            </a:r>
            <a:endParaRPr lang="en-US"/>
          </a:p>
        </p:txBody>
      </p:sp>
      <p:sp>
        <p:nvSpPr>
          <p:cNvPr id="4" name="Slide Number Placeholder 3"/>
          <p:cNvSpPr>
            <a:spLocks noGrp="1"/>
          </p:cNvSpPr>
          <p:nvPr>
            <p:ph type="sldNum" sz="quarter" idx="5"/>
          </p:nvPr>
        </p:nvSpPr>
        <p:spPr/>
        <p:txBody>
          <a:bodyPr/>
          <a:lstStyle/>
          <a:p>
            <a:fld id="{26B4FDEA-097D-6142-88C8-D91D0274F2A8}" type="slidenum">
              <a:rPr lang="en-US" smtClean="0"/>
              <a:t>16</a:t>
            </a:fld>
            <a:endParaRPr lang="en-US"/>
          </a:p>
        </p:txBody>
      </p:sp>
    </p:spTree>
    <p:extLst>
      <p:ext uri="{BB962C8B-B14F-4D97-AF65-F5344CB8AC3E}">
        <p14:creationId xmlns:p14="http://schemas.microsoft.com/office/powerpoint/2010/main" val="5006154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43B43-B9E5-50D5-3733-9728E92284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DAB46B-A4F8-9BAD-7E2C-2B5ABAD3A5B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B74B50-6ED5-4785-213D-DE41AC94A1BB}"/>
              </a:ext>
            </a:extLst>
          </p:cNvPr>
          <p:cNvSpPr>
            <a:spLocks noGrp="1"/>
          </p:cNvSpPr>
          <p:nvPr>
            <p:ph type="body" idx="1"/>
          </p:nvPr>
        </p:nvSpPr>
        <p:spPr/>
        <p:txBody>
          <a:bodyPr/>
          <a:lstStyle/>
          <a:p>
            <a:r>
              <a:rPr lang="en-US" sz="1200" kern="100">
                <a:latin typeface="Calibri" panose="020F0502020204030204" pitchFamily="34" charset="0"/>
                <a:cs typeface="Times New Roman" panose="02020603050405020304" pitchFamily="18" charset="0"/>
              </a:rPr>
              <a:t>In conclusion, we present the Compass framework, and shows it can find simple yet precise taint schemes, enabling faster security verification. The framework is open-sourced on </a:t>
            </a:r>
            <a:r>
              <a:rPr lang="en-US" sz="1200" kern="100" err="1">
                <a:latin typeface="Calibri" panose="020F0502020204030204" pitchFamily="34" charset="0"/>
                <a:cs typeface="Times New Roman" panose="02020603050405020304" pitchFamily="18" charset="0"/>
              </a:rPr>
              <a:t>github</a:t>
            </a:r>
            <a:r>
              <a:rPr lang="en-US" sz="1200" kern="100">
                <a:latin typeface="Calibri" panose="020F0502020204030204" pitchFamily="34" charset="0"/>
                <a:cs typeface="Times New Roman" panose="02020603050405020304" pitchFamily="18" charset="0"/>
              </a:rPr>
              <a:t>. That’s all and I am happy to take any questions.</a:t>
            </a:r>
          </a:p>
        </p:txBody>
      </p:sp>
      <p:sp>
        <p:nvSpPr>
          <p:cNvPr id="4" name="Slide Number Placeholder 3">
            <a:extLst>
              <a:ext uri="{FF2B5EF4-FFF2-40B4-BE49-F238E27FC236}">
                <a16:creationId xmlns:a16="http://schemas.microsoft.com/office/drawing/2014/main" id="{D5FF75DC-D47D-C611-7010-335D840424DF}"/>
              </a:ext>
            </a:extLst>
          </p:cNvPr>
          <p:cNvSpPr>
            <a:spLocks noGrp="1"/>
          </p:cNvSpPr>
          <p:nvPr>
            <p:ph type="sldNum" sz="quarter" idx="5"/>
          </p:nvPr>
        </p:nvSpPr>
        <p:spPr/>
        <p:txBody>
          <a:bodyPr/>
          <a:lstStyle/>
          <a:p>
            <a:fld id="{26B4FDEA-097D-6142-88C8-D91D0274F2A8}" type="slidenum">
              <a:rPr lang="en-US" smtClean="0"/>
              <a:t>17</a:t>
            </a:fld>
            <a:endParaRPr lang="en-US"/>
          </a:p>
        </p:txBody>
      </p:sp>
    </p:spTree>
    <p:extLst>
      <p:ext uri="{BB962C8B-B14F-4D97-AF65-F5344CB8AC3E}">
        <p14:creationId xmlns:p14="http://schemas.microsoft.com/office/powerpoint/2010/main" val="588599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Nowadays, we are facing many hardware security problems, such as side channel attacks, </a:t>
            </a:r>
            <a:r>
              <a:rPr lang="en-US" err="1"/>
              <a:t>Spectre</a:t>
            </a:r>
            <a:r>
              <a:rPr lang="en-US"/>
              <a:t> attacks, TEE root-of-trust key leakage, etc. In our opinion, they are all fundamentally some violations of the information flow property.</a:t>
            </a:r>
          </a:p>
        </p:txBody>
      </p:sp>
      <p:sp>
        <p:nvSpPr>
          <p:cNvPr id="4" name="Slide Number Placeholder 3"/>
          <p:cNvSpPr>
            <a:spLocks noGrp="1"/>
          </p:cNvSpPr>
          <p:nvPr>
            <p:ph type="sldNum" sz="quarter" idx="5"/>
          </p:nvPr>
        </p:nvSpPr>
        <p:spPr/>
        <p:txBody>
          <a:bodyPr/>
          <a:lstStyle/>
          <a:p>
            <a:fld id="{26B4FDEA-097D-6142-88C8-D91D0274F2A8}" type="slidenum">
              <a:rPr lang="en-US" smtClean="0"/>
              <a:t>2</a:t>
            </a:fld>
            <a:endParaRPr lang="en-US"/>
          </a:p>
        </p:txBody>
      </p:sp>
    </p:spTree>
    <p:extLst>
      <p:ext uri="{BB962C8B-B14F-4D97-AF65-F5344CB8AC3E}">
        <p14:creationId xmlns:p14="http://schemas.microsoft.com/office/powerpoint/2010/main" val="704425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EF166-59B2-0E8B-8808-0B45AB22D2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E110A5-CB8F-15A0-2162-40ABBBAC47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AB7CCB-A352-2856-8BAE-94C4F3EC3861}"/>
              </a:ext>
            </a:extLst>
          </p:cNvPr>
          <p:cNvSpPr>
            <a:spLocks noGrp="1"/>
          </p:cNvSpPr>
          <p:nvPr>
            <p:ph type="body" idx="1"/>
          </p:nvPr>
        </p:nvSpPr>
        <p:spPr/>
        <p:txBody>
          <a:bodyPr/>
          <a:lstStyle/>
          <a:p>
            <a:r>
              <a:rPr lang="en-US"/>
              <a:t>More generally, information flow property checks whether some secret can influence the value of attacker observable signals. In the context of hardware security, given a secret located in a victim’s domain, the property checks all potential leakage paths from the secret, going through many gates and registers in the hardware, and eventually reach a signal that is observable to attackers. To verify such properties, the community has a widely used technique called taint analysis.</a:t>
            </a:r>
          </a:p>
        </p:txBody>
      </p:sp>
      <p:sp>
        <p:nvSpPr>
          <p:cNvPr id="4" name="Slide Number Placeholder 3">
            <a:extLst>
              <a:ext uri="{FF2B5EF4-FFF2-40B4-BE49-F238E27FC236}">
                <a16:creationId xmlns:a16="http://schemas.microsoft.com/office/drawing/2014/main" id="{3F4757EA-E633-866F-73D3-BF33C24CB113}"/>
              </a:ext>
            </a:extLst>
          </p:cNvPr>
          <p:cNvSpPr>
            <a:spLocks noGrp="1"/>
          </p:cNvSpPr>
          <p:nvPr>
            <p:ph type="sldNum" sz="quarter" idx="5"/>
          </p:nvPr>
        </p:nvSpPr>
        <p:spPr/>
        <p:txBody>
          <a:bodyPr/>
          <a:lstStyle/>
          <a:p>
            <a:fld id="{26B4FDEA-097D-6142-88C8-D91D0274F2A8}" type="slidenum">
              <a:rPr lang="en-US" smtClean="0"/>
              <a:t>3</a:t>
            </a:fld>
            <a:endParaRPr lang="en-US"/>
          </a:p>
        </p:txBody>
      </p:sp>
    </p:spTree>
    <p:extLst>
      <p:ext uri="{BB962C8B-B14F-4D97-AF65-F5344CB8AC3E}">
        <p14:creationId xmlns:p14="http://schemas.microsoft.com/office/powerpoint/2010/main" val="4266882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what is taint analysis? It uses taint bits to represent whether a signal in the original design might contain secret or not. For example, we assign taint bit 1 to secret inputs and assign taint bit 0 to public inputs. Then, this taint bit will propagate through the hardware via a concept called taint propagation logic, which essentially computes the value of taint bits for all signals in the design. And eventually, we want to know the value of taint bit associated with this output signal. If it has a value of 1, it means there is likely some leakage. And if it is 0, means there is no leakage. In summary, taint analysis manages to </a:t>
            </a:r>
            <a:r>
              <a:rPr lang="en-US" sz="1200" dirty="0">
                <a:solidFill>
                  <a:schemeClr val="tx1"/>
                </a:solidFill>
              </a:rPr>
              <a:t>over-approximate information flow by using those taint bits and taint propagation logic.</a:t>
            </a:r>
          </a:p>
        </p:txBody>
      </p:sp>
      <p:sp>
        <p:nvSpPr>
          <p:cNvPr id="4" name="Slide Number Placeholder 3"/>
          <p:cNvSpPr>
            <a:spLocks noGrp="1"/>
          </p:cNvSpPr>
          <p:nvPr>
            <p:ph type="sldNum" sz="quarter" idx="5"/>
          </p:nvPr>
        </p:nvSpPr>
        <p:spPr/>
        <p:txBody>
          <a:bodyPr/>
          <a:lstStyle/>
          <a:p>
            <a:fld id="{26B4FDEA-097D-6142-88C8-D91D0274F2A8}" type="slidenum">
              <a:rPr lang="en-US" smtClean="0"/>
              <a:t>4</a:t>
            </a:fld>
            <a:endParaRPr lang="en-US"/>
          </a:p>
        </p:txBody>
      </p:sp>
    </p:spTree>
    <p:extLst>
      <p:ext uri="{BB962C8B-B14F-4D97-AF65-F5344CB8AC3E}">
        <p14:creationId xmlns:p14="http://schemas.microsoft.com/office/powerpoint/2010/main" val="1464801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our project, we start from one key observation of taint analysis, which is, there actually exist a large design space of taint schemes. This space can be visualized using a spectrum where taint schemes on the left have low overhead and low precision, and schemes on the right have high overhead and high precision. The goal of our project is to find a design point in the middle, which can balance the overhead and precision by being both simple and precise. To find this design point, we develop an automated and iterative approach. At the core, we use a technique called counterexample-guided taint refinement. To get you started on understanding our work, I will first introduce this large design space of taint schemes.</a:t>
            </a:r>
          </a:p>
        </p:txBody>
      </p:sp>
      <p:sp>
        <p:nvSpPr>
          <p:cNvPr id="4" name="Slide Number Placeholder 3"/>
          <p:cNvSpPr>
            <a:spLocks noGrp="1"/>
          </p:cNvSpPr>
          <p:nvPr>
            <p:ph type="sldNum" sz="quarter" idx="5"/>
          </p:nvPr>
        </p:nvSpPr>
        <p:spPr/>
        <p:txBody>
          <a:bodyPr/>
          <a:lstStyle/>
          <a:p>
            <a:fld id="{26B4FDEA-097D-6142-88C8-D91D0274F2A8}" type="slidenum">
              <a:rPr lang="en-US" smtClean="0"/>
              <a:t>5</a:t>
            </a:fld>
            <a:endParaRPr lang="en-US"/>
          </a:p>
        </p:txBody>
      </p:sp>
    </p:spTree>
    <p:extLst>
      <p:ext uri="{BB962C8B-B14F-4D97-AF65-F5344CB8AC3E}">
        <p14:creationId xmlns:p14="http://schemas.microsoft.com/office/powerpoint/2010/main" val="1765506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Firstly, consider a single AND gate which takes in inputs A, B and generates output O. There are various ways to design taint logic for it, which can be summarized using this 2-dementional space. In the x-axis, we care about the overhead of taint logic, quantified using number of gates used in taint logic, and y-axis represents the precision achieved from taint logic, which I will explain more with examples.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simplest version of taint logic is called naïve taint logic, which will take in the taint bit of all input signals, and use an OR gate to compute the output taint bit. It essentially states, if any one of inputs is tainted, then the output will be tainted. This taint logic has the benefit of being simple, using a single gate to propagate taint. But it has the problem of giving false leakage, resulting it being very low on the precision metric.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am going to use this truth table to help you understand why it introduces false leakage. Suppose input A is secret and B is public. The two rows in the table compare 2 cases where A is taking different values and B is always 0. In both cases, the AND gate outputs 0, which essentially means no matter how you change the secret value, it cannot affect the output, and thus there is no leakage to the output. However, our naïve taint logic does not realize this special behavior and mistakenly taints the output, introducing a false leakage.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avoid such false leakage, more precise taint logic is proposed. However, it comes with a cost. We find that for a standard processor, it can introduce as much as 4 times the overhead. If you directly use it to verify security, it will be very slow. Now that we understand this trade-off between naïve and precise taint logic for a single AND gate, let’s move on to taint logic for a whole circuit …</a:t>
            </a:r>
          </a:p>
        </p:txBody>
      </p:sp>
      <p:sp>
        <p:nvSpPr>
          <p:cNvPr id="4" name="Slide Number Placeholder 3"/>
          <p:cNvSpPr>
            <a:spLocks noGrp="1"/>
          </p:cNvSpPr>
          <p:nvPr>
            <p:ph type="sldNum" sz="quarter" idx="5"/>
          </p:nvPr>
        </p:nvSpPr>
        <p:spPr/>
        <p:txBody>
          <a:bodyPr/>
          <a:lstStyle/>
          <a:p>
            <a:fld id="{26B4FDEA-097D-6142-88C8-D91D0274F2A8}" type="slidenum">
              <a:rPr lang="en-US" smtClean="0"/>
              <a:t>6</a:t>
            </a:fld>
            <a:endParaRPr lang="en-US"/>
          </a:p>
        </p:txBody>
      </p:sp>
    </p:spTree>
    <p:extLst>
      <p:ext uri="{BB962C8B-B14F-4D97-AF65-F5344CB8AC3E}">
        <p14:creationId xmlns:p14="http://schemas.microsoft.com/office/powerpoint/2010/main" val="1248934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composed of many gates. Similarly, one design choice is always using naïve taint logic for all gates, and it will suffer from false leakage. We can also change to always use precision taint logic, and suffer from slow verification. However, because now we are considering so many gates, we actually have lots of other options of mixing naïve and precise taint schemes. It means that for some gates, we use naïve taint logic to save the budget, and for other gates, that are potentially more important to secret propagation, we use precise taint logic. These mixing choices are basically what we want to explore in our project. Then, the question is that how would this mixture look like. Will we be able to use naïve taint logic at lots of places to significantly reduce the overhead?</a:t>
            </a:r>
          </a:p>
        </p:txBody>
      </p:sp>
      <p:sp>
        <p:nvSpPr>
          <p:cNvPr id="4" name="Slide Number Placeholder 3"/>
          <p:cNvSpPr>
            <a:spLocks noGrp="1"/>
          </p:cNvSpPr>
          <p:nvPr>
            <p:ph type="sldNum" sz="quarter" idx="5"/>
          </p:nvPr>
        </p:nvSpPr>
        <p:spPr/>
        <p:txBody>
          <a:bodyPr/>
          <a:lstStyle/>
          <a:p>
            <a:fld id="{26B4FDEA-097D-6142-88C8-D91D0274F2A8}" type="slidenum">
              <a:rPr lang="en-US" smtClean="0"/>
              <a:t>7</a:t>
            </a:fld>
            <a:endParaRPr lang="en-US"/>
          </a:p>
        </p:txBody>
      </p:sp>
    </p:spTree>
    <p:extLst>
      <p:ext uri="{BB962C8B-B14F-4D97-AF65-F5344CB8AC3E}">
        <p14:creationId xmlns:p14="http://schemas.microsoft.com/office/powerpoint/2010/main" val="1373086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 show you the advantage of mixing taint schemes, I will use a concrete example. It's a design consisting of a single-cycle adder, and a multiplier with the zero-skip optimization, meaning it takes a fast path if inputs contain zero, and takes a slow path otherwise. We will feed some secret value into both modules, and they will produce results that are affected by secret. However, when you consider the finish signals for these two modules, the adder, as a constant-time module, it produces a public finish signal, but the multiplier, due to the zero-skip optimization, produce a secret one. Finally, there will be a mux gate to select between two finish signals based on the instruction type and produce the commit signal that we consider to be observable by attackers.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Given this design, we want to analyze a security property that proves, if the instruction type is ADD, then the commit signal should not be tainted. The reason that this property holds is very simple: Because we are executing add, the mux will select </a:t>
            </a:r>
            <a:r>
              <a:rPr lang="en-US" dirty="0" err="1"/>
              <a:t>add_finish</a:t>
            </a:r>
            <a:r>
              <a:rPr lang="en-US" dirty="0"/>
              <a:t> as the commit signal, which does not contain secret. In order for taint logic to correctly analyze this scheme, we need to have precise taint logic for this mux, because, if you just use naïve taint logic, it will say hey, there is one input to the mux called multiplier done being tainted, so naïve taint logic will taint the output commit signal. But precise taint logic will not make this mistake. Regarding the taint logic for other modules, for the multiplier, we can just use naïve taint logic, because we know the output will be tainted anyway. And for the adder, we can mostly use naïve taint logic, but just be a little careful with </a:t>
            </a:r>
            <a:r>
              <a:rPr lang="en-US" dirty="0" err="1"/>
              <a:t>add_finish</a:t>
            </a:r>
            <a:r>
              <a:rPr lang="en-US" dirty="0"/>
              <a:t> signal and make sure is it not falsely tainted.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So, with our manual analysis, we get this ideal mixture of taint logic with very little overhead, where only a few gates need precise taint logic. However, this design process is kind of manual and utilizes a lot of high-level understanding about the design. The challenging part of our project is, how to automatically discover those gates that need precise taint logic. The solution we provide is called …</a:t>
            </a:r>
          </a:p>
        </p:txBody>
      </p:sp>
      <p:sp>
        <p:nvSpPr>
          <p:cNvPr id="4" name="Slide Number Placeholder 3"/>
          <p:cNvSpPr>
            <a:spLocks noGrp="1"/>
          </p:cNvSpPr>
          <p:nvPr>
            <p:ph type="sldNum" sz="quarter" idx="5"/>
          </p:nvPr>
        </p:nvSpPr>
        <p:spPr/>
        <p:txBody>
          <a:bodyPr/>
          <a:lstStyle/>
          <a:p>
            <a:fld id="{26B4FDEA-097D-6142-88C8-D91D0274F2A8}" type="slidenum">
              <a:rPr lang="en-US" smtClean="0"/>
              <a:t>8</a:t>
            </a:fld>
            <a:endParaRPr lang="en-US"/>
          </a:p>
        </p:txBody>
      </p:sp>
    </p:spTree>
    <p:extLst>
      <p:ext uri="{BB962C8B-B14F-4D97-AF65-F5344CB8AC3E}">
        <p14:creationId xmlns:p14="http://schemas.microsoft.com/office/powerpoint/2010/main" val="25238743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3A87B-0FC2-4A08-EA0D-D9003EA5FB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A4D849-C01C-8FC5-3D7B-B2B4F46612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9BFE80-05DC-A2AF-36AA-3F0C1DC74120}"/>
              </a:ext>
            </a:extLst>
          </p:cNvPr>
          <p:cNvSpPr>
            <a:spLocks noGrp="1"/>
          </p:cNvSpPr>
          <p:nvPr>
            <p:ph type="body" idx="1"/>
          </p:nvPr>
        </p:nvSpPr>
        <p:spPr/>
        <p:txBody>
          <a:bodyPr/>
          <a:lstStyle/>
          <a:p>
            <a:r>
              <a:rPr lang="en-US" dirty="0"/>
              <a:t>… Compass, which is an automated counterexample-guided taint refinement framework. Given this spectrum of different taint schemes, and the goal of finding this mixture of taint schemes that is both simple and precise, our solution starts from the simplest design point and </a:t>
            </a:r>
            <a:r>
              <a:rPr lang="en-US" sz="1200" kern="100" dirty="0">
                <a:latin typeface="Calibri" panose="020F0502020204030204" pitchFamily="34" charset="0"/>
                <a:cs typeface="Times New Roman" panose="02020603050405020304" pitchFamily="18" charset="0"/>
              </a:rPr>
              <a:t>try to use it to verify security with a model checker. The model checker will give us a false counterexample or a false leakage. We call it false because it comes from the imprecision of our naïve taint logic, it does not come from a real security bug of our design.</a:t>
            </a:r>
          </a:p>
          <a:p>
            <a:endParaRPr lang="en-US" sz="1200" kern="100" dirty="0">
              <a:latin typeface="Calibri" panose="020F0502020204030204" pitchFamily="34" charset="0"/>
              <a:cs typeface="Times New Roman" panose="02020603050405020304" pitchFamily="18" charset="0"/>
            </a:endParaRPr>
          </a:p>
          <a:p>
            <a:r>
              <a:rPr lang="en-US" sz="1200" kern="100" dirty="0">
                <a:latin typeface="Calibri" panose="020F0502020204030204" pitchFamily="34" charset="0"/>
                <a:cs typeface="Times New Roman" panose="02020603050405020304" pitchFamily="18" charset="0"/>
              </a:rPr>
              <a:t>We then use this false counterexample to improve our taint logic. Specifically, we design an automated algorithm to analyze the counterexample and locate specific gates that require precise taint logic. Then we refine the taint logic for these gates, and we do the counterexample-guided refinement again and again, and eventually, find an ideal taint logic that either gives a formal security proof, or discover a valid attack. One note is that if Compass gives a security proof at the end, even using lots of naïve taint logic, it is still a valid proof because naïve taint logic does not miss any secret flow, it only over-approximates flow. So, given this overview, the next part of my talk will go a little deeper into the automated algorithm for refining taint schemes, which is the key procedure in our refinement loop.</a:t>
            </a:r>
          </a:p>
        </p:txBody>
      </p:sp>
      <p:sp>
        <p:nvSpPr>
          <p:cNvPr id="4" name="Slide Number Placeholder 3">
            <a:extLst>
              <a:ext uri="{FF2B5EF4-FFF2-40B4-BE49-F238E27FC236}">
                <a16:creationId xmlns:a16="http://schemas.microsoft.com/office/drawing/2014/main" id="{3A3EB25D-7BE1-AA6A-207B-9890A700B761}"/>
              </a:ext>
            </a:extLst>
          </p:cNvPr>
          <p:cNvSpPr>
            <a:spLocks noGrp="1"/>
          </p:cNvSpPr>
          <p:nvPr>
            <p:ph type="sldNum" sz="quarter" idx="5"/>
          </p:nvPr>
        </p:nvSpPr>
        <p:spPr/>
        <p:txBody>
          <a:bodyPr/>
          <a:lstStyle/>
          <a:p>
            <a:fld id="{26B4FDEA-097D-6142-88C8-D91D0274F2A8}" type="slidenum">
              <a:rPr lang="en-US" smtClean="0"/>
              <a:t>9</a:t>
            </a:fld>
            <a:endParaRPr lang="en-US"/>
          </a:p>
        </p:txBody>
      </p:sp>
    </p:spTree>
    <p:extLst>
      <p:ext uri="{BB962C8B-B14F-4D97-AF65-F5344CB8AC3E}">
        <p14:creationId xmlns:p14="http://schemas.microsoft.com/office/powerpoint/2010/main" val="36640220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b="1" i="0">
                <a:latin typeface="Arial" panose="020B0604020202020204" pitchFamily="34" charset="0"/>
                <a:ea typeface="Helvetica Neue" panose="02000503000000020004" pitchFamily="2"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ea typeface="Helvetica Neue" panose="02000503000000020004" pitchFamily="2"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r>
              <a:rPr lang="en-US"/>
              <a:t>RQE 2025.10</a:t>
            </a:r>
          </a:p>
        </p:txBody>
      </p:sp>
      <p:sp>
        <p:nvSpPr>
          <p:cNvPr id="6" name="Slide Number Placeholder 5"/>
          <p:cNvSpPr>
            <a:spLocks noGrp="1"/>
          </p:cNvSpPr>
          <p:nvPr>
            <p:ph type="sldNum" sz="quarter" idx="12"/>
          </p:nvPr>
        </p:nvSpPr>
        <p:spPr/>
        <p:txBody>
          <a:bodyPr/>
          <a:lstStyle>
            <a:lvl1pPr>
              <a:defRPr sz="1400" b="0">
                <a:solidFill>
                  <a:schemeClr val="tx1"/>
                </a:solidFill>
                <a:latin typeface="Arial" panose="020B0604020202020204" pitchFamily="34" charset="0"/>
                <a:ea typeface="Helvetica Neue" panose="02000503000000020004" pitchFamily="2" charset="0"/>
                <a:cs typeface="Arial" panose="020B0604020202020204" pitchFamily="34" charset="0"/>
              </a:defRPr>
            </a:lvl1pPr>
          </a:lstStyle>
          <a:p>
            <a:fld id="{B0512EA2-30EC-4E42-9D99-67A89FA603D9}" type="slidenum">
              <a:rPr lang="en-US" smtClean="0"/>
              <a:pPr/>
              <a:t>‹#›</a:t>
            </a:fld>
            <a:endParaRPr lang="en-US"/>
          </a:p>
        </p:txBody>
      </p:sp>
      <p:pic>
        <p:nvPicPr>
          <p:cNvPr id="7" name="Picture 6" descr="A picture containing drawing, window&#10;&#10;Description automatically generated">
            <a:extLst>
              <a:ext uri="{FF2B5EF4-FFF2-40B4-BE49-F238E27FC236}">
                <a16:creationId xmlns:a16="http://schemas.microsoft.com/office/drawing/2014/main" id="{ECCD118A-E9F5-6F4A-A174-7D2B08E3B0A6}"/>
              </a:ext>
            </a:extLst>
          </p:cNvPr>
          <p:cNvPicPr>
            <a:picLocks noChangeAspect="1"/>
          </p:cNvPicPr>
          <p:nvPr/>
        </p:nvPicPr>
        <p:blipFill>
          <a:blip r:embed="rId2"/>
          <a:stretch>
            <a:fillRect/>
          </a:stretch>
        </p:blipFill>
        <p:spPr>
          <a:xfrm>
            <a:off x="414802" y="6156021"/>
            <a:ext cx="876117" cy="462396"/>
          </a:xfrm>
          <a:prstGeom prst="rect">
            <a:avLst/>
          </a:prstGeom>
        </p:spPr>
      </p:pic>
      <p:pic>
        <p:nvPicPr>
          <p:cNvPr id="10" name="Picture 9">
            <a:extLst>
              <a:ext uri="{FF2B5EF4-FFF2-40B4-BE49-F238E27FC236}">
                <a16:creationId xmlns:a16="http://schemas.microsoft.com/office/drawing/2014/main" id="{1D8B01EF-219E-1049-9955-98FAC7CCBD04}"/>
              </a:ext>
            </a:extLst>
          </p:cNvPr>
          <p:cNvPicPr>
            <a:picLocks noChangeAspect="1"/>
          </p:cNvPicPr>
          <p:nvPr/>
        </p:nvPicPr>
        <p:blipFill>
          <a:blip r:embed="rId3"/>
          <a:stretch>
            <a:fillRect/>
          </a:stretch>
        </p:blipFill>
        <p:spPr>
          <a:xfrm>
            <a:off x="10583398" y="5839346"/>
            <a:ext cx="1193800" cy="890687"/>
          </a:xfrm>
          <a:prstGeom prst="rect">
            <a:avLst/>
          </a:prstGeom>
        </p:spPr>
      </p:pic>
    </p:spTree>
    <p:extLst>
      <p:ext uri="{BB962C8B-B14F-4D97-AF65-F5344CB8AC3E}">
        <p14:creationId xmlns:p14="http://schemas.microsoft.com/office/powerpoint/2010/main" val="97485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RQE 2025.10</a:t>
            </a:r>
          </a:p>
        </p:txBody>
      </p:sp>
      <p:sp>
        <p:nvSpPr>
          <p:cNvPr id="6" name="Slide Number Placeholder 5"/>
          <p:cNvSpPr>
            <a:spLocks noGrp="1"/>
          </p:cNvSpPr>
          <p:nvPr>
            <p:ph type="sldNum" sz="quarter" idx="12"/>
          </p:nvPr>
        </p:nvSpPr>
        <p:spPr/>
        <p:txBody>
          <a:bodyPr/>
          <a:lstStyle/>
          <a:p>
            <a:fld id="{B0512EA2-30EC-4E42-9D99-67A89FA603D9}" type="slidenum">
              <a:rPr lang="en-US" smtClean="0"/>
              <a:pPr/>
              <a:t>‹#›</a:t>
            </a:fld>
            <a:endParaRPr lang="en-US"/>
          </a:p>
        </p:txBody>
      </p:sp>
    </p:spTree>
    <p:extLst>
      <p:ext uri="{BB962C8B-B14F-4D97-AF65-F5344CB8AC3E}">
        <p14:creationId xmlns:p14="http://schemas.microsoft.com/office/powerpoint/2010/main" val="2775046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RQE 2025.10</a:t>
            </a:r>
          </a:p>
        </p:txBody>
      </p:sp>
      <p:sp>
        <p:nvSpPr>
          <p:cNvPr id="6" name="Slide Number Placeholder 5"/>
          <p:cNvSpPr>
            <a:spLocks noGrp="1"/>
          </p:cNvSpPr>
          <p:nvPr>
            <p:ph type="sldNum" sz="quarter" idx="12"/>
          </p:nvPr>
        </p:nvSpPr>
        <p:spPr/>
        <p:txBody>
          <a:bodyPr/>
          <a:lstStyle/>
          <a:p>
            <a:fld id="{B0512EA2-30EC-4E42-9D99-67A89FA603D9}" type="slidenum">
              <a:rPr lang="en-US" smtClean="0"/>
              <a:pPr/>
              <a:t>‹#›</a:t>
            </a:fld>
            <a:endParaRPr lang="en-US"/>
          </a:p>
        </p:txBody>
      </p:sp>
    </p:spTree>
    <p:extLst>
      <p:ext uri="{BB962C8B-B14F-4D97-AF65-F5344CB8AC3E}">
        <p14:creationId xmlns:p14="http://schemas.microsoft.com/office/powerpoint/2010/main" val="20189237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cSld name="Title_nopicture">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D436000-DE29-E369-1A31-CB164A6953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5" name="Subtitle 2">
            <a:extLst>
              <a:ext uri="{FF2B5EF4-FFF2-40B4-BE49-F238E27FC236}">
                <a16:creationId xmlns:a16="http://schemas.microsoft.com/office/drawing/2014/main" id="{CE3DAC7C-4BC8-49AF-550D-81D090A889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19315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_nopicture">
    <p:spTree>
      <p:nvGrpSpPr>
        <p:cNvPr id="1" name=""/>
        <p:cNvGrpSpPr/>
        <p:nvPr/>
      </p:nvGrpSpPr>
      <p:grpSpPr>
        <a:xfrm>
          <a:off x="0" y="0"/>
          <a:ext cx="0" cy="0"/>
          <a:chOff x="0" y="0"/>
          <a:chExt cx="0" cy="0"/>
        </a:xfrm>
      </p:grpSpPr>
      <p:pic>
        <p:nvPicPr>
          <p:cNvPr id="11" name="Imagen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38" y="5506793"/>
            <a:ext cx="3045063" cy="905072"/>
          </a:xfrm>
          <a:prstGeom prst="rect">
            <a:avLst/>
          </a:prstGeom>
        </p:spPr>
      </p:pic>
      <p:sp>
        <p:nvSpPr>
          <p:cNvPr id="4" name="Title 1">
            <a:extLst>
              <a:ext uri="{FF2B5EF4-FFF2-40B4-BE49-F238E27FC236}">
                <a16:creationId xmlns:a16="http://schemas.microsoft.com/office/drawing/2014/main" id="{7D436000-DE29-E369-1A31-CB164A6953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5" name="Subtitle 2">
            <a:extLst>
              <a:ext uri="{FF2B5EF4-FFF2-40B4-BE49-F238E27FC236}">
                <a16:creationId xmlns:a16="http://schemas.microsoft.com/office/drawing/2014/main" id="{CE3DAC7C-4BC8-49AF-550D-81D090A889D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102759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vl2pPr>
              <a:defRPr>
                <a:latin typeface="Arial" panose="020B0604020202020204" pitchFamily="34" charset="0"/>
                <a:ea typeface="Helvetica Neue" panose="02000503000000020004" pitchFamily="2" charset="0"/>
                <a:cs typeface="Arial" panose="020B0604020202020204" pitchFamily="34" charset="0"/>
              </a:defRPr>
            </a:lvl2pPr>
            <a:lvl3pPr>
              <a:defRPr>
                <a:latin typeface="Arial" panose="020B0604020202020204" pitchFamily="34" charset="0"/>
                <a:ea typeface="Helvetica Neue" panose="02000503000000020004" pitchFamily="2" charset="0"/>
                <a:cs typeface="Arial" panose="020B0604020202020204" pitchFamily="34" charset="0"/>
              </a:defRPr>
            </a:lvl3pPr>
            <a:lvl4pPr>
              <a:defRPr>
                <a:latin typeface="Arial" panose="020B0604020202020204" pitchFamily="34" charset="0"/>
                <a:ea typeface="Helvetica Neue" panose="02000503000000020004" pitchFamily="2" charset="0"/>
                <a:cs typeface="Arial" panose="020B0604020202020204" pitchFamily="34" charset="0"/>
              </a:defRPr>
            </a:lvl4pPr>
            <a:lvl5pPr>
              <a:defRPr>
                <a:latin typeface="Arial" panose="020B0604020202020204" pitchFamily="34" charset="0"/>
                <a:ea typeface="Helvetica Neue" panose="02000503000000020004" pitchFamily="2"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endParaRPr lang="en-US"/>
          </a:p>
        </p:txBody>
      </p:sp>
      <p:sp>
        <p:nvSpPr>
          <p:cNvPr id="5" name="Footer Placeholder 4"/>
          <p:cNvSpPr>
            <a:spLocks noGrp="1"/>
          </p:cNvSpPr>
          <p:nvPr>
            <p:ph type="ftr" sz="quarter" idx="11"/>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r>
              <a:rPr lang="en-US"/>
              <a:t>RQE 2025.10</a:t>
            </a:r>
          </a:p>
        </p:txBody>
      </p:sp>
      <p:sp>
        <p:nvSpPr>
          <p:cNvPr id="6" name="Slide Number Placeholder 5"/>
          <p:cNvSpPr>
            <a:spLocks noGrp="1"/>
          </p:cNvSpPr>
          <p:nvPr>
            <p:ph type="sldNum" sz="quarter" idx="12"/>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fld id="{B0512EA2-30EC-4E42-9D99-67A89FA603D9}" type="slidenum">
              <a:rPr lang="en-US" smtClean="0"/>
              <a:pPr/>
              <a:t>‹#›</a:t>
            </a:fld>
            <a:endParaRPr lang="en-US"/>
          </a:p>
        </p:txBody>
      </p:sp>
      <p:sp>
        <p:nvSpPr>
          <p:cNvPr id="7" name="Rectangle 6">
            <a:extLst>
              <a:ext uri="{FF2B5EF4-FFF2-40B4-BE49-F238E27FC236}">
                <a16:creationId xmlns:a16="http://schemas.microsoft.com/office/drawing/2014/main" id="{804105F4-7C2B-7248-BF45-FC4FB625FF16}"/>
              </a:ext>
            </a:extLst>
          </p:cNvPr>
          <p:cNvSpPr/>
          <p:nvPr/>
        </p:nvSpPr>
        <p:spPr>
          <a:xfrm>
            <a:off x="0" y="365126"/>
            <a:ext cx="243840" cy="1026795"/>
          </a:xfrm>
          <a:prstGeom prst="rect">
            <a:avLst/>
          </a:prstGeom>
          <a:solidFill>
            <a:srgbClr val="932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Arial" panose="020B0604020202020204" pitchFamily="34" charset="0"/>
              <a:ea typeface="Helvetica Neue" panose="02000503000000020004" pitchFamily="2" charset="0"/>
              <a:cs typeface="Arial" panose="020B0604020202020204" pitchFamily="34" charset="0"/>
            </a:endParaRPr>
          </a:p>
        </p:txBody>
      </p:sp>
    </p:spTree>
    <p:extLst>
      <p:ext uri="{BB962C8B-B14F-4D97-AF65-F5344CB8AC3E}">
        <p14:creationId xmlns:p14="http://schemas.microsoft.com/office/powerpoint/2010/main" val="37979246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RQE 2025.10</a:t>
            </a:r>
          </a:p>
        </p:txBody>
      </p:sp>
      <p:sp>
        <p:nvSpPr>
          <p:cNvPr id="6" name="Slide Number Placeholder 5"/>
          <p:cNvSpPr>
            <a:spLocks noGrp="1"/>
          </p:cNvSpPr>
          <p:nvPr>
            <p:ph type="sldNum" sz="quarter" idx="12"/>
          </p:nvPr>
        </p:nvSpPr>
        <p:spPr/>
        <p:txBody>
          <a:bodyPr/>
          <a:lstStyle/>
          <a:p>
            <a:fld id="{B0512EA2-30EC-4E42-9D99-67A89FA603D9}" type="slidenum">
              <a:rPr lang="en-US" smtClean="0"/>
              <a:pPr/>
              <a:t>‹#›</a:t>
            </a:fld>
            <a:endParaRPr lang="en-US"/>
          </a:p>
        </p:txBody>
      </p:sp>
    </p:spTree>
    <p:extLst>
      <p:ext uri="{BB962C8B-B14F-4D97-AF65-F5344CB8AC3E}">
        <p14:creationId xmlns:p14="http://schemas.microsoft.com/office/powerpoint/2010/main" val="1636821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vl2pPr>
              <a:defRPr>
                <a:latin typeface="Arial" panose="020B0604020202020204" pitchFamily="34" charset="0"/>
                <a:ea typeface="Helvetica Neue" panose="02000503000000020004" pitchFamily="2" charset="0"/>
                <a:cs typeface="Arial" panose="020B0604020202020204" pitchFamily="34" charset="0"/>
              </a:defRPr>
            </a:lvl2pPr>
            <a:lvl3pPr>
              <a:defRPr>
                <a:latin typeface="Arial" panose="020B0604020202020204" pitchFamily="34" charset="0"/>
                <a:ea typeface="Helvetica Neue" panose="02000503000000020004" pitchFamily="2" charset="0"/>
                <a:cs typeface="Arial" panose="020B0604020202020204" pitchFamily="34" charset="0"/>
              </a:defRPr>
            </a:lvl3pPr>
            <a:lvl4pPr>
              <a:defRPr>
                <a:latin typeface="Arial" panose="020B0604020202020204" pitchFamily="34" charset="0"/>
                <a:ea typeface="Helvetica Neue" panose="02000503000000020004" pitchFamily="2" charset="0"/>
                <a:cs typeface="Arial" panose="020B0604020202020204" pitchFamily="34" charset="0"/>
              </a:defRPr>
            </a:lvl4pPr>
            <a:lvl5pPr>
              <a:defRPr>
                <a:latin typeface="Arial" panose="020B0604020202020204" pitchFamily="34" charset="0"/>
                <a:ea typeface="Helvetica Neue" panose="02000503000000020004" pitchFamily="2"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vl2pPr>
              <a:defRPr>
                <a:latin typeface="Arial" panose="020B0604020202020204" pitchFamily="34" charset="0"/>
                <a:ea typeface="Helvetica Neue" panose="02000503000000020004" pitchFamily="2" charset="0"/>
                <a:cs typeface="Arial" panose="020B0604020202020204" pitchFamily="34" charset="0"/>
              </a:defRPr>
            </a:lvl2pPr>
            <a:lvl3pPr>
              <a:defRPr>
                <a:latin typeface="Arial" panose="020B0604020202020204" pitchFamily="34" charset="0"/>
                <a:ea typeface="Helvetica Neue" panose="02000503000000020004" pitchFamily="2" charset="0"/>
                <a:cs typeface="Arial" panose="020B0604020202020204" pitchFamily="34" charset="0"/>
              </a:defRPr>
            </a:lvl3pPr>
            <a:lvl4pPr>
              <a:defRPr>
                <a:latin typeface="Arial" panose="020B0604020202020204" pitchFamily="34" charset="0"/>
                <a:ea typeface="Helvetica Neue" panose="02000503000000020004" pitchFamily="2" charset="0"/>
                <a:cs typeface="Arial" panose="020B0604020202020204" pitchFamily="34" charset="0"/>
              </a:defRPr>
            </a:lvl4pPr>
            <a:lvl5pPr>
              <a:defRPr>
                <a:latin typeface="Arial" panose="020B0604020202020204" pitchFamily="34" charset="0"/>
                <a:ea typeface="Helvetica Neue" panose="02000503000000020004" pitchFamily="2"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endParaRPr lang="en-US"/>
          </a:p>
        </p:txBody>
      </p:sp>
      <p:sp>
        <p:nvSpPr>
          <p:cNvPr id="6" name="Footer Placeholder 5"/>
          <p:cNvSpPr>
            <a:spLocks noGrp="1"/>
          </p:cNvSpPr>
          <p:nvPr>
            <p:ph type="ftr" sz="quarter" idx="11"/>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r>
              <a:rPr lang="en-US"/>
              <a:t>RQE 2025.10</a:t>
            </a:r>
          </a:p>
        </p:txBody>
      </p:sp>
      <p:sp>
        <p:nvSpPr>
          <p:cNvPr id="7" name="Slide Number Placeholder 6"/>
          <p:cNvSpPr>
            <a:spLocks noGrp="1"/>
          </p:cNvSpPr>
          <p:nvPr>
            <p:ph type="sldNum" sz="quarter" idx="12"/>
          </p:nvPr>
        </p:nvSpPr>
        <p:spPr/>
        <p:txBody>
          <a:bodyPr/>
          <a:lstStyle>
            <a:lvl1pPr>
              <a:defRPr>
                <a:latin typeface="Arial" panose="020B0604020202020204" pitchFamily="34" charset="0"/>
                <a:ea typeface="Helvetica Neue" panose="02000503000000020004" pitchFamily="2" charset="0"/>
                <a:cs typeface="Arial" panose="020B0604020202020204" pitchFamily="34" charset="0"/>
              </a:defRPr>
            </a:lvl1pPr>
          </a:lstStyle>
          <a:p>
            <a:fld id="{B0512EA2-30EC-4E42-9D99-67A89FA603D9}" type="slidenum">
              <a:rPr lang="en-US" smtClean="0"/>
              <a:pPr/>
              <a:t>‹#›</a:t>
            </a:fld>
            <a:endParaRPr lang="en-US"/>
          </a:p>
        </p:txBody>
      </p:sp>
      <p:sp>
        <p:nvSpPr>
          <p:cNvPr id="8" name="Rectangle 7">
            <a:extLst>
              <a:ext uri="{FF2B5EF4-FFF2-40B4-BE49-F238E27FC236}">
                <a16:creationId xmlns:a16="http://schemas.microsoft.com/office/drawing/2014/main" id="{0C750524-66DC-AD42-91E0-AD54DDD7395E}"/>
              </a:ext>
            </a:extLst>
          </p:cNvPr>
          <p:cNvSpPr/>
          <p:nvPr/>
        </p:nvSpPr>
        <p:spPr>
          <a:xfrm>
            <a:off x="0" y="365126"/>
            <a:ext cx="243840" cy="1026795"/>
          </a:xfrm>
          <a:prstGeom prst="rect">
            <a:avLst/>
          </a:prstGeom>
          <a:solidFill>
            <a:srgbClr val="932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Arial" panose="020B0604020202020204" pitchFamily="34" charset="0"/>
              <a:ea typeface="Helvetica Neue" panose="02000503000000020004" pitchFamily="2" charset="0"/>
              <a:cs typeface="Arial" panose="020B0604020202020204" pitchFamily="34" charset="0"/>
            </a:endParaRPr>
          </a:p>
        </p:txBody>
      </p:sp>
    </p:spTree>
    <p:extLst>
      <p:ext uri="{BB962C8B-B14F-4D97-AF65-F5344CB8AC3E}">
        <p14:creationId xmlns:p14="http://schemas.microsoft.com/office/powerpoint/2010/main" val="2862866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r>
              <a:rPr lang="en-US"/>
              <a:t>RQE 2025.10</a:t>
            </a:r>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B0512EA2-30EC-4E42-9D99-67A89FA603D9}" type="slidenum">
              <a:rPr lang="en-US" smtClean="0"/>
              <a:pPr/>
              <a:t>‹#›</a:t>
            </a:fld>
            <a:endParaRPr lang="en-US"/>
          </a:p>
        </p:txBody>
      </p:sp>
      <p:sp>
        <p:nvSpPr>
          <p:cNvPr id="10" name="Rectangle 9">
            <a:extLst>
              <a:ext uri="{FF2B5EF4-FFF2-40B4-BE49-F238E27FC236}">
                <a16:creationId xmlns:a16="http://schemas.microsoft.com/office/drawing/2014/main" id="{43CBFA6F-AAB5-764F-BB6C-71DD54B38993}"/>
              </a:ext>
            </a:extLst>
          </p:cNvPr>
          <p:cNvSpPr/>
          <p:nvPr/>
        </p:nvSpPr>
        <p:spPr>
          <a:xfrm>
            <a:off x="0" y="365126"/>
            <a:ext cx="243840" cy="1026795"/>
          </a:xfrm>
          <a:prstGeom prst="rect">
            <a:avLst/>
          </a:prstGeom>
          <a:solidFill>
            <a:srgbClr val="932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181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p>
        </p:txBody>
      </p:sp>
      <p:sp>
        <p:nvSpPr>
          <p:cNvPr id="3"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endParaRPr lang="en-US"/>
          </a:p>
        </p:txBody>
      </p:sp>
      <p:sp>
        <p:nvSpPr>
          <p:cNvPr id="4" name="Footer Placeholder 3"/>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r>
              <a:rPr lang="en-US"/>
              <a:t>RQE 2025.10</a:t>
            </a:r>
          </a:p>
        </p:txBody>
      </p:sp>
      <p:sp>
        <p:nvSpPr>
          <p:cNvPr id="5" name="Slide Number Placeholder 4"/>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B0512EA2-30EC-4E42-9D99-67A89FA603D9}" type="slidenum">
              <a:rPr lang="en-US" smtClean="0"/>
              <a:pPr/>
              <a:t>‹#›</a:t>
            </a:fld>
            <a:endParaRPr lang="en-US"/>
          </a:p>
        </p:txBody>
      </p:sp>
      <p:sp>
        <p:nvSpPr>
          <p:cNvPr id="6" name="Rectangle 5">
            <a:extLst>
              <a:ext uri="{FF2B5EF4-FFF2-40B4-BE49-F238E27FC236}">
                <a16:creationId xmlns:a16="http://schemas.microsoft.com/office/drawing/2014/main" id="{03EB75E8-172D-D441-BAE1-B8510816F575}"/>
              </a:ext>
            </a:extLst>
          </p:cNvPr>
          <p:cNvSpPr/>
          <p:nvPr/>
        </p:nvSpPr>
        <p:spPr>
          <a:xfrm>
            <a:off x="0" y="365126"/>
            <a:ext cx="243840" cy="1026795"/>
          </a:xfrm>
          <a:prstGeom prst="rect">
            <a:avLst/>
          </a:prstGeom>
          <a:solidFill>
            <a:srgbClr val="93213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33732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RQE 2025.10</a:t>
            </a:r>
          </a:p>
        </p:txBody>
      </p:sp>
      <p:sp>
        <p:nvSpPr>
          <p:cNvPr id="4" name="Slide Number Placeholder 3"/>
          <p:cNvSpPr>
            <a:spLocks noGrp="1"/>
          </p:cNvSpPr>
          <p:nvPr>
            <p:ph type="sldNum" sz="quarter" idx="12"/>
          </p:nvPr>
        </p:nvSpPr>
        <p:spPr/>
        <p:txBody>
          <a:bodyPr/>
          <a:lstStyle/>
          <a:p>
            <a:fld id="{B0512EA2-30EC-4E42-9D99-67A89FA603D9}" type="slidenum">
              <a:rPr lang="en-US" smtClean="0"/>
              <a:t>‹#›</a:t>
            </a:fld>
            <a:endParaRPr lang="en-US"/>
          </a:p>
        </p:txBody>
      </p:sp>
    </p:spTree>
    <p:extLst>
      <p:ext uri="{BB962C8B-B14F-4D97-AF65-F5344CB8AC3E}">
        <p14:creationId xmlns:p14="http://schemas.microsoft.com/office/powerpoint/2010/main" val="3649976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RQE 2025.10</a:t>
            </a:r>
          </a:p>
        </p:txBody>
      </p:sp>
      <p:sp>
        <p:nvSpPr>
          <p:cNvPr id="7" name="Slide Number Placeholder 6"/>
          <p:cNvSpPr>
            <a:spLocks noGrp="1"/>
          </p:cNvSpPr>
          <p:nvPr>
            <p:ph type="sldNum" sz="quarter" idx="12"/>
          </p:nvPr>
        </p:nvSpPr>
        <p:spPr/>
        <p:txBody>
          <a:bodyPr/>
          <a:lstStyle/>
          <a:p>
            <a:fld id="{B0512EA2-30EC-4E42-9D99-67A89FA603D9}" type="slidenum">
              <a:rPr lang="en-US" smtClean="0"/>
              <a:pPr/>
              <a:t>‹#›</a:t>
            </a:fld>
            <a:endParaRPr lang="en-US"/>
          </a:p>
        </p:txBody>
      </p:sp>
    </p:spTree>
    <p:extLst>
      <p:ext uri="{BB962C8B-B14F-4D97-AF65-F5344CB8AC3E}">
        <p14:creationId xmlns:p14="http://schemas.microsoft.com/office/powerpoint/2010/main" val="1971151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RQE 2025.10</a:t>
            </a:r>
          </a:p>
        </p:txBody>
      </p:sp>
      <p:sp>
        <p:nvSpPr>
          <p:cNvPr id="7" name="Slide Number Placeholder 6"/>
          <p:cNvSpPr>
            <a:spLocks noGrp="1"/>
          </p:cNvSpPr>
          <p:nvPr>
            <p:ph type="sldNum" sz="quarter" idx="12"/>
          </p:nvPr>
        </p:nvSpPr>
        <p:spPr/>
        <p:txBody>
          <a:bodyPr/>
          <a:lstStyle/>
          <a:p>
            <a:fld id="{B0512EA2-30EC-4E42-9D99-67A89FA603D9}" type="slidenum">
              <a:rPr lang="en-US" smtClean="0"/>
              <a:pPr/>
              <a:t>‹#›</a:t>
            </a:fld>
            <a:endParaRPr lang="en-US"/>
          </a:p>
        </p:txBody>
      </p:sp>
    </p:spTree>
    <p:extLst>
      <p:ext uri="{BB962C8B-B14F-4D97-AF65-F5344CB8AC3E}">
        <p14:creationId xmlns:p14="http://schemas.microsoft.com/office/powerpoint/2010/main" val="617918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400">
                <a:solidFill>
                  <a:schemeClr val="bg2">
                    <a:lumMod val="25000"/>
                  </a:schemeClr>
                </a:solidFill>
                <a:latin typeface="Arial" panose="020B0604020202020204" pitchFamily="34" charset="0"/>
                <a:ea typeface="Helvetica Neue" panose="02000503000000020004" pitchFamily="2" charset="0"/>
                <a:cs typeface="Arial" panose="020B0604020202020204" pitchFamily="34" charset="0"/>
              </a:defRPr>
            </a:lvl1pPr>
          </a:lstStyle>
          <a:p>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400">
                <a:solidFill>
                  <a:schemeClr val="bg2">
                    <a:lumMod val="25000"/>
                  </a:schemeClr>
                </a:solidFill>
                <a:latin typeface="Arial" panose="020B0604020202020204" pitchFamily="34" charset="0"/>
                <a:ea typeface="Helvetica Neue" panose="02000503000000020004" pitchFamily="2" charset="0"/>
                <a:cs typeface="Arial" panose="020B0604020202020204" pitchFamily="34" charset="0"/>
              </a:defRPr>
            </a:lvl1pPr>
          </a:lstStyle>
          <a:p>
            <a:r>
              <a:rPr lang="en-US"/>
              <a:t>RQE 2025.10</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400">
                <a:solidFill>
                  <a:schemeClr val="bg2">
                    <a:lumMod val="25000"/>
                  </a:schemeClr>
                </a:solidFill>
                <a:latin typeface="Arial" panose="020B0604020202020204" pitchFamily="34" charset="0"/>
                <a:ea typeface="Helvetica Neue" panose="02000503000000020004" pitchFamily="2" charset="0"/>
                <a:cs typeface="Arial" panose="020B0604020202020204" pitchFamily="34" charset="0"/>
              </a:defRPr>
            </a:lvl1pPr>
          </a:lstStyle>
          <a:p>
            <a:fld id="{B0512EA2-30EC-4E42-9D99-67A89FA603D9}" type="slidenum">
              <a:rPr lang="en-US" smtClean="0"/>
              <a:pPr/>
              <a:t>‹#›</a:t>
            </a:fld>
            <a:endParaRPr lang="en-US"/>
          </a:p>
        </p:txBody>
      </p:sp>
    </p:spTree>
    <p:extLst>
      <p:ext uri="{BB962C8B-B14F-4D97-AF65-F5344CB8AC3E}">
        <p14:creationId xmlns:p14="http://schemas.microsoft.com/office/powerpoint/2010/main" val="1746107541"/>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Lst>
  <p:hf hdr="0" ftr="0" dt="0"/>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Helvetica Neue" panose="02000503000000020004" pitchFamily="2" charset="0"/>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Helvetica Neue" panose="02000503000000020004" pitchFamily="2" charset="0"/>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Helvetica Neue" panose="02000503000000020004" pitchFamily="2" charset="0"/>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Helvetica Neue" panose="02000503000000020004" pitchFamily="2" charset="0"/>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Helvetica Neue" panose="02000503000000020004" pitchFamily="2" charset="0"/>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Helvetica Neue" panose="02000503000000020004" pitchFamily="2"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7.emf"/><Relationship Id="rId5" Type="http://schemas.openxmlformats.org/officeDocument/2006/relationships/image" Target="../media/image6.png"/><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16.sv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16.sv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16.sv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image" Target="../media/image15.sv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17.emf"/></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8.emf"/></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6.xml"/><Relationship Id="rId5" Type="http://schemas.openxmlformats.org/officeDocument/2006/relationships/image" Target="../media/image19.svg"/><Relationship Id="rId4" Type="http://schemas.openxmlformats.org/officeDocument/2006/relationships/hyperlink" Target="https://github.com/MATCHA-MIT/Compass"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11.svg"/><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6" Type="http://schemas.openxmlformats.org/officeDocument/2006/relationships/image" Target="../media/image14.svg"/><Relationship Id="rId5" Type="http://schemas.openxmlformats.org/officeDocument/2006/relationships/image" Target="../media/image13.svg"/><Relationship Id="rId4" Type="http://schemas.openxmlformats.org/officeDocument/2006/relationships/image" Target="../media/image12.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 Id="rId6" Type="http://schemas.openxmlformats.org/officeDocument/2006/relationships/image" Target="../media/image13.svg"/><Relationship Id="rId5" Type="http://schemas.openxmlformats.org/officeDocument/2006/relationships/image" Target="../media/image12.svg"/><Relationship Id="rId4" Type="http://schemas.openxmlformats.org/officeDocument/2006/relationships/image" Target="../media/image15.sv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5BBB6-9C4B-EFDA-4D40-34BDBA1B24BC}"/>
              </a:ext>
            </a:extLst>
          </p:cNvPr>
          <p:cNvSpPr>
            <a:spLocks noGrp="1"/>
          </p:cNvSpPr>
          <p:nvPr>
            <p:ph type="ctrTitle"/>
          </p:nvPr>
        </p:nvSpPr>
        <p:spPr>
          <a:xfrm>
            <a:off x="656664" y="788974"/>
            <a:ext cx="10878671" cy="2387600"/>
          </a:xfrm>
        </p:spPr>
        <p:txBody>
          <a:bodyPr>
            <a:noAutofit/>
          </a:bodyPr>
          <a:lstStyle/>
          <a:p>
            <a:r>
              <a:rPr lang="en-US" sz="4000"/>
              <a:t>Compass: Navigating the Design Space of Taint Schemes for RTL Security Verification</a:t>
            </a:r>
          </a:p>
        </p:txBody>
      </p:sp>
      <p:sp>
        <p:nvSpPr>
          <p:cNvPr id="3" name="Subtitle 2">
            <a:extLst>
              <a:ext uri="{FF2B5EF4-FFF2-40B4-BE49-F238E27FC236}">
                <a16:creationId xmlns:a16="http://schemas.microsoft.com/office/drawing/2014/main" id="{333027CC-722B-D1E4-C1B2-8679440DD5FD}"/>
              </a:ext>
            </a:extLst>
          </p:cNvPr>
          <p:cNvSpPr>
            <a:spLocks noGrp="1"/>
          </p:cNvSpPr>
          <p:nvPr>
            <p:ph type="subTitle" idx="1"/>
          </p:nvPr>
        </p:nvSpPr>
        <p:spPr>
          <a:xfrm>
            <a:off x="1129553" y="3786690"/>
            <a:ext cx="9932894" cy="1281971"/>
          </a:xfrm>
        </p:spPr>
        <p:txBody>
          <a:bodyPr>
            <a:normAutofit/>
          </a:bodyPr>
          <a:lstStyle/>
          <a:p>
            <a:r>
              <a:rPr lang="en-US" b="1"/>
              <a:t>Yuheng Yang* (MIT)</a:t>
            </a:r>
            <a:r>
              <a:rPr lang="en-US"/>
              <a:t>, </a:t>
            </a:r>
            <a:r>
              <a:rPr lang="en-US" err="1"/>
              <a:t>Qinhan</a:t>
            </a:r>
            <a:r>
              <a:rPr lang="en-US"/>
              <a:t> Tan* (Princeton)</a:t>
            </a:r>
          </a:p>
          <a:p>
            <a:r>
              <a:rPr lang="en-US"/>
              <a:t>Thomas </a:t>
            </a:r>
            <a:r>
              <a:rPr lang="en-US" err="1"/>
              <a:t>Bourgeat</a:t>
            </a:r>
            <a:r>
              <a:rPr lang="en-US"/>
              <a:t> (EPFL), Sharad Malik (Princeton), </a:t>
            </a:r>
            <a:r>
              <a:rPr lang="en-US" err="1"/>
              <a:t>Mengjia</a:t>
            </a:r>
            <a:r>
              <a:rPr lang="en-US"/>
              <a:t> Yan (MIT)</a:t>
            </a:r>
          </a:p>
          <a:p>
            <a:r>
              <a:rPr lang="en-US" sz="1800" i="1"/>
              <a:t>*Co-first Authors</a:t>
            </a:r>
          </a:p>
          <a:p>
            <a:endParaRPr lang="en-US"/>
          </a:p>
        </p:txBody>
      </p:sp>
      <p:pic>
        <p:nvPicPr>
          <p:cNvPr id="4" name="Picture 3">
            <a:extLst>
              <a:ext uri="{FF2B5EF4-FFF2-40B4-BE49-F238E27FC236}">
                <a16:creationId xmlns:a16="http://schemas.microsoft.com/office/drawing/2014/main" id="{46F7297A-DDEE-1D6F-5F95-AEBFCA372E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819" y="5950791"/>
            <a:ext cx="1386036" cy="731520"/>
          </a:xfrm>
          <a:prstGeom prst="rect">
            <a:avLst/>
          </a:prstGeom>
        </p:spPr>
      </p:pic>
      <p:pic>
        <p:nvPicPr>
          <p:cNvPr id="5" name="Picture 4" descr="A shield with a book and text&#10;&#10;AI-generated content may be incorrect.">
            <a:extLst>
              <a:ext uri="{FF2B5EF4-FFF2-40B4-BE49-F238E27FC236}">
                <a16:creationId xmlns:a16="http://schemas.microsoft.com/office/drawing/2014/main" id="{B07678FE-60B1-5FC0-F91C-1613E359E414}"/>
              </a:ext>
            </a:extLst>
          </p:cNvPr>
          <p:cNvPicPr>
            <a:picLocks noChangeAspect="1"/>
          </p:cNvPicPr>
          <p:nvPr/>
        </p:nvPicPr>
        <p:blipFill>
          <a:blip r:embed="rId4"/>
          <a:stretch>
            <a:fillRect/>
          </a:stretch>
        </p:blipFill>
        <p:spPr>
          <a:xfrm>
            <a:off x="1828800" y="5700728"/>
            <a:ext cx="909616" cy="1157272"/>
          </a:xfrm>
          <a:prstGeom prst="rect">
            <a:avLst/>
          </a:prstGeom>
        </p:spPr>
      </p:pic>
      <p:pic>
        <p:nvPicPr>
          <p:cNvPr id="6" name="Picture 20" descr="Le logo de l'EPFL">
            <a:extLst>
              <a:ext uri="{FF2B5EF4-FFF2-40B4-BE49-F238E27FC236}">
                <a16:creationId xmlns:a16="http://schemas.microsoft.com/office/drawing/2014/main" id="{EC89398B-2FEA-CC26-DE37-9DA813F253E4}"/>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2547" t="27971" r="11346" b="27087"/>
          <a:stretch>
            <a:fillRect/>
          </a:stretch>
        </p:blipFill>
        <p:spPr bwMode="auto">
          <a:xfrm>
            <a:off x="3061253" y="5950790"/>
            <a:ext cx="2202288" cy="731521"/>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38C6E64B-D146-02A3-DCD2-7396DF1CCC37}"/>
              </a:ext>
            </a:extLst>
          </p:cNvPr>
          <p:cNvPicPr>
            <a:picLocks noChangeAspect="1"/>
          </p:cNvPicPr>
          <p:nvPr/>
        </p:nvPicPr>
        <p:blipFill>
          <a:blip r:embed="rId6"/>
          <a:stretch>
            <a:fillRect/>
          </a:stretch>
        </p:blipFill>
        <p:spPr>
          <a:xfrm>
            <a:off x="10469366" y="6056405"/>
            <a:ext cx="1649362" cy="746140"/>
          </a:xfrm>
          <a:prstGeom prst="rect">
            <a:avLst/>
          </a:prstGeom>
        </p:spPr>
      </p:pic>
    </p:spTree>
    <p:extLst>
      <p:ext uri="{BB962C8B-B14F-4D97-AF65-F5344CB8AC3E}">
        <p14:creationId xmlns:p14="http://schemas.microsoft.com/office/powerpoint/2010/main" val="3075977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FD1C7-324B-F8F8-D098-6FDBC7836220}"/>
            </a:ext>
          </a:extLst>
        </p:cNvPr>
        <p:cNvGrpSpPr/>
        <p:nvPr/>
      </p:nvGrpSpPr>
      <p:grpSpPr>
        <a:xfrm>
          <a:off x="0" y="0"/>
          <a:ext cx="0" cy="0"/>
          <a:chOff x="0" y="0"/>
          <a:chExt cx="0" cy="0"/>
        </a:xfrm>
      </p:grpSpPr>
      <p:grpSp>
        <p:nvGrpSpPr>
          <p:cNvPr id="6" name="Group 5">
            <a:extLst>
              <a:ext uri="{FF2B5EF4-FFF2-40B4-BE49-F238E27FC236}">
                <a16:creationId xmlns:a16="http://schemas.microsoft.com/office/drawing/2014/main" id="{7A030F9E-AEC4-A528-9A1F-05AC7715BC0A}"/>
              </a:ext>
            </a:extLst>
          </p:cNvPr>
          <p:cNvGrpSpPr/>
          <p:nvPr/>
        </p:nvGrpSpPr>
        <p:grpSpPr>
          <a:xfrm>
            <a:off x="7315200" y="3732453"/>
            <a:ext cx="3452991" cy="1220547"/>
            <a:chOff x="7045261" y="2589453"/>
            <a:chExt cx="3452991" cy="1220547"/>
          </a:xfrm>
        </p:grpSpPr>
        <p:cxnSp>
          <p:nvCxnSpPr>
            <p:cNvPr id="9" name="Straight Arrow Connector 8">
              <a:extLst>
                <a:ext uri="{FF2B5EF4-FFF2-40B4-BE49-F238E27FC236}">
                  <a16:creationId xmlns:a16="http://schemas.microsoft.com/office/drawing/2014/main" id="{944BB893-C1C9-E21F-6205-766ADFAD9082}"/>
                </a:ext>
              </a:extLst>
            </p:cNvPr>
            <p:cNvCxnSpPr>
              <a:cxnSpLocks/>
            </p:cNvCxnSpPr>
            <p:nvPr/>
          </p:nvCxnSpPr>
          <p:spPr>
            <a:xfrm flipV="1">
              <a:off x="7045261" y="3194216"/>
              <a:ext cx="998152" cy="615784"/>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056EABD0-CE4C-980E-2F98-E3B796AAD351}"/>
                </a:ext>
              </a:extLst>
            </p:cNvPr>
            <p:cNvCxnSpPr>
              <a:cxnSpLocks/>
            </p:cNvCxnSpPr>
            <p:nvPr/>
          </p:nvCxnSpPr>
          <p:spPr>
            <a:xfrm>
              <a:off x="7045261" y="3810000"/>
              <a:ext cx="2223033"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531D819B-AD10-3B6F-F55E-7CA2312D070B}"/>
                </a:ext>
              </a:extLst>
            </p:cNvPr>
            <p:cNvCxnSpPr>
              <a:cxnSpLocks/>
            </p:cNvCxnSpPr>
            <p:nvPr/>
          </p:nvCxnSpPr>
          <p:spPr>
            <a:xfrm>
              <a:off x="8500613" y="3194216"/>
              <a:ext cx="767681" cy="615784"/>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A21245A5-09F2-B097-8782-5690FCB2DBBA}"/>
                </a:ext>
              </a:extLst>
            </p:cNvPr>
            <p:cNvCxnSpPr>
              <a:cxnSpLocks/>
            </p:cNvCxnSpPr>
            <p:nvPr/>
          </p:nvCxnSpPr>
          <p:spPr>
            <a:xfrm flipV="1">
              <a:off x="8500613" y="2589453"/>
              <a:ext cx="770775" cy="604763"/>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82CE047F-FCBD-B5F7-3447-59C725A4FECC}"/>
                </a:ext>
              </a:extLst>
            </p:cNvPr>
            <p:cNvCxnSpPr>
              <a:cxnSpLocks/>
            </p:cNvCxnSpPr>
            <p:nvPr/>
          </p:nvCxnSpPr>
          <p:spPr>
            <a:xfrm>
              <a:off x="9728588" y="2589453"/>
              <a:ext cx="769664" cy="602150"/>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24042B68-3875-39C2-A5E6-FE528A9CF7AE}"/>
                </a:ext>
              </a:extLst>
            </p:cNvPr>
            <p:cNvCxnSpPr>
              <a:cxnSpLocks/>
            </p:cNvCxnSpPr>
            <p:nvPr/>
          </p:nvCxnSpPr>
          <p:spPr>
            <a:xfrm flipV="1">
              <a:off x="9725494" y="3191603"/>
              <a:ext cx="772758" cy="618397"/>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grpSp>
      <p:grpSp>
        <p:nvGrpSpPr>
          <p:cNvPr id="136" name="Group 135">
            <a:extLst>
              <a:ext uri="{FF2B5EF4-FFF2-40B4-BE49-F238E27FC236}">
                <a16:creationId xmlns:a16="http://schemas.microsoft.com/office/drawing/2014/main" id="{DDF75F0E-B01A-4F79-148D-8A69D70423F8}"/>
              </a:ext>
            </a:extLst>
          </p:cNvPr>
          <p:cNvGrpSpPr/>
          <p:nvPr/>
        </p:nvGrpSpPr>
        <p:grpSpPr>
          <a:xfrm>
            <a:off x="7312589" y="4337215"/>
            <a:ext cx="2223033" cy="615784"/>
            <a:chOff x="7846980" y="4971869"/>
            <a:chExt cx="2223033" cy="615784"/>
          </a:xfrm>
        </p:grpSpPr>
        <p:cxnSp>
          <p:nvCxnSpPr>
            <p:cNvPr id="116" name="Straight Arrow Connector 115">
              <a:extLst>
                <a:ext uri="{FF2B5EF4-FFF2-40B4-BE49-F238E27FC236}">
                  <a16:creationId xmlns:a16="http://schemas.microsoft.com/office/drawing/2014/main" id="{428CBF40-753E-0992-9088-87FC00CB79F9}"/>
                </a:ext>
              </a:extLst>
            </p:cNvPr>
            <p:cNvCxnSpPr>
              <a:cxnSpLocks/>
            </p:cNvCxnSpPr>
            <p:nvPr/>
          </p:nvCxnSpPr>
          <p:spPr>
            <a:xfrm flipV="1">
              <a:off x="7846980" y="4971869"/>
              <a:ext cx="998152" cy="61578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8" name="Straight Arrow Connector 117">
              <a:extLst>
                <a:ext uri="{FF2B5EF4-FFF2-40B4-BE49-F238E27FC236}">
                  <a16:creationId xmlns:a16="http://schemas.microsoft.com/office/drawing/2014/main" id="{0F79397B-9994-F5C5-4085-28F2528507B6}"/>
                </a:ext>
              </a:extLst>
            </p:cNvPr>
            <p:cNvCxnSpPr>
              <a:cxnSpLocks/>
            </p:cNvCxnSpPr>
            <p:nvPr/>
          </p:nvCxnSpPr>
          <p:spPr>
            <a:xfrm>
              <a:off x="7846980" y="5587653"/>
              <a:ext cx="222303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D1768C6-B762-0004-7495-6891239DAA10}"/>
              </a:ext>
            </a:extLst>
          </p:cNvPr>
          <p:cNvSpPr>
            <a:spLocks noGrp="1"/>
          </p:cNvSpPr>
          <p:nvPr>
            <p:ph type="title"/>
          </p:nvPr>
        </p:nvSpPr>
        <p:spPr/>
        <p:txBody>
          <a:bodyPr/>
          <a:lstStyle/>
          <a:p>
            <a:r>
              <a:rPr lang="en-US"/>
              <a:t>Refinement Problem Setup</a:t>
            </a:r>
          </a:p>
        </p:txBody>
      </p:sp>
      <p:sp>
        <p:nvSpPr>
          <p:cNvPr id="4" name="Slide Number Placeholder 3">
            <a:extLst>
              <a:ext uri="{FF2B5EF4-FFF2-40B4-BE49-F238E27FC236}">
                <a16:creationId xmlns:a16="http://schemas.microsoft.com/office/drawing/2014/main" id="{9B965E90-397C-682F-9F0E-514C5B76135C}"/>
              </a:ext>
            </a:extLst>
          </p:cNvPr>
          <p:cNvSpPr>
            <a:spLocks noGrp="1"/>
          </p:cNvSpPr>
          <p:nvPr>
            <p:ph type="sldNum" sz="quarter" idx="12"/>
          </p:nvPr>
        </p:nvSpPr>
        <p:spPr/>
        <p:txBody>
          <a:bodyPr/>
          <a:lstStyle/>
          <a:p>
            <a:fld id="{B0512EA2-30EC-4E42-9D99-67A89FA603D9}" type="slidenum">
              <a:rPr lang="en-US" smtClean="0"/>
              <a:pPr/>
              <a:t>10</a:t>
            </a:fld>
            <a:endParaRPr lang="en-US"/>
          </a:p>
        </p:txBody>
      </p:sp>
      <p:grpSp>
        <p:nvGrpSpPr>
          <p:cNvPr id="135" name="Group 134">
            <a:extLst>
              <a:ext uri="{FF2B5EF4-FFF2-40B4-BE49-F238E27FC236}">
                <a16:creationId xmlns:a16="http://schemas.microsoft.com/office/drawing/2014/main" id="{00B94D6A-050E-0192-2B4C-74BDAC678E20}"/>
              </a:ext>
            </a:extLst>
          </p:cNvPr>
          <p:cNvGrpSpPr/>
          <p:nvPr/>
        </p:nvGrpSpPr>
        <p:grpSpPr>
          <a:xfrm>
            <a:off x="6850167" y="3498523"/>
            <a:ext cx="4372613" cy="1683077"/>
            <a:chOff x="6582839" y="2355523"/>
            <a:chExt cx="4372613" cy="1683077"/>
          </a:xfrm>
        </p:grpSpPr>
        <p:sp>
          <p:nvSpPr>
            <p:cNvPr id="66" name="Oval 65">
              <a:extLst>
                <a:ext uri="{FF2B5EF4-FFF2-40B4-BE49-F238E27FC236}">
                  <a16:creationId xmlns:a16="http://schemas.microsoft.com/office/drawing/2014/main" id="{07B5967C-ADA3-2BDF-87F7-CCD5795D1BC6}"/>
                </a:ext>
              </a:extLst>
            </p:cNvPr>
            <p:cNvSpPr>
              <a:spLocks noChangeAspect="1"/>
            </p:cNvSpPr>
            <p:nvPr/>
          </p:nvSpPr>
          <p:spPr>
            <a:xfrm>
              <a:off x="6582839" y="2355523"/>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1</a:t>
              </a:r>
            </a:p>
          </p:txBody>
        </p:sp>
        <p:sp>
          <p:nvSpPr>
            <p:cNvPr id="67" name="Oval 66">
              <a:extLst>
                <a:ext uri="{FF2B5EF4-FFF2-40B4-BE49-F238E27FC236}">
                  <a16:creationId xmlns:a16="http://schemas.microsoft.com/office/drawing/2014/main" id="{A1C75440-E36C-E7DC-83AB-A76505C28D1B}"/>
                </a:ext>
              </a:extLst>
            </p:cNvPr>
            <p:cNvSpPr>
              <a:spLocks noChangeAspect="1"/>
            </p:cNvSpPr>
            <p:nvPr/>
          </p:nvSpPr>
          <p:spPr>
            <a:xfrm>
              <a:off x="6588061" y="3581400"/>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2</a:t>
              </a:r>
            </a:p>
          </p:txBody>
        </p:sp>
        <p:sp>
          <p:nvSpPr>
            <p:cNvPr id="68" name="Oval 67">
              <a:extLst>
                <a:ext uri="{FF2B5EF4-FFF2-40B4-BE49-F238E27FC236}">
                  <a16:creationId xmlns:a16="http://schemas.microsoft.com/office/drawing/2014/main" id="{9F5B566B-92F6-084C-C123-FD90E6DA9485}"/>
                </a:ext>
              </a:extLst>
            </p:cNvPr>
            <p:cNvSpPr>
              <a:spLocks noChangeAspect="1"/>
            </p:cNvSpPr>
            <p:nvPr/>
          </p:nvSpPr>
          <p:spPr>
            <a:xfrm>
              <a:off x="8043413" y="2965616"/>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3</a:t>
              </a:r>
            </a:p>
          </p:txBody>
        </p:sp>
        <p:sp>
          <p:nvSpPr>
            <p:cNvPr id="69" name="Oval 68">
              <a:extLst>
                <a:ext uri="{FF2B5EF4-FFF2-40B4-BE49-F238E27FC236}">
                  <a16:creationId xmlns:a16="http://schemas.microsoft.com/office/drawing/2014/main" id="{FF5295BA-E93D-DB40-BE05-99E7D36DF692}"/>
                </a:ext>
              </a:extLst>
            </p:cNvPr>
            <p:cNvSpPr>
              <a:spLocks noChangeAspect="1"/>
            </p:cNvSpPr>
            <p:nvPr/>
          </p:nvSpPr>
          <p:spPr>
            <a:xfrm>
              <a:off x="9271388" y="2360853"/>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4</a:t>
              </a:r>
            </a:p>
          </p:txBody>
        </p:sp>
        <p:sp>
          <p:nvSpPr>
            <p:cNvPr id="70" name="Oval 69">
              <a:extLst>
                <a:ext uri="{FF2B5EF4-FFF2-40B4-BE49-F238E27FC236}">
                  <a16:creationId xmlns:a16="http://schemas.microsoft.com/office/drawing/2014/main" id="{33A3FEC4-EDBF-F585-D999-47A09CB5EBE7}"/>
                </a:ext>
              </a:extLst>
            </p:cNvPr>
            <p:cNvSpPr>
              <a:spLocks noChangeAspect="1"/>
            </p:cNvSpPr>
            <p:nvPr/>
          </p:nvSpPr>
          <p:spPr>
            <a:xfrm>
              <a:off x="9268294" y="3581400"/>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5</a:t>
              </a:r>
            </a:p>
          </p:txBody>
        </p:sp>
        <p:sp>
          <p:nvSpPr>
            <p:cNvPr id="71" name="Oval 70">
              <a:extLst>
                <a:ext uri="{FF2B5EF4-FFF2-40B4-BE49-F238E27FC236}">
                  <a16:creationId xmlns:a16="http://schemas.microsoft.com/office/drawing/2014/main" id="{5100428C-5DFF-ED10-B0D6-3F8017659DCA}"/>
                </a:ext>
              </a:extLst>
            </p:cNvPr>
            <p:cNvSpPr>
              <a:spLocks noChangeAspect="1"/>
            </p:cNvSpPr>
            <p:nvPr/>
          </p:nvSpPr>
          <p:spPr>
            <a:xfrm>
              <a:off x="10498252" y="2963003"/>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6</a:t>
              </a:r>
            </a:p>
          </p:txBody>
        </p:sp>
      </p:grpSp>
      <p:cxnSp>
        <p:nvCxnSpPr>
          <p:cNvPr id="72" name="Straight Arrow Connector 71">
            <a:extLst>
              <a:ext uri="{FF2B5EF4-FFF2-40B4-BE49-F238E27FC236}">
                <a16:creationId xmlns:a16="http://schemas.microsoft.com/office/drawing/2014/main" id="{8F7E504B-BA11-EBF7-ED2B-CEB4A8C1A751}"/>
              </a:ext>
            </a:extLst>
          </p:cNvPr>
          <p:cNvCxnSpPr>
            <a:cxnSpLocks/>
            <a:stCxn id="66" idx="6"/>
            <a:endCxn id="68" idx="2"/>
          </p:cNvCxnSpPr>
          <p:nvPr/>
        </p:nvCxnSpPr>
        <p:spPr>
          <a:xfrm>
            <a:off x="7307367" y="3727123"/>
            <a:ext cx="1003374" cy="61009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6ED668D8-08B9-5A03-2F7A-8A47143EB81B}"/>
              </a:ext>
            </a:extLst>
          </p:cNvPr>
          <p:cNvSpPr txBox="1"/>
          <p:nvPr/>
        </p:nvSpPr>
        <p:spPr>
          <a:xfrm>
            <a:off x="11530598" y="4119927"/>
            <a:ext cx="641522" cy="400110"/>
          </a:xfrm>
          <a:prstGeom prst="rect">
            <a:avLst/>
          </a:prstGeom>
          <a:noFill/>
        </p:spPr>
        <p:txBody>
          <a:bodyPr wrap="none" rtlCol="0">
            <a:spAutoFit/>
          </a:bodyPr>
          <a:lstStyle/>
          <a:p>
            <a:r>
              <a:rPr lang="en-US" sz="2000"/>
              <a:t>sink</a:t>
            </a:r>
          </a:p>
        </p:txBody>
      </p:sp>
      <p:cxnSp>
        <p:nvCxnSpPr>
          <p:cNvPr id="80" name="Straight Arrow Connector 79">
            <a:extLst>
              <a:ext uri="{FF2B5EF4-FFF2-40B4-BE49-F238E27FC236}">
                <a16:creationId xmlns:a16="http://schemas.microsoft.com/office/drawing/2014/main" id="{3857B73B-9345-DA44-460A-E9CC299916A3}"/>
              </a:ext>
            </a:extLst>
          </p:cNvPr>
          <p:cNvCxnSpPr>
            <a:cxnSpLocks/>
            <a:stCxn id="71" idx="6"/>
          </p:cNvCxnSpPr>
          <p:nvPr/>
        </p:nvCxnSpPr>
        <p:spPr>
          <a:xfrm>
            <a:off x="11222780" y="4334603"/>
            <a:ext cx="360248" cy="0"/>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grpSp>
        <p:nvGrpSpPr>
          <p:cNvPr id="88" name="Group 87">
            <a:extLst>
              <a:ext uri="{FF2B5EF4-FFF2-40B4-BE49-F238E27FC236}">
                <a16:creationId xmlns:a16="http://schemas.microsoft.com/office/drawing/2014/main" id="{F4BF60BB-08E0-A71B-11AD-54366097A64B}"/>
              </a:ext>
            </a:extLst>
          </p:cNvPr>
          <p:cNvGrpSpPr/>
          <p:nvPr/>
        </p:nvGrpSpPr>
        <p:grpSpPr>
          <a:xfrm>
            <a:off x="7384309" y="2609910"/>
            <a:ext cx="1903209" cy="400110"/>
            <a:chOff x="5143500" y="4378375"/>
            <a:chExt cx="1903209" cy="400110"/>
          </a:xfrm>
        </p:grpSpPr>
        <p:cxnSp>
          <p:nvCxnSpPr>
            <p:cNvPr id="89" name="Straight Arrow Connector 88">
              <a:extLst>
                <a:ext uri="{FF2B5EF4-FFF2-40B4-BE49-F238E27FC236}">
                  <a16:creationId xmlns:a16="http://schemas.microsoft.com/office/drawing/2014/main" id="{0FCAC775-F6D5-08D0-56A3-0DEF7DE6A3F5}"/>
                </a:ext>
              </a:extLst>
            </p:cNvPr>
            <p:cNvCxnSpPr>
              <a:cxnSpLocks/>
            </p:cNvCxnSpPr>
            <p:nvPr/>
          </p:nvCxnSpPr>
          <p:spPr>
            <a:xfrm>
              <a:off x="5143500" y="4578430"/>
              <a:ext cx="343087"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0" name="TextBox 89">
              <a:extLst>
                <a:ext uri="{FF2B5EF4-FFF2-40B4-BE49-F238E27FC236}">
                  <a16:creationId xmlns:a16="http://schemas.microsoft.com/office/drawing/2014/main" id="{001B6B02-1008-CC3A-1832-6962F5A61A35}"/>
                </a:ext>
              </a:extLst>
            </p:cNvPr>
            <p:cNvSpPr txBox="1"/>
            <p:nvPr/>
          </p:nvSpPr>
          <p:spPr>
            <a:xfrm>
              <a:off x="5420495" y="4378375"/>
              <a:ext cx="1626214" cy="400110"/>
            </a:xfrm>
            <a:prstGeom prst="rect">
              <a:avLst/>
            </a:prstGeom>
            <a:noFill/>
          </p:spPr>
          <p:txBody>
            <a:bodyPr wrap="none" rtlCol="0">
              <a:spAutoFit/>
            </a:bodyPr>
            <a:lstStyle/>
            <a:p>
              <a:r>
                <a:rPr lang="en-US" sz="2000"/>
                <a:t>Tainted Flow</a:t>
              </a:r>
            </a:p>
          </p:txBody>
        </p:sp>
      </p:grpSp>
      <p:grpSp>
        <p:nvGrpSpPr>
          <p:cNvPr id="138" name="Group 137">
            <a:extLst>
              <a:ext uri="{FF2B5EF4-FFF2-40B4-BE49-F238E27FC236}">
                <a16:creationId xmlns:a16="http://schemas.microsoft.com/office/drawing/2014/main" id="{C72906D5-6125-A85E-AF4B-63A8E458F239}"/>
              </a:ext>
            </a:extLst>
          </p:cNvPr>
          <p:cNvGrpSpPr/>
          <p:nvPr/>
        </p:nvGrpSpPr>
        <p:grpSpPr>
          <a:xfrm>
            <a:off x="8767941" y="3732452"/>
            <a:ext cx="2815087" cy="1220547"/>
            <a:chOff x="8500613" y="2589453"/>
            <a:chExt cx="2815087" cy="1220547"/>
          </a:xfrm>
        </p:grpSpPr>
        <p:cxnSp>
          <p:nvCxnSpPr>
            <p:cNvPr id="122" name="Straight Arrow Connector 121">
              <a:extLst>
                <a:ext uri="{FF2B5EF4-FFF2-40B4-BE49-F238E27FC236}">
                  <a16:creationId xmlns:a16="http://schemas.microsoft.com/office/drawing/2014/main" id="{FB300C6E-A833-A3D3-FBC4-765450EA947B}"/>
                </a:ext>
              </a:extLst>
            </p:cNvPr>
            <p:cNvCxnSpPr>
              <a:cxnSpLocks/>
            </p:cNvCxnSpPr>
            <p:nvPr/>
          </p:nvCxnSpPr>
          <p:spPr>
            <a:xfrm>
              <a:off x="9728588" y="2589453"/>
              <a:ext cx="769664" cy="602150"/>
            </a:xfrm>
            <a:prstGeom prst="straightConnector1">
              <a:avLst/>
            </a:prstGeom>
            <a:ln w="3810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20" name="Straight Arrow Connector 119">
              <a:extLst>
                <a:ext uri="{FF2B5EF4-FFF2-40B4-BE49-F238E27FC236}">
                  <a16:creationId xmlns:a16="http://schemas.microsoft.com/office/drawing/2014/main" id="{3CE4D3DC-4C51-D92D-8F35-92B64C0A64BE}"/>
                </a:ext>
              </a:extLst>
            </p:cNvPr>
            <p:cNvCxnSpPr>
              <a:cxnSpLocks/>
            </p:cNvCxnSpPr>
            <p:nvPr/>
          </p:nvCxnSpPr>
          <p:spPr>
            <a:xfrm>
              <a:off x="8500613" y="3194216"/>
              <a:ext cx="767681" cy="615784"/>
            </a:xfrm>
            <a:prstGeom prst="straightConnector1">
              <a:avLst/>
            </a:prstGeom>
            <a:ln w="3810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21" name="Straight Arrow Connector 120">
              <a:extLst>
                <a:ext uri="{FF2B5EF4-FFF2-40B4-BE49-F238E27FC236}">
                  <a16:creationId xmlns:a16="http://schemas.microsoft.com/office/drawing/2014/main" id="{8448A535-5395-87BA-E011-414F7CBADDA7}"/>
                </a:ext>
              </a:extLst>
            </p:cNvPr>
            <p:cNvCxnSpPr>
              <a:cxnSpLocks/>
            </p:cNvCxnSpPr>
            <p:nvPr/>
          </p:nvCxnSpPr>
          <p:spPr>
            <a:xfrm flipV="1">
              <a:off x="8500613" y="2589453"/>
              <a:ext cx="770775" cy="604763"/>
            </a:xfrm>
            <a:prstGeom prst="straightConnector1">
              <a:avLst/>
            </a:prstGeom>
            <a:ln w="3810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D5C0661A-E7E8-9BAB-BCE6-A6F26FC99316}"/>
                </a:ext>
              </a:extLst>
            </p:cNvPr>
            <p:cNvCxnSpPr>
              <a:cxnSpLocks/>
            </p:cNvCxnSpPr>
            <p:nvPr/>
          </p:nvCxnSpPr>
          <p:spPr>
            <a:xfrm flipV="1">
              <a:off x="9725494" y="3191603"/>
              <a:ext cx="772758" cy="618397"/>
            </a:xfrm>
            <a:prstGeom prst="straightConnector1">
              <a:avLst/>
            </a:prstGeom>
            <a:ln w="3810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8000ACAE-F7A9-A082-7F7B-A0482C4DEF4E}"/>
                </a:ext>
              </a:extLst>
            </p:cNvPr>
            <p:cNvCxnSpPr>
              <a:cxnSpLocks/>
            </p:cNvCxnSpPr>
            <p:nvPr/>
          </p:nvCxnSpPr>
          <p:spPr>
            <a:xfrm>
              <a:off x="10955452" y="3191603"/>
              <a:ext cx="360248" cy="0"/>
            </a:xfrm>
            <a:prstGeom prst="straightConnector1">
              <a:avLst/>
            </a:prstGeom>
            <a:ln w="38100">
              <a:solidFill>
                <a:srgbClr val="FF0000"/>
              </a:solidFill>
              <a:prstDash val="solid"/>
              <a:tailEnd type="triangle"/>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A32147F2-DC25-C2BA-270D-4B6EC7834CF3}"/>
              </a:ext>
            </a:extLst>
          </p:cNvPr>
          <p:cNvGrpSpPr/>
          <p:nvPr/>
        </p:nvGrpSpPr>
        <p:grpSpPr>
          <a:xfrm>
            <a:off x="5609381" y="4730901"/>
            <a:ext cx="1250393" cy="400110"/>
            <a:chOff x="5342053" y="3587901"/>
            <a:chExt cx="1250393" cy="400110"/>
          </a:xfrm>
        </p:grpSpPr>
        <p:sp>
          <p:nvSpPr>
            <p:cNvPr id="64" name="TextBox 63">
              <a:extLst>
                <a:ext uri="{FF2B5EF4-FFF2-40B4-BE49-F238E27FC236}">
                  <a16:creationId xmlns:a16="http://schemas.microsoft.com/office/drawing/2014/main" id="{F4DD8389-65DB-B8A9-6360-0308C614F5E9}"/>
                </a:ext>
              </a:extLst>
            </p:cNvPr>
            <p:cNvSpPr txBox="1"/>
            <p:nvPr/>
          </p:nvSpPr>
          <p:spPr>
            <a:xfrm>
              <a:off x="5342053" y="3587901"/>
              <a:ext cx="954107" cy="400110"/>
            </a:xfrm>
            <a:prstGeom prst="rect">
              <a:avLst/>
            </a:prstGeom>
            <a:noFill/>
          </p:spPr>
          <p:txBody>
            <a:bodyPr wrap="none" rtlCol="0">
              <a:spAutoFit/>
            </a:bodyPr>
            <a:lstStyle/>
            <a:p>
              <a:r>
                <a:rPr lang="en-US" sz="2000">
                  <a:solidFill>
                    <a:srgbClr val="FF0000"/>
                  </a:solidFill>
                </a:rPr>
                <a:t>source</a:t>
              </a:r>
            </a:p>
          </p:txBody>
        </p:sp>
        <p:cxnSp>
          <p:nvCxnSpPr>
            <p:cNvPr id="75" name="Straight Arrow Connector 74">
              <a:extLst>
                <a:ext uri="{FF2B5EF4-FFF2-40B4-BE49-F238E27FC236}">
                  <a16:creationId xmlns:a16="http://schemas.microsoft.com/office/drawing/2014/main" id="{F7AA073C-CBD3-571E-F330-439B7EE8F179}"/>
                </a:ext>
              </a:extLst>
            </p:cNvPr>
            <p:cNvCxnSpPr>
              <a:cxnSpLocks/>
            </p:cNvCxnSpPr>
            <p:nvPr/>
          </p:nvCxnSpPr>
          <p:spPr>
            <a:xfrm>
              <a:off x="6244974" y="3810000"/>
              <a:ext cx="347472"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3" name="Content Placeholder 2">
            <a:extLst>
              <a:ext uri="{FF2B5EF4-FFF2-40B4-BE49-F238E27FC236}">
                <a16:creationId xmlns:a16="http://schemas.microsoft.com/office/drawing/2014/main" id="{5CEDD4F0-6B66-38B6-5A04-6C9BB03FFEEA}"/>
              </a:ext>
            </a:extLst>
          </p:cNvPr>
          <p:cNvSpPr>
            <a:spLocks noGrp="1"/>
          </p:cNvSpPr>
          <p:nvPr>
            <p:ph idx="1"/>
          </p:nvPr>
        </p:nvSpPr>
        <p:spPr>
          <a:xfrm>
            <a:off x="0" y="1820141"/>
            <a:ext cx="7205497" cy="2632070"/>
          </a:xfrm>
        </p:spPr>
        <p:txBody>
          <a:bodyPr>
            <a:normAutofit/>
          </a:bodyPr>
          <a:lstStyle/>
          <a:p>
            <a:r>
              <a:rPr lang="en-US" sz="2400"/>
              <a:t>View circuit as a graph</a:t>
            </a:r>
          </a:p>
          <a:p>
            <a:r>
              <a:rPr lang="en-US" sz="2400"/>
              <a:t>Color edges based on taint propagation results</a:t>
            </a:r>
          </a:p>
          <a:p>
            <a:r>
              <a:rPr lang="en-US" sz="2400"/>
              <a:t>View taint refinement of a gate as a “cut” on graph</a:t>
            </a:r>
          </a:p>
        </p:txBody>
      </p:sp>
      <p:grpSp>
        <p:nvGrpSpPr>
          <p:cNvPr id="5" name="Group 4">
            <a:extLst>
              <a:ext uri="{FF2B5EF4-FFF2-40B4-BE49-F238E27FC236}">
                <a16:creationId xmlns:a16="http://schemas.microsoft.com/office/drawing/2014/main" id="{ED8D850F-32A6-AE13-F84F-1F46DD8CC613}"/>
              </a:ext>
            </a:extLst>
          </p:cNvPr>
          <p:cNvGrpSpPr/>
          <p:nvPr/>
        </p:nvGrpSpPr>
        <p:grpSpPr>
          <a:xfrm>
            <a:off x="7378255" y="2945676"/>
            <a:ext cx="1790700" cy="400110"/>
            <a:chOff x="5143500" y="4374743"/>
            <a:chExt cx="1790700" cy="400110"/>
          </a:xfrm>
        </p:grpSpPr>
        <p:cxnSp>
          <p:nvCxnSpPr>
            <p:cNvPr id="7" name="Straight Arrow Connector 6">
              <a:extLst>
                <a:ext uri="{FF2B5EF4-FFF2-40B4-BE49-F238E27FC236}">
                  <a16:creationId xmlns:a16="http://schemas.microsoft.com/office/drawing/2014/main" id="{3BAA96E6-E42E-8979-21AC-AC233FB79E99}"/>
                </a:ext>
              </a:extLst>
            </p:cNvPr>
            <p:cNvCxnSpPr>
              <a:cxnSpLocks/>
            </p:cNvCxnSpPr>
            <p:nvPr/>
          </p:nvCxnSpPr>
          <p:spPr>
            <a:xfrm>
              <a:off x="5143500" y="4578430"/>
              <a:ext cx="343087"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41D0E29-70F3-95BA-6C7D-C359D76E6B51}"/>
                </a:ext>
              </a:extLst>
            </p:cNvPr>
            <p:cNvSpPr txBox="1"/>
            <p:nvPr/>
          </p:nvSpPr>
          <p:spPr>
            <a:xfrm>
              <a:off x="5435072" y="4374743"/>
              <a:ext cx="1499128" cy="400110"/>
            </a:xfrm>
            <a:prstGeom prst="rect">
              <a:avLst/>
            </a:prstGeom>
            <a:noFill/>
          </p:spPr>
          <p:txBody>
            <a:bodyPr wrap="none" rtlCol="0">
              <a:spAutoFit/>
            </a:bodyPr>
            <a:lstStyle/>
            <a:p>
              <a:r>
                <a:rPr lang="en-US" sz="2000"/>
                <a:t>Public Flow</a:t>
              </a:r>
            </a:p>
          </p:txBody>
        </p:sp>
      </p:grpSp>
      <p:cxnSp>
        <p:nvCxnSpPr>
          <p:cNvPr id="13" name="Straight Arrow Connector 12">
            <a:extLst>
              <a:ext uri="{FF2B5EF4-FFF2-40B4-BE49-F238E27FC236}">
                <a16:creationId xmlns:a16="http://schemas.microsoft.com/office/drawing/2014/main" id="{A492BB4A-5864-A565-9A04-9A84304AE173}"/>
              </a:ext>
            </a:extLst>
          </p:cNvPr>
          <p:cNvCxnSpPr>
            <a:cxnSpLocks/>
          </p:cNvCxnSpPr>
          <p:nvPr/>
        </p:nvCxnSpPr>
        <p:spPr>
          <a:xfrm>
            <a:off x="8767439" y="4337215"/>
            <a:ext cx="767681" cy="615784"/>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6B9040B-F212-1269-8B75-0A4570806BF6}"/>
              </a:ext>
            </a:extLst>
          </p:cNvPr>
          <p:cNvCxnSpPr>
            <a:cxnSpLocks/>
          </p:cNvCxnSpPr>
          <p:nvPr/>
        </p:nvCxnSpPr>
        <p:spPr>
          <a:xfrm flipV="1">
            <a:off x="8767439" y="3732452"/>
            <a:ext cx="770775" cy="604763"/>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0C79417D-51C0-0D94-74E7-C45B03D87B8A}"/>
              </a:ext>
            </a:extLst>
          </p:cNvPr>
          <p:cNvCxnSpPr>
            <a:cxnSpLocks/>
          </p:cNvCxnSpPr>
          <p:nvPr/>
        </p:nvCxnSpPr>
        <p:spPr>
          <a:xfrm>
            <a:off x="9995414" y="3732452"/>
            <a:ext cx="769664" cy="602150"/>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CC72FA37-B0F1-704E-6070-7BE89C2BE486}"/>
              </a:ext>
            </a:extLst>
          </p:cNvPr>
          <p:cNvCxnSpPr>
            <a:cxnSpLocks/>
          </p:cNvCxnSpPr>
          <p:nvPr/>
        </p:nvCxnSpPr>
        <p:spPr>
          <a:xfrm flipV="1">
            <a:off x="9992320" y="4334602"/>
            <a:ext cx="772758" cy="618397"/>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10600FE5-5AE5-5E81-2316-F6CE76D777E2}"/>
              </a:ext>
            </a:extLst>
          </p:cNvPr>
          <p:cNvCxnSpPr>
            <a:cxnSpLocks/>
          </p:cNvCxnSpPr>
          <p:nvPr/>
        </p:nvCxnSpPr>
        <p:spPr>
          <a:xfrm>
            <a:off x="11222278" y="4334602"/>
            <a:ext cx="360248" cy="0"/>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grpSp>
        <p:nvGrpSpPr>
          <p:cNvPr id="33" name="Group 32">
            <a:extLst>
              <a:ext uri="{FF2B5EF4-FFF2-40B4-BE49-F238E27FC236}">
                <a16:creationId xmlns:a16="http://schemas.microsoft.com/office/drawing/2014/main" id="{91A63F32-97F5-6C3C-F524-15341C5FAD72}"/>
              </a:ext>
            </a:extLst>
          </p:cNvPr>
          <p:cNvGrpSpPr/>
          <p:nvPr/>
        </p:nvGrpSpPr>
        <p:grpSpPr>
          <a:xfrm>
            <a:off x="7380021" y="2247900"/>
            <a:ext cx="2792679" cy="400110"/>
            <a:chOff x="5143500" y="4374251"/>
            <a:chExt cx="2792679" cy="400110"/>
          </a:xfrm>
        </p:grpSpPr>
        <p:cxnSp>
          <p:nvCxnSpPr>
            <p:cNvPr id="34" name="Straight Arrow Connector 33">
              <a:extLst>
                <a:ext uri="{FF2B5EF4-FFF2-40B4-BE49-F238E27FC236}">
                  <a16:creationId xmlns:a16="http://schemas.microsoft.com/office/drawing/2014/main" id="{5BE0E5BC-62CC-695D-AA92-C1E6A14E8BEB}"/>
                </a:ext>
              </a:extLst>
            </p:cNvPr>
            <p:cNvCxnSpPr>
              <a:cxnSpLocks/>
            </p:cNvCxnSpPr>
            <p:nvPr/>
          </p:nvCxnSpPr>
          <p:spPr>
            <a:xfrm>
              <a:off x="5143500" y="4578430"/>
              <a:ext cx="343087" cy="0"/>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BF6D01CD-B234-8524-5F0C-E12997C64D2A}"/>
                </a:ext>
              </a:extLst>
            </p:cNvPr>
            <p:cNvSpPr txBox="1"/>
            <p:nvPr/>
          </p:nvSpPr>
          <p:spPr>
            <a:xfrm>
              <a:off x="5429724" y="4374251"/>
              <a:ext cx="2506455" cy="400110"/>
            </a:xfrm>
            <a:prstGeom prst="rect">
              <a:avLst/>
            </a:prstGeom>
            <a:noFill/>
          </p:spPr>
          <p:txBody>
            <a:bodyPr wrap="none" rtlCol="0">
              <a:spAutoFit/>
            </a:bodyPr>
            <a:lstStyle/>
            <a:p>
              <a:r>
                <a:rPr lang="en-US" sz="2000"/>
                <a:t>Falsely Tainted Flow</a:t>
              </a:r>
            </a:p>
          </p:txBody>
        </p:sp>
      </p:grpSp>
      <p:grpSp>
        <p:nvGrpSpPr>
          <p:cNvPr id="37" name="Group 36">
            <a:extLst>
              <a:ext uri="{FF2B5EF4-FFF2-40B4-BE49-F238E27FC236}">
                <a16:creationId xmlns:a16="http://schemas.microsoft.com/office/drawing/2014/main" id="{5758CBD3-551C-CC05-EB08-0EEFC4E7784E}"/>
              </a:ext>
            </a:extLst>
          </p:cNvPr>
          <p:cNvGrpSpPr/>
          <p:nvPr/>
        </p:nvGrpSpPr>
        <p:grpSpPr>
          <a:xfrm>
            <a:off x="9563100" y="2705100"/>
            <a:ext cx="2552072" cy="548640"/>
            <a:chOff x="8696016" y="4269273"/>
            <a:chExt cx="2552072" cy="548640"/>
          </a:xfrm>
        </p:grpSpPr>
        <p:pic>
          <p:nvPicPr>
            <p:cNvPr id="38" name="Graphic 37" descr="Scissors with solid fill">
              <a:extLst>
                <a:ext uri="{FF2B5EF4-FFF2-40B4-BE49-F238E27FC236}">
                  <a16:creationId xmlns:a16="http://schemas.microsoft.com/office/drawing/2014/main" id="{C18D5C56-83EE-18C5-AF7B-8691212DDFA8}"/>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696016" y="4269273"/>
              <a:ext cx="548640" cy="548640"/>
            </a:xfrm>
            <a:prstGeom prst="rect">
              <a:avLst/>
            </a:prstGeom>
          </p:spPr>
        </p:pic>
        <p:sp>
          <p:nvSpPr>
            <p:cNvPr id="39" name="TextBox 38">
              <a:extLst>
                <a:ext uri="{FF2B5EF4-FFF2-40B4-BE49-F238E27FC236}">
                  <a16:creationId xmlns:a16="http://schemas.microsoft.com/office/drawing/2014/main" id="{82BFD2C6-7558-012E-7654-6362A5BA9AC3}"/>
                </a:ext>
              </a:extLst>
            </p:cNvPr>
            <p:cNvSpPr txBox="1"/>
            <p:nvPr/>
          </p:nvSpPr>
          <p:spPr>
            <a:xfrm>
              <a:off x="9139369" y="4361421"/>
              <a:ext cx="2108719" cy="400110"/>
            </a:xfrm>
            <a:prstGeom prst="rect">
              <a:avLst/>
            </a:prstGeom>
            <a:noFill/>
          </p:spPr>
          <p:txBody>
            <a:bodyPr wrap="none" rtlCol="0">
              <a:spAutoFit/>
            </a:bodyPr>
            <a:lstStyle/>
            <a:p>
              <a:r>
                <a:rPr lang="en-US" sz="2000"/>
                <a:t>Taint Refinement</a:t>
              </a:r>
            </a:p>
          </p:txBody>
        </p:sp>
      </p:grpSp>
      <p:pic>
        <p:nvPicPr>
          <p:cNvPr id="43" name="Graphic 42" descr="Scissors with solid fill">
            <a:extLst>
              <a:ext uri="{FF2B5EF4-FFF2-40B4-BE49-F238E27FC236}">
                <a16:creationId xmlns:a16="http://schemas.microsoft.com/office/drawing/2014/main" id="{22A16765-2229-F779-3797-CF5B100E2114}"/>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677400" y="3238500"/>
            <a:ext cx="548640" cy="548640"/>
          </a:xfrm>
          <a:prstGeom prst="rect">
            <a:avLst/>
          </a:prstGeom>
        </p:spPr>
      </p:pic>
      <p:sp>
        <p:nvSpPr>
          <p:cNvPr id="44" name="Rectangle 43">
            <a:extLst>
              <a:ext uri="{FF2B5EF4-FFF2-40B4-BE49-F238E27FC236}">
                <a16:creationId xmlns:a16="http://schemas.microsoft.com/office/drawing/2014/main" id="{66CD816B-832E-D419-8E86-94574515D3DF}"/>
              </a:ext>
            </a:extLst>
          </p:cNvPr>
          <p:cNvSpPr/>
          <p:nvPr/>
        </p:nvSpPr>
        <p:spPr>
          <a:xfrm>
            <a:off x="1558221" y="5705781"/>
            <a:ext cx="8404005" cy="809319"/>
          </a:xfrm>
          <a:prstGeom prst="rect">
            <a:avLst/>
          </a:prstGeom>
          <a:solidFill>
            <a:srgbClr val="FFFF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defTabSz="914400" hangingPunct="0"/>
            <a:r>
              <a:rPr lang="en-US" sz="2400">
                <a:solidFill>
                  <a:srgbClr val="000000"/>
                </a:solidFill>
                <a:latin typeface="Arial" panose="020B0604020202020204" pitchFamily="34" charset="0"/>
                <a:cs typeface="Arial" panose="020B0604020202020204" pitchFamily="34" charset="0"/>
              </a:rPr>
              <a:t>Eliminate false counterexample </a:t>
            </a:r>
            <a:r>
              <a:rPr lang="en-US" sz="2400" b="1">
                <a:solidFill>
                  <a:srgbClr val="000000"/>
                </a:solidFill>
                <a:latin typeface="Arial" panose="020B0604020202020204" pitchFamily="34" charset="0"/>
                <a:cs typeface="Arial" panose="020B0604020202020204" pitchFamily="34" charset="0"/>
              </a:rPr>
              <a:t>=</a:t>
            </a:r>
            <a:r>
              <a:rPr lang="en-US" sz="2400">
                <a:solidFill>
                  <a:srgbClr val="000000"/>
                </a:solidFill>
                <a:latin typeface="Arial" panose="020B0604020202020204" pitchFamily="34" charset="0"/>
                <a:cs typeface="Arial" panose="020B0604020202020204" pitchFamily="34" charset="0"/>
              </a:rPr>
              <a:t> Find cuts on graph</a:t>
            </a:r>
            <a:endParaRPr kumimoji="0" lang="en-US" sz="2400" i="0" u="none" strike="noStrike" cap="none" spc="0" normalizeH="0" baseline="0">
              <a:ln>
                <a:noFill/>
              </a:ln>
              <a:solidFill>
                <a:srgbClr val="000000"/>
              </a:solidFill>
              <a:effectLst/>
              <a:uFillTx/>
              <a:latin typeface="Arial" panose="020B0604020202020204" pitchFamily="34" charset="0"/>
              <a:cs typeface="Arial" panose="020B0604020202020204" pitchFamily="34" charset="0"/>
              <a:sym typeface="Abadi MT Std"/>
            </a:endParaRPr>
          </a:p>
        </p:txBody>
      </p:sp>
    </p:spTree>
    <p:custDataLst>
      <p:tags r:id="rId1"/>
    </p:custDataLst>
    <p:extLst>
      <p:ext uri="{BB962C8B-B14F-4D97-AF65-F5344CB8AC3E}">
        <p14:creationId xmlns:p14="http://schemas.microsoft.com/office/powerpoint/2010/main" val="2650378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8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nodeType="clickEffect">
                                  <p:stCondLst>
                                    <p:cond delay="0"/>
                                  </p:stCondLst>
                                  <p:childTnLst>
                                    <p:animEffect transition="out" filter="wipe(left)">
                                      <p:cBhvr>
                                        <p:cTn id="36" dur="1750"/>
                                        <p:tgtEl>
                                          <p:spTgt spid="6"/>
                                        </p:tgtEl>
                                      </p:cBhvr>
                                    </p:animEffect>
                                    <p:set>
                                      <p:cBhvr>
                                        <p:cTn id="37" dur="1" fill="hold">
                                          <p:stCondLst>
                                            <p:cond delay="1749"/>
                                          </p:stCondLst>
                                        </p:cTn>
                                        <p:tgtEl>
                                          <p:spTgt spid="6"/>
                                        </p:tgtEl>
                                        <p:attrNameLst>
                                          <p:attrName>style.visibility</p:attrName>
                                        </p:attrNameLst>
                                      </p:cBhvr>
                                      <p:to>
                                        <p:strVal val="hidden"/>
                                      </p:to>
                                    </p:set>
                                  </p:childTnLst>
                                </p:cTn>
                              </p:par>
                              <p:par>
                                <p:cTn id="38" presetID="22" presetClass="exit" presetSubtype="8" fill="hold" nodeType="withEffect">
                                  <p:stCondLst>
                                    <p:cond delay="1750"/>
                                  </p:stCondLst>
                                  <p:childTnLst>
                                    <p:animEffect transition="out" filter="wipe(left)">
                                      <p:cBhvr>
                                        <p:cTn id="39" dur="250"/>
                                        <p:tgtEl>
                                          <p:spTgt spid="80"/>
                                        </p:tgtEl>
                                      </p:cBhvr>
                                    </p:animEffect>
                                    <p:set>
                                      <p:cBhvr>
                                        <p:cTn id="40" dur="1" fill="hold">
                                          <p:stCondLst>
                                            <p:cond delay="249"/>
                                          </p:stCondLst>
                                        </p:cTn>
                                        <p:tgtEl>
                                          <p:spTgt spid="80"/>
                                        </p:tgtEl>
                                        <p:attrNameLst>
                                          <p:attrName>style.visibility</p:attrName>
                                        </p:attrNameLst>
                                      </p:cBhvr>
                                      <p:to>
                                        <p:strVal val="hidden"/>
                                      </p:to>
                                    </p:set>
                                  </p:childTnLst>
                                </p:cTn>
                              </p:par>
                              <p:par>
                                <p:cTn id="41" presetID="22" presetClass="entr" presetSubtype="8" fill="hold" nodeType="withEffect">
                                  <p:stCondLst>
                                    <p:cond delay="0"/>
                                  </p:stCondLst>
                                  <p:childTnLst>
                                    <p:set>
                                      <p:cBhvr>
                                        <p:cTn id="42" dur="1" fill="hold">
                                          <p:stCondLst>
                                            <p:cond delay="0"/>
                                          </p:stCondLst>
                                        </p:cTn>
                                        <p:tgtEl>
                                          <p:spTgt spid="136"/>
                                        </p:tgtEl>
                                        <p:attrNameLst>
                                          <p:attrName>style.visibility</p:attrName>
                                        </p:attrNameLst>
                                      </p:cBhvr>
                                      <p:to>
                                        <p:strVal val="visible"/>
                                      </p:to>
                                    </p:set>
                                    <p:animEffect transition="in" filter="wipe(left)">
                                      <p:cBhvr>
                                        <p:cTn id="43" dur="750"/>
                                        <p:tgtEl>
                                          <p:spTgt spid="136"/>
                                        </p:tgtEl>
                                      </p:cBhvr>
                                    </p:animEffect>
                                  </p:childTnLst>
                                </p:cTn>
                              </p:par>
                              <p:par>
                                <p:cTn id="44" presetID="22" presetClass="entr" presetSubtype="8" fill="hold" nodeType="withEffect">
                                  <p:stCondLst>
                                    <p:cond delay="500"/>
                                  </p:stCondLst>
                                  <p:childTnLst>
                                    <p:set>
                                      <p:cBhvr>
                                        <p:cTn id="45" dur="1" fill="hold">
                                          <p:stCondLst>
                                            <p:cond delay="0"/>
                                          </p:stCondLst>
                                        </p:cTn>
                                        <p:tgtEl>
                                          <p:spTgt spid="138"/>
                                        </p:tgtEl>
                                        <p:attrNameLst>
                                          <p:attrName>style.visibility</p:attrName>
                                        </p:attrNameLst>
                                      </p:cBhvr>
                                      <p:to>
                                        <p:strVal val="visible"/>
                                      </p:to>
                                    </p:set>
                                    <p:animEffect transition="in" filter="wipe(left)">
                                      <p:cBhvr>
                                        <p:cTn id="46" dur="1500"/>
                                        <p:tgtEl>
                                          <p:spTgt spid="138"/>
                                        </p:tgtEl>
                                      </p:cBhvr>
                                    </p:animEffec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2" presetClass="exit" presetSubtype="8" fill="hold" nodeType="clickEffect">
                                  <p:stCondLst>
                                    <p:cond delay="0"/>
                                  </p:stCondLst>
                                  <p:childTnLst>
                                    <p:animEffect transition="out" filter="wipe(left)">
                                      <p:cBhvr>
                                        <p:cTn id="54" dur="2000"/>
                                        <p:tgtEl>
                                          <p:spTgt spid="138"/>
                                        </p:tgtEl>
                                      </p:cBhvr>
                                    </p:animEffect>
                                    <p:set>
                                      <p:cBhvr>
                                        <p:cTn id="55" dur="1" fill="hold">
                                          <p:stCondLst>
                                            <p:cond delay="1999"/>
                                          </p:stCondLst>
                                        </p:cTn>
                                        <p:tgtEl>
                                          <p:spTgt spid="138"/>
                                        </p:tgtEl>
                                        <p:attrNameLst>
                                          <p:attrName>style.visibility</p:attrName>
                                        </p:attrNameLst>
                                      </p:cBhvr>
                                      <p:to>
                                        <p:strVal val="hidden"/>
                                      </p:to>
                                    </p:set>
                                  </p:childTnLst>
                                </p:cTn>
                              </p:par>
                              <p:par>
                                <p:cTn id="56" presetID="22" presetClass="entr" presetSubtype="8" fill="hold" nodeType="with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wipe(left)">
                                      <p:cBhvr>
                                        <p:cTn id="58" dur="750"/>
                                        <p:tgtEl>
                                          <p:spTgt spid="14"/>
                                        </p:tgtEl>
                                      </p:cBhvr>
                                    </p:animEffect>
                                  </p:childTnLst>
                                </p:cTn>
                              </p:par>
                              <p:par>
                                <p:cTn id="59" presetID="22" presetClass="entr" presetSubtype="8" fill="hold" nodeType="withEffect">
                                  <p:stCondLst>
                                    <p:cond delay="0"/>
                                  </p:stCondLst>
                                  <p:childTnLst>
                                    <p:set>
                                      <p:cBhvr>
                                        <p:cTn id="60" dur="1" fill="hold">
                                          <p:stCondLst>
                                            <p:cond delay="0"/>
                                          </p:stCondLst>
                                        </p:cTn>
                                        <p:tgtEl>
                                          <p:spTgt spid="13"/>
                                        </p:tgtEl>
                                        <p:attrNameLst>
                                          <p:attrName>style.visibility</p:attrName>
                                        </p:attrNameLst>
                                      </p:cBhvr>
                                      <p:to>
                                        <p:strVal val="visible"/>
                                      </p:to>
                                    </p:set>
                                    <p:animEffect transition="in" filter="wipe(left)">
                                      <p:cBhvr>
                                        <p:cTn id="61" dur="750"/>
                                        <p:tgtEl>
                                          <p:spTgt spid="13"/>
                                        </p:tgtEl>
                                      </p:cBhvr>
                                    </p:animEffect>
                                  </p:childTnLst>
                                </p:cTn>
                              </p:par>
                              <p:par>
                                <p:cTn id="62" presetID="22" presetClass="entr" presetSubtype="8" fill="hold" nodeType="withEffect">
                                  <p:stCondLst>
                                    <p:cond delay="750"/>
                                  </p:stCondLst>
                                  <p:childTnLst>
                                    <p:set>
                                      <p:cBhvr>
                                        <p:cTn id="63" dur="1" fill="hold">
                                          <p:stCondLst>
                                            <p:cond delay="0"/>
                                          </p:stCondLst>
                                        </p:cTn>
                                        <p:tgtEl>
                                          <p:spTgt spid="15"/>
                                        </p:tgtEl>
                                        <p:attrNameLst>
                                          <p:attrName>style.visibility</p:attrName>
                                        </p:attrNameLst>
                                      </p:cBhvr>
                                      <p:to>
                                        <p:strVal val="visible"/>
                                      </p:to>
                                    </p:set>
                                    <p:animEffect transition="in" filter="wipe(left)">
                                      <p:cBhvr>
                                        <p:cTn id="64" dur="750"/>
                                        <p:tgtEl>
                                          <p:spTgt spid="15"/>
                                        </p:tgtEl>
                                      </p:cBhvr>
                                    </p:animEffect>
                                  </p:childTnLst>
                                </p:cTn>
                              </p:par>
                              <p:par>
                                <p:cTn id="65" presetID="22" presetClass="entr" presetSubtype="8" fill="hold" nodeType="withEffect">
                                  <p:stCondLst>
                                    <p:cond delay="750"/>
                                  </p:stCondLst>
                                  <p:childTnLst>
                                    <p:set>
                                      <p:cBhvr>
                                        <p:cTn id="66" dur="1" fill="hold">
                                          <p:stCondLst>
                                            <p:cond delay="0"/>
                                          </p:stCondLst>
                                        </p:cTn>
                                        <p:tgtEl>
                                          <p:spTgt spid="16"/>
                                        </p:tgtEl>
                                        <p:attrNameLst>
                                          <p:attrName>style.visibility</p:attrName>
                                        </p:attrNameLst>
                                      </p:cBhvr>
                                      <p:to>
                                        <p:strVal val="visible"/>
                                      </p:to>
                                    </p:set>
                                    <p:animEffect transition="in" filter="wipe(left)">
                                      <p:cBhvr>
                                        <p:cTn id="67" dur="750"/>
                                        <p:tgtEl>
                                          <p:spTgt spid="16"/>
                                        </p:tgtEl>
                                      </p:cBhvr>
                                    </p:animEffect>
                                  </p:childTnLst>
                                </p:cTn>
                              </p:par>
                              <p:par>
                                <p:cTn id="68" presetID="22" presetClass="entr" presetSubtype="8" fill="hold" nodeType="withEffect">
                                  <p:stCondLst>
                                    <p:cond delay="1500"/>
                                  </p:stCondLst>
                                  <p:childTnLst>
                                    <p:set>
                                      <p:cBhvr>
                                        <p:cTn id="69" dur="1" fill="hold">
                                          <p:stCondLst>
                                            <p:cond delay="0"/>
                                          </p:stCondLst>
                                        </p:cTn>
                                        <p:tgtEl>
                                          <p:spTgt spid="17"/>
                                        </p:tgtEl>
                                        <p:attrNameLst>
                                          <p:attrName>style.visibility</p:attrName>
                                        </p:attrNameLst>
                                      </p:cBhvr>
                                      <p:to>
                                        <p:strVal val="visible"/>
                                      </p:to>
                                    </p:set>
                                    <p:animEffect transition="in" filter="wipe(left)">
                                      <p:cBhvr>
                                        <p:cTn id="70" dur="250"/>
                                        <p:tgtEl>
                                          <p:spTgt spid="17"/>
                                        </p:tgtEl>
                                      </p:cBhvr>
                                    </p:animEffec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
                                            <p:txEl>
                                              <p:pRg st="2" end="2"/>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7"/>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43"/>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22" presetClass="exit" presetSubtype="8" fill="hold" nodeType="clickEffect">
                                  <p:stCondLst>
                                    <p:cond delay="0"/>
                                  </p:stCondLst>
                                  <p:childTnLst>
                                    <p:animEffect transition="out" filter="wipe(left)">
                                      <p:cBhvr>
                                        <p:cTn id="84" dur="1000"/>
                                        <p:tgtEl>
                                          <p:spTgt spid="15"/>
                                        </p:tgtEl>
                                      </p:cBhvr>
                                    </p:animEffect>
                                    <p:set>
                                      <p:cBhvr>
                                        <p:cTn id="85" dur="1" fill="hold">
                                          <p:stCondLst>
                                            <p:cond delay="999"/>
                                          </p:stCondLst>
                                        </p:cTn>
                                        <p:tgtEl>
                                          <p:spTgt spid="15"/>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1" presetClass="entr" presetSubtype="0" fill="hold" grpId="0" nodeType="clickEffect">
                                  <p:stCondLst>
                                    <p:cond delay="0"/>
                                  </p:stCondLst>
                                  <p:childTnLst>
                                    <p:set>
                                      <p:cBhvr>
                                        <p:cTn id="89" dur="1" fill="hold">
                                          <p:stCondLst>
                                            <p:cond delay="0"/>
                                          </p:stCondLst>
                                        </p:cTn>
                                        <p:tgtEl>
                                          <p:spTgt spid="44"/>
                                        </p:tgtEl>
                                        <p:attrNameLst>
                                          <p:attrName>style.visibility</p:attrName>
                                        </p:attrNameLst>
                                      </p:cBhvr>
                                      <p:to>
                                        <p:strVal val="visible"/>
                                      </p:to>
                                    </p:set>
                                  </p:childTnLst>
                                </p:cTn>
                              </p:par>
                              <p:par>
                                <p:cTn id="90" presetID="9" presetClass="exit" presetSubtype="0" fill="hold" nodeType="withEffect">
                                  <p:stCondLst>
                                    <p:cond delay="0"/>
                                  </p:stCondLst>
                                  <p:childTnLst>
                                    <p:animEffect transition="out" filter="dissolve">
                                      <p:cBhvr>
                                        <p:cTn id="91" dur="500"/>
                                        <p:tgtEl>
                                          <p:spTgt spid="43"/>
                                        </p:tgtEl>
                                      </p:cBhvr>
                                    </p:animEffect>
                                    <p:set>
                                      <p:cBhvr>
                                        <p:cTn id="92" dur="1" fill="hold">
                                          <p:stCondLst>
                                            <p:cond delay="499"/>
                                          </p:stCondLst>
                                        </p:cTn>
                                        <p:tgtEl>
                                          <p:spTgt spid="43"/>
                                        </p:tgtEl>
                                        <p:attrNameLst>
                                          <p:attrName>style.visibility</p:attrName>
                                        </p:attrNameLst>
                                      </p:cBhvr>
                                      <p:to>
                                        <p:strVal val="hidden"/>
                                      </p:to>
                                    </p:set>
                                  </p:childTnLst>
                                </p:cTn>
                              </p:par>
                              <p:par>
                                <p:cTn id="93" presetID="9" presetClass="entr" presetSubtype="0" fill="hold" nodeType="withEffect">
                                  <p:stCondLst>
                                    <p:cond delay="0"/>
                                  </p:stCondLst>
                                  <p:childTnLst>
                                    <p:set>
                                      <p:cBhvr>
                                        <p:cTn id="94" dur="1" fill="hold">
                                          <p:stCondLst>
                                            <p:cond delay="0"/>
                                          </p:stCondLst>
                                        </p:cTn>
                                        <p:tgtEl>
                                          <p:spTgt spid="15"/>
                                        </p:tgtEl>
                                        <p:attrNameLst>
                                          <p:attrName>style.visibility</p:attrName>
                                        </p:attrNameLst>
                                      </p:cBhvr>
                                      <p:to>
                                        <p:strVal val="visible"/>
                                      </p:to>
                                    </p:set>
                                    <p:animEffect transition="in" filter="dissolve">
                                      <p:cBhvr>
                                        <p:cTn id="9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4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881465-CD1F-DBB0-2A06-72595F0CB820}"/>
            </a:ext>
          </a:extLst>
        </p:cNvPr>
        <p:cNvGrpSpPr/>
        <p:nvPr/>
      </p:nvGrpSpPr>
      <p:grpSpPr>
        <a:xfrm>
          <a:off x="0" y="0"/>
          <a:ext cx="0" cy="0"/>
          <a:chOff x="0" y="0"/>
          <a:chExt cx="0" cy="0"/>
        </a:xfrm>
      </p:grpSpPr>
      <p:grpSp>
        <p:nvGrpSpPr>
          <p:cNvPr id="133" name="Group 132">
            <a:extLst>
              <a:ext uri="{FF2B5EF4-FFF2-40B4-BE49-F238E27FC236}">
                <a16:creationId xmlns:a16="http://schemas.microsoft.com/office/drawing/2014/main" id="{57AB0042-7F26-D9FD-F6FF-0611F4B494BF}"/>
              </a:ext>
            </a:extLst>
          </p:cNvPr>
          <p:cNvGrpSpPr/>
          <p:nvPr/>
        </p:nvGrpSpPr>
        <p:grpSpPr>
          <a:xfrm>
            <a:off x="9712392" y="3635332"/>
            <a:ext cx="1226969" cy="1317668"/>
            <a:chOff x="9445692" y="2496040"/>
            <a:chExt cx="1226969" cy="1317668"/>
          </a:xfrm>
        </p:grpSpPr>
        <p:sp>
          <p:nvSpPr>
            <p:cNvPr id="132" name="Oval 131">
              <a:extLst>
                <a:ext uri="{FF2B5EF4-FFF2-40B4-BE49-F238E27FC236}">
                  <a16:creationId xmlns:a16="http://schemas.microsoft.com/office/drawing/2014/main" id="{7E74E957-EBDB-B721-C580-55995A5AE388}"/>
                </a:ext>
              </a:extLst>
            </p:cNvPr>
            <p:cNvSpPr/>
            <p:nvPr/>
          </p:nvSpPr>
          <p:spPr>
            <a:xfrm rot="19330586" flipV="1">
              <a:off x="9501486" y="3210899"/>
              <a:ext cx="1171175" cy="602809"/>
            </a:xfrm>
            <a:prstGeom prst="ellips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a:extLst>
                <a:ext uri="{FF2B5EF4-FFF2-40B4-BE49-F238E27FC236}">
                  <a16:creationId xmlns:a16="http://schemas.microsoft.com/office/drawing/2014/main" id="{C06B4A87-27C5-B418-D2F2-12E941690909}"/>
                </a:ext>
              </a:extLst>
            </p:cNvPr>
            <p:cNvSpPr/>
            <p:nvPr/>
          </p:nvSpPr>
          <p:spPr>
            <a:xfrm rot="2269414">
              <a:off x="9445692" y="2496040"/>
              <a:ext cx="1171175" cy="602809"/>
            </a:xfrm>
            <a:prstGeom prst="ellips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1EC74922-9CF3-155F-913A-85BD16B5930C}"/>
              </a:ext>
            </a:extLst>
          </p:cNvPr>
          <p:cNvSpPr>
            <a:spLocks noGrp="1"/>
          </p:cNvSpPr>
          <p:nvPr>
            <p:ph type="title"/>
          </p:nvPr>
        </p:nvSpPr>
        <p:spPr/>
        <p:txBody>
          <a:bodyPr/>
          <a:lstStyle/>
          <a:p>
            <a:r>
              <a:rPr lang="en-US"/>
              <a:t>Some Complications…</a:t>
            </a:r>
          </a:p>
        </p:txBody>
      </p:sp>
      <p:sp>
        <p:nvSpPr>
          <p:cNvPr id="4" name="Slide Number Placeholder 3">
            <a:extLst>
              <a:ext uri="{FF2B5EF4-FFF2-40B4-BE49-F238E27FC236}">
                <a16:creationId xmlns:a16="http://schemas.microsoft.com/office/drawing/2014/main" id="{CD65E177-84D5-0061-D896-C303F6B349D8}"/>
              </a:ext>
            </a:extLst>
          </p:cNvPr>
          <p:cNvSpPr>
            <a:spLocks noGrp="1"/>
          </p:cNvSpPr>
          <p:nvPr>
            <p:ph type="sldNum" sz="quarter" idx="12"/>
          </p:nvPr>
        </p:nvSpPr>
        <p:spPr/>
        <p:txBody>
          <a:bodyPr/>
          <a:lstStyle/>
          <a:p>
            <a:fld id="{B0512EA2-30EC-4E42-9D99-67A89FA603D9}" type="slidenum">
              <a:rPr lang="en-US" smtClean="0"/>
              <a:pPr/>
              <a:t>11</a:t>
            </a:fld>
            <a:endParaRPr lang="en-US"/>
          </a:p>
        </p:txBody>
      </p:sp>
      <p:grpSp>
        <p:nvGrpSpPr>
          <p:cNvPr id="50" name="Group 49">
            <a:extLst>
              <a:ext uri="{FF2B5EF4-FFF2-40B4-BE49-F238E27FC236}">
                <a16:creationId xmlns:a16="http://schemas.microsoft.com/office/drawing/2014/main" id="{4E22AEDD-E3C2-F283-3368-874D4CB5E48A}"/>
              </a:ext>
            </a:extLst>
          </p:cNvPr>
          <p:cNvGrpSpPr/>
          <p:nvPr/>
        </p:nvGrpSpPr>
        <p:grpSpPr>
          <a:xfrm>
            <a:off x="8445726" y="3239090"/>
            <a:ext cx="3022374" cy="1130542"/>
            <a:chOff x="8179026" y="2480798"/>
            <a:chExt cx="3022374" cy="1130542"/>
          </a:xfrm>
        </p:grpSpPr>
        <p:pic>
          <p:nvPicPr>
            <p:cNvPr id="101" name="Graphic 100" descr="Scissors with solid fill">
              <a:extLst>
                <a:ext uri="{FF2B5EF4-FFF2-40B4-BE49-F238E27FC236}">
                  <a16:creationId xmlns:a16="http://schemas.microsoft.com/office/drawing/2014/main" id="{B1E32388-7093-EC54-03FA-60AA068DAE6C}"/>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413005" y="2480798"/>
              <a:ext cx="548640" cy="548640"/>
            </a:xfrm>
            <a:prstGeom prst="rect">
              <a:avLst/>
            </a:prstGeom>
          </p:spPr>
        </p:pic>
        <p:pic>
          <p:nvPicPr>
            <p:cNvPr id="129" name="Graphic 128" descr="Scissors with solid fill">
              <a:extLst>
                <a:ext uri="{FF2B5EF4-FFF2-40B4-BE49-F238E27FC236}">
                  <a16:creationId xmlns:a16="http://schemas.microsoft.com/office/drawing/2014/main" id="{9FC3FB6F-549F-1CA7-D1DE-D59DB5580E52}"/>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179026" y="3062700"/>
              <a:ext cx="548640" cy="548640"/>
            </a:xfrm>
            <a:prstGeom prst="rect">
              <a:avLst/>
            </a:prstGeom>
          </p:spPr>
        </p:pic>
        <p:pic>
          <p:nvPicPr>
            <p:cNvPr id="130" name="Graphic 129" descr="Scissors with solid fill">
              <a:extLst>
                <a:ext uri="{FF2B5EF4-FFF2-40B4-BE49-F238E27FC236}">
                  <a16:creationId xmlns:a16="http://schemas.microsoft.com/office/drawing/2014/main" id="{D73BF228-AB15-414B-802D-97C83DB23D3F}"/>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652760" y="3048000"/>
              <a:ext cx="548640" cy="548640"/>
            </a:xfrm>
            <a:prstGeom prst="rect">
              <a:avLst/>
            </a:prstGeom>
          </p:spPr>
        </p:pic>
      </p:grpSp>
      <p:cxnSp>
        <p:nvCxnSpPr>
          <p:cNvPr id="5" name="Straight Arrow Connector 4">
            <a:extLst>
              <a:ext uri="{FF2B5EF4-FFF2-40B4-BE49-F238E27FC236}">
                <a16:creationId xmlns:a16="http://schemas.microsoft.com/office/drawing/2014/main" id="{B26F7D62-7FE1-9DB4-FA7D-3CE11DDB13D9}"/>
              </a:ext>
            </a:extLst>
          </p:cNvPr>
          <p:cNvCxnSpPr>
            <a:cxnSpLocks/>
          </p:cNvCxnSpPr>
          <p:nvPr/>
        </p:nvCxnSpPr>
        <p:spPr>
          <a:xfrm>
            <a:off x="11222278" y="4334602"/>
            <a:ext cx="360248" cy="0"/>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EE95DDC5-4B9E-B53A-6258-0CF346FA93F7}"/>
              </a:ext>
            </a:extLst>
          </p:cNvPr>
          <p:cNvCxnSpPr>
            <a:cxnSpLocks/>
          </p:cNvCxnSpPr>
          <p:nvPr/>
        </p:nvCxnSpPr>
        <p:spPr>
          <a:xfrm flipV="1">
            <a:off x="9992320" y="4334602"/>
            <a:ext cx="772758" cy="618397"/>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093BC01E-BD8E-CA3B-5024-22D2AF61666F}"/>
              </a:ext>
            </a:extLst>
          </p:cNvPr>
          <p:cNvCxnSpPr>
            <a:cxnSpLocks/>
          </p:cNvCxnSpPr>
          <p:nvPr/>
        </p:nvCxnSpPr>
        <p:spPr>
          <a:xfrm>
            <a:off x="9995414" y="3732452"/>
            <a:ext cx="769664" cy="602150"/>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B288E039-7BFB-33DA-2A27-5B4254B2041A}"/>
              </a:ext>
            </a:extLst>
          </p:cNvPr>
          <p:cNvCxnSpPr>
            <a:cxnSpLocks/>
          </p:cNvCxnSpPr>
          <p:nvPr/>
        </p:nvCxnSpPr>
        <p:spPr>
          <a:xfrm flipV="1">
            <a:off x="8767439" y="3732452"/>
            <a:ext cx="770775" cy="604763"/>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1CBDAE6E-A7EE-FA28-EA22-F5E9A5BC8112}"/>
              </a:ext>
            </a:extLst>
          </p:cNvPr>
          <p:cNvCxnSpPr>
            <a:cxnSpLocks/>
          </p:cNvCxnSpPr>
          <p:nvPr/>
        </p:nvCxnSpPr>
        <p:spPr>
          <a:xfrm>
            <a:off x="8767439" y="4337215"/>
            <a:ext cx="767681" cy="615784"/>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4D93DB53-7F29-11C8-AA95-400F46710933}"/>
              </a:ext>
            </a:extLst>
          </p:cNvPr>
          <p:cNvGrpSpPr/>
          <p:nvPr/>
        </p:nvGrpSpPr>
        <p:grpSpPr>
          <a:xfrm>
            <a:off x="6850167" y="3498523"/>
            <a:ext cx="4372613" cy="1683077"/>
            <a:chOff x="6582839" y="2355523"/>
            <a:chExt cx="4372613" cy="1683077"/>
          </a:xfrm>
        </p:grpSpPr>
        <p:sp>
          <p:nvSpPr>
            <p:cNvPr id="14" name="Oval 13">
              <a:extLst>
                <a:ext uri="{FF2B5EF4-FFF2-40B4-BE49-F238E27FC236}">
                  <a16:creationId xmlns:a16="http://schemas.microsoft.com/office/drawing/2014/main" id="{F062AA5E-A902-9D8D-6928-BCFE3E68FE18}"/>
                </a:ext>
              </a:extLst>
            </p:cNvPr>
            <p:cNvSpPr>
              <a:spLocks noChangeAspect="1"/>
            </p:cNvSpPr>
            <p:nvPr/>
          </p:nvSpPr>
          <p:spPr>
            <a:xfrm>
              <a:off x="6582839" y="2355523"/>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1</a:t>
              </a:r>
            </a:p>
          </p:txBody>
        </p:sp>
        <p:sp>
          <p:nvSpPr>
            <p:cNvPr id="15" name="Oval 14">
              <a:extLst>
                <a:ext uri="{FF2B5EF4-FFF2-40B4-BE49-F238E27FC236}">
                  <a16:creationId xmlns:a16="http://schemas.microsoft.com/office/drawing/2014/main" id="{66F45194-F285-3A63-D8E2-8C5698342F46}"/>
                </a:ext>
              </a:extLst>
            </p:cNvPr>
            <p:cNvSpPr>
              <a:spLocks noChangeAspect="1"/>
            </p:cNvSpPr>
            <p:nvPr/>
          </p:nvSpPr>
          <p:spPr>
            <a:xfrm>
              <a:off x="6588061" y="3581400"/>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2</a:t>
              </a:r>
            </a:p>
          </p:txBody>
        </p:sp>
        <p:sp>
          <p:nvSpPr>
            <p:cNvPr id="16" name="Oval 15">
              <a:extLst>
                <a:ext uri="{FF2B5EF4-FFF2-40B4-BE49-F238E27FC236}">
                  <a16:creationId xmlns:a16="http://schemas.microsoft.com/office/drawing/2014/main" id="{1BED391D-8C99-4180-41C8-9C8AACCBDC73}"/>
                </a:ext>
              </a:extLst>
            </p:cNvPr>
            <p:cNvSpPr>
              <a:spLocks noChangeAspect="1"/>
            </p:cNvSpPr>
            <p:nvPr/>
          </p:nvSpPr>
          <p:spPr>
            <a:xfrm>
              <a:off x="8043413" y="2965616"/>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3</a:t>
              </a:r>
            </a:p>
          </p:txBody>
        </p:sp>
        <p:sp>
          <p:nvSpPr>
            <p:cNvPr id="18" name="Oval 17">
              <a:extLst>
                <a:ext uri="{FF2B5EF4-FFF2-40B4-BE49-F238E27FC236}">
                  <a16:creationId xmlns:a16="http://schemas.microsoft.com/office/drawing/2014/main" id="{5F98872B-38F9-703F-AFBC-20738DBF90CC}"/>
                </a:ext>
              </a:extLst>
            </p:cNvPr>
            <p:cNvSpPr>
              <a:spLocks noChangeAspect="1"/>
            </p:cNvSpPr>
            <p:nvPr/>
          </p:nvSpPr>
          <p:spPr>
            <a:xfrm>
              <a:off x="9271388" y="2360853"/>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4</a:t>
              </a:r>
            </a:p>
          </p:txBody>
        </p:sp>
        <p:sp>
          <p:nvSpPr>
            <p:cNvPr id="19" name="Oval 18">
              <a:extLst>
                <a:ext uri="{FF2B5EF4-FFF2-40B4-BE49-F238E27FC236}">
                  <a16:creationId xmlns:a16="http://schemas.microsoft.com/office/drawing/2014/main" id="{2D816FB9-EACE-B1FB-252D-302C76DE8202}"/>
                </a:ext>
              </a:extLst>
            </p:cNvPr>
            <p:cNvSpPr>
              <a:spLocks noChangeAspect="1"/>
            </p:cNvSpPr>
            <p:nvPr/>
          </p:nvSpPr>
          <p:spPr>
            <a:xfrm>
              <a:off x="9268294" y="3581400"/>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5</a:t>
              </a:r>
            </a:p>
          </p:txBody>
        </p:sp>
        <p:sp>
          <p:nvSpPr>
            <p:cNvPr id="20" name="Oval 19">
              <a:extLst>
                <a:ext uri="{FF2B5EF4-FFF2-40B4-BE49-F238E27FC236}">
                  <a16:creationId xmlns:a16="http://schemas.microsoft.com/office/drawing/2014/main" id="{5844F96A-D7E6-2662-1F50-0C4EE1E80364}"/>
                </a:ext>
              </a:extLst>
            </p:cNvPr>
            <p:cNvSpPr>
              <a:spLocks noChangeAspect="1"/>
            </p:cNvSpPr>
            <p:nvPr/>
          </p:nvSpPr>
          <p:spPr>
            <a:xfrm>
              <a:off x="10498252" y="2963003"/>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6</a:t>
              </a:r>
            </a:p>
          </p:txBody>
        </p:sp>
      </p:grpSp>
      <p:cxnSp>
        <p:nvCxnSpPr>
          <p:cNvPr id="21" name="Straight Arrow Connector 20">
            <a:extLst>
              <a:ext uri="{FF2B5EF4-FFF2-40B4-BE49-F238E27FC236}">
                <a16:creationId xmlns:a16="http://schemas.microsoft.com/office/drawing/2014/main" id="{A93D7FC3-14AB-1ACF-FF84-929926D1BA7A}"/>
              </a:ext>
            </a:extLst>
          </p:cNvPr>
          <p:cNvCxnSpPr>
            <a:cxnSpLocks/>
            <a:stCxn id="14" idx="6"/>
            <a:endCxn id="16" idx="2"/>
          </p:cNvCxnSpPr>
          <p:nvPr/>
        </p:nvCxnSpPr>
        <p:spPr>
          <a:xfrm>
            <a:off x="7307367" y="3727123"/>
            <a:ext cx="1003374" cy="61009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3C039FF1-3875-6B1F-EE4A-739CD367DF56}"/>
              </a:ext>
            </a:extLst>
          </p:cNvPr>
          <p:cNvSpPr txBox="1"/>
          <p:nvPr/>
        </p:nvSpPr>
        <p:spPr>
          <a:xfrm>
            <a:off x="11530598" y="4119927"/>
            <a:ext cx="641522" cy="400110"/>
          </a:xfrm>
          <a:prstGeom prst="rect">
            <a:avLst/>
          </a:prstGeom>
          <a:noFill/>
        </p:spPr>
        <p:txBody>
          <a:bodyPr wrap="none" rtlCol="0">
            <a:spAutoFit/>
          </a:bodyPr>
          <a:lstStyle/>
          <a:p>
            <a:r>
              <a:rPr lang="en-US" sz="2000"/>
              <a:t>sink</a:t>
            </a:r>
          </a:p>
        </p:txBody>
      </p:sp>
      <p:grpSp>
        <p:nvGrpSpPr>
          <p:cNvPr id="23" name="Group 22">
            <a:extLst>
              <a:ext uri="{FF2B5EF4-FFF2-40B4-BE49-F238E27FC236}">
                <a16:creationId xmlns:a16="http://schemas.microsoft.com/office/drawing/2014/main" id="{B08C5B67-34D7-AEB2-18E3-1E28A653332E}"/>
              </a:ext>
            </a:extLst>
          </p:cNvPr>
          <p:cNvGrpSpPr/>
          <p:nvPr/>
        </p:nvGrpSpPr>
        <p:grpSpPr>
          <a:xfrm>
            <a:off x="7312589" y="4337215"/>
            <a:ext cx="2223033" cy="615784"/>
            <a:chOff x="7846980" y="4971869"/>
            <a:chExt cx="2223033" cy="615784"/>
          </a:xfrm>
        </p:grpSpPr>
        <p:cxnSp>
          <p:nvCxnSpPr>
            <p:cNvPr id="24" name="Straight Arrow Connector 23">
              <a:extLst>
                <a:ext uri="{FF2B5EF4-FFF2-40B4-BE49-F238E27FC236}">
                  <a16:creationId xmlns:a16="http://schemas.microsoft.com/office/drawing/2014/main" id="{5CE05A04-ABB9-6975-43BB-4AC45A2541C6}"/>
                </a:ext>
              </a:extLst>
            </p:cNvPr>
            <p:cNvCxnSpPr>
              <a:cxnSpLocks/>
            </p:cNvCxnSpPr>
            <p:nvPr/>
          </p:nvCxnSpPr>
          <p:spPr>
            <a:xfrm flipV="1">
              <a:off x="7846980" y="4971869"/>
              <a:ext cx="998152" cy="61578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2B91BD9-A93B-5399-6425-AC764416E945}"/>
                </a:ext>
              </a:extLst>
            </p:cNvPr>
            <p:cNvCxnSpPr>
              <a:cxnSpLocks/>
            </p:cNvCxnSpPr>
            <p:nvPr/>
          </p:nvCxnSpPr>
          <p:spPr>
            <a:xfrm>
              <a:off x="7846980" y="5587653"/>
              <a:ext cx="222303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6" name="Group 25">
            <a:extLst>
              <a:ext uri="{FF2B5EF4-FFF2-40B4-BE49-F238E27FC236}">
                <a16:creationId xmlns:a16="http://schemas.microsoft.com/office/drawing/2014/main" id="{D16AB07A-B588-6B36-1319-668D6C827A94}"/>
              </a:ext>
            </a:extLst>
          </p:cNvPr>
          <p:cNvGrpSpPr/>
          <p:nvPr/>
        </p:nvGrpSpPr>
        <p:grpSpPr>
          <a:xfrm>
            <a:off x="5609381" y="4730901"/>
            <a:ext cx="1250393" cy="400110"/>
            <a:chOff x="5342053" y="3587901"/>
            <a:chExt cx="1250393" cy="400110"/>
          </a:xfrm>
        </p:grpSpPr>
        <p:sp>
          <p:nvSpPr>
            <p:cNvPr id="27" name="TextBox 26">
              <a:extLst>
                <a:ext uri="{FF2B5EF4-FFF2-40B4-BE49-F238E27FC236}">
                  <a16:creationId xmlns:a16="http://schemas.microsoft.com/office/drawing/2014/main" id="{8B29B08D-3B93-D2D3-35A4-90F292748C2E}"/>
                </a:ext>
              </a:extLst>
            </p:cNvPr>
            <p:cNvSpPr txBox="1"/>
            <p:nvPr/>
          </p:nvSpPr>
          <p:spPr>
            <a:xfrm>
              <a:off x="5342053" y="3587901"/>
              <a:ext cx="954107" cy="400110"/>
            </a:xfrm>
            <a:prstGeom prst="rect">
              <a:avLst/>
            </a:prstGeom>
            <a:noFill/>
          </p:spPr>
          <p:txBody>
            <a:bodyPr wrap="none" rtlCol="0">
              <a:spAutoFit/>
            </a:bodyPr>
            <a:lstStyle/>
            <a:p>
              <a:r>
                <a:rPr lang="en-US" sz="2000">
                  <a:solidFill>
                    <a:srgbClr val="FF0000"/>
                  </a:solidFill>
                </a:rPr>
                <a:t>source</a:t>
              </a:r>
            </a:p>
          </p:txBody>
        </p:sp>
        <p:cxnSp>
          <p:nvCxnSpPr>
            <p:cNvPr id="28" name="Straight Arrow Connector 27">
              <a:extLst>
                <a:ext uri="{FF2B5EF4-FFF2-40B4-BE49-F238E27FC236}">
                  <a16:creationId xmlns:a16="http://schemas.microsoft.com/office/drawing/2014/main" id="{2E8164BA-8CEA-97C7-4F79-4D2A983EEF5B}"/>
                </a:ext>
              </a:extLst>
            </p:cNvPr>
            <p:cNvCxnSpPr>
              <a:cxnSpLocks/>
            </p:cNvCxnSpPr>
            <p:nvPr/>
          </p:nvCxnSpPr>
          <p:spPr>
            <a:xfrm>
              <a:off x="6244974" y="3810000"/>
              <a:ext cx="347472"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49" name="Content Placeholder 2">
            <a:extLst>
              <a:ext uri="{FF2B5EF4-FFF2-40B4-BE49-F238E27FC236}">
                <a16:creationId xmlns:a16="http://schemas.microsoft.com/office/drawing/2014/main" id="{A98EC3C4-602F-4FAA-1A59-A695E27BBC5B}"/>
              </a:ext>
            </a:extLst>
          </p:cNvPr>
          <p:cNvSpPr>
            <a:spLocks noGrp="1"/>
          </p:cNvSpPr>
          <p:nvPr>
            <p:ph idx="1"/>
          </p:nvPr>
        </p:nvSpPr>
        <p:spPr>
          <a:xfrm>
            <a:off x="0" y="1939926"/>
            <a:ext cx="7644318" cy="2200606"/>
          </a:xfrm>
        </p:spPr>
        <p:txBody>
          <a:bodyPr>
            <a:normAutofit/>
          </a:bodyPr>
          <a:lstStyle/>
          <a:p>
            <a:r>
              <a:rPr lang="en-US" sz="2400"/>
              <a:t>Not all refinements can effectively remove false flows</a:t>
            </a:r>
          </a:p>
          <a:p>
            <a:r>
              <a:rPr lang="en-US" sz="2400"/>
              <a:t>Given a false flow, there can exist multiple effective cuts to remove it. Which one works better?</a:t>
            </a:r>
          </a:p>
          <a:p>
            <a:r>
              <a:rPr lang="en-US" sz="2400"/>
              <a:t>Sometimes, we need to make multiple cuts    together to remove a false taint</a:t>
            </a:r>
          </a:p>
        </p:txBody>
      </p:sp>
      <p:grpSp>
        <p:nvGrpSpPr>
          <p:cNvPr id="63" name="Group 62">
            <a:extLst>
              <a:ext uri="{FF2B5EF4-FFF2-40B4-BE49-F238E27FC236}">
                <a16:creationId xmlns:a16="http://schemas.microsoft.com/office/drawing/2014/main" id="{04D520F5-4EDD-2B07-AC1F-57B72376E9AD}"/>
              </a:ext>
            </a:extLst>
          </p:cNvPr>
          <p:cNvGrpSpPr/>
          <p:nvPr/>
        </p:nvGrpSpPr>
        <p:grpSpPr>
          <a:xfrm>
            <a:off x="7384309" y="2609910"/>
            <a:ext cx="1903209" cy="400110"/>
            <a:chOff x="5143500" y="4378375"/>
            <a:chExt cx="1903209" cy="400110"/>
          </a:xfrm>
        </p:grpSpPr>
        <p:cxnSp>
          <p:nvCxnSpPr>
            <p:cNvPr id="64" name="Straight Arrow Connector 63">
              <a:extLst>
                <a:ext uri="{FF2B5EF4-FFF2-40B4-BE49-F238E27FC236}">
                  <a16:creationId xmlns:a16="http://schemas.microsoft.com/office/drawing/2014/main" id="{A5363D87-BEFA-2919-83BC-24C1932F381A}"/>
                </a:ext>
              </a:extLst>
            </p:cNvPr>
            <p:cNvCxnSpPr>
              <a:cxnSpLocks/>
            </p:cNvCxnSpPr>
            <p:nvPr/>
          </p:nvCxnSpPr>
          <p:spPr>
            <a:xfrm>
              <a:off x="5143500" y="4578430"/>
              <a:ext cx="343087"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42C85435-857B-E06A-86EC-1E814C1156DA}"/>
                </a:ext>
              </a:extLst>
            </p:cNvPr>
            <p:cNvSpPr txBox="1"/>
            <p:nvPr/>
          </p:nvSpPr>
          <p:spPr>
            <a:xfrm>
              <a:off x="5420495" y="4378375"/>
              <a:ext cx="1626214" cy="400110"/>
            </a:xfrm>
            <a:prstGeom prst="rect">
              <a:avLst/>
            </a:prstGeom>
            <a:noFill/>
          </p:spPr>
          <p:txBody>
            <a:bodyPr wrap="none" rtlCol="0">
              <a:spAutoFit/>
            </a:bodyPr>
            <a:lstStyle/>
            <a:p>
              <a:r>
                <a:rPr lang="en-US" sz="2000"/>
                <a:t>Tainted Flow</a:t>
              </a:r>
            </a:p>
          </p:txBody>
        </p:sp>
      </p:grpSp>
      <p:grpSp>
        <p:nvGrpSpPr>
          <p:cNvPr id="66" name="Group 65">
            <a:extLst>
              <a:ext uri="{FF2B5EF4-FFF2-40B4-BE49-F238E27FC236}">
                <a16:creationId xmlns:a16="http://schemas.microsoft.com/office/drawing/2014/main" id="{DB2CC6AA-039B-CC4F-9D66-A11C6E29090E}"/>
              </a:ext>
            </a:extLst>
          </p:cNvPr>
          <p:cNvGrpSpPr/>
          <p:nvPr/>
        </p:nvGrpSpPr>
        <p:grpSpPr>
          <a:xfrm>
            <a:off x="7378255" y="2945676"/>
            <a:ext cx="1790700" cy="400110"/>
            <a:chOff x="5143500" y="4374743"/>
            <a:chExt cx="1790700" cy="400110"/>
          </a:xfrm>
        </p:grpSpPr>
        <p:cxnSp>
          <p:nvCxnSpPr>
            <p:cNvPr id="67" name="Straight Arrow Connector 66">
              <a:extLst>
                <a:ext uri="{FF2B5EF4-FFF2-40B4-BE49-F238E27FC236}">
                  <a16:creationId xmlns:a16="http://schemas.microsoft.com/office/drawing/2014/main" id="{0967863A-F218-69EC-F9E0-B6D41CB4FC0D}"/>
                </a:ext>
              </a:extLst>
            </p:cNvPr>
            <p:cNvCxnSpPr>
              <a:cxnSpLocks/>
            </p:cNvCxnSpPr>
            <p:nvPr/>
          </p:nvCxnSpPr>
          <p:spPr>
            <a:xfrm>
              <a:off x="5143500" y="4578430"/>
              <a:ext cx="343087"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CD3AEF1-0304-19CE-FA36-E1F930F5817C}"/>
                </a:ext>
              </a:extLst>
            </p:cNvPr>
            <p:cNvSpPr txBox="1"/>
            <p:nvPr/>
          </p:nvSpPr>
          <p:spPr>
            <a:xfrm>
              <a:off x="5435072" y="4374743"/>
              <a:ext cx="1499128" cy="400110"/>
            </a:xfrm>
            <a:prstGeom prst="rect">
              <a:avLst/>
            </a:prstGeom>
            <a:noFill/>
          </p:spPr>
          <p:txBody>
            <a:bodyPr wrap="none" rtlCol="0">
              <a:spAutoFit/>
            </a:bodyPr>
            <a:lstStyle/>
            <a:p>
              <a:r>
                <a:rPr lang="en-US" sz="2000"/>
                <a:t>Public Flow</a:t>
              </a:r>
            </a:p>
          </p:txBody>
        </p:sp>
      </p:grpSp>
      <p:grpSp>
        <p:nvGrpSpPr>
          <p:cNvPr id="71" name="Group 70">
            <a:extLst>
              <a:ext uri="{FF2B5EF4-FFF2-40B4-BE49-F238E27FC236}">
                <a16:creationId xmlns:a16="http://schemas.microsoft.com/office/drawing/2014/main" id="{307F1F68-2300-BF5C-6B3A-C2B66B15D47A}"/>
              </a:ext>
            </a:extLst>
          </p:cNvPr>
          <p:cNvGrpSpPr/>
          <p:nvPr/>
        </p:nvGrpSpPr>
        <p:grpSpPr>
          <a:xfrm>
            <a:off x="7380021" y="2247900"/>
            <a:ext cx="2792679" cy="400110"/>
            <a:chOff x="5143500" y="4374251"/>
            <a:chExt cx="2792679" cy="400110"/>
          </a:xfrm>
        </p:grpSpPr>
        <p:cxnSp>
          <p:nvCxnSpPr>
            <p:cNvPr id="72" name="Straight Arrow Connector 71">
              <a:extLst>
                <a:ext uri="{FF2B5EF4-FFF2-40B4-BE49-F238E27FC236}">
                  <a16:creationId xmlns:a16="http://schemas.microsoft.com/office/drawing/2014/main" id="{3F559D9B-0AF1-DAE8-882A-B77218DFFC7E}"/>
                </a:ext>
              </a:extLst>
            </p:cNvPr>
            <p:cNvCxnSpPr>
              <a:cxnSpLocks/>
            </p:cNvCxnSpPr>
            <p:nvPr/>
          </p:nvCxnSpPr>
          <p:spPr>
            <a:xfrm>
              <a:off x="5143500" y="4578430"/>
              <a:ext cx="343087" cy="0"/>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3132BDC0-1214-49A4-0A64-097D18213AB9}"/>
                </a:ext>
              </a:extLst>
            </p:cNvPr>
            <p:cNvSpPr txBox="1"/>
            <p:nvPr/>
          </p:nvSpPr>
          <p:spPr>
            <a:xfrm>
              <a:off x="5429724" y="4374251"/>
              <a:ext cx="2506455" cy="400110"/>
            </a:xfrm>
            <a:prstGeom prst="rect">
              <a:avLst/>
            </a:prstGeom>
            <a:noFill/>
          </p:spPr>
          <p:txBody>
            <a:bodyPr wrap="none" rtlCol="0">
              <a:spAutoFit/>
            </a:bodyPr>
            <a:lstStyle/>
            <a:p>
              <a:r>
                <a:rPr lang="en-US" sz="2000"/>
                <a:t>Falsely Tainted Flow</a:t>
              </a:r>
            </a:p>
          </p:txBody>
        </p:sp>
      </p:grpSp>
      <p:grpSp>
        <p:nvGrpSpPr>
          <p:cNvPr id="74" name="Group 73">
            <a:extLst>
              <a:ext uri="{FF2B5EF4-FFF2-40B4-BE49-F238E27FC236}">
                <a16:creationId xmlns:a16="http://schemas.microsoft.com/office/drawing/2014/main" id="{166DEBB9-EECD-5F0B-C68F-145DB61923A5}"/>
              </a:ext>
            </a:extLst>
          </p:cNvPr>
          <p:cNvGrpSpPr/>
          <p:nvPr/>
        </p:nvGrpSpPr>
        <p:grpSpPr>
          <a:xfrm>
            <a:off x="9563100" y="2705100"/>
            <a:ext cx="2552072" cy="548640"/>
            <a:chOff x="8696016" y="4269273"/>
            <a:chExt cx="2552072" cy="548640"/>
          </a:xfrm>
        </p:grpSpPr>
        <p:pic>
          <p:nvPicPr>
            <p:cNvPr id="75" name="Graphic 74" descr="Scissors with solid fill">
              <a:extLst>
                <a:ext uri="{FF2B5EF4-FFF2-40B4-BE49-F238E27FC236}">
                  <a16:creationId xmlns:a16="http://schemas.microsoft.com/office/drawing/2014/main" id="{FB767A13-1F5D-5390-590C-FB077496EC1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696016" y="4269273"/>
              <a:ext cx="548640" cy="548640"/>
            </a:xfrm>
            <a:prstGeom prst="rect">
              <a:avLst/>
            </a:prstGeom>
          </p:spPr>
        </p:pic>
        <p:sp>
          <p:nvSpPr>
            <p:cNvPr id="76" name="TextBox 75">
              <a:extLst>
                <a:ext uri="{FF2B5EF4-FFF2-40B4-BE49-F238E27FC236}">
                  <a16:creationId xmlns:a16="http://schemas.microsoft.com/office/drawing/2014/main" id="{D9E8CD06-C26B-DE63-F752-B5380E9F8A7F}"/>
                </a:ext>
              </a:extLst>
            </p:cNvPr>
            <p:cNvSpPr txBox="1"/>
            <p:nvPr/>
          </p:nvSpPr>
          <p:spPr>
            <a:xfrm>
              <a:off x="9139369" y="4361421"/>
              <a:ext cx="2108719" cy="400110"/>
            </a:xfrm>
            <a:prstGeom prst="rect">
              <a:avLst/>
            </a:prstGeom>
            <a:noFill/>
          </p:spPr>
          <p:txBody>
            <a:bodyPr wrap="none" rtlCol="0">
              <a:spAutoFit/>
            </a:bodyPr>
            <a:lstStyle/>
            <a:p>
              <a:r>
                <a:rPr lang="en-US" sz="2000"/>
                <a:t>Taint Refinement</a:t>
              </a:r>
            </a:p>
          </p:txBody>
        </p:sp>
      </p:grpSp>
    </p:spTree>
    <p:custDataLst>
      <p:tags r:id="rId1"/>
    </p:custDataLst>
    <p:extLst>
      <p:ext uri="{BB962C8B-B14F-4D97-AF65-F5344CB8AC3E}">
        <p14:creationId xmlns:p14="http://schemas.microsoft.com/office/powerpoint/2010/main" val="1676434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
                                            <p:txEl>
                                              <p:pRg st="2" end="2"/>
                                            </p:txEl>
                                          </p:spTgt>
                                        </p:tgtEl>
                                        <p:attrNameLst>
                                          <p:attrName>style.visibility</p:attrName>
                                        </p:attrNameLst>
                                      </p:cBhvr>
                                      <p:to>
                                        <p:strVal val="visible"/>
                                      </p:to>
                                    </p:set>
                                  </p:childTnLst>
                                </p:cTn>
                              </p:par>
                              <p:par>
                                <p:cTn id="19" presetID="9" presetClass="exit" presetSubtype="0" fill="hold" nodeType="withEffect">
                                  <p:stCondLst>
                                    <p:cond delay="0"/>
                                  </p:stCondLst>
                                  <p:childTnLst>
                                    <p:animEffect transition="out" filter="dissolve">
                                      <p:cBhvr>
                                        <p:cTn id="20" dur="500"/>
                                        <p:tgtEl>
                                          <p:spTgt spid="50"/>
                                        </p:tgtEl>
                                      </p:cBhvr>
                                    </p:animEffect>
                                    <p:set>
                                      <p:cBhvr>
                                        <p:cTn id="21" dur="1" fill="hold">
                                          <p:stCondLst>
                                            <p:cond delay="499"/>
                                          </p:stCondLst>
                                        </p:cTn>
                                        <p:tgtEl>
                                          <p:spTgt spid="50"/>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AC66E-6E85-ED2A-2822-404257C2362A}"/>
            </a:ext>
          </a:extLst>
        </p:cNvPr>
        <p:cNvGrpSpPr/>
        <p:nvPr/>
      </p:nvGrpSpPr>
      <p:grpSpPr>
        <a:xfrm>
          <a:off x="0" y="0"/>
          <a:ext cx="0" cy="0"/>
          <a:chOff x="0" y="0"/>
          <a:chExt cx="0" cy="0"/>
        </a:xfrm>
      </p:grpSpPr>
      <p:sp>
        <p:nvSpPr>
          <p:cNvPr id="41" name="Rounded Rectangle 40">
            <a:extLst>
              <a:ext uri="{FF2B5EF4-FFF2-40B4-BE49-F238E27FC236}">
                <a16:creationId xmlns:a16="http://schemas.microsoft.com/office/drawing/2014/main" id="{3BC93A2A-66BA-9131-C47A-0F6EC3FD9DAE}"/>
              </a:ext>
            </a:extLst>
          </p:cNvPr>
          <p:cNvSpPr/>
          <p:nvPr/>
        </p:nvSpPr>
        <p:spPr>
          <a:xfrm>
            <a:off x="10490632" y="3809999"/>
            <a:ext cx="1005840" cy="1446194"/>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lumMod val="75000"/>
                </a:schemeClr>
              </a:solidFill>
            </a:endParaRPr>
          </a:p>
          <a:p>
            <a:pPr algn="ctr"/>
            <a:endParaRPr lang="en-US">
              <a:solidFill>
                <a:schemeClr val="accent1">
                  <a:lumMod val="75000"/>
                </a:schemeClr>
              </a:solidFill>
            </a:endParaRPr>
          </a:p>
          <a:p>
            <a:pPr algn="ctr"/>
            <a:endParaRPr lang="en-US">
              <a:solidFill>
                <a:schemeClr val="accent1">
                  <a:lumMod val="75000"/>
                </a:schemeClr>
              </a:solidFill>
            </a:endParaRPr>
          </a:p>
          <a:p>
            <a:pPr algn="ctr"/>
            <a:endParaRPr lang="en-US">
              <a:solidFill>
                <a:schemeClr val="accent1">
                  <a:lumMod val="75000"/>
                </a:schemeClr>
              </a:solidFill>
            </a:endParaRPr>
          </a:p>
          <a:p>
            <a:pPr algn="ctr"/>
            <a:r>
              <a:rPr lang="en-US">
                <a:solidFill>
                  <a:schemeClr val="accent1">
                    <a:lumMod val="75000"/>
                  </a:schemeClr>
                </a:solidFill>
              </a:rPr>
              <a:t>current</a:t>
            </a:r>
          </a:p>
        </p:txBody>
      </p:sp>
      <p:sp>
        <p:nvSpPr>
          <p:cNvPr id="2" name="Title 1">
            <a:extLst>
              <a:ext uri="{FF2B5EF4-FFF2-40B4-BE49-F238E27FC236}">
                <a16:creationId xmlns:a16="http://schemas.microsoft.com/office/drawing/2014/main" id="{71989A75-CC30-9C0D-DFB0-757261010255}"/>
              </a:ext>
            </a:extLst>
          </p:cNvPr>
          <p:cNvSpPr>
            <a:spLocks noGrp="1"/>
          </p:cNvSpPr>
          <p:nvPr>
            <p:ph type="title"/>
          </p:nvPr>
        </p:nvSpPr>
        <p:spPr/>
        <p:txBody>
          <a:bodyPr/>
          <a:lstStyle/>
          <a:p>
            <a:r>
              <a:rPr lang="en-US"/>
              <a:t>Our Iterative Algorithm</a:t>
            </a:r>
          </a:p>
        </p:txBody>
      </p:sp>
      <p:sp>
        <p:nvSpPr>
          <p:cNvPr id="4" name="Slide Number Placeholder 3">
            <a:extLst>
              <a:ext uri="{FF2B5EF4-FFF2-40B4-BE49-F238E27FC236}">
                <a16:creationId xmlns:a16="http://schemas.microsoft.com/office/drawing/2014/main" id="{C1299226-C521-DEF9-BEBB-62F49CE8C679}"/>
              </a:ext>
            </a:extLst>
          </p:cNvPr>
          <p:cNvSpPr>
            <a:spLocks noGrp="1"/>
          </p:cNvSpPr>
          <p:nvPr>
            <p:ph type="sldNum" sz="quarter" idx="12"/>
          </p:nvPr>
        </p:nvSpPr>
        <p:spPr/>
        <p:txBody>
          <a:bodyPr/>
          <a:lstStyle/>
          <a:p>
            <a:fld id="{B0512EA2-30EC-4E42-9D99-67A89FA603D9}" type="slidenum">
              <a:rPr lang="en-US" smtClean="0"/>
              <a:pPr/>
              <a:t>12</a:t>
            </a:fld>
            <a:endParaRPr lang="en-US"/>
          </a:p>
        </p:txBody>
      </p:sp>
      <p:grpSp>
        <p:nvGrpSpPr>
          <p:cNvPr id="110" name="Group 109">
            <a:extLst>
              <a:ext uri="{FF2B5EF4-FFF2-40B4-BE49-F238E27FC236}">
                <a16:creationId xmlns:a16="http://schemas.microsoft.com/office/drawing/2014/main" id="{E99F61C2-9CD1-773D-56CC-524BE2F1F772}"/>
              </a:ext>
            </a:extLst>
          </p:cNvPr>
          <p:cNvGrpSpPr/>
          <p:nvPr/>
        </p:nvGrpSpPr>
        <p:grpSpPr>
          <a:xfrm>
            <a:off x="9992320" y="4334602"/>
            <a:ext cx="1590206" cy="618397"/>
            <a:chOff x="9992320" y="4334602"/>
            <a:chExt cx="1590206" cy="618397"/>
          </a:xfrm>
        </p:grpSpPr>
        <p:cxnSp>
          <p:nvCxnSpPr>
            <p:cNvPr id="5" name="Straight Arrow Connector 4">
              <a:extLst>
                <a:ext uri="{FF2B5EF4-FFF2-40B4-BE49-F238E27FC236}">
                  <a16:creationId xmlns:a16="http://schemas.microsoft.com/office/drawing/2014/main" id="{04BDA5F3-ECFF-0600-A0C8-DA421F1CBFDA}"/>
                </a:ext>
              </a:extLst>
            </p:cNvPr>
            <p:cNvCxnSpPr>
              <a:cxnSpLocks/>
            </p:cNvCxnSpPr>
            <p:nvPr/>
          </p:nvCxnSpPr>
          <p:spPr>
            <a:xfrm>
              <a:off x="11222278" y="4334602"/>
              <a:ext cx="360248" cy="0"/>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BD049962-D228-744E-D289-588184E92AAD}"/>
                </a:ext>
              </a:extLst>
            </p:cNvPr>
            <p:cNvCxnSpPr>
              <a:cxnSpLocks/>
            </p:cNvCxnSpPr>
            <p:nvPr/>
          </p:nvCxnSpPr>
          <p:spPr>
            <a:xfrm flipV="1">
              <a:off x="9992320" y="4334602"/>
              <a:ext cx="772758" cy="618397"/>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grpSp>
      <p:grpSp>
        <p:nvGrpSpPr>
          <p:cNvPr id="111" name="Group 110">
            <a:extLst>
              <a:ext uri="{FF2B5EF4-FFF2-40B4-BE49-F238E27FC236}">
                <a16:creationId xmlns:a16="http://schemas.microsoft.com/office/drawing/2014/main" id="{49E5A91D-B7ED-5449-14C4-E057B03299BC}"/>
              </a:ext>
            </a:extLst>
          </p:cNvPr>
          <p:cNvGrpSpPr/>
          <p:nvPr/>
        </p:nvGrpSpPr>
        <p:grpSpPr>
          <a:xfrm>
            <a:off x="8767439" y="3732452"/>
            <a:ext cx="1997639" cy="1220547"/>
            <a:chOff x="8767439" y="3732452"/>
            <a:chExt cx="1997639" cy="1220547"/>
          </a:xfrm>
        </p:grpSpPr>
        <p:cxnSp>
          <p:nvCxnSpPr>
            <p:cNvPr id="10" name="Straight Arrow Connector 9">
              <a:extLst>
                <a:ext uri="{FF2B5EF4-FFF2-40B4-BE49-F238E27FC236}">
                  <a16:creationId xmlns:a16="http://schemas.microsoft.com/office/drawing/2014/main" id="{C91BE4DA-689A-DBDB-6C01-C0FF4E3390A6}"/>
                </a:ext>
              </a:extLst>
            </p:cNvPr>
            <p:cNvCxnSpPr>
              <a:cxnSpLocks/>
            </p:cNvCxnSpPr>
            <p:nvPr/>
          </p:nvCxnSpPr>
          <p:spPr>
            <a:xfrm>
              <a:off x="9995414" y="3732452"/>
              <a:ext cx="769664" cy="602150"/>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7B5513A3-C099-DA30-59CF-7944B904C82A}"/>
                </a:ext>
              </a:extLst>
            </p:cNvPr>
            <p:cNvCxnSpPr>
              <a:cxnSpLocks/>
            </p:cNvCxnSpPr>
            <p:nvPr/>
          </p:nvCxnSpPr>
          <p:spPr>
            <a:xfrm flipV="1">
              <a:off x="8767439" y="3732452"/>
              <a:ext cx="770775" cy="604763"/>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693BFC08-C18E-7550-A68E-F23ACDACD93C}"/>
                </a:ext>
              </a:extLst>
            </p:cNvPr>
            <p:cNvCxnSpPr>
              <a:cxnSpLocks/>
            </p:cNvCxnSpPr>
            <p:nvPr/>
          </p:nvCxnSpPr>
          <p:spPr>
            <a:xfrm>
              <a:off x="8767439" y="4337215"/>
              <a:ext cx="767681" cy="615784"/>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grpSp>
      <p:sp>
        <p:nvSpPr>
          <p:cNvPr id="14" name="Oval 13">
            <a:extLst>
              <a:ext uri="{FF2B5EF4-FFF2-40B4-BE49-F238E27FC236}">
                <a16:creationId xmlns:a16="http://schemas.microsoft.com/office/drawing/2014/main" id="{7A12E25F-2213-87E2-0350-EEFF5EBF7CF8}"/>
              </a:ext>
            </a:extLst>
          </p:cNvPr>
          <p:cNvSpPr>
            <a:spLocks noChangeAspect="1"/>
          </p:cNvSpPr>
          <p:nvPr/>
        </p:nvSpPr>
        <p:spPr>
          <a:xfrm>
            <a:off x="6850167" y="3498523"/>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1</a:t>
            </a:r>
          </a:p>
        </p:txBody>
      </p:sp>
      <p:sp>
        <p:nvSpPr>
          <p:cNvPr id="15" name="Oval 14">
            <a:extLst>
              <a:ext uri="{FF2B5EF4-FFF2-40B4-BE49-F238E27FC236}">
                <a16:creationId xmlns:a16="http://schemas.microsoft.com/office/drawing/2014/main" id="{48283E4C-FA31-D479-4019-B22C77024585}"/>
              </a:ext>
            </a:extLst>
          </p:cNvPr>
          <p:cNvSpPr>
            <a:spLocks noChangeAspect="1"/>
          </p:cNvSpPr>
          <p:nvPr/>
        </p:nvSpPr>
        <p:spPr>
          <a:xfrm>
            <a:off x="6855389" y="4724400"/>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2</a:t>
            </a:r>
          </a:p>
        </p:txBody>
      </p:sp>
      <p:sp>
        <p:nvSpPr>
          <p:cNvPr id="16" name="Oval 15">
            <a:extLst>
              <a:ext uri="{FF2B5EF4-FFF2-40B4-BE49-F238E27FC236}">
                <a16:creationId xmlns:a16="http://schemas.microsoft.com/office/drawing/2014/main" id="{EB920CB7-2DB1-066B-7B8B-45A785CA38B4}"/>
              </a:ext>
            </a:extLst>
          </p:cNvPr>
          <p:cNvSpPr>
            <a:spLocks noChangeAspect="1"/>
          </p:cNvSpPr>
          <p:nvPr/>
        </p:nvSpPr>
        <p:spPr>
          <a:xfrm>
            <a:off x="8310741" y="4108616"/>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3</a:t>
            </a:r>
          </a:p>
        </p:txBody>
      </p:sp>
      <p:sp>
        <p:nvSpPr>
          <p:cNvPr id="18" name="Oval 17">
            <a:extLst>
              <a:ext uri="{FF2B5EF4-FFF2-40B4-BE49-F238E27FC236}">
                <a16:creationId xmlns:a16="http://schemas.microsoft.com/office/drawing/2014/main" id="{0E26DD48-5B6A-89B9-F85E-F0AE3F5BD985}"/>
              </a:ext>
            </a:extLst>
          </p:cNvPr>
          <p:cNvSpPr>
            <a:spLocks noChangeAspect="1"/>
          </p:cNvSpPr>
          <p:nvPr/>
        </p:nvSpPr>
        <p:spPr>
          <a:xfrm>
            <a:off x="9538716" y="3503853"/>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4</a:t>
            </a:r>
          </a:p>
        </p:txBody>
      </p:sp>
      <p:sp>
        <p:nvSpPr>
          <p:cNvPr id="19" name="Oval 18">
            <a:extLst>
              <a:ext uri="{FF2B5EF4-FFF2-40B4-BE49-F238E27FC236}">
                <a16:creationId xmlns:a16="http://schemas.microsoft.com/office/drawing/2014/main" id="{BC300FF3-B954-2613-4C27-642D9288E765}"/>
              </a:ext>
            </a:extLst>
          </p:cNvPr>
          <p:cNvSpPr>
            <a:spLocks noChangeAspect="1"/>
          </p:cNvSpPr>
          <p:nvPr/>
        </p:nvSpPr>
        <p:spPr>
          <a:xfrm>
            <a:off x="9535622" y="4724400"/>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5</a:t>
            </a:r>
          </a:p>
        </p:txBody>
      </p:sp>
      <p:sp>
        <p:nvSpPr>
          <p:cNvPr id="20" name="Oval 19">
            <a:extLst>
              <a:ext uri="{FF2B5EF4-FFF2-40B4-BE49-F238E27FC236}">
                <a16:creationId xmlns:a16="http://schemas.microsoft.com/office/drawing/2014/main" id="{99341628-6C63-192B-041B-130CD2BA057A}"/>
              </a:ext>
            </a:extLst>
          </p:cNvPr>
          <p:cNvSpPr>
            <a:spLocks noChangeAspect="1"/>
          </p:cNvSpPr>
          <p:nvPr/>
        </p:nvSpPr>
        <p:spPr>
          <a:xfrm>
            <a:off x="10765580" y="4106003"/>
            <a:ext cx="457200" cy="4572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6</a:t>
            </a:r>
          </a:p>
        </p:txBody>
      </p:sp>
      <p:cxnSp>
        <p:nvCxnSpPr>
          <p:cNvPr id="21" name="Straight Arrow Connector 20">
            <a:extLst>
              <a:ext uri="{FF2B5EF4-FFF2-40B4-BE49-F238E27FC236}">
                <a16:creationId xmlns:a16="http://schemas.microsoft.com/office/drawing/2014/main" id="{17B29BE2-8609-0E35-96ED-96A951209616}"/>
              </a:ext>
            </a:extLst>
          </p:cNvPr>
          <p:cNvCxnSpPr>
            <a:cxnSpLocks/>
            <a:stCxn id="14" idx="6"/>
            <a:endCxn id="16" idx="2"/>
          </p:cNvCxnSpPr>
          <p:nvPr/>
        </p:nvCxnSpPr>
        <p:spPr>
          <a:xfrm>
            <a:off x="7307367" y="3727123"/>
            <a:ext cx="1003374" cy="61009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987128DB-062C-94EC-1733-202779D18C61}"/>
              </a:ext>
            </a:extLst>
          </p:cNvPr>
          <p:cNvSpPr txBox="1"/>
          <p:nvPr/>
        </p:nvSpPr>
        <p:spPr>
          <a:xfrm>
            <a:off x="11530598" y="4119927"/>
            <a:ext cx="641522" cy="400110"/>
          </a:xfrm>
          <a:prstGeom prst="rect">
            <a:avLst/>
          </a:prstGeom>
          <a:noFill/>
        </p:spPr>
        <p:txBody>
          <a:bodyPr wrap="none" rtlCol="0">
            <a:spAutoFit/>
          </a:bodyPr>
          <a:lstStyle/>
          <a:p>
            <a:r>
              <a:rPr lang="en-US" sz="2000"/>
              <a:t>sink</a:t>
            </a:r>
          </a:p>
        </p:txBody>
      </p:sp>
      <p:grpSp>
        <p:nvGrpSpPr>
          <p:cNvPr id="23" name="Group 22">
            <a:extLst>
              <a:ext uri="{FF2B5EF4-FFF2-40B4-BE49-F238E27FC236}">
                <a16:creationId xmlns:a16="http://schemas.microsoft.com/office/drawing/2014/main" id="{FDA641E8-2341-40E2-FBDF-23DFFEF6C5FA}"/>
              </a:ext>
            </a:extLst>
          </p:cNvPr>
          <p:cNvGrpSpPr/>
          <p:nvPr/>
        </p:nvGrpSpPr>
        <p:grpSpPr>
          <a:xfrm>
            <a:off x="7312589" y="4337215"/>
            <a:ext cx="2223033" cy="615784"/>
            <a:chOff x="7846980" y="4971869"/>
            <a:chExt cx="2223033" cy="615784"/>
          </a:xfrm>
        </p:grpSpPr>
        <p:cxnSp>
          <p:nvCxnSpPr>
            <p:cNvPr id="24" name="Straight Arrow Connector 23">
              <a:extLst>
                <a:ext uri="{FF2B5EF4-FFF2-40B4-BE49-F238E27FC236}">
                  <a16:creationId xmlns:a16="http://schemas.microsoft.com/office/drawing/2014/main" id="{D9BFF7BF-209A-F1FB-4147-A5AB8279B45D}"/>
                </a:ext>
              </a:extLst>
            </p:cNvPr>
            <p:cNvCxnSpPr>
              <a:cxnSpLocks/>
            </p:cNvCxnSpPr>
            <p:nvPr/>
          </p:nvCxnSpPr>
          <p:spPr>
            <a:xfrm flipV="1">
              <a:off x="7846980" y="4971869"/>
              <a:ext cx="998152" cy="615784"/>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75091C68-FA9B-FC47-B847-8134EA34BB0D}"/>
                </a:ext>
              </a:extLst>
            </p:cNvPr>
            <p:cNvCxnSpPr>
              <a:cxnSpLocks/>
            </p:cNvCxnSpPr>
            <p:nvPr/>
          </p:nvCxnSpPr>
          <p:spPr>
            <a:xfrm>
              <a:off x="7846980" y="5587653"/>
              <a:ext cx="2223033"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26" name="Group 25">
            <a:extLst>
              <a:ext uri="{FF2B5EF4-FFF2-40B4-BE49-F238E27FC236}">
                <a16:creationId xmlns:a16="http://schemas.microsoft.com/office/drawing/2014/main" id="{BDACB86B-6A56-A2F9-4D0F-56F88CD9DEF6}"/>
              </a:ext>
            </a:extLst>
          </p:cNvPr>
          <p:cNvGrpSpPr/>
          <p:nvPr/>
        </p:nvGrpSpPr>
        <p:grpSpPr>
          <a:xfrm>
            <a:off x="5609381" y="4730901"/>
            <a:ext cx="1250393" cy="400110"/>
            <a:chOff x="5342053" y="3587901"/>
            <a:chExt cx="1250393" cy="400110"/>
          </a:xfrm>
        </p:grpSpPr>
        <p:sp>
          <p:nvSpPr>
            <p:cNvPr id="27" name="TextBox 26">
              <a:extLst>
                <a:ext uri="{FF2B5EF4-FFF2-40B4-BE49-F238E27FC236}">
                  <a16:creationId xmlns:a16="http://schemas.microsoft.com/office/drawing/2014/main" id="{127B9130-2B34-BBA3-24FC-82AE5A7CB3F7}"/>
                </a:ext>
              </a:extLst>
            </p:cNvPr>
            <p:cNvSpPr txBox="1"/>
            <p:nvPr/>
          </p:nvSpPr>
          <p:spPr>
            <a:xfrm>
              <a:off x="5342053" y="3587901"/>
              <a:ext cx="954107" cy="400110"/>
            </a:xfrm>
            <a:prstGeom prst="rect">
              <a:avLst/>
            </a:prstGeom>
            <a:noFill/>
          </p:spPr>
          <p:txBody>
            <a:bodyPr wrap="none" rtlCol="0">
              <a:spAutoFit/>
            </a:bodyPr>
            <a:lstStyle/>
            <a:p>
              <a:r>
                <a:rPr lang="en-US" sz="2000">
                  <a:solidFill>
                    <a:srgbClr val="FF0000"/>
                  </a:solidFill>
                </a:rPr>
                <a:t>source</a:t>
              </a:r>
            </a:p>
          </p:txBody>
        </p:sp>
        <p:cxnSp>
          <p:nvCxnSpPr>
            <p:cNvPr id="28" name="Straight Arrow Connector 27">
              <a:extLst>
                <a:ext uri="{FF2B5EF4-FFF2-40B4-BE49-F238E27FC236}">
                  <a16:creationId xmlns:a16="http://schemas.microsoft.com/office/drawing/2014/main" id="{C0FA15BE-292A-EF27-871E-433C821F24E1}"/>
                </a:ext>
              </a:extLst>
            </p:cNvPr>
            <p:cNvCxnSpPr>
              <a:cxnSpLocks/>
            </p:cNvCxnSpPr>
            <p:nvPr/>
          </p:nvCxnSpPr>
          <p:spPr>
            <a:xfrm>
              <a:off x="6244974" y="3810000"/>
              <a:ext cx="347472"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3" name="Group 62">
            <a:extLst>
              <a:ext uri="{FF2B5EF4-FFF2-40B4-BE49-F238E27FC236}">
                <a16:creationId xmlns:a16="http://schemas.microsoft.com/office/drawing/2014/main" id="{4F2008B6-D508-9B49-6EE0-95111E2930C6}"/>
              </a:ext>
            </a:extLst>
          </p:cNvPr>
          <p:cNvGrpSpPr/>
          <p:nvPr/>
        </p:nvGrpSpPr>
        <p:grpSpPr>
          <a:xfrm>
            <a:off x="7384309" y="2609910"/>
            <a:ext cx="1903209" cy="400110"/>
            <a:chOff x="5143500" y="4378375"/>
            <a:chExt cx="1903209" cy="400110"/>
          </a:xfrm>
        </p:grpSpPr>
        <p:cxnSp>
          <p:nvCxnSpPr>
            <p:cNvPr id="64" name="Straight Arrow Connector 63">
              <a:extLst>
                <a:ext uri="{FF2B5EF4-FFF2-40B4-BE49-F238E27FC236}">
                  <a16:creationId xmlns:a16="http://schemas.microsoft.com/office/drawing/2014/main" id="{1EB97DCD-E056-BF5D-60D1-BBAED8A7479C}"/>
                </a:ext>
              </a:extLst>
            </p:cNvPr>
            <p:cNvCxnSpPr>
              <a:cxnSpLocks/>
            </p:cNvCxnSpPr>
            <p:nvPr/>
          </p:nvCxnSpPr>
          <p:spPr>
            <a:xfrm>
              <a:off x="5143500" y="4578430"/>
              <a:ext cx="343087" cy="0"/>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05B4E5B5-3333-93D7-51F9-BEEB2CE7EF44}"/>
                </a:ext>
              </a:extLst>
            </p:cNvPr>
            <p:cNvSpPr txBox="1"/>
            <p:nvPr/>
          </p:nvSpPr>
          <p:spPr>
            <a:xfrm>
              <a:off x="5420495" y="4378375"/>
              <a:ext cx="1626214" cy="400110"/>
            </a:xfrm>
            <a:prstGeom prst="rect">
              <a:avLst/>
            </a:prstGeom>
            <a:noFill/>
          </p:spPr>
          <p:txBody>
            <a:bodyPr wrap="none" rtlCol="0">
              <a:spAutoFit/>
            </a:bodyPr>
            <a:lstStyle/>
            <a:p>
              <a:r>
                <a:rPr lang="en-US" sz="2000"/>
                <a:t>Tainted Flow</a:t>
              </a:r>
            </a:p>
          </p:txBody>
        </p:sp>
      </p:grpSp>
      <p:grpSp>
        <p:nvGrpSpPr>
          <p:cNvPr id="66" name="Group 65">
            <a:extLst>
              <a:ext uri="{FF2B5EF4-FFF2-40B4-BE49-F238E27FC236}">
                <a16:creationId xmlns:a16="http://schemas.microsoft.com/office/drawing/2014/main" id="{86DF2538-EC4C-518C-2269-7937CAFB23C7}"/>
              </a:ext>
            </a:extLst>
          </p:cNvPr>
          <p:cNvGrpSpPr/>
          <p:nvPr/>
        </p:nvGrpSpPr>
        <p:grpSpPr>
          <a:xfrm>
            <a:off x="7378255" y="2945676"/>
            <a:ext cx="1790700" cy="400110"/>
            <a:chOff x="5143500" y="4374743"/>
            <a:chExt cx="1790700" cy="400110"/>
          </a:xfrm>
        </p:grpSpPr>
        <p:cxnSp>
          <p:nvCxnSpPr>
            <p:cNvPr id="67" name="Straight Arrow Connector 66">
              <a:extLst>
                <a:ext uri="{FF2B5EF4-FFF2-40B4-BE49-F238E27FC236}">
                  <a16:creationId xmlns:a16="http://schemas.microsoft.com/office/drawing/2014/main" id="{F07CD147-D328-A05F-E8EC-6EA2A189CF1B}"/>
                </a:ext>
              </a:extLst>
            </p:cNvPr>
            <p:cNvCxnSpPr>
              <a:cxnSpLocks/>
            </p:cNvCxnSpPr>
            <p:nvPr/>
          </p:nvCxnSpPr>
          <p:spPr>
            <a:xfrm>
              <a:off x="5143500" y="4578430"/>
              <a:ext cx="343087"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F82521D6-0D4D-BAD0-E333-6BD8F0E0B9A3}"/>
                </a:ext>
              </a:extLst>
            </p:cNvPr>
            <p:cNvSpPr txBox="1"/>
            <p:nvPr/>
          </p:nvSpPr>
          <p:spPr>
            <a:xfrm>
              <a:off x="5435072" y="4374743"/>
              <a:ext cx="1499128" cy="400110"/>
            </a:xfrm>
            <a:prstGeom prst="rect">
              <a:avLst/>
            </a:prstGeom>
            <a:noFill/>
          </p:spPr>
          <p:txBody>
            <a:bodyPr wrap="none" rtlCol="0">
              <a:spAutoFit/>
            </a:bodyPr>
            <a:lstStyle/>
            <a:p>
              <a:r>
                <a:rPr lang="en-US" sz="2000"/>
                <a:t>Public Flow</a:t>
              </a:r>
            </a:p>
          </p:txBody>
        </p:sp>
      </p:grpSp>
      <p:grpSp>
        <p:nvGrpSpPr>
          <p:cNvPr id="71" name="Group 70">
            <a:extLst>
              <a:ext uri="{FF2B5EF4-FFF2-40B4-BE49-F238E27FC236}">
                <a16:creationId xmlns:a16="http://schemas.microsoft.com/office/drawing/2014/main" id="{A9F68908-E46D-EE66-5FFE-768D63C5E7F7}"/>
              </a:ext>
            </a:extLst>
          </p:cNvPr>
          <p:cNvGrpSpPr/>
          <p:nvPr/>
        </p:nvGrpSpPr>
        <p:grpSpPr>
          <a:xfrm>
            <a:off x="7380021" y="2247900"/>
            <a:ext cx="2792679" cy="400110"/>
            <a:chOff x="5143500" y="4374251"/>
            <a:chExt cx="2792679" cy="400110"/>
          </a:xfrm>
        </p:grpSpPr>
        <p:cxnSp>
          <p:nvCxnSpPr>
            <p:cNvPr id="72" name="Straight Arrow Connector 71">
              <a:extLst>
                <a:ext uri="{FF2B5EF4-FFF2-40B4-BE49-F238E27FC236}">
                  <a16:creationId xmlns:a16="http://schemas.microsoft.com/office/drawing/2014/main" id="{B63E05DE-2630-F7CD-59A2-4D133C5CB29B}"/>
                </a:ext>
              </a:extLst>
            </p:cNvPr>
            <p:cNvCxnSpPr>
              <a:cxnSpLocks/>
            </p:cNvCxnSpPr>
            <p:nvPr/>
          </p:nvCxnSpPr>
          <p:spPr>
            <a:xfrm>
              <a:off x="5143500" y="4578430"/>
              <a:ext cx="343087" cy="0"/>
            </a:xfrm>
            <a:prstGeom prst="straightConnector1">
              <a:avLst/>
            </a:prstGeom>
            <a:ln w="38100">
              <a:solidFill>
                <a:srgbClr val="FF0000"/>
              </a:solidFill>
              <a:prstDash val="sysDash"/>
              <a:tailEnd type="triangle"/>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B68CA308-EF3B-CBE0-F3DF-021565321E2B}"/>
                </a:ext>
              </a:extLst>
            </p:cNvPr>
            <p:cNvSpPr txBox="1"/>
            <p:nvPr/>
          </p:nvSpPr>
          <p:spPr>
            <a:xfrm>
              <a:off x="5429724" y="4374251"/>
              <a:ext cx="2506455" cy="400110"/>
            </a:xfrm>
            <a:prstGeom prst="rect">
              <a:avLst/>
            </a:prstGeom>
            <a:noFill/>
          </p:spPr>
          <p:txBody>
            <a:bodyPr wrap="none" rtlCol="0">
              <a:spAutoFit/>
            </a:bodyPr>
            <a:lstStyle/>
            <a:p>
              <a:r>
                <a:rPr lang="en-US" sz="2000"/>
                <a:t>Falsely Tainted Flow</a:t>
              </a:r>
            </a:p>
          </p:txBody>
        </p:sp>
      </p:grpSp>
      <p:grpSp>
        <p:nvGrpSpPr>
          <p:cNvPr id="74" name="Group 73">
            <a:extLst>
              <a:ext uri="{FF2B5EF4-FFF2-40B4-BE49-F238E27FC236}">
                <a16:creationId xmlns:a16="http://schemas.microsoft.com/office/drawing/2014/main" id="{F10C45C7-3DBD-AB51-E0C0-D74C78C556C1}"/>
              </a:ext>
            </a:extLst>
          </p:cNvPr>
          <p:cNvGrpSpPr/>
          <p:nvPr/>
        </p:nvGrpSpPr>
        <p:grpSpPr>
          <a:xfrm>
            <a:off x="9563100" y="2705100"/>
            <a:ext cx="2552072" cy="548640"/>
            <a:chOff x="8696016" y="4269273"/>
            <a:chExt cx="2552072" cy="548640"/>
          </a:xfrm>
        </p:grpSpPr>
        <p:pic>
          <p:nvPicPr>
            <p:cNvPr id="75" name="Graphic 74" descr="Scissors with solid fill">
              <a:extLst>
                <a:ext uri="{FF2B5EF4-FFF2-40B4-BE49-F238E27FC236}">
                  <a16:creationId xmlns:a16="http://schemas.microsoft.com/office/drawing/2014/main" id="{491CD908-28B8-BC78-6E0A-23C6659F551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696016" y="4269273"/>
              <a:ext cx="548640" cy="548640"/>
            </a:xfrm>
            <a:prstGeom prst="rect">
              <a:avLst/>
            </a:prstGeom>
          </p:spPr>
        </p:pic>
        <p:sp>
          <p:nvSpPr>
            <p:cNvPr id="76" name="TextBox 75">
              <a:extLst>
                <a:ext uri="{FF2B5EF4-FFF2-40B4-BE49-F238E27FC236}">
                  <a16:creationId xmlns:a16="http://schemas.microsoft.com/office/drawing/2014/main" id="{992DE563-D933-8D9A-9458-F7FFEA6EC2A4}"/>
                </a:ext>
              </a:extLst>
            </p:cNvPr>
            <p:cNvSpPr txBox="1"/>
            <p:nvPr/>
          </p:nvSpPr>
          <p:spPr>
            <a:xfrm>
              <a:off x="9139369" y="4361421"/>
              <a:ext cx="2108719" cy="400110"/>
            </a:xfrm>
            <a:prstGeom prst="rect">
              <a:avLst/>
            </a:prstGeom>
            <a:noFill/>
          </p:spPr>
          <p:txBody>
            <a:bodyPr wrap="none" rtlCol="0">
              <a:spAutoFit/>
            </a:bodyPr>
            <a:lstStyle/>
            <a:p>
              <a:r>
                <a:rPr lang="en-US" sz="2000"/>
                <a:t>Taint Refinement</a:t>
              </a:r>
            </a:p>
          </p:txBody>
        </p:sp>
      </p:grpSp>
      <p:grpSp>
        <p:nvGrpSpPr>
          <p:cNvPr id="45" name="Group 44">
            <a:extLst>
              <a:ext uri="{FF2B5EF4-FFF2-40B4-BE49-F238E27FC236}">
                <a16:creationId xmlns:a16="http://schemas.microsoft.com/office/drawing/2014/main" id="{1DFB7F11-ED1A-E4E1-E830-C9A4C1425BA1}"/>
              </a:ext>
            </a:extLst>
          </p:cNvPr>
          <p:cNvGrpSpPr/>
          <p:nvPr/>
        </p:nvGrpSpPr>
        <p:grpSpPr>
          <a:xfrm>
            <a:off x="10234899" y="3731511"/>
            <a:ext cx="590946" cy="1185676"/>
            <a:chOff x="9754950" y="2407617"/>
            <a:chExt cx="590946" cy="1185676"/>
          </a:xfrm>
        </p:grpSpPr>
        <p:sp>
          <p:nvSpPr>
            <p:cNvPr id="46" name="Left Arrow 45">
              <a:extLst>
                <a:ext uri="{FF2B5EF4-FFF2-40B4-BE49-F238E27FC236}">
                  <a16:creationId xmlns:a16="http://schemas.microsoft.com/office/drawing/2014/main" id="{3226A306-99AC-B1DC-8A1B-9F29CB39B415}"/>
                </a:ext>
              </a:extLst>
            </p:cNvPr>
            <p:cNvSpPr/>
            <p:nvPr/>
          </p:nvSpPr>
          <p:spPr>
            <a:xfrm rot="2310312">
              <a:off x="9754950" y="2407617"/>
              <a:ext cx="590946" cy="311296"/>
            </a:xfrm>
            <a:prstGeom prst="leftArrow">
              <a:avLst>
                <a:gd name="adj1" fmla="val 49650"/>
                <a:gd name="adj2" fmla="val 52121"/>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Left Arrow 46">
              <a:extLst>
                <a:ext uri="{FF2B5EF4-FFF2-40B4-BE49-F238E27FC236}">
                  <a16:creationId xmlns:a16="http://schemas.microsoft.com/office/drawing/2014/main" id="{B7E303C3-3085-C7DE-F151-877E51EEC995}"/>
                </a:ext>
              </a:extLst>
            </p:cNvPr>
            <p:cNvSpPr/>
            <p:nvPr/>
          </p:nvSpPr>
          <p:spPr>
            <a:xfrm rot="19289688" flipV="1">
              <a:off x="9754950" y="3281997"/>
              <a:ext cx="590946" cy="311296"/>
            </a:xfrm>
            <a:prstGeom prst="leftArrow">
              <a:avLst>
                <a:gd name="adj1" fmla="val 49650"/>
                <a:gd name="adj2" fmla="val 52121"/>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8" name="Left Arrow 47">
            <a:extLst>
              <a:ext uri="{FF2B5EF4-FFF2-40B4-BE49-F238E27FC236}">
                <a16:creationId xmlns:a16="http://schemas.microsoft.com/office/drawing/2014/main" id="{0808A6BF-DB21-9BCB-E3E8-AFDB63822145}"/>
              </a:ext>
            </a:extLst>
          </p:cNvPr>
          <p:cNvSpPr/>
          <p:nvPr/>
        </p:nvSpPr>
        <p:spPr>
          <a:xfrm rot="2310312">
            <a:off x="9015699" y="4377291"/>
            <a:ext cx="590946" cy="311296"/>
          </a:xfrm>
          <a:prstGeom prst="leftArrow">
            <a:avLst>
              <a:gd name="adj1" fmla="val 49650"/>
              <a:gd name="adj2" fmla="val 52121"/>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 name="Graphic 50" descr="Scissors with solid fill">
            <a:extLst>
              <a:ext uri="{FF2B5EF4-FFF2-40B4-BE49-F238E27FC236}">
                <a16:creationId xmlns:a16="http://schemas.microsoft.com/office/drawing/2014/main" id="{C36153F1-50BA-5553-5B2E-AD10E165482C}"/>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454788" y="3831006"/>
            <a:ext cx="548640" cy="548640"/>
          </a:xfrm>
          <a:prstGeom prst="rect">
            <a:avLst/>
          </a:prstGeom>
        </p:spPr>
      </p:pic>
      <p:grpSp>
        <p:nvGrpSpPr>
          <p:cNvPr id="52" name="Group 51">
            <a:extLst>
              <a:ext uri="{FF2B5EF4-FFF2-40B4-BE49-F238E27FC236}">
                <a16:creationId xmlns:a16="http://schemas.microsoft.com/office/drawing/2014/main" id="{2A09EE1E-3CF9-0DB4-8E42-6B733853AF85}"/>
              </a:ext>
            </a:extLst>
          </p:cNvPr>
          <p:cNvGrpSpPr/>
          <p:nvPr/>
        </p:nvGrpSpPr>
        <p:grpSpPr>
          <a:xfrm>
            <a:off x="9991566" y="4334602"/>
            <a:ext cx="1590206" cy="618397"/>
            <a:chOff x="9512245" y="3010708"/>
            <a:chExt cx="1590206" cy="618397"/>
          </a:xfrm>
        </p:grpSpPr>
        <p:cxnSp>
          <p:nvCxnSpPr>
            <p:cNvPr id="53" name="Straight Arrow Connector 52">
              <a:extLst>
                <a:ext uri="{FF2B5EF4-FFF2-40B4-BE49-F238E27FC236}">
                  <a16:creationId xmlns:a16="http://schemas.microsoft.com/office/drawing/2014/main" id="{317F1C69-2722-B6AE-E2A1-9AB91BF10F1F}"/>
                </a:ext>
              </a:extLst>
            </p:cNvPr>
            <p:cNvCxnSpPr>
              <a:cxnSpLocks/>
            </p:cNvCxnSpPr>
            <p:nvPr/>
          </p:nvCxnSpPr>
          <p:spPr>
            <a:xfrm flipV="1">
              <a:off x="9512245" y="3010708"/>
              <a:ext cx="772758" cy="618397"/>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A2AD4ED2-476D-BF58-D68C-5AAEB2F07494}"/>
                </a:ext>
              </a:extLst>
            </p:cNvPr>
            <p:cNvCxnSpPr>
              <a:cxnSpLocks/>
            </p:cNvCxnSpPr>
            <p:nvPr/>
          </p:nvCxnSpPr>
          <p:spPr>
            <a:xfrm>
              <a:off x="10742203" y="3010708"/>
              <a:ext cx="360248" cy="0"/>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grpSp>
      <p:pic>
        <p:nvPicPr>
          <p:cNvPr id="55" name="Graphic 54" descr="Scissors with solid fill">
            <a:extLst>
              <a:ext uri="{FF2B5EF4-FFF2-40B4-BE49-F238E27FC236}">
                <a16:creationId xmlns:a16="http://schemas.microsoft.com/office/drawing/2014/main" id="{E9902D0B-BC0C-6DF0-F7AB-C5FC54C47BE3}"/>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673432" y="4437501"/>
            <a:ext cx="548640" cy="548640"/>
          </a:xfrm>
          <a:prstGeom prst="rect">
            <a:avLst/>
          </a:prstGeom>
        </p:spPr>
      </p:pic>
      <p:grpSp>
        <p:nvGrpSpPr>
          <p:cNvPr id="56" name="Group 55">
            <a:extLst>
              <a:ext uri="{FF2B5EF4-FFF2-40B4-BE49-F238E27FC236}">
                <a16:creationId xmlns:a16="http://schemas.microsoft.com/office/drawing/2014/main" id="{89DD1C7F-7EFB-8AE2-9C09-BB5BB849D8A1}"/>
              </a:ext>
            </a:extLst>
          </p:cNvPr>
          <p:cNvGrpSpPr/>
          <p:nvPr/>
        </p:nvGrpSpPr>
        <p:grpSpPr>
          <a:xfrm>
            <a:off x="8766685" y="3733698"/>
            <a:ext cx="1997639" cy="1220547"/>
            <a:chOff x="8287364" y="2408558"/>
            <a:chExt cx="1997639" cy="1220547"/>
          </a:xfrm>
        </p:grpSpPr>
        <p:cxnSp>
          <p:nvCxnSpPr>
            <p:cNvPr id="57" name="Straight Arrow Connector 56">
              <a:extLst>
                <a:ext uri="{FF2B5EF4-FFF2-40B4-BE49-F238E27FC236}">
                  <a16:creationId xmlns:a16="http://schemas.microsoft.com/office/drawing/2014/main" id="{FB60CD9D-1A87-DD00-481E-E99A5FAC4EDA}"/>
                </a:ext>
              </a:extLst>
            </p:cNvPr>
            <p:cNvCxnSpPr>
              <a:cxnSpLocks/>
            </p:cNvCxnSpPr>
            <p:nvPr/>
          </p:nvCxnSpPr>
          <p:spPr>
            <a:xfrm>
              <a:off x="8287364" y="3013321"/>
              <a:ext cx="767681" cy="615784"/>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CC1F9F80-9F9B-0982-A3C4-FB2C00439820}"/>
                </a:ext>
              </a:extLst>
            </p:cNvPr>
            <p:cNvCxnSpPr>
              <a:cxnSpLocks/>
            </p:cNvCxnSpPr>
            <p:nvPr/>
          </p:nvCxnSpPr>
          <p:spPr>
            <a:xfrm flipV="1">
              <a:off x="8287364" y="2408558"/>
              <a:ext cx="770775" cy="604763"/>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328354D8-676E-7BD2-5B1C-F76AC76617FB}"/>
                </a:ext>
              </a:extLst>
            </p:cNvPr>
            <p:cNvCxnSpPr>
              <a:cxnSpLocks/>
            </p:cNvCxnSpPr>
            <p:nvPr/>
          </p:nvCxnSpPr>
          <p:spPr>
            <a:xfrm>
              <a:off x="9515339" y="2408558"/>
              <a:ext cx="769664" cy="602150"/>
            </a:xfrm>
            <a:prstGeom prst="straightConnector1">
              <a:avLst/>
            </a:prstGeom>
            <a:ln w="38100">
              <a:solidFill>
                <a:schemeClr val="tx1"/>
              </a:solidFill>
              <a:prstDash val="solid"/>
              <a:tailEnd type="triangle"/>
            </a:ln>
          </p:spPr>
          <p:style>
            <a:lnRef idx="1">
              <a:schemeClr val="accent1"/>
            </a:lnRef>
            <a:fillRef idx="0">
              <a:schemeClr val="accent1"/>
            </a:fillRef>
            <a:effectRef idx="0">
              <a:schemeClr val="accent1"/>
            </a:effectRef>
            <a:fontRef idx="minor">
              <a:schemeClr val="tx1"/>
            </a:fontRef>
          </p:style>
        </p:cxnSp>
      </p:grpSp>
      <p:grpSp>
        <p:nvGrpSpPr>
          <p:cNvPr id="62" name="Group 61">
            <a:extLst>
              <a:ext uri="{FF2B5EF4-FFF2-40B4-BE49-F238E27FC236}">
                <a16:creationId xmlns:a16="http://schemas.microsoft.com/office/drawing/2014/main" id="{C503A990-8DC5-7401-EF8E-EA1A95089D2F}"/>
              </a:ext>
            </a:extLst>
          </p:cNvPr>
          <p:cNvGrpSpPr/>
          <p:nvPr/>
        </p:nvGrpSpPr>
        <p:grpSpPr>
          <a:xfrm>
            <a:off x="1614282" y="3913806"/>
            <a:ext cx="2468880" cy="1463040"/>
            <a:chOff x="5369170" y="4489938"/>
            <a:chExt cx="2468880" cy="1463040"/>
          </a:xfrm>
        </p:grpSpPr>
        <p:sp>
          <p:nvSpPr>
            <p:cNvPr id="69" name="Diamond 68">
              <a:extLst>
                <a:ext uri="{FF2B5EF4-FFF2-40B4-BE49-F238E27FC236}">
                  <a16:creationId xmlns:a16="http://schemas.microsoft.com/office/drawing/2014/main" id="{8AF1CF02-FA9C-A9DB-24B6-021ECD3ED495}"/>
                </a:ext>
              </a:extLst>
            </p:cNvPr>
            <p:cNvSpPr/>
            <p:nvPr/>
          </p:nvSpPr>
          <p:spPr>
            <a:xfrm>
              <a:off x="5369170" y="4489938"/>
              <a:ext cx="2468880" cy="1463040"/>
            </a:xfrm>
            <a:prstGeom prst="diamond">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a:extLst>
                <a:ext uri="{FF2B5EF4-FFF2-40B4-BE49-F238E27FC236}">
                  <a16:creationId xmlns:a16="http://schemas.microsoft.com/office/drawing/2014/main" id="{FFC2F185-9E11-CED0-DA30-73CE2A94AAA5}"/>
                </a:ext>
              </a:extLst>
            </p:cNvPr>
            <p:cNvSpPr txBox="1"/>
            <p:nvPr/>
          </p:nvSpPr>
          <p:spPr>
            <a:xfrm>
              <a:off x="5570314" y="4935666"/>
              <a:ext cx="2066591" cy="707886"/>
            </a:xfrm>
            <a:prstGeom prst="rect">
              <a:avLst/>
            </a:prstGeom>
            <a:noFill/>
          </p:spPr>
          <p:txBody>
            <a:bodyPr wrap="none" rtlCol="0">
              <a:spAutoFit/>
            </a:bodyPr>
            <a:lstStyle/>
            <a:p>
              <a:pPr algn="ctr"/>
              <a:r>
                <a:rPr lang="en-US" sz="2000"/>
                <a:t>Counterexample</a:t>
              </a:r>
            </a:p>
            <a:p>
              <a:pPr algn="ctr"/>
              <a:r>
                <a:rPr lang="en-US" sz="2000"/>
                <a:t>Eliminated?</a:t>
              </a:r>
            </a:p>
          </p:txBody>
        </p:sp>
      </p:grpSp>
      <p:grpSp>
        <p:nvGrpSpPr>
          <p:cNvPr id="77" name="Group 76">
            <a:extLst>
              <a:ext uri="{FF2B5EF4-FFF2-40B4-BE49-F238E27FC236}">
                <a16:creationId xmlns:a16="http://schemas.microsoft.com/office/drawing/2014/main" id="{FCCCFC45-3F02-5203-0390-3E784F29F644}"/>
              </a:ext>
            </a:extLst>
          </p:cNvPr>
          <p:cNvGrpSpPr/>
          <p:nvPr/>
        </p:nvGrpSpPr>
        <p:grpSpPr>
          <a:xfrm>
            <a:off x="4003779" y="3150037"/>
            <a:ext cx="873021" cy="1537455"/>
            <a:chOff x="4200858" y="3466771"/>
            <a:chExt cx="561051" cy="1537455"/>
          </a:xfrm>
        </p:grpSpPr>
        <p:cxnSp>
          <p:nvCxnSpPr>
            <p:cNvPr id="78" name="Elbow Connector 77">
              <a:extLst>
                <a:ext uri="{FF2B5EF4-FFF2-40B4-BE49-F238E27FC236}">
                  <a16:creationId xmlns:a16="http://schemas.microsoft.com/office/drawing/2014/main" id="{DF2F5AC9-5F10-D3EC-8450-5C25DC8640BF}"/>
                </a:ext>
              </a:extLst>
            </p:cNvPr>
            <p:cNvCxnSpPr>
              <a:cxnSpLocks/>
              <a:stCxn id="69" idx="3"/>
              <a:endCxn id="86" idx="3"/>
            </p:cNvCxnSpPr>
            <p:nvPr/>
          </p:nvCxnSpPr>
          <p:spPr>
            <a:xfrm flipV="1">
              <a:off x="4251874" y="3466771"/>
              <a:ext cx="281404" cy="1495289"/>
            </a:xfrm>
            <a:prstGeom prst="bentConnector3">
              <a:avLst>
                <a:gd name="adj1" fmla="val 185178"/>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E142807A-E4B0-7B38-E577-7344229C670F}"/>
                </a:ext>
              </a:extLst>
            </p:cNvPr>
            <p:cNvSpPr txBox="1"/>
            <p:nvPr/>
          </p:nvSpPr>
          <p:spPr>
            <a:xfrm>
              <a:off x="4200858" y="4604116"/>
              <a:ext cx="561051" cy="400110"/>
            </a:xfrm>
            <a:prstGeom prst="rect">
              <a:avLst/>
            </a:prstGeom>
            <a:noFill/>
          </p:spPr>
          <p:txBody>
            <a:bodyPr wrap="square" rtlCol="0">
              <a:spAutoFit/>
            </a:bodyPr>
            <a:lstStyle/>
            <a:p>
              <a:r>
                <a:rPr lang="en-US" sz="2000"/>
                <a:t>No</a:t>
              </a:r>
            </a:p>
          </p:txBody>
        </p:sp>
      </p:grpSp>
      <p:grpSp>
        <p:nvGrpSpPr>
          <p:cNvPr id="80" name="Group 79">
            <a:extLst>
              <a:ext uri="{FF2B5EF4-FFF2-40B4-BE49-F238E27FC236}">
                <a16:creationId xmlns:a16="http://schemas.microsoft.com/office/drawing/2014/main" id="{46DBC47C-C371-60B4-EBF5-A2082407608A}"/>
              </a:ext>
            </a:extLst>
          </p:cNvPr>
          <p:cNvGrpSpPr/>
          <p:nvPr/>
        </p:nvGrpSpPr>
        <p:grpSpPr>
          <a:xfrm>
            <a:off x="1516465" y="5329727"/>
            <a:ext cx="2664512" cy="870653"/>
            <a:chOff x="1216361" y="5646461"/>
            <a:chExt cx="2664512" cy="870653"/>
          </a:xfrm>
        </p:grpSpPr>
        <p:cxnSp>
          <p:nvCxnSpPr>
            <p:cNvPr id="81" name="Straight Arrow Connector 80">
              <a:extLst>
                <a:ext uri="{FF2B5EF4-FFF2-40B4-BE49-F238E27FC236}">
                  <a16:creationId xmlns:a16="http://schemas.microsoft.com/office/drawing/2014/main" id="{A5F626A1-BCB0-3312-7AFF-F07A94E3AB7C}"/>
                </a:ext>
              </a:extLst>
            </p:cNvPr>
            <p:cNvCxnSpPr>
              <a:cxnSpLocks/>
              <a:stCxn id="69" idx="2"/>
              <a:endCxn id="82" idx="0"/>
            </p:cNvCxnSpPr>
            <p:nvPr/>
          </p:nvCxnSpPr>
          <p:spPr>
            <a:xfrm flipH="1">
              <a:off x="2548617" y="5693580"/>
              <a:ext cx="1" cy="423424"/>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2" name="TextBox 81">
              <a:extLst>
                <a:ext uri="{FF2B5EF4-FFF2-40B4-BE49-F238E27FC236}">
                  <a16:creationId xmlns:a16="http://schemas.microsoft.com/office/drawing/2014/main" id="{9F84E550-B4D4-BE42-5C4D-7BB663CDBC96}"/>
                </a:ext>
              </a:extLst>
            </p:cNvPr>
            <p:cNvSpPr txBox="1"/>
            <p:nvPr/>
          </p:nvSpPr>
          <p:spPr>
            <a:xfrm>
              <a:off x="1216361" y="6117004"/>
              <a:ext cx="2664512" cy="400110"/>
            </a:xfrm>
            <a:prstGeom prst="rect">
              <a:avLst/>
            </a:prstGeom>
            <a:noFill/>
          </p:spPr>
          <p:txBody>
            <a:bodyPr wrap="none" rtlCol="0">
              <a:spAutoFit/>
            </a:bodyPr>
            <a:lstStyle/>
            <a:p>
              <a:r>
                <a:rPr lang="en-US" sz="2000"/>
                <a:t>Next Counterexample</a:t>
              </a:r>
            </a:p>
          </p:txBody>
        </p:sp>
        <p:sp>
          <p:nvSpPr>
            <p:cNvPr id="83" name="TextBox 82">
              <a:extLst>
                <a:ext uri="{FF2B5EF4-FFF2-40B4-BE49-F238E27FC236}">
                  <a16:creationId xmlns:a16="http://schemas.microsoft.com/office/drawing/2014/main" id="{33CA6915-F899-F96F-3DEA-320C2A9006AD}"/>
                </a:ext>
              </a:extLst>
            </p:cNvPr>
            <p:cNvSpPr txBox="1"/>
            <p:nvPr/>
          </p:nvSpPr>
          <p:spPr>
            <a:xfrm>
              <a:off x="2548617" y="5646461"/>
              <a:ext cx="603563" cy="400110"/>
            </a:xfrm>
            <a:prstGeom prst="rect">
              <a:avLst/>
            </a:prstGeom>
            <a:noFill/>
          </p:spPr>
          <p:txBody>
            <a:bodyPr wrap="none" rtlCol="0">
              <a:spAutoFit/>
            </a:bodyPr>
            <a:lstStyle/>
            <a:p>
              <a:r>
                <a:rPr lang="en-US" sz="2000"/>
                <a:t>Yes</a:t>
              </a:r>
            </a:p>
          </p:txBody>
        </p:sp>
      </p:grpSp>
      <p:grpSp>
        <p:nvGrpSpPr>
          <p:cNvPr id="84" name="Group 83">
            <a:extLst>
              <a:ext uri="{FF2B5EF4-FFF2-40B4-BE49-F238E27FC236}">
                <a16:creationId xmlns:a16="http://schemas.microsoft.com/office/drawing/2014/main" id="{C0A1528C-4F65-4217-69C3-BC8DFC40C79A}"/>
              </a:ext>
            </a:extLst>
          </p:cNvPr>
          <p:cNvGrpSpPr/>
          <p:nvPr/>
        </p:nvGrpSpPr>
        <p:grpSpPr>
          <a:xfrm>
            <a:off x="1176404" y="2809692"/>
            <a:ext cx="3344636" cy="1104114"/>
            <a:chOff x="876300" y="3126426"/>
            <a:chExt cx="3344636" cy="1104114"/>
          </a:xfrm>
        </p:grpSpPr>
        <p:cxnSp>
          <p:nvCxnSpPr>
            <p:cNvPr id="85" name="Straight Arrow Connector 84">
              <a:extLst>
                <a:ext uri="{FF2B5EF4-FFF2-40B4-BE49-F238E27FC236}">
                  <a16:creationId xmlns:a16="http://schemas.microsoft.com/office/drawing/2014/main" id="{FBAFC46D-DC54-4DE1-1A3E-F56164104CDE}"/>
                </a:ext>
              </a:extLst>
            </p:cNvPr>
            <p:cNvCxnSpPr>
              <a:cxnSpLocks/>
              <a:stCxn id="86" idx="2"/>
              <a:endCxn id="69" idx="0"/>
            </p:cNvCxnSpPr>
            <p:nvPr/>
          </p:nvCxnSpPr>
          <p:spPr>
            <a:xfrm>
              <a:off x="2548618" y="3807116"/>
              <a:ext cx="0" cy="423424"/>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6" name="Rounded Rectangle 85">
              <a:extLst>
                <a:ext uri="{FF2B5EF4-FFF2-40B4-BE49-F238E27FC236}">
                  <a16:creationId xmlns:a16="http://schemas.microsoft.com/office/drawing/2014/main" id="{7569BEBA-8C6C-D47F-8F4B-ABAAAA2243E1}"/>
                </a:ext>
              </a:extLst>
            </p:cNvPr>
            <p:cNvSpPr/>
            <p:nvPr/>
          </p:nvSpPr>
          <p:spPr>
            <a:xfrm>
              <a:off x="876300" y="3126426"/>
              <a:ext cx="3344636" cy="680690"/>
            </a:xfrm>
            <a:prstGeom prst="roundRect">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latin typeface="Arial" panose="020B0604020202020204" pitchFamily="34" charset="0"/>
                  <a:ea typeface="Roboto Mono" pitchFamily="49" charset="0"/>
                  <a:cs typeface="Arial" panose="020B0604020202020204" pitchFamily="34" charset="0"/>
                </a:rPr>
                <a:t>Refine “earliest” gate that introduces false flow</a:t>
              </a:r>
            </a:p>
          </p:txBody>
        </p:sp>
      </p:grpSp>
      <p:grpSp>
        <p:nvGrpSpPr>
          <p:cNvPr id="87" name="Group 86">
            <a:extLst>
              <a:ext uri="{FF2B5EF4-FFF2-40B4-BE49-F238E27FC236}">
                <a16:creationId xmlns:a16="http://schemas.microsoft.com/office/drawing/2014/main" id="{0B77235F-F2B0-DCEC-6C07-3F70CBB8115A}"/>
              </a:ext>
            </a:extLst>
          </p:cNvPr>
          <p:cNvGrpSpPr/>
          <p:nvPr/>
        </p:nvGrpSpPr>
        <p:grpSpPr>
          <a:xfrm>
            <a:off x="1465971" y="1981200"/>
            <a:ext cx="2765501" cy="828492"/>
            <a:chOff x="1165867" y="2297934"/>
            <a:chExt cx="2765501" cy="828492"/>
          </a:xfrm>
        </p:grpSpPr>
        <p:sp>
          <p:nvSpPr>
            <p:cNvPr id="88" name="TextBox 87">
              <a:extLst>
                <a:ext uri="{FF2B5EF4-FFF2-40B4-BE49-F238E27FC236}">
                  <a16:creationId xmlns:a16="http://schemas.microsoft.com/office/drawing/2014/main" id="{133D05F1-5CEB-C436-60D8-2A796441F31B}"/>
                </a:ext>
              </a:extLst>
            </p:cNvPr>
            <p:cNvSpPr txBox="1"/>
            <p:nvPr/>
          </p:nvSpPr>
          <p:spPr>
            <a:xfrm>
              <a:off x="1165867" y="2297934"/>
              <a:ext cx="2765501" cy="400110"/>
            </a:xfrm>
            <a:prstGeom prst="rect">
              <a:avLst/>
            </a:prstGeom>
            <a:noFill/>
          </p:spPr>
          <p:txBody>
            <a:bodyPr wrap="none" rtlCol="0">
              <a:spAutoFit/>
            </a:bodyPr>
            <a:lstStyle/>
            <a:p>
              <a:r>
                <a:rPr lang="en-US" sz="2000"/>
                <a:t>False Counterexample</a:t>
              </a:r>
            </a:p>
          </p:txBody>
        </p:sp>
        <p:cxnSp>
          <p:nvCxnSpPr>
            <p:cNvPr id="89" name="Straight Arrow Connector 88">
              <a:extLst>
                <a:ext uri="{FF2B5EF4-FFF2-40B4-BE49-F238E27FC236}">
                  <a16:creationId xmlns:a16="http://schemas.microsoft.com/office/drawing/2014/main" id="{DF0F8C3D-A0DF-99E4-52A2-62DAA92DD875}"/>
                </a:ext>
              </a:extLst>
            </p:cNvPr>
            <p:cNvCxnSpPr>
              <a:cxnSpLocks/>
              <a:stCxn id="88" idx="2"/>
              <a:endCxn id="86" idx="0"/>
            </p:cNvCxnSpPr>
            <p:nvPr/>
          </p:nvCxnSpPr>
          <p:spPr>
            <a:xfrm>
              <a:off x="2548618" y="2698044"/>
              <a:ext cx="0" cy="428382"/>
            </a:xfrm>
            <a:prstGeom prst="straightConnector1">
              <a:avLst/>
            </a:prstGeom>
            <a:ln w="508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custDataLst>
      <p:tags r:id="rId1"/>
    </p:custDataLst>
    <p:extLst>
      <p:ext uri="{BB962C8B-B14F-4D97-AF65-F5344CB8AC3E}">
        <p14:creationId xmlns:p14="http://schemas.microsoft.com/office/powerpoint/2010/main" val="2002139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2" nodeType="clickEffect">
                                  <p:stCondLst>
                                    <p:cond delay="0"/>
                                  </p:stCondLst>
                                  <p:childTnLst>
                                    <p:set>
                                      <p:cBhvr>
                                        <p:cTn id="26" dur="1" fill="hold">
                                          <p:stCondLst>
                                            <p:cond delay="0"/>
                                          </p:stCondLst>
                                        </p:cTn>
                                        <p:tgtEl>
                                          <p:spTgt spid="41"/>
                                        </p:tgtEl>
                                        <p:attrNameLst>
                                          <p:attrName>style.visibility</p:attrName>
                                        </p:attrNameLst>
                                      </p:cBhvr>
                                      <p:to>
                                        <p:strVal val="visible"/>
                                      </p:to>
                                    </p:set>
                                    <p:animEffect transition="in" filter="dissolve">
                                      <p:cBhvr>
                                        <p:cTn id="27" dur="500"/>
                                        <p:tgtEl>
                                          <p:spTgt spid="4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45"/>
                                        </p:tgtEl>
                                        <p:attrNameLst>
                                          <p:attrName>style.visibility</p:attrName>
                                        </p:attrNameLst>
                                      </p:cBhvr>
                                      <p:to>
                                        <p:strVal val="visible"/>
                                      </p:to>
                                    </p:set>
                                    <p:animEffect transition="in" filter="wipe(right)">
                                      <p:cBhvr>
                                        <p:cTn id="32" dur="500"/>
                                        <p:tgtEl>
                                          <p:spTgt spid="45"/>
                                        </p:tgtEl>
                                      </p:cBhvr>
                                    </p:animEffect>
                                  </p:childTnLst>
                                </p:cTn>
                              </p:par>
                            </p:childTnLst>
                          </p:cTn>
                        </p:par>
                      </p:childTnLst>
                    </p:cTn>
                  </p:par>
                  <p:par>
                    <p:cTn id="33" fill="hold">
                      <p:stCondLst>
                        <p:cond delay="indefinite"/>
                      </p:stCondLst>
                      <p:childTnLst>
                        <p:par>
                          <p:cTn id="34" fill="hold">
                            <p:stCondLst>
                              <p:cond delay="0"/>
                            </p:stCondLst>
                            <p:childTnLst>
                              <p:par>
                                <p:cTn id="35" presetID="0" presetClass="path" presetSubtype="0" accel="50000" decel="50000" fill="hold" grpId="0" nodeType="clickEffect">
                                  <p:stCondLst>
                                    <p:cond delay="0"/>
                                  </p:stCondLst>
                                  <p:childTnLst>
                                    <p:animMotion origin="layout" path="M -2.70833E-6 3.7037E-7 L -0.10078 0.0912 " pathEditMode="relative" rAng="0" ptsTypes="AA">
                                      <p:cBhvr>
                                        <p:cTn id="36" dur="2000" fill="hold"/>
                                        <p:tgtEl>
                                          <p:spTgt spid="41"/>
                                        </p:tgtEl>
                                        <p:attrNameLst>
                                          <p:attrName>ppt_x</p:attrName>
                                          <p:attrName>ppt_y</p:attrName>
                                        </p:attrNameLst>
                                      </p:cBhvr>
                                      <p:rCtr x="-5039" y="4560"/>
                                    </p:animMotion>
                                  </p:childTnLst>
                                </p:cTn>
                              </p:par>
                              <p:par>
                                <p:cTn id="37" presetID="9" presetClass="exit" presetSubtype="0" fill="hold" nodeType="withEffect">
                                  <p:stCondLst>
                                    <p:cond delay="0"/>
                                  </p:stCondLst>
                                  <p:childTnLst>
                                    <p:animEffect transition="out" filter="dissolve">
                                      <p:cBhvr>
                                        <p:cTn id="38" dur="500"/>
                                        <p:tgtEl>
                                          <p:spTgt spid="45"/>
                                        </p:tgtEl>
                                      </p:cBhvr>
                                    </p:animEffect>
                                    <p:set>
                                      <p:cBhvr>
                                        <p:cTn id="39" dur="1" fill="hold">
                                          <p:stCondLst>
                                            <p:cond delay="499"/>
                                          </p:stCondLst>
                                        </p:cTn>
                                        <p:tgtEl>
                                          <p:spTgt spid="45"/>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grpId="0" nodeType="clickEffect">
                                  <p:stCondLst>
                                    <p:cond delay="0"/>
                                  </p:stCondLst>
                                  <p:childTnLst>
                                    <p:set>
                                      <p:cBhvr>
                                        <p:cTn id="43" dur="1" fill="hold">
                                          <p:stCondLst>
                                            <p:cond delay="0"/>
                                          </p:stCondLst>
                                        </p:cTn>
                                        <p:tgtEl>
                                          <p:spTgt spid="48"/>
                                        </p:tgtEl>
                                        <p:attrNameLst>
                                          <p:attrName>style.visibility</p:attrName>
                                        </p:attrNameLst>
                                      </p:cBhvr>
                                      <p:to>
                                        <p:strVal val="visible"/>
                                      </p:to>
                                    </p:set>
                                    <p:animEffect transition="in" filter="wipe(right)">
                                      <p:cBhvr>
                                        <p:cTn id="44" dur="500"/>
                                        <p:tgtEl>
                                          <p:spTgt spid="48"/>
                                        </p:tgtEl>
                                      </p:cBhvr>
                                    </p:animEffect>
                                  </p:childTnLst>
                                </p:cTn>
                              </p:par>
                            </p:childTnLst>
                          </p:cTn>
                        </p:par>
                      </p:childTnLst>
                    </p:cTn>
                  </p:par>
                  <p:par>
                    <p:cTn id="45" fill="hold">
                      <p:stCondLst>
                        <p:cond delay="indefinite"/>
                      </p:stCondLst>
                      <p:childTnLst>
                        <p:par>
                          <p:cTn id="46" fill="hold">
                            <p:stCondLst>
                              <p:cond delay="0"/>
                            </p:stCondLst>
                            <p:childTnLst>
                              <p:par>
                                <p:cTn id="47" presetID="0" presetClass="path" presetSubtype="0" accel="50000" decel="50000" fill="hold" grpId="1" nodeType="clickEffect">
                                  <p:stCondLst>
                                    <p:cond delay="0"/>
                                  </p:stCondLst>
                                  <p:childTnLst>
                                    <p:animMotion origin="layout" path="M -0.10078 0.0912 L -0.20156 0.00208 " pathEditMode="relative" rAng="0" ptsTypes="AA">
                                      <p:cBhvr>
                                        <p:cTn id="48" dur="2000" fill="hold"/>
                                        <p:tgtEl>
                                          <p:spTgt spid="41"/>
                                        </p:tgtEl>
                                        <p:attrNameLst>
                                          <p:attrName>ppt_x</p:attrName>
                                          <p:attrName>ppt_y</p:attrName>
                                        </p:attrNameLst>
                                      </p:cBhvr>
                                      <p:rCtr x="-5039" y="-4468"/>
                                    </p:animMotion>
                                  </p:childTnLst>
                                </p:cTn>
                              </p:par>
                              <p:par>
                                <p:cTn id="49" presetID="9" presetClass="exit" presetSubtype="0" fill="hold" grpId="1" nodeType="withEffect">
                                  <p:stCondLst>
                                    <p:cond delay="0"/>
                                  </p:stCondLst>
                                  <p:childTnLst>
                                    <p:animEffect transition="out" filter="dissolve">
                                      <p:cBhvr>
                                        <p:cTn id="50" dur="500"/>
                                        <p:tgtEl>
                                          <p:spTgt spid="48"/>
                                        </p:tgtEl>
                                      </p:cBhvr>
                                    </p:animEffect>
                                    <p:set>
                                      <p:cBhvr>
                                        <p:cTn id="51" dur="1" fill="hold">
                                          <p:stCondLst>
                                            <p:cond delay="499"/>
                                          </p:stCondLst>
                                        </p:cTn>
                                        <p:tgtEl>
                                          <p:spTgt spid="48"/>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nodeType="clickEffect">
                                  <p:stCondLst>
                                    <p:cond delay="0"/>
                                  </p:stCondLst>
                                  <p:childTnLst>
                                    <p:set>
                                      <p:cBhvr>
                                        <p:cTn id="55" dur="1" fill="hold">
                                          <p:stCondLst>
                                            <p:cond delay="0"/>
                                          </p:stCondLst>
                                        </p:cTn>
                                        <p:tgtEl>
                                          <p:spTgt spid="51"/>
                                        </p:tgtEl>
                                        <p:attrNameLst>
                                          <p:attrName>style.visibility</p:attrName>
                                        </p:attrNameLst>
                                      </p:cBhvr>
                                      <p:to>
                                        <p:strVal val="visible"/>
                                      </p:to>
                                    </p:set>
                                  </p:childTnLst>
                                </p:cTn>
                              </p:par>
                              <p:par>
                                <p:cTn id="56" presetID="7" presetClass="emph" presetSubtype="2" fill="hold" nodeType="withEffect">
                                  <p:stCondLst>
                                    <p:cond delay="0"/>
                                  </p:stCondLst>
                                  <p:childTnLst>
                                    <p:animClr clrSpc="rgb" dir="cw">
                                      <p:cBhvr>
                                        <p:cTn id="57" dur="1000" fill="hold"/>
                                        <p:tgtEl>
                                          <p:spTgt spid="16"/>
                                        </p:tgtEl>
                                        <p:attrNameLst>
                                          <p:attrName>stroke.color</p:attrName>
                                        </p:attrNameLst>
                                      </p:cBhvr>
                                      <p:to>
                                        <a:srgbClr val="2F5597"/>
                                      </p:to>
                                    </p:animClr>
                                    <p:set>
                                      <p:cBhvr>
                                        <p:cTn id="58" dur="1000" fill="hold"/>
                                        <p:tgtEl>
                                          <p:spTgt spid="16"/>
                                        </p:tgtEl>
                                        <p:attrNameLst>
                                          <p:attrName>stroke.on</p:attrName>
                                        </p:attrNameLst>
                                      </p:cBhvr>
                                      <p:to>
                                        <p:strVal val="true"/>
                                      </p:to>
                                    </p:set>
                                  </p:childTnLst>
                                </p:cTn>
                              </p:par>
                              <p:par>
                                <p:cTn id="59" presetID="3" presetClass="emph" presetSubtype="2" fill="hold" grpId="0" nodeType="withEffect">
                                  <p:stCondLst>
                                    <p:cond delay="0"/>
                                  </p:stCondLst>
                                  <p:childTnLst>
                                    <p:animClr clrSpc="rgb" dir="cw">
                                      <p:cBhvr override="childStyle">
                                        <p:cTn id="60" dur="1000" fill="hold"/>
                                        <p:tgtEl>
                                          <p:spTgt spid="16"/>
                                        </p:tgtEl>
                                        <p:attrNameLst>
                                          <p:attrName>style.color</p:attrName>
                                        </p:attrNameLst>
                                      </p:cBhvr>
                                      <p:to>
                                        <a:srgbClr val="2F5597"/>
                                      </p:to>
                                    </p:animClr>
                                  </p:childTnLst>
                                </p:cTn>
                              </p:par>
                              <p:par>
                                <p:cTn id="61" presetID="9" presetClass="exit" presetSubtype="0" fill="hold" grpId="3" nodeType="withEffect">
                                  <p:stCondLst>
                                    <p:cond delay="0"/>
                                  </p:stCondLst>
                                  <p:childTnLst>
                                    <p:animEffect transition="out" filter="dissolve">
                                      <p:cBhvr>
                                        <p:cTn id="62" dur="1000"/>
                                        <p:tgtEl>
                                          <p:spTgt spid="41"/>
                                        </p:tgtEl>
                                      </p:cBhvr>
                                    </p:animEffect>
                                    <p:set>
                                      <p:cBhvr>
                                        <p:cTn id="63" dur="1" fill="hold">
                                          <p:stCondLst>
                                            <p:cond delay="999"/>
                                          </p:stCondLst>
                                        </p:cTn>
                                        <p:tgtEl>
                                          <p:spTgt spid="41"/>
                                        </p:tgtEl>
                                        <p:attrNameLst>
                                          <p:attrName>style.visibility</p:attrName>
                                        </p:attrNameLst>
                                      </p:cBhvr>
                                      <p:to>
                                        <p:strVal val="hidden"/>
                                      </p:to>
                                    </p:set>
                                  </p:childTnLst>
                                </p:cTn>
                              </p:par>
                              <p:par>
                                <p:cTn id="64" presetID="22" presetClass="exit" presetSubtype="8" fill="hold" nodeType="withEffect">
                                  <p:stCondLst>
                                    <p:cond delay="500"/>
                                  </p:stCondLst>
                                  <p:childTnLst>
                                    <p:animEffect transition="out" filter="wipe(left)">
                                      <p:cBhvr>
                                        <p:cTn id="65" dur="2000"/>
                                        <p:tgtEl>
                                          <p:spTgt spid="111"/>
                                        </p:tgtEl>
                                      </p:cBhvr>
                                    </p:animEffect>
                                    <p:set>
                                      <p:cBhvr>
                                        <p:cTn id="66" dur="1" fill="hold">
                                          <p:stCondLst>
                                            <p:cond delay="1999"/>
                                          </p:stCondLst>
                                        </p:cTn>
                                        <p:tgtEl>
                                          <p:spTgt spid="111"/>
                                        </p:tgtEl>
                                        <p:attrNameLst>
                                          <p:attrName>style.visibility</p:attrName>
                                        </p:attrNameLst>
                                      </p:cBhvr>
                                      <p:to>
                                        <p:strVal val="hidden"/>
                                      </p:to>
                                    </p:set>
                                  </p:childTnLst>
                                </p:cTn>
                              </p:par>
                              <p:par>
                                <p:cTn id="67" presetID="22" presetClass="entr" presetSubtype="8" fill="hold" nodeType="withEffect">
                                  <p:stCondLst>
                                    <p:cond delay="500"/>
                                  </p:stCondLst>
                                  <p:childTnLst>
                                    <p:set>
                                      <p:cBhvr>
                                        <p:cTn id="68" dur="1" fill="hold">
                                          <p:stCondLst>
                                            <p:cond delay="0"/>
                                          </p:stCondLst>
                                        </p:cTn>
                                        <p:tgtEl>
                                          <p:spTgt spid="56"/>
                                        </p:tgtEl>
                                        <p:attrNameLst>
                                          <p:attrName>style.visibility</p:attrName>
                                        </p:attrNameLst>
                                      </p:cBhvr>
                                      <p:to>
                                        <p:strVal val="visible"/>
                                      </p:to>
                                    </p:set>
                                    <p:animEffect transition="in" filter="wipe(left)">
                                      <p:cBhvr>
                                        <p:cTn id="69" dur="2000"/>
                                        <p:tgtEl>
                                          <p:spTgt spid="56"/>
                                        </p:tgtEl>
                                      </p:cBhvr>
                                    </p:animEffect>
                                  </p:childTnLst>
                                </p:cTn>
                              </p:par>
                            </p:childTnLst>
                          </p:cTn>
                        </p:par>
                      </p:childTnLst>
                    </p:cTn>
                  </p:par>
                  <p:par>
                    <p:cTn id="70" fill="hold">
                      <p:stCondLst>
                        <p:cond delay="indefinite"/>
                      </p:stCondLst>
                      <p:childTnLst>
                        <p:par>
                          <p:cTn id="71" fill="hold">
                            <p:stCondLst>
                              <p:cond delay="0"/>
                            </p:stCondLst>
                            <p:childTnLst>
                              <p:par>
                                <p:cTn id="72" presetID="1" presetClass="entr" presetSubtype="0" fill="hold" nodeType="clickEffect">
                                  <p:stCondLst>
                                    <p:cond delay="0"/>
                                  </p:stCondLst>
                                  <p:childTnLst>
                                    <p:set>
                                      <p:cBhvr>
                                        <p:cTn id="73" dur="1" fill="hold">
                                          <p:stCondLst>
                                            <p:cond delay="0"/>
                                          </p:stCondLst>
                                        </p:cTn>
                                        <p:tgtEl>
                                          <p:spTgt spid="55"/>
                                        </p:tgtEl>
                                        <p:attrNameLst>
                                          <p:attrName>style.visibility</p:attrName>
                                        </p:attrNameLst>
                                      </p:cBhvr>
                                      <p:to>
                                        <p:strVal val="visible"/>
                                      </p:to>
                                    </p:set>
                                  </p:childTnLst>
                                </p:cTn>
                              </p:par>
                              <p:par>
                                <p:cTn id="74" presetID="7" presetClass="emph" presetSubtype="2" fill="hold" nodeType="withEffect">
                                  <p:stCondLst>
                                    <p:cond delay="0"/>
                                  </p:stCondLst>
                                  <p:childTnLst>
                                    <p:animClr clrSpc="rgb" dir="cw">
                                      <p:cBhvr>
                                        <p:cTn id="75" dur="1000" fill="hold"/>
                                        <p:tgtEl>
                                          <p:spTgt spid="19"/>
                                        </p:tgtEl>
                                        <p:attrNameLst>
                                          <p:attrName>stroke.color</p:attrName>
                                        </p:attrNameLst>
                                      </p:cBhvr>
                                      <p:to>
                                        <a:srgbClr val="2F5597"/>
                                      </p:to>
                                    </p:animClr>
                                    <p:set>
                                      <p:cBhvr>
                                        <p:cTn id="76" dur="1000" fill="hold"/>
                                        <p:tgtEl>
                                          <p:spTgt spid="19"/>
                                        </p:tgtEl>
                                        <p:attrNameLst>
                                          <p:attrName>stroke.on</p:attrName>
                                        </p:attrNameLst>
                                      </p:cBhvr>
                                      <p:to>
                                        <p:strVal val="true"/>
                                      </p:to>
                                    </p:set>
                                  </p:childTnLst>
                                </p:cTn>
                              </p:par>
                              <p:par>
                                <p:cTn id="77" presetID="3" presetClass="emph" presetSubtype="2" fill="hold" grpId="0" nodeType="withEffect">
                                  <p:stCondLst>
                                    <p:cond delay="0"/>
                                  </p:stCondLst>
                                  <p:childTnLst>
                                    <p:animClr clrSpc="rgb" dir="cw">
                                      <p:cBhvr override="childStyle">
                                        <p:cTn id="78" dur="1000" fill="hold"/>
                                        <p:tgtEl>
                                          <p:spTgt spid="19"/>
                                        </p:tgtEl>
                                        <p:attrNameLst>
                                          <p:attrName>style.color</p:attrName>
                                        </p:attrNameLst>
                                      </p:cBhvr>
                                      <p:to>
                                        <a:srgbClr val="2F5597"/>
                                      </p:to>
                                    </p:animClr>
                                  </p:childTnLst>
                                </p:cTn>
                              </p:par>
                              <p:par>
                                <p:cTn id="79" presetID="22" presetClass="entr" presetSubtype="8" fill="hold" nodeType="withEffect">
                                  <p:stCondLst>
                                    <p:cond delay="500"/>
                                  </p:stCondLst>
                                  <p:childTnLst>
                                    <p:set>
                                      <p:cBhvr>
                                        <p:cTn id="80" dur="1" fill="hold">
                                          <p:stCondLst>
                                            <p:cond delay="0"/>
                                          </p:stCondLst>
                                        </p:cTn>
                                        <p:tgtEl>
                                          <p:spTgt spid="52"/>
                                        </p:tgtEl>
                                        <p:attrNameLst>
                                          <p:attrName>style.visibility</p:attrName>
                                        </p:attrNameLst>
                                      </p:cBhvr>
                                      <p:to>
                                        <p:strVal val="visible"/>
                                      </p:to>
                                    </p:set>
                                    <p:animEffect transition="in" filter="wipe(left)">
                                      <p:cBhvr>
                                        <p:cTn id="81" dur="1500"/>
                                        <p:tgtEl>
                                          <p:spTgt spid="52"/>
                                        </p:tgtEl>
                                      </p:cBhvr>
                                    </p:animEffect>
                                  </p:childTnLst>
                                </p:cTn>
                              </p:par>
                              <p:par>
                                <p:cTn id="82" presetID="22" presetClass="exit" presetSubtype="8" fill="hold" nodeType="withEffect">
                                  <p:stCondLst>
                                    <p:cond delay="500"/>
                                  </p:stCondLst>
                                  <p:childTnLst>
                                    <p:animEffect transition="out" filter="wipe(left)">
                                      <p:cBhvr>
                                        <p:cTn id="83" dur="1500"/>
                                        <p:tgtEl>
                                          <p:spTgt spid="110"/>
                                        </p:tgtEl>
                                      </p:cBhvr>
                                    </p:animEffect>
                                    <p:set>
                                      <p:cBhvr>
                                        <p:cTn id="84" dur="1" fill="hold">
                                          <p:stCondLst>
                                            <p:cond delay="1499"/>
                                          </p:stCondLst>
                                        </p:cTn>
                                        <p:tgtEl>
                                          <p:spTgt spid="1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1" grpId="1" animBg="1"/>
      <p:bldP spid="41" grpId="2" animBg="1"/>
      <p:bldP spid="41" grpId="3" animBg="1"/>
      <p:bldP spid="16" grpId="0" animBg="1"/>
      <p:bldP spid="19" grpId="0" animBg="1"/>
      <p:bldP spid="48" grpId="0" animBg="1"/>
      <p:bldP spid="48"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5F17D-EE85-A428-1DD0-C6A8287F51C1}"/>
              </a:ext>
            </a:extLst>
          </p:cNvPr>
          <p:cNvSpPr>
            <a:spLocks noGrp="1"/>
          </p:cNvSpPr>
          <p:nvPr>
            <p:ph type="title"/>
          </p:nvPr>
        </p:nvSpPr>
        <p:spPr/>
        <p:txBody>
          <a:bodyPr>
            <a:normAutofit/>
          </a:bodyPr>
          <a:lstStyle/>
          <a:p>
            <a:r>
              <a:rPr lang="en-US"/>
              <a:t>Analysis of Refinement Results</a:t>
            </a:r>
          </a:p>
        </p:txBody>
      </p:sp>
      <p:sp>
        <p:nvSpPr>
          <p:cNvPr id="4" name="Slide Number Placeholder 3">
            <a:extLst>
              <a:ext uri="{FF2B5EF4-FFF2-40B4-BE49-F238E27FC236}">
                <a16:creationId xmlns:a16="http://schemas.microsoft.com/office/drawing/2014/main" id="{B6944007-FDFF-D162-6DA1-C4F8F8185D65}"/>
              </a:ext>
            </a:extLst>
          </p:cNvPr>
          <p:cNvSpPr>
            <a:spLocks noGrp="1"/>
          </p:cNvSpPr>
          <p:nvPr>
            <p:ph type="sldNum" sz="quarter" idx="12"/>
          </p:nvPr>
        </p:nvSpPr>
        <p:spPr/>
        <p:txBody>
          <a:bodyPr/>
          <a:lstStyle/>
          <a:p>
            <a:fld id="{B0512EA2-30EC-4E42-9D99-67A89FA603D9}" type="slidenum">
              <a:rPr lang="en-US" smtClean="0"/>
              <a:pPr/>
              <a:t>13</a:t>
            </a:fld>
            <a:endParaRPr lang="en-US"/>
          </a:p>
        </p:txBody>
      </p:sp>
      <p:grpSp>
        <p:nvGrpSpPr>
          <p:cNvPr id="89" name="Group 88">
            <a:extLst>
              <a:ext uri="{FF2B5EF4-FFF2-40B4-BE49-F238E27FC236}">
                <a16:creationId xmlns:a16="http://schemas.microsoft.com/office/drawing/2014/main" id="{357CF872-84E3-F630-256F-449AF7D59F9E}"/>
              </a:ext>
            </a:extLst>
          </p:cNvPr>
          <p:cNvGrpSpPr/>
          <p:nvPr/>
        </p:nvGrpSpPr>
        <p:grpSpPr>
          <a:xfrm>
            <a:off x="1600200" y="1714500"/>
            <a:ext cx="8848423" cy="2292332"/>
            <a:chOff x="1600200" y="1714500"/>
            <a:chExt cx="8848423" cy="2292332"/>
          </a:xfrm>
        </p:grpSpPr>
        <p:pic>
          <p:nvPicPr>
            <p:cNvPr id="3" name="Graphic 2">
              <a:extLst>
                <a:ext uri="{FF2B5EF4-FFF2-40B4-BE49-F238E27FC236}">
                  <a16:creationId xmlns:a16="http://schemas.microsoft.com/office/drawing/2014/main" id="{B011A408-5864-CA74-13A2-664FB47AD9D4}"/>
                </a:ext>
              </a:extLst>
            </p:cNvPr>
            <p:cNvPicPr>
              <a:picLocks noChangeAspect="1"/>
            </p:cNvPicPr>
            <p:nvPr/>
          </p:nvPicPr>
          <p:blipFill>
            <a:blip>
              <a:extLst>
                <a:ext uri="{96DAC541-7B7A-43D3-8B79-37D633B846F1}">
                  <asvg:svgBlip xmlns:asvg="http://schemas.microsoft.com/office/drawing/2016/SVG/main" r:embed="rId4"/>
                </a:ext>
              </a:extLst>
            </a:blip>
            <a:srcRect r="11603"/>
            <a:stretch>
              <a:fillRect/>
            </a:stretch>
          </p:blipFill>
          <p:spPr>
            <a:xfrm>
              <a:off x="3464069" y="2448241"/>
              <a:ext cx="3394885" cy="640080"/>
            </a:xfrm>
            <a:prstGeom prst="rect">
              <a:avLst/>
            </a:prstGeom>
          </p:spPr>
        </p:pic>
        <p:sp>
          <p:nvSpPr>
            <p:cNvPr id="5" name="Freeform 4">
              <a:extLst>
                <a:ext uri="{FF2B5EF4-FFF2-40B4-BE49-F238E27FC236}">
                  <a16:creationId xmlns:a16="http://schemas.microsoft.com/office/drawing/2014/main" id="{E6337A6D-A25C-1B56-3114-333F524E9940}"/>
                </a:ext>
              </a:extLst>
            </p:cNvPr>
            <p:cNvSpPr>
              <a:spLocks/>
            </p:cNvSpPr>
            <p:nvPr/>
          </p:nvSpPr>
          <p:spPr>
            <a:xfrm>
              <a:off x="8642960" y="2366477"/>
              <a:ext cx="449529" cy="1285486"/>
            </a:xfrm>
            <a:custGeom>
              <a:avLst/>
              <a:gdLst>
                <a:gd name="csX0" fmla="*/ 178562 w 178562"/>
                <a:gd name="csY0" fmla="*/ 89939 h 410707"/>
                <a:gd name="csX1" fmla="*/ 178562 w 178562"/>
                <a:gd name="csY1" fmla="*/ 320768 h 410707"/>
                <a:gd name="csX2" fmla="*/ 0 w 178562"/>
                <a:gd name="csY2" fmla="*/ 410707 h 410707"/>
                <a:gd name="csX3" fmla="*/ 0 w 178562"/>
                <a:gd name="csY3" fmla="*/ 0 h 410707"/>
                <a:gd name="csX4" fmla="*/ 178562 w 178562"/>
                <a:gd name="csY4" fmla="*/ 89939 h 410707"/>
              </a:gdLst>
              <a:ahLst/>
              <a:cxnLst>
                <a:cxn ang="0">
                  <a:pos x="csX0" y="csY0"/>
                </a:cxn>
                <a:cxn ang="0">
                  <a:pos x="csX1" y="csY1"/>
                </a:cxn>
                <a:cxn ang="0">
                  <a:pos x="csX2" y="csY2"/>
                </a:cxn>
                <a:cxn ang="0">
                  <a:pos x="csX3" y="csY3"/>
                </a:cxn>
                <a:cxn ang="0">
                  <a:pos x="csX4" y="csY4"/>
                </a:cxn>
              </a:cxnLst>
              <a:rect l="l" t="t" r="r" b="b"/>
              <a:pathLst>
                <a:path w="178562" h="410707">
                  <a:moveTo>
                    <a:pt x="178562" y="89939"/>
                  </a:moveTo>
                  <a:lnTo>
                    <a:pt x="178562" y="320768"/>
                  </a:lnTo>
                  <a:lnTo>
                    <a:pt x="0" y="410707"/>
                  </a:lnTo>
                  <a:lnTo>
                    <a:pt x="0" y="0"/>
                  </a:lnTo>
                  <a:lnTo>
                    <a:pt x="178562" y="89939"/>
                  </a:lnTo>
                  <a:close/>
                </a:path>
              </a:pathLst>
            </a:custGeom>
            <a:solidFill>
              <a:schemeClr val="accent1">
                <a:lumMod val="75000"/>
              </a:schemeClr>
            </a:solidFill>
            <a:ln w="38100" cap="flat">
              <a:noFill/>
              <a:prstDash val="solid"/>
              <a:miter/>
            </a:ln>
          </p:spPr>
          <p:txBody>
            <a:bodyPr/>
            <a:lstStyle/>
            <a:p>
              <a:endParaRPr lang="en-US"/>
            </a:p>
          </p:txBody>
        </p:sp>
        <p:sp>
          <p:nvSpPr>
            <p:cNvPr id="15" name="Rectangle 14">
              <a:extLst>
                <a:ext uri="{FF2B5EF4-FFF2-40B4-BE49-F238E27FC236}">
                  <a16:creationId xmlns:a16="http://schemas.microsoft.com/office/drawing/2014/main" id="{EE133C7F-A66C-EDD6-1137-B9282B80F32E}"/>
                </a:ext>
              </a:extLst>
            </p:cNvPr>
            <p:cNvSpPr/>
            <p:nvPr/>
          </p:nvSpPr>
          <p:spPr>
            <a:xfrm>
              <a:off x="3478692" y="3366752"/>
              <a:ext cx="3383280" cy="64008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06A185C-2CAC-14AF-73A2-B905DB6A61B6}"/>
                </a:ext>
              </a:extLst>
            </p:cNvPr>
            <p:cNvSpPr/>
            <p:nvPr/>
          </p:nvSpPr>
          <p:spPr>
            <a:xfrm>
              <a:off x="3467911" y="2449316"/>
              <a:ext cx="3390899" cy="64008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Single-Cycle Adder</a:t>
              </a:r>
            </a:p>
          </p:txBody>
        </p:sp>
        <p:sp>
          <p:nvSpPr>
            <p:cNvPr id="21" name="Rectangle 20">
              <a:extLst>
                <a:ext uri="{FF2B5EF4-FFF2-40B4-BE49-F238E27FC236}">
                  <a16:creationId xmlns:a16="http://schemas.microsoft.com/office/drawing/2014/main" id="{66AB5054-BA2B-B867-90B3-2325589C57E2}"/>
                </a:ext>
              </a:extLst>
            </p:cNvPr>
            <p:cNvSpPr/>
            <p:nvPr/>
          </p:nvSpPr>
          <p:spPr>
            <a:xfrm>
              <a:off x="3467100" y="3358529"/>
              <a:ext cx="3391711" cy="64008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Zero-Skip Multiplier</a:t>
              </a:r>
            </a:p>
          </p:txBody>
        </p:sp>
        <p:grpSp>
          <p:nvGrpSpPr>
            <p:cNvPr id="22" name="Group 21">
              <a:extLst>
                <a:ext uri="{FF2B5EF4-FFF2-40B4-BE49-F238E27FC236}">
                  <a16:creationId xmlns:a16="http://schemas.microsoft.com/office/drawing/2014/main" id="{2481D19D-305F-9318-6410-0F077A822D29}"/>
                </a:ext>
              </a:extLst>
            </p:cNvPr>
            <p:cNvGrpSpPr/>
            <p:nvPr/>
          </p:nvGrpSpPr>
          <p:grpSpPr>
            <a:xfrm>
              <a:off x="1600200" y="2787029"/>
              <a:ext cx="1867587" cy="1101862"/>
              <a:chOff x="1599514" y="2851042"/>
              <a:chExt cx="1867587" cy="1101862"/>
            </a:xfrm>
          </p:grpSpPr>
          <p:cxnSp>
            <p:nvCxnSpPr>
              <p:cNvPr id="23" name="Straight Arrow Connector 22">
                <a:extLst>
                  <a:ext uri="{FF2B5EF4-FFF2-40B4-BE49-F238E27FC236}">
                    <a16:creationId xmlns:a16="http://schemas.microsoft.com/office/drawing/2014/main" id="{716E0250-E856-ACD1-FDB5-2A0268A20049}"/>
                  </a:ext>
                </a:extLst>
              </p:cNvPr>
              <p:cNvCxnSpPr/>
              <p:nvPr/>
            </p:nvCxnSpPr>
            <p:spPr>
              <a:xfrm>
                <a:off x="2439212" y="3053584"/>
                <a:ext cx="1027889"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Freeform 24">
                <a:extLst>
                  <a:ext uri="{FF2B5EF4-FFF2-40B4-BE49-F238E27FC236}">
                    <a16:creationId xmlns:a16="http://schemas.microsoft.com/office/drawing/2014/main" id="{532B86EF-A45F-FE52-4A47-A0568115E1A8}"/>
                  </a:ext>
                </a:extLst>
              </p:cNvPr>
              <p:cNvSpPr/>
              <p:nvPr/>
            </p:nvSpPr>
            <p:spPr>
              <a:xfrm>
                <a:off x="2926406" y="3051097"/>
                <a:ext cx="515566" cy="901807"/>
              </a:xfrm>
              <a:custGeom>
                <a:avLst/>
                <a:gdLst>
                  <a:gd name="csX0" fmla="*/ 9727 w 515566"/>
                  <a:gd name="csY0" fmla="*/ 0 h 1118681"/>
                  <a:gd name="csX1" fmla="*/ 0 w 515566"/>
                  <a:gd name="csY1" fmla="*/ 1118681 h 1118681"/>
                  <a:gd name="csX2" fmla="*/ 515566 w 515566"/>
                  <a:gd name="csY2" fmla="*/ 1118681 h 1118681"/>
                </a:gdLst>
                <a:ahLst/>
                <a:cxnLst>
                  <a:cxn ang="0">
                    <a:pos x="csX0" y="csY0"/>
                  </a:cxn>
                  <a:cxn ang="0">
                    <a:pos x="csX1" y="csY1"/>
                  </a:cxn>
                  <a:cxn ang="0">
                    <a:pos x="csX2" y="csY2"/>
                  </a:cxn>
                </a:cxnLst>
                <a:rect l="l" t="t" r="r" b="b"/>
                <a:pathLst>
                  <a:path w="515566" h="1118681">
                    <a:moveTo>
                      <a:pt x="9727" y="0"/>
                    </a:moveTo>
                    <a:cubicBezTo>
                      <a:pt x="6485" y="372894"/>
                      <a:pt x="3242" y="745787"/>
                      <a:pt x="0" y="1118681"/>
                    </a:cubicBezTo>
                    <a:lnTo>
                      <a:pt x="515566" y="1118681"/>
                    </a:lnTo>
                  </a:path>
                </a:pathLst>
              </a:custGeom>
              <a:noFill/>
              <a:ln w="38100">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37EE8957-8618-7DEA-1621-D4DEA4519937}"/>
                  </a:ext>
                </a:extLst>
              </p:cNvPr>
              <p:cNvSpPr txBox="1"/>
              <p:nvPr/>
            </p:nvSpPr>
            <p:spPr>
              <a:xfrm>
                <a:off x="1599514" y="2851042"/>
                <a:ext cx="881973" cy="400110"/>
              </a:xfrm>
              <a:prstGeom prst="rect">
                <a:avLst/>
              </a:prstGeom>
              <a:noFill/>
            </p:spPr>
            <p:txBody>
              <a:bodyPr wrap="none" rtlCol="0">
                <a:spAutoFit/>
              </a:bodyPr>
              <a:lstStyle/>
              <a:p>
                <a:r>
                  <a:rPr lang="en-US" sz="2000">
                    <a:solidFill>
                      <a:srgbClr val="FF0000"/>
                    </a:solidFill>
                  </a:rPr>
                  <a:t>secret</a:t>
                </a:r>
              </a:p>
            </p:txBody>
          </p:sp>
        </p:grpSp>
        <p:grpSp>
          <p:nvGrpSpPr>
            <p:cNvPr id="30" name="Group 29">
              <a:extLst>
                <a:ext uri="{FF2B5EF4-FFF2-40B4-BE49-F238E27FC236}">
                  <a16:creationId xmlns:a16="http://schemas.microsoft.com/office/drawing/2014/main" id="{36D1EAC9-AB0A-CDD1-02BF-485631B11D3F}"/>
                </a:ext>
              </a:extLst>
            </p:cNvPr>
            <p:cNvGrpSpPr/>
            <p:nvPr/>
          </p:nvGrpSpPr>
          <p:grpSpPr>
            <a:xfrm>
              <a:off x="6843208" y="2139329"/>
              <a:ext cx="1799753" cy="1334410"/>
              <a:chOff x="6843208" y="2357494"/>
              <a:chExt cx="1799753" cy="1334410"/>
            </a:xfrm>
          </p:grpSpPr>
          <p:grpSp>
            <p:nvGrpSpPr>
              <p:cNvPr id="31" name="Group 30">
                <a:extLst>
                  <a:ext uri="{FF2B5EF4-FFF2-40B4-BE49-F238E27FC236}">
                    <a16:creationId xmlns:a16="http://schemas.microsoft.com/office/drawing/2014/main" id="{9412AF38-0EBE-25D9-CE1D-A096A8CE0C63}"/>
                  </a:ext>
                </a:extLst>
              </p:cNvPr>
              <p:cNvGrpSpPr/>
              <p:nvPr/>
            </p:nvGrpSpPr>
            <p:grpSpPr>
              <a:xfrm>
                <a:off x="6843208" y="3291794"/>
                <a:ext cx="1799753" cy="400110"/>
                <a:chOff x="6827029" y="3612360"/>
                <a:chExt cx="1799753" cy="400110"/>
              </a:xfrm>
            </p:grpSpPr>
            <p:cxnSp>
              <p:nvCxnSpPr>
                <p:cNvPr id="53" name="Straight Arrow Connector 52">
                  <a:extLst>
                    <a:ext uri="{FF2B5EF4-FFF2-40B4-BE49-F238E27FC236}">
                      <a16:creationId xmlns:a16="http://schemas.microsoft.com/office/drawing/2014/main" id="{180EFEDF-4B2C-7B67-9974-99FA3601FBEB}"/>
                    </a:ext>
                  </a:extLst>
                </p:cNvPr>
                <p:cNvCxnSpPr>
                  <a:cxnSpLocks/>
                </p:cNvCxnSpPr>
                <p:nvPr/>
              </p:nvCxnSpPr>
              <p:spPr>
                <a:xfrm>
                  <a:off x="6858810" y="3998095"/>
                  <a:ext cx="176797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3321759C-BC3D-0D06-5BEC-F89A774F9706}"/>
                    </a:ext>
                  </a:extLst>
                </p:cNvPr>
                <p:cNvSpPr txBox="1"/>
                <p:nvPr/>
              </p:nvSpPr>
              <p:spPr>
                <a:xfrm>
                  <a:off x="6827029" y="3612360"/>
                  <a:ext cx="1340432" cy="400110"/>
                </a:xfrm>
                <a:prstGeom prst="rect">
                  <a:avLst/>
                </a:prstGeom>
                <a:noFill/>
              </p:spPr>
              <p:txBody>
                <a:bodyPr wrap="none" rtlCol="0">
                  <a:spAutoFit/>
                </a:bodyPr>
                <a:lstStyle/>
                <a:p>
                  <a:r>
                    <a:rPr lang="en-US" sz="2000" err="1">
                      <a:solidFill>
                        <a:srgbClr val="FF0000"/>
                      </a:solidFill>
                    </a:rPr>
                    <a:t>mul_finish</a:t>
                  </a:r>
                  <a:endParaRPr lang="en-US" sz="2000">
                    <a:solidFill>
                      <a:srgbClr val="FF0000"/>
                    </a:solidFill>
                  </a:endParaRPr>
                </a:p>
              </p:txBody>
            </p:sp>
          </p:grpSp>
          <p:grpSp>
            <p:nvGrpSpPr>
              <p:cNvPr id="35" name="Group 34">
                <a:extLst>
                  <a:ext uri="{FF2B5EF4-FFF2-40B4-BE49-F238E27FC236}">
                    <a16:creationId xmlns:a16="http://schemas.microsoft.com/office/drawing/2014/main" id="{58F9B93B-DB6F-517A-8960-77D0A1067DB7}"/>
                  </a:ext>
                </a:extLst>
              </p:cNvPr>
              <p:cNvGrpSpPr/>
              <p:nvPr/>
            </p:nvGrpSpPr>
            <p:grpSpPr>
              <a:xfrm>
                <a:off x="6843208" y="2357494"/>
                <a:ext cx="1799753" cy="400110"/>
                <a:chOff x="6827029" y="2662655"/>
                <a:chExt cx="1799753" cy="400110"/>
              </a:xfrm>
            </p:grpSpPr>
            <p:cxnSp>
              <p:nvCxnSpPr>
                <p:cNvPr id="51" name="Straight Arrow Connector 50">
                  <a:extLst>
                    <a:ext uri="{FF2B5EF4-FFF2-40B4-BE49-F238E27FC236}">
                      <a16:creationId xmlns:a16="http://schemas.microsoft.com/office/drawing/2014/main" id="{EE85FBD4-395A-0BB2-4320-C8C37D442DC3}"/>
                    </a:ext>
                  </a:extLst>
                </p:cNvPr>
                <p:cNvCxnSpPr>
                  <a:cxnSpLocks/>
                </p:cNvCxnSpPr>
                <p:nvPr/>
              </p:nvCxnSpPr>
              <p:spPr>
                <a:xfrm>
                  <a:off x="6858810" y="3051097"/>
                  <a:ext cx="176797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690CE2FE-8289-35BA-DBD8-EDDBD2E4AFA7}"/>
                    </a:ext>
                  </a:extLst>
                </p:cNvPr>
                <p:cNvSpPr txBox="1"/>
                <p:nvPr/>
              </p:nvSpPr>
              <p:spPr>
                <a:xfrm>
                  <a:off x="6827029" y="2662655"/>
                  <a:ext cx="1354858" cy="400110"/>
                </a:xfrm>
                <a:prstGeom prst="rect">
                  <a:avLst/>
                </a:prstGeom>
                <a:noFill/>
              </p:spPr>
              <p:txBody>
                <a:bodyPr wrap="none" rtlCol="0">
                  <a:spAutoFit/>
                </a:bodyPr>
                <a:lstStyle/>
                <a:p>
                  <a:r>
                    <a:rPr lang="en-US" sz="2000" err="1">
                      <a:solidFill>
                        <a:srgbClr val="00B050"/>
                      </a:solidFill>
                    </a:rPr>
                    <a:t>add_finish</a:t>
                  </a:r>
                  <a:endParaRPr lang="en-US" sz="2000">
                    <a:solidFill>
                      <a:srgbClr val="00B050"/>
                    </a:solidFill>
                  </a:endParaRPr>
                </a:p>
              </p:txBody>
            </p:sp>
          </p:grpSp>
        </p:grpSp>
        <p:grpSp>
          <p:nvGrpSpPr>
            <p:cNvPr id="55" name="Group 54">
              <a:extLst>
                <a:ext uri="{FF2B5EF4-FFF2-40B4-BE49-F238E27FC236}">
                  <a16:creationId xmlns:a16="http://schemas.microsoft.com/office/drawing/2014/main" id="{56DC5B25-258A-5899-BE10-13A4969F31BE}"/>
                </a:ext>
              </a:extLst>
            </p:cNvPr>
            <p:cNvGrpSpPr/>
            <p:nvPr/>
          </p:nvGrpSpPr>
          <p:grpSpPr>
            <a:xfrm>
              <a:off x="8405982" y="1714500"/>
              <a:ext cx="1804818" cy="1948830"/>
              <a:chOff x="8283201" y="2009125"/>
              <a:chExt cx="1804818" cy="1948830"/>
            </a:xfrm>
          </p:grpSpPr>
          <p:sp>
            <p:nvSpPr>
              <p:cNvPr id="56" name="Freeform 55">
                <a:extLst>
                  <a:ext uri="{FF2B5EF4-FFF2-40B4-BE49-F238E27FC236}">
                    <a16:creationId xmlns:a16="http://schemas.microsoft.com/office/drawing/2014/main" id="{00176FCE-7CB2-2727-306C-4D675EE85179}"/>
                  </a:ext>
                </a:extLst>
              </p:cNvPr>
              <p:cNvSpPr>
                <a:spLocks/>
              </p:cNvSpPr>
              <p:nvPr/>
            </p:nvSpPr>
            <p:spPr>
              <a:xfrm>
                <a:off x="8520180" y="2672469"/>
                <a:ext cx="449529" cy="1285486"/>
              </a:xfrm>
              <a:custGeom>
                <a:avLst/>
                <a:gdLst>
                  <a:gd name="csX0" fmla="*/ 178562 w 178562"/>
                  <a:gd name="csY0" fmla="*/ 89939 h 410707"/>
                  <a:gd name="csX1" fmla="*/ 178562 w 178562"/>
                  <a:gd name="csY1" fmla="*/ 320768 h 410707"/>
                  <a:gd name="csX2" fmla="*/ 0 w 178562"/>
                  <a:gd name="csY2" fmla="*/ 410707 h 410707"/>
                  <a:gd name="csX3" fmla="*/ 0 w 178562"/>
                  <a:gd name="csY3" fmla="*/ 0 h 410707"/>
                  <a:gd name="csX4" fmla="*/ 178562 w 178562"/>
                  <a:gd name="csY4" fmla="*/ 89939 h 410707"/>
                </a:gdLst>
                <a:ahLst/>
                <a:cxnLst>
                  <a:cxn ang="0">
                    <a:pos x="csX0" y="csY0"/>
                  </a:cxn>
                  <a:cxn ang="0">
                    <a:pos x="csX1" y="csY1"/>
                  </a:cxn>
                  <a:cxn ang="0">
                    <a:pos x="csX2" y="csY2"/>
                  </a:cxn>
                  <a:cxn ang="0">
                    <a:pos x="csX3" y="csY3"/>
                  </a:cxn>
                  <a:cxn ang="0">
                    <a:pos x="csX4" y="csY4"/>
                  </a:cxn>
                </a:cxnLst>
                <a:rect l="l" t="t" r="r" b="b"/>
                <a:pathLst>
                  <a:path w="178562" h="410707">
                    <a:moveTo>
                      <a:pt x="178562" y="89939"/>
                    </a:moveTo>
                    <a:lnTo>
                      <a:pt x="178562" y="320768"/>
                    </a:lnTo>
                    <a:lnTo>
                      <a:pt x="0" y="410707"/>
                    </a:lnTo>
                    <a:lnTo>
                      <a:pt x="0" y="0"/>
                    </a:lnTo>
                    <a:lnTo>
                      <a:pt x="178562" y="89939"/>
                    </a:lnTo>
                    <a:close/>
                  </a:path>
                </a:pathLst>
              </a:custGeom>
              <a:noFill/>
              <a:ln w="38100" cap="flat">
                <a:solidFill>
                  <a:srgbClr val="000000"/>
                </a:solidFill>
                <a:prstDash val="solid"/>
                <a:miter/>
              </a:ln>
            </p:spPr>
            <p:txBody>
              <a:bodyPr/>
              <a:lstStyle/>
              <a:p>
                <a:endParaRPr lang="en-US"/>
              </a:p>
            </p:txBody>
          </p:sp>
          <p:cxnSp>
            <p:nvCxnSpPr>
              <p:cNvPr id="57" name="Straight Arrow Connector 56">
                <a:extLst>
                  <a:ext uri="{FF2B5EF4-FFF2-40B4-BE49-F238E27FC236}">
                    <a16:creationId xmlns:a16="http://schemas.microsoft.com/office/drawing/2014/main" id="{54A4A29A-3A06-9265-4FD1-BB5F5A44D228}"/>
                  </a:ext>
                </a:extLst>
              </p:cNvPr>
              <p:cNvCxnSpPr>
                <a:cxnSpLocks/>
              </p:cNvCxnSpPr>
              <p:nvPr/>
            </p:nvCxnSpPr>
            <p:spPr>
              <a:xfrm>
                <a:off x="8960389" y="3380039"/>
                <a:ext cx="112763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0C1651C9-65CE-EE01-DB77-28436C1978F4}"/>
                  </a:ext>
                </a:extLst>
              </p:cNvPr>
              <p:cNvSpPr txBox="1"/>
              <p:nvPr/>
            </p:nvSpPr>
            <p:spPr>
              <a:xfrm>
                <a:off x="8960389" y="2991929"/>
                <a:ext cx="1010213" cy="400110"/>
              </a:xfrm>
              <a:prstGeom prst="rect">
                <a:avLst/>
              </a:prstGeom>
              <a:noFill/>
            </p:spPr>
            <p:txBody>
              <a:bodyPr wrap="none" rtlCol="0">
                <a:spAutoFit/>
              </a:bodyPr>
              <a:lstStyle/>
              <a:p>
                <a:r>
                  <a:rPr lang="en-US" sz="2000">
                    <a:solidFill>
                      <a:srgbClr val="00B050"/>
                    </a:solidFill>
                  </a:rPr>
                  <a:t>commit</a:t>
                </a:r>
              </a:p>
            </p:txBody>
          </p:sp>
          <p:cxnSp>
            <p:nvCxnSpPr>
              <p:cNvPr id="59" name="Straight Arrow Connector 58">
                <a:extLst>
                  <a:ext uri="{FF2B5EF4-FFF2-40B4-BE49-F238E27FC236}">
                    <a16:creationId xmlns:a16="http://schemas.microsoft.com/office/drawing/2014/main" id="{657199E1-6448-42F5-163D-678F63F10414}"/>
                  </a:ext>
                </a:extLst>
              </p:cNvPr>
              <p:cNvCxnSpPr>
                <a:cxnSpLocks/>
              </p:cNvCxnSpPr>
              <p:nvPr/>
            </p:nvCxnSpPr>
            <p:spPr>
              <a:xfrm>
                <a:off x="8797583" y="2392587"/>
                <a:ext cx="0" cy="460467"/>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2C96E0A6-9F12-2D5E-1E37-B73B47370987}"/>
                  </a:ext>
                </a:extLst>
              </p:cNvPr>
              <p:cNvSpPr txBox="1"/>
              <p:nvPr/>
            </p:nvSpPr>
            <p:spPr>
              <a:xfrm>
                <a:off x="8283201" y="2009125"/>
                <a:ext cx="1210588" cy="400110"/>
              </a:xfrm>
              <a:prstGeom prst="rect">
                <a:avLst/>
              </a:prstGeom>
              <a:noFill/>
            </p:spPr>
            <p:txBody>
              <a:bodyPr wrap="none" rtlCol="0">
                <a:spAutoFit/>
              </a:bodyPr>
              <a:lstStyle/>
              <a:p>
                <a:r>
                  <a:rPr lang="en-US" sz="2000" err="1">
                    <a:solidFill>
                      <a:srgbClr val="00B050"/>
                    </a:solidFill>
                  </a:rPr>
                  <a:t>inst_type</a:t>
                </a:r>
                <a:endParaRPr lang="en-US" sz="2000">
                  <a:solidFill>
                    <a:srgbClr val="00B050"/>
                  </a:solidFill>
                </a:endParaRPr>
              </a:p>
            </p:txBody>
          </p:sp>
        </p:grpSp>
        <p:sp>
          <p:nvSpPr>
            <p:cNvPr id="71" name="TextBox 70">
              <a:extLst>
                <a:ext uri="{FF2B5EF4-FFF2-40B4-BE49-F238E27FC236}">
                  <a16:creationId xmlns:a16="http://schemas.microsoft.com/office/drawing/2014/main" id="{A23D5F32-1396-DA0A-C58D-081506D276DD}"/>
                </a:ext>
              </a:extLst>
            </p:cNvPr>
            <p:cNvSpPr txBox="1"/>
            <p:nvPr/>
          </p:nvSpPr>
          <p:spPr>
            <a:xfrm>
              <a:off x="9495990" y="1734020"/>
              <a:ext cx="952633" cy="400110"/>
            </a:xfrm>
            <a:prstGeom prst="rect">
              <a:avLst/>
            </a:prstGeom>
            <a:noFill/>
          </p:spPr>
          <p:txBody>
            <a:bodyPr wrap="none" rtlCol="0">
              <a:spAutoFit/>
            </a:bodyPr>
            <a:lstStyle/>
            <a:p>
              <a:r>
                <a:rPr lang="en-US" sz="2000" b="1">
                  <a:solidFill>
                    <a:srgbClr val="00B050"/>
                  </a:solidFill>
                </a:rPr>
                <a:t>= ADD</a:t>
              </a:r>
            </a:p>
          </p:txBody>
        </p:sp>
      </p:grpSp>
      <p:grpSp>
        <p:nvGrpSpPr>
          <p:cNvPr id="72" name="Group 71">
            <a:extLst>
              <a:ext uri="{FF2B5EF4-FFF2-40B4-BE49-F238E27FC236}">
                <a16:creationId xmlns:a16="http://schemas.microsoft.com/office/drawing/2014/main" id="{E3738ECF-5DD5-3B2F-DC00-777A552DE930}"/>
              </a:ext>
            </a:extLst>
          </p:cNvPr>
          <p:cNvGrpSpPr/>
          <p:nvPr/>
        </p:nvGrpSpPr>
        <p:grpSpPr>
          <a:xfrm>
            <a:off x="8377464" y="3612459"/>
            <a:ext cx="1411412" cy="1137280"/>
            <a:chOff x="5171024" y="985646"/>
            <a:chExt cx="1411412" cy="1137280"/>
          </a:xfrm>
        </p:grpSpPr>
        <p:sp>
          <p:nvSpPr>
            <p:cNvPr id="73" name="TextBox 72">
              <a:extLst>
                <a:ext uri="{FF2B5EF4-FFF2-40B4-BE49-F238E27FC236}">
                  <a16:creationId xmlns:a16="http://schemas.microsoft.com/office/drawing/2014/main" id="{01A96FB1-E7B7-FC3C-1EA3-40942A9F2452}"/>
                </a:ext>
              </a:extLst>
            </p:cNvPr>
            <p:cNvSpPr txBox="1"/>
            <p:nvPr/>
          </p:nvSpPr>
          <p:spPr>
            <a:xfrm>
              <a:off x="5171024" y="1415040"/>
              <a:ext cx="1411412" cy="707886"/>
            </a:xfrm>
            <a:prstGeom prst="rect">
              <a:avLst/>
            </a:prstGeom>
            <a:noFill/>
          </p:spPr>
          <p:txBody>
            <a:bodyPr wrap="none" rtlCol="0">
              <a:spAutoFit/>
            </a:bodyPr>
            <a:lstStyle/>
            <a:p>
              <a:pPr algn="ctr"/>
              <a:r>
                <a:rPr lang="en-US" sz="2000">
                  <a:solidFill>
                    <a:schemeClr val="accent1">
                      <a:lumMod val="75000"/>
                    </a:schemeClr>
                  </a:solidFill>
                  <a:latin typeface="Arial" panose="020B0604020202020204" pitchFamily="34" charset="0"/>
                  <a:cs typeface="Arial" panose="020B0604020202020204" pitchFamily="34" charset="0"/>
                </a:rPr>
                <a:t>Precise</a:t>
              </a:r>
            </a:p>
            <a:p>
              <a:pPr algn="ctr"/>
              <a:r>
                <a:rPr lang="en-US" sz="2000">
                  <a:solidFill>
                    <a:schemeClr val="accent1">
                      <a:lumMod val="75000"/>
                    </a:schemeClr>
                  </a:solidFill>
                  <a:latin typeface="Arial" panose="020B0604020202020204" pitchFamily="34" charset="0"/>
                  <a:cs typeface="Arial" panose="020B0604020202020204" pitchFamily="34" charset="0"/>
                </a:rPr>
                <a:t>Taint Logic</a:t>
              </a:r>
            </a:p>
          </p:txBody>
        </p:sp>
        <p:cxnSp>
          <p:nvCxnSpPr>
            <p:cNvPr id="74" name="Straight Arrow Connector 73">
              <a:extLst>
                <a:ext uri="{FF2B5EF4-FFF2-40B4-BE49-F238E27FC236}">
                  <a16:creationId xmlns:a16="http://schemas.microsoft.com/office/drawing/2014/main" id="{91D03F1F-D954-4631-790F-6A538E1623C7}"/>
                </a:ext>
              </a:extLst>
            </p:cNvPr>
            <p:cNvCxnSpPr>
              <a:cxnSpLocks/>
            </p:cNvCxnSpPr>
            <p:nvPr/>
          </p:nvCxnSpPr>
          <p:spPr>
            <a:xfrm flipH="1" flipV="1">
              <a:off x="5596674" y="985646"/>
              <a:ext cx="162806" cy="486891"/>
            </a:xfrm>
            <a:prstGeom prst="straightConnector1">
              <a:avLst/>
            </a:prstGeom>
            <a:ln w="44450">
              <a:solidFill>
                <a:schemeClr val="accent1">
                  <a:lumMod val="75000"/>
                </a:schemeClr>
              </a:solidFill>
              <a:tailEnd type="triangle"/>
            </a:ln>
          </p:spPr>
          <p:style>
            <a:lnRef idx="2">
              <a:schemeClr val="accent1"/>
            </a:lnRef>
            <a:fillRef idx="0">
              <a:schemeClr val="accent1"/>
            </a:fillRef>
            <a:effectRef idx="1">
              <a:schemeClr val="accent1"/>
            </a:effectRef>
            <a:fontRef idx="minor">
              <a:schemeClr val="tx1"/>
            </a:fontRef>
          </p:style>
        </p:cxnSp>
      </p:grpSp>
      <p:sp>
        <p:nvSpPr>
          <p:cNvPr id="78" name="Content Placeholder 2">
            <a:extLst>
              <a:ext uri="{FF2B5EF4-FFF2-40B4-BE49-F238E27FC236}">
                <a16:creationId xmlns:a16="http://schemas.microsoft.com/office/drawing/2014/main" id="{8DB469BB-DBE1-8C51-4C34-C46F95005548}"/>
              </a:ext>
            </a:extLst>
          </p:cNvPr>
          <p:cNvSpPr>
            <a:spLocks noGrp="1"/>
          </p:cNvSpPr>
          <p:nvPr>
            <p:ph idx="1"/>
          </p:nvPr>
        </p:nvSpPr>
        <p:spPr>
          <a:xfrm>
            <a:off x="838200" y="1825625"/>
            <a:ext cx="6001846" cy="3495231"/>
          </a:xfrm>
        </p:spPr>
        <p:txBody>
          <a:bodyPr>
            <a:normAutofit/>
          </a:bodyPr>
          <a:lstStyle/>
          <a:p>
            <a:r>
              <a:rPr lang="en-US"/>
              <a:t>Recall our toy example:</a:t>
            </a:r>
          </a:p>
          <a:p>
            <a:endParaRPr lang="en-US"/>
          </a:p>
          <a:p>
            <a:endParaRPr lang="en-US"/>
          </a:p>
          <a:p>
            <a:endParaRPr lang="en-US"/>
          </a:p>
          <a:p>
            <a:endParaRPr lang="en-US"/>
          </a:p>
          <a:p>
            <a:r>
              <a:rPr lang="en-US"/>
              <a:t>It is common in Rocket, e.g.,</a:t>
            </a:r>
          </a:p>
        </p:txBody>
      </p:sp>
      <p:grpSp>
        <p:nvGrpSpPr>
          <p:cNvPr id="81" name="Group 80">
            <a:extLst>
              <a:ext uri="{FF2B5EF4-FFF2-40B4-BE49-F238E27FC236}">
                <a16:creationId xmlns:a16="http://schemas.microsoft.com/office/drawing/2014/main" id="{C7408128-3D8C-F2F5-EBEE-43E0BA1C90C1}"/>
              </a:ext>
            </a:extLst>
          </p:cNvPr>
          <p:cNvGrpSpPr/>
          <p:nvPr/>
        </p:nvGrpSpPr>
        <p:grpSpPr>
          <a:xfrm>
            <a:off x="4491320" y="4695719"/>
            <a:ext cx="3934334" cy="1773775"/>
            <a:chOff x="-1933905" y="3590240"/>
            <a:chExt cx="3934334" cy="1773775"/>
          </a:xfrm>
        </p:grpSpPr>
        <p:grpSp>
          <p:nvGrpSpPr>
            <p:cNvPr id="47" name="Group 46">
              <a:extLst>
                <a:ext uri="{FF2B5EF4-FFF2-40B4-BE49-F238E27FC236}">
                  <a16:creationId xmlns:a16="http://schemas.microsoft.com/office/drawing/2014/main" id="{64DE88B8-4DBA-C4CE-AFE2-116E8F125E6C}"/>
                </a:ext>
              </a:extLst>
            </p:cNvPr>
            <p:cNvGrpSpPr/>
            <p:nvPr/>
          </p:nvGrpSpPr>
          <p:grpSpPr>
            <a:xfrm>
              <a:off x="-608102" y="3953918"/>
              <a:ext cx="1476154" cy="1410097"/>
              <a:chOff x="2057503" y="3631638"/>
              <a:chExt cx="1476154" cy="1410097"/>
            </a:xfrm>
          </p:grpSpPr>
          <p:sp>
            <p:nvSpPr>
              <p:cNvPr id="26" name="Freeform 25">
                <a:extLst>
                  <a:ext uri="{FF2B5EF4-FFF2-40B4-BE49-F238E27FC236}">
                    <a16:creationId xmlns:a16="http://schemas.microsoft.com/office/drawing/2014/main" id="{26810436-A082-728A-0A3E-E67DF6758D9E}"/>
                  </a:ext>
                </a:extLst>
              </p:cNvPr>
              <p:cNvSpPr>
                <a:spLocks noChangeAspect="1"/>
              </p:cNvSpPr>
              <p:nvPr/>
            </p:nvSpPr>
            <p:spPr>
              <a:xfrm>
                <a:off x="2531985" y="3844044"/>
                <a:ext cx="520714" cy="1197691"/>
              </a:xfrm>
              <a:custGeom>
                <a:avLst/>
                <a:gdLst>
                  <a:gd name="csX0" fmla="*/ 178562 w 178562"/>
                  <a:gd name="csY0" fmla="*/ 89939 h 410707"/>
                  <a:gd name="csX1" fmla="*/ 178562 w 178562"/>
                  <a:gd name="csY1" fmla="*/ 320768 h 410707"/>
                  <a:gd name="csX2" fmla="*/ 0 w 178562"/>
                  <a:gd name="csY2" fmla="*/ 410707 h 410707"/>
                  <a:gd name="csX3" fmla="*/ 0 w 178562"/>
                  <a:gd name="csY3" fmla="*/ 0 h 410707"/>
                  <a:gd name="csX4" fmla="*/ 178562 w 178562"/>
                  <a:gd name="csY4" fmla="*/ 89939 h 410707"/>
                </a:gdLst>
                <a:ahLst/>
                <a:cxnLst>
                  <a:cxn ang="0">
                    <a:pos x="csX0" y="csY0"/>
                  </a:cxn>
                  <a:cxn ang="0">
                    <a:pos x="csX1" y="csY1"/>
                  </a:cxn>
                  <a:cxn ang="0">
                    <a:pos x="csX2" y="csY2"/>
                  </a:cxn>
                  <a:cxn ang="0">
                    <a:pos x="csX3" y="csY3"/>
                  </a:cxn>
                  <a:cxn ang="0">
                    <a:pos x="csX4" y="csY4"/>
                  </a:cxn>
                </a:cxnLst>
                <a:rect l="l" t="t" r="r" b="b"/>
                <a:pathLst>
                  <a:path w="178562" h="410707">
                    <a:moveTo>
                      <a:pt x="178562" y="89939"/>
                    </a:moveTo>
                    <a:lnTo>
                      <a:pt x="178562" y="320768"/>
                    </a:lnTo>
                    <a:lnTo>
                      <a:pt x="0" y="410707"/>
                    </a:lnTo>
                    <a:lnTo>
                      <a:pt x="0" y="0"/>
                    </a:lnTo>
                    <a:lnTo>
                      <a:pt x="178562" y="89939"/>
                    </a:lnTo>
                    <a:close/>
                  </a:path>
                </a:pathLst>
              </a:custGeom>
              <a:noFill/>
              <a:ln w="38100" cap="flat">
                <a:solidFill>
                  <a:schemeClr val="tx1"/>
                </a:solidFill>
                <a:prstDash val="solid"/>
                <a:miter/>
              </a:ln>
            </p:spPr>
            <p:txBody>
              <a:bodyPr/>
              <a:lstStyle/>
              <a:p>
                <a:endParaRPr lang="en-US"/>
              </a:p>
            </p:txBody>
          </p:sp>
          <p:cxnSp>
            <p:nvCxnSpPr>
              <p:cNvPr id="27" name="Straight Arrow Connector 26">
                <a:extLst>
                  <a:ext uri="{FF2B5EF4-FFF2-40B4-BE49-F238E27FC236}">
                    <a16:creationId xmlns:a16="http://schemas.microsoft.com/office/drawing/2014/main" id="{3A45201F-0713-735D-BFA9-E687E152217A}"/>
                  </a:ext>
                </a:extLst>
              </p:cNvPr>
              <p:cNvCxnSpPr>
                <a:cxnSpLocks/>
              </p:cNvCxnSpPr>
              <p:nvPr/>
            </p:nvCxnSpPr>
            <p:spPr>
              <a:xfrm rot="5400000" flipV="1">
                <a:off x="3300675" y="4228666"/>
                <a:ext cx="2" cy="46596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3A3FD479-A9A8-83AC-A002-FC967E485CC6}"/>
                  </a:ext>
                </a:extLst>
              </p:cNvPr>
              <p:cNvCxnSpPr>
                <a:cxnSpLocks/>
              </p:cNvCxnSpPr>
              <p:nvPr/>
            </p:nvCxnSpPr>
            <p:spPr>
              <a:xfrm>
                <a:off x="2808806" y="3631638"/>
                <a:ext cx="0" cy="36576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A9D73336-C59C-0143-A6BD-05C7561C0E6D}"/>
                  </a:ext>
                </a:extLst>
              </p:cNvPr>
              <p:cNvCxnSpPr>
                <a:cxnSpLocks/>
              </p:cNvCxnSpPr>
              <p:nvPr/>
            </p:nvCxnSpPr>
            <p:spPr>
              <a:xfrm rot="5400000" flipV="1">
                <a:off x="2299003" y="3874913"/>
                <a:ext cx="2" cy="46596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AFE73192-0B3F-E1E3-24A7-4C469FDB1778}"/>
                  </a:ext>
                </a:extLst>
              </p:cNvPr>
              <p:cNvCxnSpPr>
                <a:cxnSpLocks/>
              </p:cNvCxnSpPr>
              <p:nvPr/>
            </p:nvCxnSpPr>
            <p:spPr>
              <a:xfrm rot="5400000" flipV="1">
                <a:off x="2290858" y="4225061"/>
                <a:ext cx="2" cy="46596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BB486A3-F5DC-7A71-8427-7428578109A4}"/>
                  </a:ext>
                </a:extLst>
              </p:cNvPr>
              <p:cNvCxnSpPr>
                <a:cxnSpLocks/>
              </p:cNvCxnSpPr>
              <p:nvPr/>
            </p:nvCxnSpPr>
            <p:spPr>
              <a:xfrm rot="5400000" flipV="1">
                <a:off x="2290484" y="4573254"/>
                <a:ext cx="2" cy="46596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8" name="Group 47">
              <a:extLst>
                <a:ext uri="{FF2B5EF4-FFF2-40B4-BE49-F238E27FC236}">
                  <a16:creationId xmlns:a16="http://schemas.microsoft.com/office/drawing/2014/main" id="{4F060238-4C3F-6BF8-E4F2-87BA1FF1B36A}"/>
                </a:ext>
              </a:extLst>
            </p:cNvPr>
            <p:cNvGrpSpPr/>
            <p:nvPr/>
          </p:nvGrpSpPr>
          <p:grpSpPr>
            <a:xfrm>
              <a:off x="-1933905" y="4215377"/>
              <a:ext cx="1394934" cy="1083843"/>
              <a:chOff x="731700" y="3893097"/>
              <a:chExt cx="1394934" cy="1083843"/>
            </a:xfrm>
          </p:grpSpPr>
          <p:sp>
            <p:nvSpPr>
              <p:cNvPr id="36" name="TextBox 35">
                <a:extLst>
                  <a:ext uri="{FF2B5EF4-FFF2-40B4-BE49-F238E27FC236}">
                    <a16:creationId xmlns:a16="http://schemas.microsoft.com/office/drawing/2014/main" id="{0F2F6365-FE03-EAA0-33E0-7A0A1C4C32C9}"/>
                  </a:ext>
                </a:extLst>
              </p:cNvPr>
              <p:cNvSpPr txBox="1"/>
              <p:nvPr/>
            </p:nvSpPr>
            <p:spPr>
              <a:xfrm>
                <a:off x="731700" y="4576830"/>
                <a:ext cx="1394934" cy="400110"/>
              </a:xfrm>
              <a:prstGeom prst="rect">
                <a:avLst/>
              </a:prstGeom>
              <a:noFill/>
            </p:spPr>
            <p:txBody>
              <a:bodyPr wrap="none" rtlCol="0">
                <a:spAutoFit/>
              </a:bodyPr>
              <a:lstStyle/>
              <a:p>
                <a:r>
                  <a:rPr lang="en-US" sz="2000" err="1">
                    <a:solidFill>
                      <a:srgbClr val="FF0000"/>
                    </a:solidFill>
                  </a:rPr>
                  <a:t>mem_data</a:t>
                </a:r>
                <a:endParaRPr lang="en-US" sz="2000">
                  <a:solidFill>
                    <a:srgbClr val="FF0000"/>
                  </a:solidFill>
                </a:endParaRPr>
              </a:p>
            </p:txBody>
          </p:sp>
          <p:sp>
            <p:nvSpPr>
              <p:cNvPr id="37" name="TextBox 36">
                <a:extLst>
                  <a:ext uri="{FF2B5EF4-FFF2-40B4-BE49-F238E27FC236}">
                    <a16:creationId xmlns:a16="http://schemas.microsoft.com/office/drawing/2014/main" id="{4A95B677-F559-64C9-A6B8-5AEBAE70045C}"/>
                  </a:ext>
                </a:extLst>
              </p:cNvPr>
              <p:cNvSpPr txBox="1"/>
              <p:nvPr/>
            </p:nvSpPr>
            <p:spPr>
              <a:xfrm>
                <a:off x="926020" y="4247107"/>
                <a:ext cx="1168910" cy="400110"/>
              </a:xfrm>
              <a:prstGeom prst="rect">
                <a:avLst/>
              </a:prstGeom>
              <a:noFill/>
            </p:spPr>
            <p:txBody>
              <a:bodyPr wrap="none" rtlCol="0">
                <a:spAutoFit/>
              </a:bodyPr>
              <a:lstStyle/>
              <a:p>
                <a:r>
                  <a:rPr lang="en-US" sz="2000" err="1">
                    <a:solidFill>
                      <a:srgbClr val="00B050"/>
                    </a:solidFill>
                  </a:rPr>
                  <a:t>alu_data</a:t>
                </a:r>
                <a:endParaRPr lang="en-US" sz="2000">
                  <a:solidFill>
                    <a:srgbClr val="00B050"/>
                  </a:solidFill>
                </a:endParaRPr>
              </a:p>
            </p:txBody>
          </p:sp>
          <p:sp>
            <p:nvSpPr>
              <p:cNvPr id="38" name="TextBox 37">
                <a:extLst>
                  <a:ext uri="{FF2B5EF4-FFF2-40B4-BE49-F238E27FC236}">
                    <a16:creationId xmlns:a16="http://schemas.microsoft.com/office/drawing/2014/main" id="{FFF542DD-8608-D217-3A19-E1A15F1E0BBE}"/>
                  </a:ext>
                </a:extLst>
              </p:cNvPr>
              <p:cNvSpPr txBox="1"/>
              <p:nvPr/>
            </p:nvSpPr>
            <p:spPr>
              <a:xfrm>
                <a:off x="958300" y="3893097"/>
                <a:ext cx="1167307" cy="400110"/>
              </a:xfrm>
              <a:prstGeom prst="rect">
                <a:avLst/>
              </a:prstGeom>
              <a:noFill/>
            </p:spPr>
            <p:txBody>
              <a:bodyPr wrap="none" rtlCol="0">
                <a:spAutoFit/>
              </a:bodyPr>
              <a:lstStyle/>
              <a:p>
                <a:r>
                  <a:rPr lang="en-US" sz="2000" err="1">
                    <a:solidFill>
                      <a:srgbClr val="00B050"/>
                    </a:solidFill>
                  </a:rPr>
                  <a:t>csr_data</a:t>
                </a:r>
                <a:endParaRPr lang="en-US" sz="2000">
                  <a:solidFill>
                    <a:srgbClr val="00B050"/>
                  </a:solidFill>
                </a:endParaRPr>
              </a:p>
            </p:txBody>
          </p:sp>
        </p:grpSp>
        <p:sp>
          <p:nvSpPr>
            <p:cNvPr id="40" name="TextBox 39">
              <a:extLst>
                <a:ext uri="{FF2B5EF4-FFF2-40B4-BE49-F238E27FC236}">
                  <a16:creationId xmlns:a16="http://schemas.microsoft.com/office/drawing/2014/main" id="{454B4867-F8F8-4E84-44C3-803B37C5DFA0}"/>
                </a:ext>
              </a:extLst>
            </p:cNvPr>
            <p:cNvSpPr txBox="1"/>
            <p:nvPr/>
          </p:nvSpPr>
          <p:spPr>
            <a:xfrm>
              <a:off x="-462093" y="3590240"/>
              <a:ext cx="1210588" cy="400110"/>
            </a:xfrm>
            <a:prstGeom prst="rect">
              <a:avLst/>
            </a:prstGeom>
            <a:noFill/>
          </p:spPr>
          <p:txBody>
            <a:bodyPr wrap="none" rtlCol="0">
              <a:spAutoFit/>
            </a:bodyPr>
            <a:lstStyle/>
            <a:p>
              <a:r>
                <a:rPr lang="en-US" sz="2000" err="1">
                  <a:solidFill>
                    <a:srgbClr val="00B050"/>
                  </a:solidFill>
                </a:rPr>
                <a:t>inst_type</a:t>
              </a:r>
              <a:endParaRPr lang="en-US" sz="2000">
                <a:solidFill>
                  <a:srgbClr val="00B050"/>
                </a:solidFill>
              </a:endParaRPr>
            </a:p>
          </p:txBody>
        </p:sp>
        <p:sp>
          <p:nvSpPr>
            <p:cNvPr id="39" name="TextBox 38">
              <a:extLst>
                <a:ext uri="{FF2B5EF4-FFF2-40B4-BE49-F238E27FC236}">
                  <a16:creationId xmlns:a16="http://schemas.microsoft.com/office/drawing/2014/main" id="{C3C50D3B-DF74-F250-5CA0-E5AF7615B71A}"/>
                </a:ext>
              </a:extLst>
            </p:cNvPr>
            <p:cNvSpPr txBox="1"/>
            <p:nvPr/>
          </p:nvSpPr>
          <p:spPr>
            <a:xfrm>
              <a:off x="845946" y="4559793"/>
              <a:ext cx="1154483" cy="400110"/>
            </a:xfrm>
            <a:prstGeom prst="rect">
              <a:avLst/>
            </a:prstGeom>
            <a:noFill/>
          </p:spPr>
          <p:txBody>
            <a:bodyPr wrap="none" rtlCol="0">
              <a:spAutoFit/>
            </a:bodyPr>
            <a:lstStyle/>
            <a:p>
              <a:r>
                <a:rPr lang="en-US" sz="2000" err="1">
                  <a:solidFill>
                    <a:srgbClr val="00B050"/>
                  </a:solidFill>
                </a:rPr>
                <a:t>wb_data</a:t>
              </a:r>
              <a:endParaRPr lang="en-US" sz="2000">
                <a:solidFill>
                  <a:srgbClr val="00B050"/>
                </a:solidFill>
              </a:endParaRPr>
            </a:p>
          </p:txBody>
        </p:sp>
      </p:grpSp>
      <p:grpSp>
        <p:nvGrpSpPr>
          <p:cNvPr id="90" name="Group 89">
            <a:extLst>
              <a:ext uri="{FF2B5EF4-FFF2-40B4-BE49-F238E27FC236}">
                <a16:creationId xmlns:a16="http://schemas.microsoft.com/office/drawing/2014/main" id="{AFB02D37-706C-4374-04C4-B5B0A7073CD4}"/>
              </a:ext>
            </a:extLst>
          </p:cNvPr>
          <p:cNvGrpSpPr/>
          <p:nvPr/>
        </p:nvGrpSpPr>
        <p:grpSpPr>
          <a:xfrm>
            <a:off x="6291605" y="4745346"/>
            <a:ext cx="2471395" cy="1713672"/>
            <a:chOff x="6291605" y="4745346"/>
            <a:chExt cx="2471395" cy="1713672"/>
          </a:xfrm>
        </p:grpSpPr>
        <p:sp>
          <p:nvSpPr>
            <p:cNvPr id="83" name="Freeform 82">
              <a:extLst>
                <a:ext uri="{FF2B5EF4-FFF2-40B4-BE49-F238E27FC236}">
                  <a16:creationId xmlns:a16="http://schemas.microsoft.com/office/drawing/2014/main" id="{090B3CD2-FC64-2240-4AE5-78AD6609F9E1}"/>
                </a:ext>
              </a:extLst>
            </p:cNvPr>
            <p:cNvSpPr>
              <a:spLocks noChangeAspect="1"/>
            </p:cNvSpPr>
            <p:nvPr/>
          </p:nvSpPr>
          <p:spPr>
            <a:xfrm>
              <a:off x="6291605" y="5261327"/>
              <a:ext cx="520714" cy="1197691"/>
            </a:xfrm>
            <a:custGeom>
              <a:avLst/>
              <a:gdLst>
                <a:gd name="csX0" fmla="*/ 178562 w 178562"/>
                <a:gd name="csY0" fmla="*/ 89939 h 410707"/>
                <a:gd name="csX1" fmla="*/ 178562 w 178562"/>
                <a:gd name="csY1" fmla="*/ 320768 h 410707"/>
                <a:gd name="csX2" fmla="*/ 0 w 178562"/>
                <a:gd name="csY2" fmla="*/ 410707 h 410707"/>
                <a:gd name="csX3" fmla="*/ 0 w 178562"/>
                <a:gd name="csY3" fmla="*/ 0 h 410707"/>
                <a:gd name="csX4" fmla="*/ 178562 w 178562"/>
                <a:gd name="csY4" fmla="*/ 89939 h 410707"/>
              </a:gdLst>
              <a:ahLst/>
              <a:cxnLst>
                <a:cxn ang="0">
                  <a:pos x="csX0" y="csY0"/>
                </a:cxn>
                <a:cxn ang="0">
                  <a:pos x="csX1" y="csY1"/>
                </a:cxn>
                <a:cxn ang="0">
                  <a:pos x="csX2" y="csY2"/>
                </a:cxn>
                <a:cxn ang="0">
                  <a:pos x="csX3" y="csY3"/>
                </a:cxn>
                <a:cxn ang="0">
                  <a:pos x="csX4" y="csY4"/>
                </a:cxn>
              </a:cxnLst>
              <a:rect l="l" t="t" r="r" b="b"/>
              <a:pathLst>
                <a:path w="178562" h="410707">
                  <a:moveTo>
                    <a:pt x="178562" y="89939"/>
                  </a:moveTo>
                  <a:lnTo>
                    <a:pt x="178562" y="320768"/>
                  </a:lnTo>
                  <a:lnTo>
                    <a:pt x="0" y="410707"/>
                  </a:lnTo>
                  <a:lnTo>
                    <a:pt x="0" y="0"/>
                  </a:lnTo>
                  <a:lnTo>
                    <a:pt x="178562" y="89939"/>
                  </a:lnTo>
                  <a:close/>
                </a:path>
              </a:pathLst>
            </a:custGeom>
            <a:solidFill>
              <a:schemeClr val="accent1">
                <a:lumMod val="75000"/>
              </a:schemeClr>
            </a:solidFill>
            <a:ln w="38100" cap="flat">
              <a:noFill/>
              <a:prstDash val="solid"/>
              <a:miter/>
            </a:ln>
          </p:spPr>
          <p:txBody>
            <a:bodyPr/>
            <a:lstStyle/>
            <a:p>
              <a:endParaRPr lang="en-US"/>
            </a:p>
          </p:txBody>
        </p:sp>
        <p:cxnSp>
          <p:nvCxnSpPr>
            <p:cNvPr id="84" name="Straight Arrow Connector 83">
              <a:extLst>
                <a:ext uri="{FF2B5EF4-FFF2-40B4-BE49-F238E27FC236}">
                  <a16:creationId xmlns:a16="http://schemas.microsoft.com/office/drawing/2014/main" id="{EDF6CA39-BACB-BF06-A3E0-834D84D52C21}"/>
                </a:ext>
              </a:extLst>
            </p:cNvPr>
            <p:cNvCxnSpPr>
              <a:cxnSpLocks/>
            </p:cNvCxnSpPr>
            <p:nvPr/>
          </p:nvCxnSpPr>
          <p:spPr>
            <a:xfrm flipH="1">
              <a:off x="6914410" y="4745346"/>
              <a:ext cx="1848590" cy="712863"/>
            </a:xfrm>
            <a:prstGeom prst="straightConnector1">
              <a:avLst/>
            </a:prstGeom>
            <a:ln w="44450">
              <a:solidFill>
                <a:schemeClr val="accent1">
                  <a:lumMod val="75000"/>
                </a:schemeClr>
              </a:solidFill>
              <a:tailEnd type="triangle"/>
            </a:ln>
          </p:spPr>
          <p:style>
            <a:lnRef idx="2">
              <a:schemeClr val="accent1"/>
            </a:lnRef>
            <a:fillRef idx="0">
              <a:schemeClr val="accent1"/>
            </a:fillRef>
            <a:effectRef idx="1">
              <a:schemeClr val="accent1"/>
            </a:effectRef>
            <a:fontRef idx="minor">
              <a:schemeClr val="tx1"/>
            </a:fontRef>
          </p:style>
        </p:cxnSp>
      </p:grpSp>
      <p:sp>
        <p:nvSpPr>
          <p:cNvPr id="46" name="Rectangle 45">
            <a:extLst>
              <a:ext uri="{FF2B5EF4-FFF2-40B4-BE49-F238E27FC236}">
                <a16:creationId xmlns:a16="http://schemas.microsoft.com/office/drawing/2014/main" id="{ECDEC137-9572-1846-D91C-0CFDF12AD54F}"/>
              </a:ext>
            </a:extLst>
          </p:cNvPr>
          <p:cNvSpPr/>
          <p:nvPr/>
        </p:nvSpPr>
        <p:spPr>
          <a:xfrm>
            <a:off x="732023" y="3162928"/>
            <a:ext cx="10653201" cy="946897"/>
          </a:xfrm>
          <a:prstGeom prst="rect">
            <a:avLst/>
          </a:prstGeom>
          <a:solidFill>
            <a:srgbClr val="FFFF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a:r>
              <a:rPr lang="en-US" sz="2400"/>
              <a:t>Finding: Most taint refinements target gates that operate at the boundary</a:t>
            </a:r>
          </a:p>
          <a:p>
            <a:pPr algn="ctr"/>
            <a:r>
              <a:rPr lang="en-US" sz="2400"/>
              <a:t>between secret &amp; public signals</a:t>
            </a:r>
          </a:p>
        </p:txBody>
      </p:sp>
    </p:spTree>
    <p:custDataLst>
      <p:tags r:id="rId1"/>
    </p:custDataLst>
    <p:extLst>
      <p:ext uri="{BB962C8B-B14F-4D97-AF65-F5344CB8AC3E}">
        <p14:creationId xmlns:p14="http://schemas.microsoft.com/office/powerpoint/2010/main" val="3450500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8">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653FA0B8-0502-EDB9-4C38-565E2863B331}"/>
              </a:ext>
            </a:extLst>
          </p:cNvPr>
          <p:cNvPicPr>
            <a:picLocks noChangeAspect="1"/>
          </p:cNvPicPr>
          <p:nvPr/>
        </p:nvPicPr>
        <p:blipFill>
          <a:blip r:embed="rId4"/>
          <a:srcRect b="47144"/>
          <a:stretch>
            <a:fillRect/>
          </a:stretch>
        </p:blipFill>
        <p:spPr>
          <a:xfrm>
            <a:off x="1181100" y="1866900"/>
            <a:ext cx="9525000" cy="2853132"/>
          </a:xfrm>
          <a:prstGeom prst="rect">
            <a:avLst/>
          </a:prstGeom>
        </p:spPr>
      </p:pic>
      <p:sp>
        <p:nvSpPr>
          <p:cNvPr id="2" name="Title 1">
            <a:extLst>
              <a:ext uri="{FF2B5EF4-FFF2-40B4-BE49-F238E27FC236}">
                <a16:creationId xmlns:a16="http://schemas.microsoft.com/office/drawing/2014/main" id="{D010BF11-325B-56AC-930D-706A8904E051}"/>
              </a:ext>
            </a:extLst>
          </p:cNvPr>
          <p:cNvSpPr>
            <a:spLocks noGrp="1"/>
          </p:cNvSpPr>
          <p:nvPr>
            <p:ph type="title"/>
          </p:nvPr>
        </p:nvSpPr>
        <p:spPr/>
        <p:txBody>
          <a:bodyPr/>
          <a:lstStyle/>
          <a:p>
            <a:r>
              <a:rPr lang="en-US"/>
              <a:t>Result 1: Lower Taint Overhead</a:t>
            </a:r>
          </a:p>
        </p:txBody>
      </p:sp>
      <p:sp>
        <p:nvSpPr>
          <p:cNvPr id="4" name="Slide Number Placeholder 3">
            <a:extLst>
              <a:ext uri="{FF2B5EF4-FFF2-40B4-BE49-F238E27FC236}">
                <a16:creationId xmlns:a16="http://schemas.microsoft.com/office/drawing/2014/main" id="{DC1E7F6C-5FD4-777F-A63A-CFC38585CBC8}"/>
              </a:ext>
            </a:extLst>
          </p:cNvPr>
          <p:cNvSpPr>
            <a:spLocks noGrp="1"/>
          </p:cNvSpPr>
          <p:nvPr>
            <p:ph type="sldNum" sz="quarter" idx="12"/>
          </p:nvPr>
        </p:nvSpPr>
        <p:spPr/>
        <p:txBody>
          <a:bodyPr/>
          <a:lstStyle/>
          <a:p>
            <a:fld id="{B0512EA2-30EC-4E42-9D99-67A89FA603D9}" type="slidenum">
              <a:rPr lang="en-US" smtClean="0"/>
              <a:pPr/>
              <a:t>14</a:t>
            </a:fld>
            <a:endParaRPr lang="en-US"/>
          </a:p>
        </p:txBody>
      </p:sp>
      <p:grpSp>
        <p:nvGrpSpPr>
          <p:cNvPr id="25" name="Group 24">
            <a:extLst>
              <a:ext uri="{FF2B5EF4-FFF2-40B4-BE49-F238E27FC236}">
                <a16:creationId xmlns:a16="http://schemas.microsoft.com/office/drawing/2014/main" id="{7F1C871B-809E-F623-7EC2-10D0CD84E4BD}"/>
              </a:ext>
            </a:extLst>
          </p:cNvPr>
          <p:cNvGrpSpPr/>
          <p:nvPr/>
        </p:nvGrpSpPr>
        <p:grpSpPr>
          <a:xfrm>
            <a:off x="2933699" y="3431032"/>
            <a:ext cx="7353301" cy="838200"/>
            <a:chOff x="3376300" y="2676525"/>
            <a:chExt cx="7353301" cy="838200"/>
          </a:xfrm>
        </p:grpSpPr>
        <p:sp>
          <p:nvSpPr>
            <p:cNvPr id="20" name="Rectangle 19">
              <a:extLst>
                <a:ext uri="{FF2B5EF4-FFF2-40B4-BE49-F238E27FC236}">
                  <a16:creationId xmlns:a16="http://schemas.microsoft.com/office/drawing/2014/main" id="{350E5742-F4F5-5BAF-DEC2-C6C9D44B579F}"/>
                </a:ext>
              </a:extLst>
            </p:cNvPr>
            <p:cNvSpPr/>
            <p:nvPr/>
          </p:nvSpPr>
          <p:spPr>
            <a:xfrm>
              <a:off x="3376300" y="2841253"/>
              <a:ext cx="368597" cy="67347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FB437E4-7C26-D6CD-D5E5-D1BE0D0473B1}"/>
                </a:ext>
              </a:extLst>
            </p:cNvPr>
            <p:cNvSpPr/>
            <p:nvPr/>
          </p:nvSpPr>
          <p:spPr>
            <a:xfrm>
              <a:off x="5111101" y="3019424"/>
              <a:ext cx="368597" cy="49417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8BA985A0-BE41-FC14-6B11-617FC3ECB291}"/>
                </a:ext>
              </a:extLst>
            </p:cNvPr>
            <p:cNvSpPr/>
            <p:nvPr/>
          </p:nvSpPr>
          <p:spPr>
            <a:xfrm>
              <a:off x="6845901" y="2943226"/>
              <a:ext cx="368597" cy="5703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97FAD8F-3E42-1326-D571-D9F3615E7EE7}"/>
                </a:ext>
              </a:extLst>
            </p:cNvPr>
            <p:cNvSpPr/>
            <p:nvPr/>
          </p:nvSpPr>
          <p:spPr>
            <a:xfrm>
              <a:off x="10310501" y="2676525"/>
              <a:ext cx="419100" cy="83651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E2044A3-96D8-9426-370D-C42804605D87}"/>
                </a:ext>
              </a:extLst>
            </p:cNvPr>
            <p:cNvSpPr/>
            <p:nvPr/>
          </p:nvSpPr>
          <p:spPr>
            <a:xfrm>
              <a:off x="8580701" y="2790825"/>
              <a:ext cx="358200" cy="72221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6" name="Rectangle 25">
            <a:extLst>
              <a:ext uri="{FF2B5EF4-FFF2-40B4-BE49-F238E27FC236}">
                <a16:creationId xmlns:a16="http://schemas.microsoft.com/office/drawing/2014/main" id="{865A972B-C15B-D916-7EAC-7868379EDB5E}"/>
              </a:ext>
            </a:extLst>
          </p:cNvPr>
          <p:cNvSpPr/>
          <p:nvPr/>
        </p:nvSpPr>
        <p:spPr>
          <a:xfrm>
            <a:off x="8882281" y="2423550"/>
            <a:ext cx="1742637" cy="231089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BF6407D2-41BD-C272-F6C3-B6BC977661B8}"/>
              </a:ext>
            </a:extLst>
          </p:cNvPr>
          <p:cNvGrpSpPr/>
          <p:nvPr/>
        </p:nvGrpSpPr>
        <p:grpSpPr>
          <a:xfrm>
            <a:off x="9410700" y="2340476"/>
            <a:ext cx="1066800" cy="2043055"/>
            <a:chOff x="8610600" y="1966398"/>
            <a:chExt cx="1066800" cy="2043055"/>
          </a:xfrm>
        </p:grpSpPr>
        <p:cxnSp>
          <p:nvCxnSpPr>
            <p:cNvPr id="10" name="Straight Arrow Connector 9">
              <a:extLst>
                <a:ext uri="{FF2B5EF4-FFF2-40B4-BE49-F238E27FC236}">
                  <a16:creationId xmlns:a16="http://schemas.microsoft.com/office/drawing/2014/main" id="{8FB771A8-FABB-56A4-B899-6D31BE6D698E}"/>
                </a:ext>
              </a:extLst>
            </p:cNvPr>
            <p:cNvCxnSpPr>
              <a:cxnSpLocks/>
            </p:cNvCxnSpPr>
            <p:nvPr/>
          </p:nvCxnSpPr>
          <p:spPr>
            <a:xfrm>
              <a:off x="8953500" y="2435438"/>
              <a:ext cx="304800" cy="621516"/>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01C4A3F0-1919-2A1C-6043-43C78DA60255}"/>
                </a:ext>
              </a:extLst>
            </p:cNvPr>
            <p:cNvSpPr/>
            <p:nvPr/>
          </p:nvSpPr>
          <p:spPr>
            <a:xfrm>
              <a:off x="8610600" y="1966398"/>
              <a:ext cx="1066800" cy="2043055"/>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a:extLst>
              <a:ext uri="{FF2B5EF4-FFF2-40B4-BE49-F238E27FC236}">
                <a16:creationId xmlns:a16="http://schemas.microsoft.com/office/drawing/2014/main" id="{23125062-36A1-5DBC-A132-1A7A792D18CA}"/>
              </a:ext>
            </a:extLst>
          </p:cNvPr>
          <p:cNvGrpSpPr/>
          <p:nvPr/>
        </p:nvGrpSpPr>
        <p:grpSpPr>
          <a:xfrm>
            <a:off x="2743200" y="3926332"/>
            <a:ext cx="1762021" cy="1103603"/>
            <a:chOff x="3182000" y="3190024"/>
            <a:chExt cx="1762021" cy="1103603"/>
          </a:xfrm>
        </p:grpSpPr>
        <p:sp>
          <p:nvSpPr>
            <p:cNvPr id="18" name="Right Brace 17">
              <a:extLst>
                <a:ext uri="{FF2B5EF4-FFF2-40B4-BE49-F238E27FC236}">
                  <a16:creationId xmlns:a16="http://schemas.microsoft.com/office/drawing/2014/main" id="{BA29FEF9-ED2E-547C-E408-4A2A0741A11E}"/>
                </a:ext>
              </a:extLst>
            </p:cNvPr>
            <p:cNvSpPr/>
            <p:nvPr/>
          </p:nvSpPr>
          <p:spPr>
            <a:xfrm>
              <a:off x="3369951" y="3190024"/>
              <a:ext cx="293999" cy="323576"/>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29" name="Straight Arrow Connector 28">
              <a:extLst>
                <a:ext uri="{FF2B5EF4-FFF2-40B4-BE49-F238E27FC236}">
                  <a16:creationId xmlns:a16="http://schemas.microsoft.com/office/drawing/2014/main" id="{9B847B4F-A50E-3A43-0A54-C34A27EEF074}"/>
                </a:ext>
              </a:extLst>
            </p:cNvPr>
            <p:cNvCxnSpPr>
              <a:cxnSpLocks/>
              <a:stCxn id="18" idx="1"/>
            </p:cNvCxnSpPr>
            <p:nvPr/>
          </p:nvCxnSpPr>
          <p:spPr>
            <a:xfrm>
              <a:off x="3663950" y="3351812"/>
              <a:ext cx="164875" cy="66074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9327EE61-4910-C055-58B7-A050B9797FFE}"/>
                </a:ext>
              </a:extLst>
            </p:cNvPr>
            <p:cNvSpPr txBox="1"/>
            <p:nvPr/>
          </p:nvSpPr>
          <p:spPr>
            <a:xfrm>
              <a:off x="3182000" y="3924295"/>
              <a:ext cx="1762021" cy="369332"/>
            </a:xfrm>
            <a:prstGeom prst="rect">
              <a:avLst/>
            </a:prstGeom>
            <a:noFill/>
          </p:spPr>
          <p:txBody>
            <a:bodyPr wrap="none" rtlCol="0">
              <a:spAutoFit/>
            </a:bodyPr>
            <a:lstStyle/>
            <a:p>
              <a:r>
                <a:rPr lang="en-US">
                  <a:solidFill>
                    <a:srgbClr val="0070C0"/>
                  </a:solidFill>
                </a:rPr>
                <a:t>Original Design</a:t>
              </a:r>
            </a:p>
          </p:txBody>
        </p:sp>
      </p:grpSp>
      <p:grpSp>
        <p:nvGrpSpPr>
          <p:cNvPr id="37" name="Group 36">
            <a:extLst>
              <a:ext uri="{FF2B5EF4-FFF2-40B4-BE49-F238E27FC236}">
                <a16:creationId xmlns:a16="http://schemas.microsoft.com/office/drawing/2014/main" id="{B8090748-7C32-A032-4A48-3FCD15992186}"/>
              </a:ext>
            </a:extLst>
          </p:cNvPr>
          <p:cNvGrpSpPr/>
          <p:nvPr/>
        </p:nvGrpSpPr>
        <p:grpSpPr>
          <a:xfrm>
            <a:off x="2930088" y="2485018"/>
            <a:ext cx="2159663" cy="1380356"/>
            <a:chOff x="3369950" y="1804170"/>
            <a:chExt cx="2159663" cy="1380356"/>
          </a:xfrm>
        </p:grpSpPr>
        <p:sp>
          <p:nvSpPr>
            <p:cNvPr id="27" name="Right Brace 26">
              <a:extLst>
                <a:ext uri="{FF2B5EF4-FFF2-40B4-BE49-F238E27FC236}">
                  <a16:creationId xmlns:a16="http://schemas.microsoft.com/office/drawing/2014/main" id="{B9565569-3BA9-F647-50D7-EB025AF0677A}"/>
                </a:ext>
              </a:extLst>
            </p:cNvPr>
            <p:cNvSpPr/>
            <p:nvPr/>
          </p:nvSpPr>
          <p:spPr>
            <a:xfrm>
              <a:off x="3369950" y="1865128"/>
              <a:ext cx="293999" cy="1319398"/>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1" name="Straight Arrow Connector 30">
              <a:extLst>
                <a:ext uri="{FF2B5EF4-FFF2-40B4-BE49-F238E27FC236}">
                  <a16:creationId xmlns:a16="http://schemas.microsoft.com/office/drawing/2014/main" id="{2C0C39E2-BEA2-AA64-176A-61FC741C63C3}"/>
                </a:ext>
              </a:extLst>
            </p:cNvPr>
            <p:cNvCxnSpPr>
              <a:cxnSpLocks/>
              <a:stCxn id="27" idx="1"/>
            </p:cNvCxnSpPr>
            <p:nvPr/>
          </p:nvCxnSpPr>
          <p:spPr>
            <a:xfrm flipV="1">
              <a:off x="3663949" y="2128668"/>
              <a:ext cx="204913" cy="3961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21A2B028-B82D-4DF4-21CC-6A52C7954983}"/>
                </a:ext>
              </a:extLst>
            </p:cNvPr>
            <p:cNvSpPr txBox="1"/>
            <p:nvPr/>
          </p:nvSpPr>
          <p:spPr>
            <a:xfrm>
              <a:off x="3515215" y="1804170"/>
              <a:ext cx="2014398" cy="369332"/>
            </a:xfrm>
            <a:prstGeom prst="rect">
              <a:avLst/>
            </a:prstGeom>
            <a:noFill/>
          </p:spPr>
          <p:txBody>
            <a:bodyPr wrap="none" rtlCol="0">
              <a:spAutoFit/>
            </a:bodyPr>
            <a:lstStyle/>
            <a:p>
              <a:r>
                <a:rPr lang="en-US">
                  <a:solidFill>
                    <a:srgbClr val="0070C0"/>
                  </a:solidFill>
                </a:rPr>
                <a:t>Added Taint Logic</a:t>
              </a:r>
            </a:p>
          </p:txBody>
        </p:sp>
      </p:grpSp>
      <p:sp>
        <p:nvSpPr>
          <p:cNvPr id="39" name="Rectangle 38">
            <a:extLst>
              <a:ext uri="{FF2B5EF4-FFF2-40B4-BE49-F238E27FC236}">
                <a16:creationId xmlns:a16="http://schemas.microsoft.com/office/drawing/2014/main" id="{0D91F03F-C996-0C26-EA5F-AA0B73FDBF86}"/>
              </a:ext>
            </a:extLst>
          </p:cNvPr>
          <p:cNvSpPr/>
          <p:nvPr/>
        </p:nvSpPr>
        <p:spPr>
          <a:xfrm>
            <a:off x="3888727" y="5061676"/>
            <a:ext cx="4109746" cy="523218"/>
          </a:xfrm>
          <a:prstGeom prst="rect">
            <a:avLst/>
          </a:prstGeom>
          <a:solidFill>
            <a:srgbClr val="FFFF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algn="ctr" defTabSz="914400" hangingPunct="0"/>
            <a:r>
              <a:rPr lang="en-US" sz="2800"/>
              <a:t>84% fewer taint gates</a:t>
            </a:r>
            <a:endParaRPr kumimoji="0" lang="en-US" sz="2800" b="0" i="0" u="none" strike="noStrike" cap="none" spc="0" normalizeH="0" baseline="0">
              <a:ln>
                <a:noFill/>
              </a:ln>
              <a:solidFill>
                <a:srgbClr val="0F2E4C"/>
              </a:solidFill>
              <a:effectLst/>
              <a:uFillTx/>
              <a:latin typeface="Arial" panose="020B0604020202020204" pitchFamily="34" charset="0"/>
              <a:cs typeface="Arial" panose="020B0604020202020204" pitchFamily="34" charset="0"/>
              <a:sym typeface="Abadi MT Std"/>
            </a:endParaRPr>
          </a:p>
        </p:txBody>
      </p:sp>
      <p:sp>
        <p:nvSpPr>
          <p:cNvPr id="5" name="TextBox 4">
            <a:extLst>
              <a:ext uri="{FF2B5EF4-FFF2-40B4-BE49-F238E27FC236}">
                <a16:creationId xmlns:a16="http://schemas.microsoft.com/office/drawing/2014/main" id="{254E9531-DD46-9BFC-5F61-7D45790D4613}"/>
              </a:ext>
            </a:extLst>
          </p:cNvPr>
          <p:cNvSpPr txBox="1"/>
          <p:nvPr/>
        </p:nvSpPr>
        <p:spPr>
          <a:xfrm>
            <a:off x="0" y="5616635"/>
            <a:ext cx="10991150" cy="1241365"/>
          </a:xfrm>
          <a:prstGeom prst="rect">
            <a:avLst/>
          </a:prstGeom>
          <a:noFill/>
        </p:spPr>
        <p:txBody>
          <a:bodyPr wrap="none" rtlCol="0">
            <a:spAutoFit/>
          </a:bodyPr>
          <a:lstStyle/>
          <a:p>
            <a:r>
              <a:rPr lang="en-US" sz="1600"/>
              <a:t>Security Property: Secure speculation</a:t>
            </a:r>
            <a:r>
              <a:rPr lang="en-US" sz="1600" baseline="30000"/>
              <a:t>1</a:t>
            </a:r>
          </a:p>
          <a:p>
            <a:r>
              <a:rPr lang="en-US" sz="1600"/>
              <a:t>Baseline: CellIFT</a:t>
            </a:r>
            <a:r>
              <a:rPr lang="en-US" sz="1600" baseline="30000"/>
              <a:t>2</a:t>
            </a:r>
          </a:p>
          <a:p>
            <a:endParaRPr lang="en-US" sz="1600" baseline="30000"/>
          </a:p>
          <a:p>
            <a:r>
              <a:rPr lang="en-US" sz="1600" baseline="30000"/>
              <a:t>1</a:t>
            </a:r>
            <a:r>
              <a:rPr lang="en-US" sz="1600"/>
              <a:t>Hardware-Software Contracts for Secure Speculation. Marco Guarnieri, et al. 2021.</a:t>
            </a:r>
          </a:p>
          <a:p>
            <a:r>
              <a:rPr lang="en-US" sz="1600" baseline="30000"/>
              <a:t>2</a:t>
            </a:r>
            <a:r>
              <a:rPr lang="en-US" sz="1600"/>
              <a:t>CellIFT: Leveraging Cells for Scalable and Precise Dynamic Information Flow Tracking in RTL. Flavien Solt, et al. 2022.</a:t>
            </a:r>
          </a:p>
        </p:txBody>
      </p:sp>
    </p:spTree>
    <p:custDataLst>
      <p:tags r:id="rId1"/>
    </p:custDataLst>
    <p:extLst>
      <p:ext uri="{BB962C8B-B14F-4D97-AF65-F5344CB8AC3E}">
        <p14:creationId xmlns:p14="http://schemas.microsoft.com/office/powerpoint/2010/main" val="3185098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26"/>
                                        </p:tgtEl>
                                        <p:attrNameLst>
                                          <p:attrName>style.visibility</p:attrName>
                                        </p:attrNameLst>
                                      </p:cBhvr>
                                      <p:to>
                                        <p:strVal val="hidden"/>
                                      </p:to>
                                    </p:set>
                                  </p:childTnLst>
                                </p:cTn>
                              </p:par>
                              <p:par>
                                <p:cTn id="21" presetID="1" presetClass="exit" presetSubtype="0" fill="hold" nodeType="withEffect">
                                  <p:stCondLst>
                                    <p:cond delay="0"/>
                                  </p:stCondLst>
                                  <p:childTnLst>
                                    <p:set>
                                      <p:cBhvr>
                                        <p:cTn id="22" dur="1" fill="hold">
                                          <p:stCondLst>
                                            <p:cond delay="0"/>
                                          </p:stCondLst>
                                        </p:cTn>
                                        <p:tgtEl>
                                          <p:spTgt spid="38"/>
                                        </p:tgtEl>
                                        <p:attrNameLst>
                                          <p:attrName>style.visibility</p:attrName>
                                        </p:attrNameLst>
                                      </p:cBhvr>
                                      <p:to>
                                        <p:strVal val="hidden"/>
                                      </p:to>
                                    </p:set>
                                  </p:childTnLst>
                                </p:cTn>
                              </p:par>
                              <p:par>
                                <p:cTn id="23" presetID="1" presetClass="exit" presetSubtype="0" fill="hold" nodeType="withEffect">
                                  <p:stCondLst>
                                    <p:cond delay="0"/>
                                  </p:stCondLst>
                                  <p:childTnLst>
                                    <p:set>
                                      <p:cBhvr>
                                        <p:cTn id="24" dur="1" fill="hold">
                                          <p:stCondLst>
                                            <p:cond delay="0"/>
                                          </p:stCondLst>
                                        </p:cTn>
                                        <p:tgtEl>
                                          <p:spTgt spid="3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nodeType="clickEffect">
                                  <p:stCondLst>
                                    <p:cond delay="0"/>
                                  </p:stCondLst>
                                  <p:childTnLst>
                                    <p:set>
                                      <p:cBhvr>
                                        <p:cTn id="28" dur="1" fill="hold">
                                          <p:stCondLst>
                                            <p:cond delay="0"/>
                                          </p:stCondLst>
                                        </p:cTn>
                                        <p:tgtEl>
                                          <p:spTgt spid="25"/>
                                        </p:tgtEl>
                                        <p:attrNameLst>
                                          <p:attrName>style.visibility</p:attrName>
                                        </p:attrNameLst>
                                      </p:cBhvr>
                                      <p:to>
                                        <p:strVal val="hidden"/>
                                      </p:to>
                                    </p:set>
                                  </p:childTnLst>
                                </p:cTn>
                              </p:par>
                              <p:par>
                                <p:cTn id="29" presetID="1"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9" grpId="0" animBg="1"/>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0D7EF1A3-FDDA-EED3-2604-DDB7B2500787}"/>
              </a:ext>
            </a:extLst>
          </p:cNvPr>
          <p:cNvPicPr>
            <a:picLocks noChangeAspect="1"/>
          </p:cNvPicPr>
          <p:nvPr/>
        </p:nvPicPr>
        <p:blipFill>
          <a:blip r:embed="rId4"/>
          <a:stretch>
            <a:fillRect/>
          </a:stretch>
        </p:blipFill>
        <p:spPr>
          <a:xfrm>
            <a:off x="1479550" y="1866900"/>
            <a:ext cx="9232900" cy="3124200"/>
          </a:xfrm>
          <a:prstGeom prst="rect">
            <a:avLst/>
          </a:prstGeom>
        </p:spPr>
      </p:pic>
      <p:sp>
        <p:nvSpPr>
          <p:cNvPr id="2" name="Title 1">
            <a:extLst>
              <a:ext uri="{FF2B5EF4-FFF2-40B4-BE49-F238E27FC236}">
                <a16:creationId xmlns:a16="http://schemas.microsoft.com/office/drawing/2014/main" id="{CE846724-3D17-05A2-8DF4-46710FE5921F}"/>
              </a:ext>
            </a:extLst>
          </p:cNvPr>
          <p:cNvSpPr>
            <a:spLocks noGrp="1"/>
          </p:cNvSpPr>
          <p:nvPr>
            <p:ph type="title"/>
          </p:nvPr>
        </p:nvSpPr>
        <p:spPr/>
        <p:txBody>
          <a:bodyPr/>
          <a:lstStyle/>
          <a:p>
            <a:r>
              <a:rPr lang="en-US"/>
              <a:t>Result 2: Faster Simulation</a:t>
            </a:r>
          </a:p>
        </p:txBody>
      </p:sp>
      <p:sp>
        <p:nvSpPr>
          <p:cNvPr id="4" name="Slide Number Placeholder 3">
            <a:extLst>
              <a:ext uri="{FF2B5EF4-FFF2-40B4-BE49-F238E27FC236}">
                <a16:creationId xmlns:a16="http://schemas.microsoft.com/office/drawing/2014/main" id="{B57A9408-0584-B89D-91B8-F7998C94915D}"/>
              </a:ext>
            </a:extLst>
          </p:cNvPr>
          <p:cNvSpPr>
            <a:spLocks noGrp="1"/>
          </p:cNvSpPr>
          <p:nvPr>
            <p:ph type="sldNum" sz="quarter" idx="12"/>
          </p:nvPr>
        </p:nvSpPr>
        <p:spPr/>
        <p:txBody>
          <a:bodyPr/>
          <a:lstStyle/>
          <a:p>
            <a:fld id="{B0512EA2-30EC-4E42-9D99-67A89FA603D9}" type="slidenum">
              <a:rPr lang="en-US" smtClean="0"/>
              <a:pPr/>
              <a:t>15</a:t>
            </a:fld>
            <a:endParaRPr lang="en-US"/>
          </a:p>
        </p:txBody>
      </p:sp>
      <p:sp>
        <p:nvSpPr>
          <p:cNvPr id="7" name="TextBox 6">
            <a:extLst>
              <a:ext uri="{FF2B5EF4-FFF2-40B4-BE49-F238E27FC236}">
                <a16:creationId xmlns:a16="http://schemas.microsoft.com/office/drawing/2014/main" id="{315CD095-B3A9-DA06-84FE-9176332F37E4}"/>
              </a:ext>
            </a:extLst>
          </p:cNvPr>
          <p:cNvSpPr txBox="1"/>
          <p:nvPr/>
        </p:nvSpPr>
        <p:spPr>
          <a:xfrm>
            <a:off x="-3858" y="6519446"/>
            <a:ext cx="4730782" cy="338554"/>
          </a:xfrm>
          <a:prstGeom prst="rect">
            <a:avLst/>
          </a:prstGeom>
          <a:noFill/>
        </p:spPr>
        <p:txBody>
          <a:bodyPr wrap="none" rtlCol="0">
            <a:spAutoFit/>
          </a:bodyPr>
          <a:lstStyle/>
          <a:p>
            <a:r>
              <a:rPr lang="en-US" sz="1600"/>
              <a:t>Benchmarks: median, </a:t>
            </a:r>
            <a:r>
              <a:rPr lang="en-US" sz="1600" err="1"/>
              <a:t>rsort</a:t>
            </a:r>
            <a:r>
              <a:rPr lang="en-US" sz="1600"/>
              <a:t>, </a:t>
            </a:r>
            <a:r>
              <a:rPr lang="en-US" sz="1600" err="1"/>
              <a:t>qsort</a:t>
            </a:r>
            <a:r>
              <a:rPr lang="en-US" sz="1600"/>
              <a:t>, </a:t>
            </a:r>
            <a:r>
              <a:rPr lang="en-US" sz="1600" err="1"/>
              <a:t>matrix_mul</a:t>
            </a:r>
            <a:r>
              <a:rPr lang="en-US" sz="1600"/>
              <a:t>, </a:t>
            </a:r>
            <a:r>
              <a:rPr lang="en-US" sz="1600" err="1"/>
              <a:t>rsa</a:t>
            </a:r>
            <a:endParaRPr lang="en-US" sz="1600"/>
          </a:p>
        </p:txBody>
      </p:sp>
      <p:grpSp>
        <p:nvGrpSpPr>
          <p:cNvPr id="12" name="Group 11">
            <a:extLst>
              <a:ext uri="{FF2B5EF4-FFF2-40B4-BE49-F238E27FC236}">
                <a16:creationId xmlns:a16="http://schemas.microsoft.com/office/drawing/2014/main" id="{C7EFB774-41B0-86E3-A73F-F5033AE95BBC}"/>
              </a:ext>
            </a:extLst>
          </p:cNvPr>
          <p:cNvGrpSpPr/>
          <p:nvPr/>
        </p:nvGrpSpPr>
        <p:grpSpPr>
          <a:xfrm>
            <a:off x="3363601" y="3160447"/>
            <a:ext cx="6886574" cy="1373768"/>
            <a:chOff x="3363601" y="3391907"/>
            <a:chExt cx="6886574" cy="1373768"/>
          </a:xfrm>
        </p:grpSpPr>
        <p:sp>
          <p:nvSpPr>
            <p:cNvPr id="8" name="Rectangle 7">
              <a:extLst>
                <a:ext uri="{FF2B5EF4-FFF2-40B4-BE49-F238E27FC236}">
                  <a16:creationId xmlns:a16="http://schemas.microsoft.com/office/drawing/2014/main" id="{9BEC1502-B12C-8BCD-8D6C-3F8C9FA32B1C}"/>
                </a:ext>
              </a:extLst>
            </p:cNvPr>
            <p:cNvSpPr/>
            <p:nvPr/>
          </p:nvSpPr>
          <p:spPr>
            <a:xfrm>
              <a:off x="3363601" y="3391907"/>
              <a:ext cx="446399" cy="137376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F063E81-4F40-4E87-282C-B3AA3ED0C017}"/>
                </a:ext>
              </a:extLst>
            </p:cNvPr>
            <p:cNvSpPr/>
            <p:nvPr/>
          </p:nvSpPr>
          <p:spPr>
            <a:xfrm>
              <a:off x="5509901" y="3391907"/>
              <a:ext cx="446399" cy="137376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6128CCED-D80B-7626-1ED3-1DE6788698A0}"/>
                </a:ext>
              </a:extLst>
            </p:cNvPr>
            <p:cNvSpPr/>
            <p:nvPr/>
          </p:nvSpPr>
          <p:spPr>
            <a:xfrm>
              <a:off x="7658426" y="3391907"/>
              <a:ext cx="446399" cy="137376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89044EF-64B5-87F3-1BDC-E2905389FF54}"/>
                </a:ext>
              </a:extLst>
            </p:cNvPr>
            <p:cNvSpPr/>
            <p:nvPr/>
          </p:nvSpPr>
          <p:spPr>
            <a:xfrm>
              <a:off x="9803776" y="3391907"/>
              <a:ext cx="446399" cy="137376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2669DBDF-6747-E826-AFB1-E9A7700E8443}"/>
              </a:ext>
            </a:extLst>
          </p:cNvPr>
          <p:cNvGrpSpPr/>
          <p:nvPr/>
        </p:nvGrpSpPr>
        <p:grpSpPr>
          <a:xfrm>
            <a:off x="9330076" y="2692715"/>
            <a:ext cx="960100" cy="1963306"/>
            <a:chOff x="8610600" y="1637733"/>
            <a:chExt cx="960100" cy="1963306"/>
          </a:xfrm>
        </p:grpSpPr>
        <p:cxnSp>
          <p:nvCxnSpPr>
            <p:cNvPr id="14" name="Straight Arrow Connector 13">
              <a:extLst>
                <a:ext uri="{FF2B5EF4-FFF2-40B4-BE49-F238E27FC236}">
                  <a16:creationId xmlns:a16="http://schemas.microsoft.com/office/drawing/2014/main" id="{B7B07CB3-8DEE-AFF6-804A-4C0F1A5F4688}"/>
                </a:ext>
              </a:extLst>
            </p:cNvPr>
            <p:cNvCxnSpPr>
              <a:cxnSpLocks/>
            </p:cNvCxnSpPr>
            <p:nvPr/>
          </p:nvCxnSpPr>
          <p:spPr>
            <a:xfrm>
              <a:off x="8956841" y="2046226"/>
              <a:ext cx="298553" cy="305362"/>
            </a:xfrm>
            <a:prstGeom prst="straightConnector1">
              <a:avLst/>
            </a:prstGeom>
            <a:ln w="508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2250BE94-0E88-E3AC-8F91-E0FF00DB3E9C}"/>
                </a:ext>
              </a:extLst>
            </p:cNvPr>
            <p:cNvSpPr/>
            <p:nvPr/>
          </p:nvSpPr>
          <p:spPr>
            <a:xfrm>
              <a:off x="8610600" y="1637733"/>
              <a:ext cx="960100" cy="1963306"/>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Rectangle 4">
            <a:extLst>
              <a:ext uri="{FF2B5EF4-FFF2-40B4-BE49-F238E27FC236}">
                <a16:creationId xmlns:a16="http://schemas.microsoft.com/office/drawing/2014/main" id="{B630568F-F2C3-AD62-FAB0-E7287D5B308B}"/>
              </a:ext>
            </a:extLst>
          </p:cNvPr>
          <p:cNvSpPr/>
          <p:nvPr/>
        </p:nvSpPr>
        <p:spPr>
          <a:xfrm>
            <a:off x="3513068" y="5115582"/>
            <a:ext cx="4886464" cy="523218"/>
          </a:xfrm>
          <a:prstGeom prst="rect">
            <a:avLst/>
          </a:prstGeom>
          <a:solidFill>
            <a:srgbClr val="FFFF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algn="ctr" defTabSz="914400" hangingPunct="0"/>
            <a:r>
              <a:rPr lang="en-US" sz="2800"/>
              <a:t>32% less simulation time</a:t>
            </a:r>
            <a:endParaRPr kumimoji="0" lang="en-US" sz="2800" b="0" i="0" u="none" strike="noStrike" cap="none" spc="0" normalizeH="0" baseline="0">
              <a:ln>
                <a:noFill/>
              </a:ln>
              <a:solidFill>
                <a:srgbClr val="0F2E4C"/>
              </a:solidFill>
              <a:effectLst/>
              <a:uFillTx/>
              <a:latin typeface="Arial" panose="020B0604020202020204" pitchFamily="34" charset="0"/>
              <a:cs typeface="Arial" panose="020B0604020202020204" pitchFamily="34" charset="0"/>
              <a:sym typeface="Abadi MT Std"/>
            </a:endParaRPr>
          </a:p>
        </p:txBody>
      </p:sp>
    </p:spTree>
    <p:custDataLst>
      <p:tags r:id="rId1"/>
    </p:custDataLst>
    <p:extLst>
      <p:ext uri="{BB962C8B-B14F-4D97-AF65-F5344CB8AC3E}">
        <p14:creationId xmlns:p14="http://schemas.microsoft.com/office/powerpoint/2010/main" val="1188739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nodeType="clickEffect">
                                  <p:stCondLst>
                                    <p:cond delay="0"/>
                                  </p:stCondLst>
                                  <p:childTnLst>
                                    <p:set>
                                      <p:cBhvr>
                                        <p:cTn id="12" dur="1" fill="hold">
                                          <p:stCondLst>
                                            <p:cond delay="0"/>
                                          </p:stCondLst>
                                        </p:cTn>
                                        <p:tgtEl>
                                          <p:spTgt spid="12"/>
                                        </p:tgtEl>
                                        <p:attrNameLst>
                                          <p:attrName>style.visibility</p:attrName>
                                        </p:attrNameLst>
                                      </p:cBhvr>
                                      <p:to>
                                        <p:strVal val="hidden"/>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8E7D1-56AE-874E-AB2D-C52F2AA3A949}"/>
              </a:ext>
            </a:extLst>
          </p:cNvPr>
          <p:cNvSpPr>
            <a:spLocks noGrp="1"/>
          </p:cNvSpPr>
          <p:nvPr>
            <p:ph type="title"/>
          </p:nvPr>
        </p:nvSpPr>
        <p:spPr/>
        <p:txBody>
          <a:bodyPr/>
          <a:lstStyle/>
          <a:p>
            <a:r>
              <a:rPr lang="en-US"/>
              <a:t>Result 3: Faster Model Checking</a:t>
            </a:r>
          </a:p>
        </p:txBody>
      </p:sp>
      <p:sp>
        <p:nvSpPr>
          <p:cNvPr id="4" name="Slide Number Placeholder 3">
            <a:extLst>
              <a:ext uri="{FF2B5EF4-FFF2-40B4-BE49-F238E27FC236}">
                <a16:creationId xmlns:a16="http://schemas.microsoft.com/office/drawing/2014/main" id="{99F94369-98FF-D99B-ADF4-24C3C0910E16}"/>
              </a:ext>
            </a:extLst>
          </p:cNvPr>
          <p:cNvSpPr>
            <a:spLocks noGrp="1"/>
          </p:cNvSpPr>
          <p:nvPr>
            <p:ph type="sldNum" sz="quarter" idx="12"/>
          </p:nvPr>
        </p:nvSpPr>
        <p:spPr/>
        <p:txBody>
          <a:bodyPr/>
          <a:lstStyle/>
          <a:p>
            <a:fld id="{B0512EA2-30EC-4E42-9D99-67A89FA603D9}" type="slidenum">
              <a:rPr lang="en-US" smtClean="0"/>
              <a:pPr/>
              <a:t>16</a:t>
            </a:fld>
            <a:endParaRPr lang="en-US"/>
          </a:p>
        </p:txBody>
      </p:sp>
      <p:graphicFrame>
        <p:nvGraphicFramePr>
          <p:cNvPr id="5" name="Table 4">
            <a:extLst>
              <a:ext uri="{FF2B5EF4-FFF2-40B4-BE49-F238E27FC236}">
                <a16:creationId xmlns:a16="http://schemas.microsoft.com/office/drawing/2014/main" id="{9364B0E3-0165-ABE5-585C-97497523B3D9}"/>
              </a:ext>
            </a:extLst>
          </p:cNvPr>
          <p:cNvGraphicFramePr>
            <a:graphicFrameLocks noGrp="1"/>
          </p:cNvGraphicFramePr>
          <p:nvPr>
            <p:extLst>
              <p:ext uri="{D42A27DB-BD31-4B8C-83A1-F6EECF244321}">
                <p14:modId xmlns:p14="http://schemas.microsoft.com/office/powerpoint/2010/main" val="3687067317"/>
              </p:ext>
            </p:extLst>
          </p:nvPr>
        </p:nvGraphicFramePr>
        <p:xfrm>
          <a:off x="582311" y="2198705"/>
          <a:ext cx="8321040" cy="143256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852717100"/>
                    </a:ext>
                  </a:extLst>
                </a:gridCol>
                <a:gridCol w="2468880">
                  <a:extLst>
                    <a:ext uri="{9D8B030D-6E8A-4147-A177-3AD203B41FA5}">
                      <a16:colId xmlns:a16="http://schemas.microsoft.com/office/drawing/2014/main" val="1687977940"/>
                    </a:ext>
                  </a:extLst>
                </a:gridCol>
                <a:gridCol w="2194560">
                  <a:extLst>
                    <a:ext uri="{9D8B030D-6E8A-4147-A177-3AD203B41FA5}">
                      <a16:colId xmlns:a16="http://schemas.microsoft.com/office/drawing/2014/main" val="3054199"/>
                    </a:ext>
                  </a:extLst>
                </a:gridCol>
                <a:gridCol w="2286000">
                  <a:extLst>
                    <a:ext uri="{9D8B030D-6E8A-4147-A177-3AD203B41FA5}">
                      <a16:colId xmlns:a16="http://schemas.microsoft.com/office/drawing/2014/main" val="291481873"/>
                    </a:ext>
                  </a:extLst>
                </a:gridCol>
              </a:tblGrid>
              <a:tr h="393192">
                <a:tc rowSpan="2">
                  <a:txBody>
                    <a:bodyPr/>
                    <a:lstStyle/>
                    <a:p>
                      <a:pPr algn="ctr"/>
                      <a:endParaRPr lang="en-US" sz="2000">
                        <a:latin typeface="Arial" panose="020B0604020202020204" pitchFamily="34" charset="0"/>
                        <a:cs typeface="Arial" panose="020B0604020202020204" pitchFamily="34" charset="0"/>
                      </a:endParaRPr>
                    </a:p>
                    <a:p>
                      <a:pPr algn="ct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b="1" err="1">
                          <a:latin typeface="Arial" panose="020B0604020202020204" pitchFamily="34" charset="0"/>
                          <a:cs typeface="Arial" panose="020B0604020202020204" pitchFamily="34" charset="0"/>
                        </a:rPr>
                        <a:t>CellIFT</a:t>
                      </a:r>
                      <a:endParaRPr lang="en-US" sz="2000" b="1">
                        <a:latin typeface="Arial" panose="020B0604020202020204" pitchFamily="34" charset="0"/>
                        <a:cs typeface="Arial" panose="020B0604020202020204" pitchFamily="34" charset="0"/>
                      </a:endParaRPr>
                    </a:p>
                  </a:txBody>
                  <a:tcPr anchor="ctr"/>
                </a:tc>
                <a:tc gridSpan="2">
                  <a:txBody>
                    <a:bodyPr/>
                    <a:lstStyle/>
                    <a:p>
                      <a:pPr algn="ctr"/>
                      <a:r>
                        <a:rPr lang="en-US" sz="2000" b="1">
                          <a:latin typeface="Arial" panose="020B0604020202020204" pitchFamily="34" charset="0"/>
                          <a:cs typeface="Arial" panose="020B0604020202020204" pitchFamily="34" charset="0"/>
                        </a:rPr>
                        <a:t>Compass</a:t>
                      </a:r>
                    </a:p>
                  </a:txBody>
                  <a:tcPr anchor="ctr"/>
                </a:tc>
                <a:tc hMerge="1">
                  <a:txBody>
                    <a:bodyPr/>
                    <a:lstStyle/>
                    <a:p>
                      <a:pPr algn="ct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017380503"/>
                  </a:ext>
                </a:extLst>
              </a:tr>
              <a:tr h="393192">
                <a:tc vMerge="1">
                  <a:txBody>
                    <a:bodyPr/>
                    <a:lstStyle/>
                    <a:p>
                      <a:endParaRPr lang="en-US" sz="200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a:latin typeface="Arial" panose="020B0604020202020204" pitchFamily="34" charset="0"/>
                          <a:cs typeface="Arial" panose="020B0604020202020204" pitchFamily="34" charset="0"/>
                        </a:rPr>
                        <a:t>Proof Time</a:t>
                      </a:r>
                    </a:p>
                  </a:txBody>
                  <a:tcPr anchor="ctr"/>
                </a:tc>
                <a:tc>
                  <a:txBody>
                    <a:bodyPr/>
                    <a:lstStyle/>
                    <a:p>
                      <a:pPr algn="ctr"/>
                      <a:r>
                        <a:rPr lang="en-US" sz="2000" b="1">
                          <a:latin typeface="Arial" panose="020B0604020202020204" pitchFamily="34" charset="0"/>
                          <a:cs typeface="Arial" panose="020B0604020202020204" pitchFamily="34" charset="0"/>
                        </a:rPr>
                        <a:t>Proof</a:t>
                      </a:r>
                      <a:r>
                        <a:rPr lang="en-US" sz="2000" b="1" baseline="0">
                          <a:latin typeface="Arial" panose="020B0604020202020204" pitchFamily="34" charset="0"/>
                          <a:cs typeface="Arial" panose="020B0604020202020204" pitchFamily="34" charset="0"/>
                        </a:rPr>
                        <a:t> Time</a:t>
                      </a:r>
                      <a:endParaRPr lang="en-US" sz="2000" b="1" baseline="30000">
                        <a:latin typeface="Arial" panose="020B0604020202020204" pitchFamily="34" charset="0"/>
                        <a:cs typeface="Arial" panose="020B0604020202020204" pitchFamily="34" charset="0"/>
                      </a:endParaRPr>
                    </a:p>
                  </a:txBody>
                  <a:tcPr anchor="ctr"/>
                </a:tc>
                <a:tc>
                  <a:txBody>
                    <a:bodyPr/>
                    <a:lstStyle/>
                    <a:p>
                      <a:pPr algn="ctr">
                        <a:lnSpc>
                          <a:spcPct val="90000"/>
                        </a:lnSpc>
                      </a:pPr>
                      <a:r>
                        <a:rPr lang="en-US" sz="2000" b="1">
                          <a:latin typeface="Arial" panose="020B0604020202020204" pitchFamily="34" charset="0"/>
                          <a:cs typeface="Arial" panose="020B0604020202020204" pitchFamily="34" charset="0"/>
                        </a:rPr>
                        <a:t>Time to Find Taint Scheme</a:t>
                      </a:r>
                      <a:endParaRPr lang="en-US" sz="2000" b="1" baseline="30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891941495"/>
                  </a:ext>
                </a:extLst>
              </a:tr>
              <a:tr h="395641">
                <a:tc>
                  <a:txBody>
                    <a:bodyPr/>
                    <a:lstStyle/>
                    <a:p>
                      <a:pPr algn="ctr"/>
                      <a:r>
                        <a:rPr lang="en-US" sz="2000">
                          <a:latin typeface="Arial" panose="020B0604020202020204" pitchFamily="34" charset="0"/>
                          <a:cs typeface="Arial" panose="020B0604020202020204" pitchFamily="34" charset="0"/>
                        </a:rPr>
                        <a:t>Sodor</a:t>
                      </a:r>
                    </a:p>
                  </a:txBody>
                  <a:tcPr anchor="ctr"/>
                </a:tc>
                <a:tc>
                  <a:txBody>
                    <a:bodyPr/>
                    <a:lstStyle/>
                    <a:p>
                      <a:pPr algn="ctr"/>
                      <a:r>
                        <a:rPr lang="en-US" sz="2000">
                          <a:latin typeface="Arial" panose="020B0604020202020204" pitchFamily="34" charset="0"/>
                          <a:cs typeface="Arial" panose="020B0604020202020204" pitchFamily="34" charset="0"/>
                        </a:rPr>
                        <a:t>2 h</a:t>
                      </a:r>
                    </a:p>
                  </a:txBody>
                  <a:tcPr anchor="ctr"/>
                </a:tc>
                <a:tc>
                  <a:txBody>
                    <a:bodyPr/>
                    <a:lstStyle/>
                    <a:p>
                      <a:pPr algn="ctr"/>
                      <a:r>
                        <a:rPr lang="en-US" altLang="zh-CN" sz="2000">
                          <a:latin typeface="Arial" panose="020B0604020202020204" pitchFamily="34" charset="0"/>
                          <a:cs typeface="Arial" panose="020B0604020202020204" pitchFamily="34" charset="0"/>
                        </a:rPr>
                        <a:t>10</a:t>
                      </a:r>
                      <a:r>
                        <a:rPr lang="zh-CN" altLang="en-US" sz="2000">
                          <a:latin typeface="Arial" panose="020B0604020202020204" pitchFamily="34" charset="0"/>
                          <a:cs typeface="Arial" panose="020B0604020202020204" pitchFamily="34" charset="0"/>
                        </a:rPr>
                        <a:t> </a:t>
                      </a:r>
                      <a:r>
                        <a:rPr lang="en-US" altLang="zh-CN" sz="2000">
                          <a:latin typeface="Arial" panose="020B0604020202020204" pitchFamily="34" charset="0"/>
                          <a:cs typeface="Arial" panose="020B0604020202020204" pitchFamily="34" charset="0"/>
                        </a:rPr>
                        <a:t>s</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latin typeface="Arial" panose="020B0604020202020204" pitchFamily="34" charset="0"/>
                          <a:cs typeface="Arial" panose="020B0604020202020204" pitchFamily="34" charset="0"/>
                        </a:rPr>
                        <a:t>5 min</a:t>
                      </a:r>
                    </a:p>
                  </a:txBody>
                  <a:tcPr anchor="ctr"/>
                </a:tc>
                <a:extLst>
                  <a:ext uri="{0D108BD9-81ED-4DB2-BD59-A6C34878D82A}">
                    <a16:rowId xmlns:a16="http://schemas.microsoft.com/office/drawing/2014/main" val="4240518742"/>
                  </a:ext>
                </a:extLst>
              </a:tr>
            </a:tbl>
          </a:graphicData>
        </a:graphic>
      </p:graphicFrame>
      <p:graphicFrame>
        <p:nvGraphicFramePr>
          <p:cNvPr id="17" name="Table 16">
            <a:extLst>
              <a:ext uri="{FF2B5EF4-FFF2-40B4-BE49-F238E27FC236}">
                <a16:creationId xmlns:a16="http://schemas.microsoft.com/office/drawing/2014/main" id="{BAA16362-9B15-05BC-8AFF-1B7C4F678241}"/>
              </a:ext>
            </a:extLst>
          </p:cNvPr>
          <p:cNvGraphicFramePr>
            <a:graphicFrameLocks noGrp="1"/>
          </p:cNvGraphicFramePr>
          <p:nvPr>
            <p:extLst>
              <p:ext uri="{D42A27DB-BD31-4B8C-83A1-F6EECF244321}">
                <p14:modId xmlns:p14="http://schemas.microsoft.com/office/powerpoint/2010/main" val="3816227200"/>
              </p:ext>
            </p:extLst>
          </p:nvPr>
        </p:nvGraphicFramePr>
        <p:xfrm>
          <a:off x="582311" y="4334356"/>
          <a:ext cx="8321040" cy="2225040"/>
        </p:xfrm>
        <a:graphic>
          <a:graphicData uri="http://schemas.openxmlformats.org/drawingml/2006/table">
            <a:tbl>
              <a:tblPr firstRow="1" bandRow="1">
                <a:tableStyleId>{5940675A-B579-460E-94D1-54222C63F5DA}</a:tableStyleId>
              </a:tblPr>
              <a:tblGrid>
                <a:gridCol w="1371600">
                  <a:extLst>
                    <a:ext uri="{9D8B030D-6E8A-4147-A177-3AD203B41FA5}">
                      <a16:colId xmlns:a16="http://schemas.microsoft.com/office/drawing/2014/main" val="852717100"/>
                    </a:ext>
                  </a:extLst>
                </a:gridCol>
                <a:gridCol w="2468880">
                  <a:extLst>
                    <a:ext uri="{9D8B030D-6E8A-4147-A177-3AD203B41FA5}">
                      <a16:colId xmlns:a16="http://schemas.microsoft.com/office/drawing/2014/main" val="491375379"/>
                    </a:ext>
                  </a:extLst>
                </a:gridCol>
                <a:gridCol w="2194560">
                  <a:extLst>
                    <a:ext uri="{9D8B030D-6E8A-4147-A177-3AD203B41FA5}">
                      <a16:colId xmlns:a16="http://schemas.microsoft.com/office/drawing/2014/main" val="3997439118"/>
                    </a:ext>
                  </a:extLst>
                </a:gridCol>
                <a:gridCol w="2286000">
                  <a:extLst>
                    <a:ext uri="{9D8B030D-6E8A-4147-A177-3AD203B41FA5}">
                      <a16:colId xmlns:a16="http://schemas.microsoft.com/office/drawing/2014/main" val="291481873"/>
                    </a:ext>
                  </a:extLst>
                </a:gridCol>
              </a:tblGrid>
              <a:tr h="393192">
                <a:tc rowSpan="2">
                  <a:txBody>
                    <a:bodyPr/>
                    <a:lstStyle/>
                    <a:p>
                      <a:pPr algn="ct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b="1" err="1">
                          <a:latin typeface="Arial" panose="020B0604020202020204" pitchFamily="34" charset="0"/>
                          <a:cs typeface="Arial" panose="020B0604020202020204" pitchFamily="34" charset="0"/>
                        </a:rPr>
                        <a:t>CellIFT</a:t>
                      </a:r>
                      <a:endParaRPr lang="en-US" sz="2000">
                        <a:latin typeface="Arial" panose="020B0604020202020204" pitchFamily="34" charset="0"/>
                        <a:cs typeface="Arial" panose="020B0604020202020204" pitchFamily="34" charset="0"/>
                      </a:endParaRPr>
                    </a:p>
                  </a:txBody>
                  <a:tcPr anchor="ctr"/>
                </a:tc>
                <a:tc gridSpan="2">
                  <a:txBody>
                    <a:bodyPr/>
                    <a:lstStyle/>
                    <a:p>
                      <a:pPr algn="ctr"/>
                      <a:r>
                        <a:rPr lang="en-US" sz="2000" b="1">
                          <a:latin typeface="Arial" panose="020B0604020202020204" pitchFamily="34" charset="0"/>
                          <a:cs typeface="Arial" panose="020B0604020202020204" pitchFamily="34" charset="0"/>
                        </a:rPr>
                        <a:t>Compass</a:t>
                      </a:r>
                      <a:endParaRPr lang="en-US" sz="2000">
                        <a:latin typeface="Arial" panose="020B0604020202020204" pitchFamily="34" charset="0"/>
                        <a:cs typeface="Arial" panose="020B0604020202020204" pitchFamily="34" charset="0"/>
                      </a:endParaRPr>
                    </a:p>
                  </a:txBody>
                  <a:tcPr anchor="ctr"/>
                </a:tc>
                <a:tc hMerge="1">
                  <a:txBody>
                    <a:bodyPr/>
                    <a:lstStyle/>
                    <a:p>
                      <a:pPr algn="ctr"/>
                      <a:endParaRPr lang="en-US" sz="200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959382733"/>
                  </a:ext>
                </a:extLst>
              </a:tr>
              <a:tr h="393192">
                <a:tc vMerge="1">
                  <a:txBody>
                    <a:bodyPr/>
                    <a:lstStyle/>
                    <a:p>
                      <a:pPr algn="ct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b="1">
                          <a:latin typeface="Arial" panose="020B0604020202020204" pitchFamily="34" charset="0"/>
                          <a:cs typeface="Arial" panose="020B0604020202020204" pitchFamily="34" charset="0"/>
                        </a:rPr>
                        <a:t>Bound with 7 days</a:t>
                      </a:r>
                    </a:p>
                  </a:txBody>
                  <a:tcPr anchor="ctr"/>
                </a:tc>
                <a:tc>
                  <a:txBody>
                    <a:bodyPr/>
                    <a:lstStyle/>
                    <a:p>
                      <a:pPr algn="ctr"/>
                      <a:r>
                        <a:rPr lang="en-US" sz="2000" b="1">
                          <a:latin typeface="Arial" panose="020B0604020202020204" pitchFamily="34" charset="0"/>
                          <a:cs typeface="Arial" panose="020B0604020202020204" pitchFamily="34" charset="0"/>
                        </a:rPr>
                        <a:t>Bound with 24 h</a:t>
                      </a:r>
                    </a:p>
                  </a:txBody>
                  <a:tcPr anchor="ctr"/>
                </a:tc>
                <a:tc>
                  <a:txBody>
                    <a:bodyPr/>
                    <a:lstStyle/>
                    <a:p>
                      <a:pPr algn="ctr">
                        <a:lnSpc>
                          <a:spcPct val="90000"/>
                        </a:lnSpc>
                      </a:pPr>
                      <a:r>
                        <a:rPr lang="en-US" sz="2000" b="1">
                          <a:latin typeface="Arial" panose="020B0604020202020204" pitchFamily="34" charset="0"/>
                          <a:cs typeface="Arial" panose="020B0604020202020204" pitchFamily="34" charset="0"/>
                        </a:rPr>
                        <a:t>Time to Find Taint Scheme</a:t>
                      </a:r>
                    </a:p>
                  </a:txBody>
                  <a:tcPr anchor="ctr"/>
                </a:tc>
                <a:extLst>
                  <a:ext uri="{0D108BD9-81ED-4DB2-BD59-A6C34878D82A}">
                    <a16:rowId xmlns:a16="http://schemas.microsoft.com/office/drawing/2014/main" val="263249593"/>
                  </a:ext>
                </a:extLst>
              </a:tr>
              <a:tr h="393192">
                <a:tc>
                  <a:txBody>
                    <a:bodyPr/>
                    <a:lstStyle/>
                    <a:p>
                      <a:pPr algn="ctr"/>
                      <a:r>
                        <a:rPr lang="en-US" sz="2000">
                          <a:latin typeface="Arial" panose="020B0604020202020204" pitchFamily="34" charset="0"/>
                          <a:cs typeface="Arial" panose="020B0604020202020204" pitchFamily="34" charset="0"/>
                        </a:rPr>
                        <a:t>Rocket</a:t>
                      </a:r>
                    </a:p>
                  </a:txBody>
                  <a:tcPr anchor="ctr"/>
                </a:tc>
                <a:tc>
                  <a:txBody>
                    <a:bodyPr/>
                    <a:lstStyle/>
                    <a:p>
                      <a:pPr algn="ctr"/>
                      <a:r>
                        <a:rPr lang="en-US" sz="2000">
                          <a:latin typeface="Arial" panose="020B0604020202020204" pitchFamily="34" charset="0"/>
                          <a:cs typeface="Arial" panose="020B0604020202020204" pitchFamily="34" charset="0"/>
                        </a:rPr>
                        <a:t>41</a:t>
                      </a:r>
                    </a:p>
                  </a:txBody>
                  <a:tcPr anchor="ctr"/>
                </a:tc>
                <a:tc>
                  <a:txBody>
                    <a:bodyPr/>
                    <a:lstStyle/>
                    <a:p>
                      <a:pPr algn="ctr"/>
                      <a:r>
                        <a:rPr lang="en-US" sz="2000">
                          <a:latin typeface="Arial" panose="020B0604020202020204" pitchFamily="34" charset="0"/>
                          <a:cs typeface="Arial" panose="020B0604020202020204" pitchFamily="34" charset="0"/>
                        </a:rPr>
                        <a:t>159</a:t>
                      </a:r>
                    </a:p>
                  </a:txBody>
                  <a:tcPr anchor="ctr"/>
                </a:tc>
                <a:tc>
                  <a:txBody>
                    <a:bodyPr/>
                    <a:lstStyle/>
                    <a:p>
                      <a:pPr algn="ctr"/>
                      <a:r>
                        <a:rPr lang="en-US" sz="2000">
                          <a:latin typeface="Arial" panose="020B0604020202020204" pitchFamily="34" charset="0"/>
                          <a:cs typeface="Arial" panose="020B0604020202020204" pitchFamily="34" charset="0"/>
                        </a:rPr>
                        <a:t>1 h</a:t>
                      </a:r>
                    </a:p>
                  </a:txBody>
                  <a:tcPr anchor="ctr"/>
                </a:tc>
                <a:extLst>
                  <a:ext uri="{0D108BD9-81ED-4DB2-BD59-A6C34878D82A}">
                    <a16:rowId xmlns:a16="http://schemas.microsoft.com/office/drawing/2014/main" val="3551073573"/>
                  </a:ext>
                </a:extLst>
              </a:tr>
              <a:tr h="393192">
                <a:tc>
                  <a:txBody>
                    <a:bodyPr/>
                    <a:lstStyle/>
                    <a:p>
                      <a:pPr algn="ctr"/>
                      <a:r>
                        <a:rPr lang="en-US" sz="2000">
                          <a:latin typeface="Arial" panose="020B0604020202020204" pitchFamily="34" charset="0"/>
                          <a:cs typeface="Arial" panose="020B0604020202020204" pitchFamily="34" charset="0"/>
                        </a:rPr>
                        <a:t>BOOM</a:t>
                      </a:r>
                    </a:p>
                  </a:txBody>
                  <a:tcPr anchor="ctr"/>
                </a:tc>
                <a:tc>
                  <a:txBody>
                    <a:bodyPr/>
                    <a:lstStyle/>
                    <a:p>
                      <a:pPr algn="ctr"/>
                      <a:r>
                        <a:rPr lang="en-US" sz="2000">
                          <a:latin typeface="Arial" panose="020B0604020202020204" pitchFamily="34" charset="0"/>
                          <a:cs typeface="Arial" panose="020B0604020202020204" pitchFamily="34" charset="0"/>
                        </a:rPr>
                        <a:t>26</a:t>
                      </a:r>
                    </a:p>
                  </a:txBody>
                  <a:tcPr anchor="ctr"/>
                </a:tc>
                <a:tc>
                  <a:txBody>
                    <a:bodyPr/>
                    <a:lstStyle/>
                    <a:p>
                      <a:pPr algn="ctr"/>
                      <a:r>
                        <a:rPr lang="en-US" sz="2000">
                          <a:latin typeface="Arial" panose="020B0604020202020204" pitchFamily="34" charset="0"/>
                          <a:cs typeface="Arial" panose="020B0604020202020204" pitchFamily="34" charset="0"/>
                        </a:rPr>
                        <a:t>28</a:t>
                      </a:r>
                    </a:p>
                  </a:txBody>
                  <a:tcPr anchor="ctr"/>
                </a:tc>
                <a:tc>
                  <a:txBody>
                    <a:bodyPr/>
                    <a:lstStyle/>
                    <a:p>
                      <a:pPr algn="ctr"/>
                      <a:r>
                        <a:rPr lang="en-US" sz="2000">
                          <a:latin typeface="Arial" panose="020B0604020202020204" pitchFamily="34" charset="0"/>
                          <a:cs typeface="Arial" panose="020B0604020202020204" pitchFamily="34" charset="0"/>
                        </a:rPr>
                        <a:t>31 h</a:t>
                      </a:r>
                    </a:p>
                  </a:txBody>
                  <a:tcPr anchor="ctr"/>
                </a:tc>
                <a:extLst>
                  <a:ext uri="{0D108BD9-81ED-4DB2-BD59-A6C34878D82A}">
                    <a16:rowId xmlns:a16="http://schemas.microsoft.com/office/drawing/2014/main" val="311753385"/>
                  </a:ext>
                </a:extLst>
              </a:tr>
              <a:tr h="393192">
                <a:tc>
                  <a:txBody>
                    <a:bodyPr/>
                    <a:lstStyle/>
                    <a:p>
                      <a:pPr algn="ctr"/>
                      <a:r>
                        <a:rPr lang="en-US" sz="2000" err="1">
                          <a:latin typeface="Arial" panose="020B0604020202020204" pitchFamily="34" charset="0"/>
                          <a:cs typeface="Arial" panose="020B0604020202020204" pitchFamily="34" charset="0"/>
                        </a:rPr>
                        <a:t>ProSpeCT</a:t>
                      </a:r>
                      <a:endParaRPr lang="en-US" sz="2000">
                        <a:latin typeface="Arial" panose="020B0604020202020204" pitchFamily="34" charset="0"/>
                        <a:cs typeface="Arial" panose="020B0604020202020204" pitchFamily="34" charset="0"/>
                      </a:endParaRPr>
                    </a:p>
                  </a:txBody>
                  <a:tcPr anchor="ctr"/>
                </a:tc>
                <a:tc>
                  <a:txBody>
                    <a:bodyPr/>
                    <a:lstStyle/>
                    <a:p>
                      <a:pPr algn="ctr"/>
                      <a:r>
                        <a:rPr lang="en-US" sz="2000">
                          <a:latin typeface="Arial" panose="020B0604020202020204" pitchFamily="34" charset="0"/>
                          <a:cs typeface="Arial" panose="020B0604020202020204" pitchFamily="34" charset="0"/>
                        </a:rPr>
                        <a:t>29</a:t>
                      </a:r>
                    </a:p>
                  </a:txBody>
                  <a:tcPr anchor="ctr"/>
                </a:tc>
                <a:tc>
                  <a:txBody>
                    <a:bodyPr/>
                    <a:lstStyle/>
                    <a:p>
                      <a:pPr algn="ctr"/>
                      <a:r>
                        <a:rPr lang="en-US" sz="2000">
                          <a:latin typeface="Arial" panose="020B0604020202020204" pitchFamily="34" charset="0"/>
                          <a:cs typeface="Arial" panose="020B0604020202020204" pitchFamily="34" charset="0"/>
                        </a:rPr>
                        <a:t>29</a:t>
                      </a:r>
                    </a:p>
                  </a:txBody>
                  <a:tcPr anchor="ctr"/>
                </a:tc>
                <a:tc>
                  <a:txBody>
                    <a:bodyPr/>
                    <a:lstStyle/>
                    <a:p>
                      <a:pPr algn="ctr"/>
                      <a:r>
                        <a:rPr lang="en-US" sz="2000">
                          <a:latin typeface="Arial" panose="020B0604020202020204" pitchFamily="34" charset="0"/>
                          <a:cs typeface="Arial" panose="020B0604020202020204" pitchFamily="34" charset="0"/>
                        </a:rPr>
                        <a:t>35 h</a:t>
                      </a:r>
                    </a:p>
                  </a:txBody>
                  <a:tcPr anchor="ctr"/>
                </a:tc>
                <a:extLst>
                  <a:ext uri="{0D108BD9-81ED-4DB2-BD59-A6C34878D82A}">
                    <a16:rowId xmlns:a16="http://schemas.microsoft.com/office/drawing/2014/main" val="1937375352"/>
                  </a:ext>
                </a:extLst>
              </a:tr>
            </a:tbl>
          </a:graphicData>
        </a:graphic>
      </p:graphicFrame>
      <p:sp>
        <p:nvSpPr>
          <p:cNvPr id="18" name="Rectangle 17">
            <a:extLst>
              <a:ext uri="{FF2B5EF4-FFF2-40B4-BE49-F238E27FC236}">
                <a16:creationId xmlns:a16="http://schemas.microsoft.com/office/drawing/2014/main" id="{5674D3AC-3A30-7598-D639-F21EFF052ED5}"/>
              </a:ext>
            </a:extLst>
          </p:cNvPr>
          <p:cNvSpPr/>
          <p:nvPr/>
        </p:nvSpPr>
        <p:spPr>
          <a:xfrm>
            <a:off x="9105900" y="2880360"/>
            <a:ext cx="3017520" cy="548640"/>
          </a:xfrm>
          <a:prstGeom prst="rect">
            <a:avLst/>
          </a:prstGeom>
          <a:solidFill>
            <a:srgbClr val="FFFF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algn="ctr" defTabSz="914400" hangingPunct="0"/>
            <a:r>
              <a:rPr lang="en-US" sz="2800"/>
              <a:t>Faster Proof</a:t>
            </a:r>
            <a:endParaRPr kumimoji="0" lang="en-US" sz="2800" b="0" i="0" u="none" strike="noStrike" cap="none" spc="0" normalizeH="0" baseline="0">
              <a:ln>
                <a:noFill/>
              </a:ln>
              <a:solidFill>
                <a:srgbClr val="0F2E4C"/>
              </a:solidFill>
              <a:effectLst/>
              <a:uFillTx/>
              <a:latin typeface="Arial" panose="020B0604020202020204" pitchFamily="34" charset="0"/>
              <a:cs typeface="Arial" panose="020B0604020202020204" pitchFamily="34" charset="0"/>
              <a:sym typeface="Abadi MT Std"/>
            </a:endParaRPr>
          </a:p>
        </p:txBody>
      </p:sp>
      <p:sp>
        <p:nvSpPr>
          <p:cNvPr id="19" name="Rectangle 18">
            <a:extLst>
              <a:ext uri="{FF2B5EF4-FFF2-40B4-BE49-F238E27FC236}">
                <a16:creationId xmlns:a16="http://schemas.microsoft.com/office/drawing/2014/main" id="{DA2D64FA-A70C-0CFE-58E9-4B10E4FAE456}"/>
              </a:ext>
            </a:extLst>
          </p:cNvPr>
          <p:cNvSpPr/>
          <p:nvPr/>
        </p:nvSpPr>
        <p:spPr>
          <a:xfrm>
            <a:off x="8971931" y="5770508"/>
            <a:ext cx="3220069" cy="523218"/>
          </a:xfrm>
          <a:prstGeom prst="rect">
            <a:avLst/>
          </a:prstGeom>
          <a:solidFill>
            <a:srgbClr val="FFFF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algn="ctr" defTabSz="914400" hangingPunct="0"/>
            <a:r>
              <a:rPr lang="en-US" sz="2800"/>
              <a:t>Check More Cycles</a:t>
            </a:r>
            <a:endParaRPr kumimoji="0" lang="en-US" sz="2800" b="0" i="0" u="none" strike="noStrike" cap="none" spc="0" normalizeH="0" baseline="0">
              <a:ln>
                <a:noFill/>
              </a:ln>
              <a:solidFill>
                <a:srgbClr val="0F2E4C"/>
              </a:solidFill>
              <a:effectLst/>
              <a:uFillTx/>
              <a:latin typeface="Arial" panose="020B0604020202020204" pitchFamily="34" charset="0"/>
              <a:cs typeface="Arial" panose="020B0604020202020204" pitchFamily="34" charset="0"/>
              <a:sym typeface="Abadi MT Std"/>
            </a:endParaRPr>
          </a:p>
        </p:txBody>
      </p:sp>
      <p:sp>
        <p:nvSpPr>
          <p:cNvPr id="22" name="Rounded Rectangle 21">
            <a:extLst>
              <a:ext uri="{FF2B5EF4-FFF2-40B4-BE49-F238E27FC236}">
                <a16:creationId xmlns:a16="http://schemas.microsoft.com/office/drawing/2014/main" id="{0E94F412-451E-F073-C215-EFAFD045A814}"/>
              </a:ext>
            </a:extLst>
          </p:cNvPr>
          <p:cNvSpPr/>
          <p:nvPr/>
        </p:nvSpPr>
        <p:spPr>
          <a:xfrm>
            <a:off x="394753" y="5387340"/>
            <a:ext cx="8657721" cy="365760"/>
          </a:xfrm>
          <a:prstGeom prst="roundRect">
            <a:avLst/>
          </a:prstGeom>
          <a:noFill/>
          <a:ln w="38100" cap="flat">
            <a:solidFill>
              <a:srgbClr val="FF0000"/>
            </a:solid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23" name="TextBox 22">
            <a:extLst>
              <a:ext uri="{FF2B5EF4-FFF2-40B4-BE49-F238E27FC236}">
                <a16:creationId xmlns:a16="http://schemas.microsoft.com/office/drawing/2014/main" id="{9737E7E8-D752-B2AA-038F-D227C67C8B27}"/>
              </a:ext>
            </a:extLst>
          </p:cNvPr>
          <p:cNvSpPr txBox="1"/>
          <p:nvPr/>
        </p:nvSpPr>
        <p:spPr>
          <a:xfrm>
            <a:off x="582311" y="1737040"/>
            <a:ext cx="2600392" cy="461665"/>
          </a:xfrm>
          <a:prstGeom prst="rect">
            <a:avLst/>
          </a:prstGeom>
          <a:noFill/>
        </p:spPr>
        <p:txBody>
          <a:bodyPr wrap="none" rtlCol="0">
            <a:spAutoFit/>
          </a:bodyPr>
          <a:lstStyle/>
          <a:p>
            <a:r>
              <a:rPr lang="en-US" sz="2400"/>
              <a:t>Unbounded Proof</a:t>
            </a:r>
          </a:p>
        </p:txBody>
      </p:sp>
      <p:sp>
        <p:nvSpPr>
          <p:cNvPr id="24" name="TextBox 23">
            <a:extLst>
              <a:ext uri="{FF2B5EF4-FFF2-40B4-BE49-F238E27FC236}">
                <a16:creationId xmlns:a16="http://schemas.microsoft.com/office/drawing/2014/main" id="{4C833D87-FBD8-9DEC-11D3-6B3E28F03F3F}"/>
              </a:ext>
            </a:extLst>
          </p:cNvPr>
          <p:cNvSpPr txBox="1"/>
          <p:nvPr/>
        </p:nvSpPr>
        <p:spPr>
          <a:xfrm>
            <a:off x="582311" y="3872691"/>
            <a:ext cx="2239716" cy="461665"/>
          </a:xfrm>
          <a:prstGeom prst="rect">
            <a:avLst/>
          </a:prstGeom>
          <a:noFill/>
        </p:spPr>
        <p:txBody>
          <a:bodyPr wrap="none" rtlCol="0">
            <a:spAutoFit/>
          </a:bodyPr>
          <a:lstStyle/>
          <a:p>
            <a:r>
              <a:rPr lang="en-US" sz="2400"/>
              <a:t>Bounded Proof</a:t>
            </a:r>
          </a:p>
        </p:txBody>
      </p:sp>
    </p:spTree>
    <p:custDataLst>
      <p:tags r:id="rId1"/>
    </p:custDataLst>
    <p:extLst>
      <p:ext uri="{BB962C8B-B14F-4D97-AF65-F5344CB8AC3E}">
        <p14:creationId xmlns:p14="http://schemas.microsoft.com/office/powerpoint/2010/main" val="3047365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56806-E4ED-A0DB-3D72-A1AC3F11AC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3391DD-8595-EEF3-3F81-EE4ABC40C8D4}"/>
              </a:ext>
            </a:extLst>
          </p:cNvPr>
          <p:cNvSpPr>
            <a:spLocks noGrp="1"/>
          </p:cNvSpPr>
          <p:nvPr>
            <p:ph type="title"/>
          </p:nvPr>
        </p:nvSpPr>
        <p:spPr/>
        <p:txBody>
          <a:bodyPr/>
          <a:lstStyle/>
          <a:p>
            <a:r>
              <a:rPr lang="en-US"/>
              <a:t>Conclusion</a:t>
            </a:r>
          </a:p>
        </p:txBody>
      </p:sp>
      <p:sp>
        <p:nvSpPr>
          <p:cNvPr id="4" name="Slide Number Placeholder 3">
            <a:extLst>
              <a:ext uri="{FF2B5EF4-FFF2-40B4-BE49-F238E27FC236}">
                <a16:creationId xmlns:a16="http://schemas.microsoft.com/office/drawing/2014/main" id="{FE9C9909-C15C-E280-22AB-D7D42FC17B9A}"/>
              </a:ext>
            </a:extLst>
          </p:cNvPr>
          <p:cNvSpPr>
            <a:spLocks noGrp="1"/>
          </p:cNvSpPr>
          <p:nvPr>
            <p:ph type="sldNum" sz="quarter" idx="12"/>
          </p:nvPr>
        </p:nvSpPr>
        <p:spPr/>
        <p:txBody>
          <a:bodyPr/>
          <a:lstStyle/>
          <a:p>
            <a:fld id="{B0512EA2-30EC-4E42-9D99-67A89FA603D9}" type="slidenum">
              <a:rPr lang="en-US" smtClean="0"/>
              <a:pPr/>
              <a:t>17</a:t>
            </a:fld>
            <a:endParaRPr lang="en-US"/>
          </a:p>
        </p:txBody>
      </p:sp>
      <p:sp>
        <p:nvSpPr>
          <p:cNvPr id="3" name="Rectangle 2">
            <a:extLst>
              <a:ext uri="{FF2B5EF4-FFF2-40B4-BE49-F238E27FC236}">
                <a16:creationId xmlns:a16="http://schemas.microsoft.com/office/drawing/2014/main" id="{456222E7-EBD6-8379-CB99-62606B414C87}"/>
              </a:ext>
            </a:extLst>
          </p:cNvPr>
          <p:cNvSpPr/>
          <p:nvPr/>
        </p:nvSpPr>
        <p:spPr>
          <a:xfrm>
            <a:off x="1467547" y="5408595"/>
            <a:ext cx="8967308" cy="954105"/>
          </a:xfrm>
          <a:prstGeom prst="rect">
            <a:avLst/>
          </a:prstGeom>
          <a:solidFill>
            <a:srgbClr val="FFFF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800" b="0" i="0" u="none" strike="noStrike" cap="none" spc="0" normalizeH="0" baseline="0">
                <a:ln>
                  <a:noFill/>
                </a:ln>
                <a:solidFill>
                  <a:srgbClr val="0F2E4C"/>
                </a:solidFill>
                <a:effectLst/>
                <a:uFillTx/>
                <a:latin typeface="Arial" panose="020B0604020202020204" pitchFamily="34" charset="0"/>
                <a:cs typeface="Arial" panose="020B0604020202020204" pitchFamily="34" charset="0"/>
                <a:sym typeface="Abadi MT Std"/>
              </a:rPr>
              <a:t>Compass find</a:t>
            </a:r>
            <a:r>
              <a:rPr lang="en-US" sz="2800">
                <a:latin typeface="Arial" panose="020B0604020202020204" pitchFamily="34" charset="0"/>
                <a:cs typeface="Arial" panose="020B0604020202020204" pitchFamily="34" charset="0"/>
              </a:rPr>
              <a:t>s simple yet precise taint schemes,</a:t>
            </a:r>
          </a:p>
          <a:p>
            <a:pPr marL="0" marR="0" indent="0" algn="ctr" defTabSz="914400" rtl="0" fontAlgn="auto" latinLnBrk="0" hangingPunct="0">
              <a:lnSpc>
                <a:spcPct val="100000"/>
              </a:lnSpc>
              <a:spcBef>
                <a:spcPts val="0"/>
              </a:spcBef>
              <a:spcAft>
                <a:spcPts val="0"/>
              </a:spcAft>
              <a:buClrTx/>
              <a:buSzTx/>
              <a:buFontTx/>
              <a:buNone/>
              <a:tabLst/>
            </a:pPr>
            <a:r>
              <a:rPr lang="en-US" sz="2800">
                <a:latin typeface="Arial" panose="020B0604020202020204" pitchFamily="34" charset="0"/>
                <a:cs typeface="Arial" panose="020B0604020202020204" pitchFamily="34" charset="0"/>
              </a:rPr>
              <a:t>enabling faster security verification</a:t>
            </a:r>
            <a:endParaRPr kumimoji="0" lang="en-US" sz="2800" b="0" i="0" u="none" strike="noStrike" cap="none" spc="0" normalizeH="0" baseline="0">
              <a:ln>
                <a:noFill/>
              </a:ln>
              <a:solidFill>
                <a:srgbClr val="0F2E4C"/>
              </a:solidFill>
              <a:effectLst/>
              <a:uFillTx/>
              <a:latin typeface="Arial" panose="020B0604020202020204" pitchFamily="34" charset="0"/>
              <a:cs typeface="Arial" panose="020B0604020202020204" pitchFamily="34" charset="0"/>
              <a:sym typeface="Abadi MT Std"/>
            </a:endParaRPr>
          </a:p>
        </p:txBody>
      </p:sp>
      <p:grpSp>
        <p:nvGrpSpPr>
          <p:cNvPr id="32" name="Group 31">
            <a:extLst>
              <a:ext uri="{FF2B5EF4-FFF2-40B4-BE49-F238E27FC236}">
                <a16:creationId xmlns:a16="http://schemas.microsoft.com/office/drawing/2014/main" id="{2B31BBC5-3B54-9957-5FE6-F450E1C8004F}"/>
              </a:ext>
            </a:extLst>
          </p:cNvPr>
          <p:cNvGrpSpPr/>
          <p:nvPr/>
        </p:nvGrpSpPr>
        <p:grpSpPr>
          <a:xfrm>
            <a:off x="4930260" y="89902"/>
            <a:ext cx="7138450" cy="2183547"/>
            <a:chOff x="5267147" y="-618538"/>
            <a:chExt cx="7138450" cy="2183547"/>
          </a:xfrm>
        </p:grpSpPr>
        <p:sp>
          <p:nvSpPr>
            <p:cNvPr id="25" name="TextBox 24">
              <a:extLst>
                <a:ext uri="{FF2B5EF4-FFF2-40B4-BE49-F238E27FC236}">
                  <a16:creationId xmlns:a16="http://schemas.microsoft.com/office/drawing/2014/main" id="{FE7D02ED-0C80-F69E-7CB6-D2601984A365}"/>
                </a:ext>
              </a:extLst>
            </p:cNvPr>
            <p:cNvSpPr txBox="1"/>
            <p:nvPr/>
          </p:nvSpPr>
          <p:spPr>
            <a:xfrm>
              <a:off x="5267147" y="-578248"/>
              <a:ext cx="5021118" cy="400110"/>
            </a:xfrm>
            <a:prstGeom prst="rect">
              <a:avLst/>
            </a:prstGeom>
            <a:noFill/>
          </p:spPr>
          <p:txBody>
            <a:bodyPr wrap="none" rtlCol="0">
              <a:spAutoFit/>
            </a:bodyPr>
            <a:lstStyle/>
            <a:p>
              <a:r>
                <a:rPr lang="en-US" sz="2000">
                  <a:hlinkClick r:id="rId4"/>
                </a:rPr>
                <a:t>https://github.com/MATCHA-MIT/Compass</a:t>
              </a:r>
              <a:endParaRPr lang="en-US" sz="2000"/>
            </a:p>
          </p:txBody>
        </p:sp>
        <p:pic>
          <p:nvPicPr>
            <p:cNvPr id="31" name="Graphic 30">
              <a:extLst>
                <a:ext uri="{FF2B5EF4-FFF2-40B4-BE49-F238E27FC236}">
                  <a16:creationId xmlns:a16="http://schemas.microsoft.com/office/drawing/2014/main" id="{DD842A8B-F8B9-6A14-B3F0-EF2718D04BEA}"/>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10222050" y="-618538"/>
              <a:ext cx="2183547" cy="2183547"/>
            </a:xfrm>
            <a:prstGeom prst="rect">
              <a:avLst/>
            </a:prstGeom>
          </p:spPr>
        </p:pic>
      </p:grpSp>
      <p:grpSp>
        <p:nvGrpSpPr>
          <p:cNvPr id="33" name="Group 32">
            <a:extLst>
              <a:ext uri="{FF2B5EF4-FFF2-40B4-BE49-F238E27FC236}">
                <a16:creationId xmlns:a16="http://schemas.microsoft.com/office/drawing/2014/main" id="{47AD63E6-6455-61F1-4706-CFED32D929A3}"/>
              </a:ext>
            </a:extLst>
          </p:cNvPr>
          <p:cNvGrpSpPr/>
          <p:nvPr/>
        </p:nvGrpSpPr>
        <p:grpSpPr>
          <a:xfrm>
            <a:off x="1577762" y="2432028"/>
            <a:ext cx="8746877" cy="2673372"/>
            <a:chOff x="2073141" y="2159454"/>
            <a:chExt cx="8746877" cy="2673372"/>
          </a:xfrm>
        </p:grpSpPr>
        <p:grpSp>
          <p:nvGrpSpPr>
            <p:cNvPr id="34" name="Group 33">
              <a:extLst>
                <a:ext uri="{FF2B5EF4-FFF2-40B4-BE49-F238E27FC236}">
                  <a16:creationId xmlns:a16="http://schemas.microsoft.com/office/drawing/2014/main" id="{32E0226F-9631-03B5-A7D4-D143B0953336}"/>
                </a:ext>
              </a:extLst>
            </p:cNvPr>
            <p:cNvGrpSpPr/>
            <p:nvPr/>
          </p:nvGrpSpPr>
          <p:grpSpPr>
            <a:xfrm>
              <a:off x="2997237" y="4217727"/>
              <a:ext cx="7822781" cy="614288"/>
              <a:chOff x="2725730" y="4509215"/>
              <a:chExt cx="7822781" cy="614288"/>
            </a:xfrm>
          </p:grpSpPr>
          <p:sp>
            <p:nvSpPr>
              <p:cNvPr id="61" name="Right Arrow 60">
                <a:extLst>
                  <a:ext uri="{FF2B5EF4-FFF2-40B4-BE49-F238E27FC236}">
                    <a16:creationId xmlns:a16="http://schemas.microsoft.com/office/drawing/2014/main" id="{F9DEBE04-A38F-7DD8-36C7-2FAB6076BC35}"/>
                  </a:ext>
                </a:extLst>
              </p:cNvPr>
              <p:cNvSpPr/>
              <p:nvPr/>
            </p:nvSpPr>
            <p:spPr>
              <a:xfrm>
                <a:off x="3801123" y="4509215"/>
                <a:ext cx="5029200" cy="274320"/>
              </a:xfrm>
              <a:prstGeom prst="rightArrow">
                <a:avLst/>
              </a:prstGeom>
              <a:gradFill flip="none" rotWithShape="1">
                <a:gsLst>
                  <a:gs pos="0">
                    <a:schemeClr val="accent1">
                      <a:lumMod val="20000"/>
                      <a:lumOff val="80000"/>
                    </a:schemeClr>
                  </a:gs>
                  <a:gs pos="100000">
                    <a:schemeClr val="accent1">
                      <a:lumMod val="75000"/>
                    </a:schemeClr>
                  </a:gs>
                </a:gsLst>
                <a:lin ang="0" scaled="1"/>
                <a:tileRect/>
              </a:gra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62" name="TextBox 61">
                <a:extLst>
                  <a:ext uri="{FF2B5EF4-FFF2-40B4-BE49-F238E27FC236}">
                    <a16:creationId xmlns:a16="http://schemas.microsoft.com/office/drawing/2014/main" id="{AF56240D-44C1-31A5-CFE4-BBF97720FFE4}"/>
                  </a:ext>
                </a:extLst>
              </p:cNvPr>
              <p:cNvSpPr txBox="1"/>
              <p:nvPr/>
            </p:nvSpPr>
            <p:spPr>
              <a:xfrm>
                <a:off x="2725730" y="4723395"/>
                <a:ext cx="2241958"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000">
                    <a:solidFill>
                      <a:schemeClr val="accent1">
                        <a:lumMod val="60000"/>
                        <a:lumOff val="40000"/>
                      </a:schemeClr>
                    </a:solidFill>
                    <a:latin typeface="Arial" panose="020B0604020202020204" pitchFamily="34" charset="0"/>
                    <a:ea typeface="Abadi MT Std"/>
                    <a:cs typeface="Arial" panose="020B0604020202020204" pitchFamily="34" charset="0"/>
                    <a:sym typeface="Abadi MT Std"/>
                  </a:rPr>
                  <a:t>n</a:t>
                </a:r>
                <a:r>
                  <a:rPr kumimoji="0" lang="en-US" sz="2000" b="0" i="0" u="none" strike="noStrike" cap="none" spc="0" normalizeH="0" baseline="0">
                    <a:ln>
                      <a:noFill/>
                    </a:ln>
                    <a:solidFill>
                      <a:schemeClr val="accent1">
                        <a:lumMod val="60000"/>
                        <a:lumOff val="40000"/>
                      </a:schemeClr>
                    </a:solidFill>
                    <a:effectLst/>
                    <a:uFillTx/>
                    <a:latin typeface="Arial" panose="020B0604020202020204" pitchFamily="34" charset="0"/>
                    <a:ea typeface="Abadi MT Std"/>
                    <a:cs typeface="Arial" panose="020B0604020202020204" pitchFamily="34" charset="0"/>
                    <a:sym typeface="Abadi MT Std"/>
                  </a:rPr>
                  <a:t>aïve taint scheme</a:t>
                </a:r>
              </a:p>
            </p:txBody>
          </p:sp>
          <p:sp>
            <p:nvSpPr>
              <p:cNvPr id="63" name="TextBox 62">
                <a:extLst>
                  <a:ext uri="{FF2B5EF4-FFF2-40B4-BE49-F238E27FC236}">
                    <a16:creationId xmlns:a16="http://schemas.microsoft.com/office/drawing/2014/main" id="{1D2B2CF4-4372-17CD-8D00-3C6FE4C02D21}"/>
                  </a:ext>
                </a:extLst>
              </p:cNvPr>
              <p:cNvSpPr txBox="1"/>
              <p:nvPr/>
            </p:nvSpPr>
            <p:spPr>
              <a:xfrm>
                <a:off x="8106178" y="4723395"/>
                <a:ext cx="2442333"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000">
                    <a:solidFill>
                      <a:schemeClr val="accent1">
                        <a:lumMod val="75000"/>
                      </a:schemeClr>
                    </a:solidFill>
                    <a:latin typeface="Arial" panose="020B0604020202020204" pitchFamily="34" charset="0"/>
                    <a:cs typeface="Arial" panose="020B0604020202020204" pitchFamily="34" charset="0"/>
                  </a:rPr>
                  <a:t>precise taint scheme</a:t>
                </a:r>
                <a:endParaRPr kumimoji="0" lang="en-US" sz="2000" b="0" i="0" u="none" strike="noStrike" cap="none" spc="0" normalizeH="0" baseline="0">
                  <a:ln>
                    <a:noFill/>
                  </a:ln>
                  <a:solidFill>
                    <a:schemeClr val="accent1">
                      <a:lumMod val="75000"/>
                    </a:schemeClr>
                  </a:solidFill>
                  <a:effectLst/>
                  <a:uFillTx/>
                  <a:latin typeface="Arial" panose="020B0604020202020204" pitchFamily="34" charset="0"/>
                  <a:ea typeface="Abadi MT Std"/>
                  <a:cs typeface="Arial" panose="020B0604020202020204" pitchFamily="34" charset="0"/>
                  <a:sym typeface="Abadi MT Std"/>
                </a:endParaRPr>
              </a:p>
            </p:txBody>
          </p:sp>
        </p:grpSp>
        <p:grpSp>
          <p:nvGrpSpPr>
            <p:cNvPr id="35" name="Group 34">
              <a:extLst>
                <a:ext uri="{FF2B5EF4-FFF2-40B4-BE49-F238E27FC236}">
                  <a16:creationId xmlns:a16="http://schemas.microsoft.com/office/drawing/2014/main" id="{CFA8B133-7FDA-DA96-481E-C646EEE7A1D5}"/>
                </a:ext>
              </a:extLst>
            </p:cNvPr>
            <p:cNvGrpSpPr/>
            <p:nvPr/>
          </p:nvGrpSpPr>
          <p:grpSpPr>
            <a:xfrm>
              <a:off x="6076864" y="4050750"/>
              <a:ext cx="2056864" cy="782076"/>
              <a:chOff x="5805357" y="4342238"/>
              <a:chExt cx="2056864" cy="782076"/>
            </a:xfrm>
          </p:grpSpPr>
          <p:sp>
            <p:nvSpPr>
              <p:cNvPr id="59" name="TextBox 58">
                <a:extLst>
                  <a:ext uri="{FF2B5EF4-FFF2-40B4-BE49-F238E27FC236}">
                    <a16:creationId xmlns:a16="http://schemas.microsoft.com/office/drawing/2014/main" id="{85D18752-56B9-A781-272F-EFAB7CB5EB0F}"/>
                  </a:ext>
                </a:extLst>
              </p:cNvPr>
              <p:cNvSpPr txBox="1"/>
              <p:nvPr/>
            </p:nvSpPr>
            <p:spPr>
              <a:xfrm>
                <a:off x="5805357" y="4724206"/>
                <a:ext cx="2056864"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solidFill>
                      <a:srgbClr val="FF0000"/>
                    </a:solidFill>
                    <a:effectLst/>
                    <a:uFillTx/>
                    <a:latin typeface="Arial" panose="020B0604020202020204" pitchFamily="34" charset="0"/>
                    <a:ea typeface="Abadi MT Std"/>
                    <a:cs typeface="Arial" panose="020B0604020202020204" pitchFamily="34" charset="0"/>
                    <a:sym typeface="Abadi MT Std"/>
                  </a:rPr>
                  <a:t>Simple &amp; Precise</a:t>
                </a:r>
              </a:p>
            </p:txBody>
          </p:sp>
          <p:sp>
            <p:nvSpPr>
              <p:cNvPr id="60" name="5-Point Star 59">
                <a:extLst>
                  <a:ext uri="{FF2B5EF4-FFF2-40B4-BE49-F238E27FC236}">
                    <a16:creationId xmlns:a16="http://schemas.microsoft.com/office/drawing/2014/main" id="{3AC5AF64-9237-0D1B-14C2-E6516C095E65}"/>
                  </a:ext>
                </a:extLst>
              </p:cNvPr>
              <p:cNvSpPr/>
              <p:nvPr/>
            </p:nvSpPr>
            <p:spPr>
              <a:xfrm>
                <a:off x="6580715" y="4342238"/>
                <a:ext cx="457200" cy="457200"/>
              </a:xfrm>
              <a:prstGeom prst="star5">
                <a:avLst/>
              </a:prstGeom>
              <a:solidFill>
                <a:srgbClr val="FF00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sp>
          <p:nvSpPr>
            <p:cNvPr id="36" name="Circular Arrow 35">
              <a:extLst>
                <a:ext uri="{FF2B5EF4-FFF2-40B4-BE49-F238E27FC236}">
                  <a16:creationId xmlns:a16="http://schemas.microsoft.com/office/drawing/2014/main" id="{FE70B440-9AB9-05EE-41B6-5C6FAE3A34BC}"/>
                </a:ext>
              </a:extLst>
            </p:cNvPr>
            <p:cNvSpPr/>
            <p:nvPr/>
          </p:nvSpPr>
          <p:spPr>
            <a:xfrm>
              <a:off x="5900202" y="3527712"/>
              <a:ext cx="1195073" cy="1097280"/>
            </a:xfrm>
            <a:prstGeom prst="circularArrow">
              <a:avLst>
                <a:gd name="adj1" fmla="val 5568"/>
                <a:gd name="adj2" fmla="val 1142319"/>
                <a:gd name="adj3" fmla="val 20593923"/>
                <a:gd name="adj4" fmla="val 10800000"/>
                <a:gd name="adj5" fmla="val 12500"/>
              </a:avLst>
            </a:prstGeom>
            <a:solidFill>
              <a:schemeClr val="accent1">
                <a:lumMod val="75000"/>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nvGrpSpPr>
            <p:cNvPr id="37" name="Group 36">
              <a:extLst>
                <a:ext uri="{FF2B5EF4-FFF2-40B4-BE49-F238E27FC236}">
                  <a16:creationId xmlns:a16="http://schemas.microsoft.com/office/drawing/2014/main" id="{A04EB354-D963-3174-5C10-FE4F7054D2B7}"/>
                </a:ext>
              </a:extLst>
            </p:cNvPr>
            <p:cNvGrpSpPr/>
            <p:nvPr/>
          </p:nvGrpSpPr>
          <p:grpSpPr>
            <a:xfrm>
              <a:off x="2511808" y="3437153"/>
              <a:ext cx="1592929" cy="731520"/>
              <a:chOff x="1644886" y="867876"/>
              <a:chExt cx="1592929" cy="731520"/>
            </a:xfrm>
          </p:grpSpPr>
          <p:sp>
            <p:nvSpPr>
              <p:cNvPr id="57" name="TextBox 56">
                <a:extLst>
                  <a:ext uri="{FF2B5EF4-FFF2-40B4-BE49-F238E27FC236}">
                    <a16:creationId xmlns:a16="http://schemas.microsoft.com/office/drawing/2014/main" id="{EA2B19CB-E497-B167-C1CE-8C6C66409C79}"/>
                  </a:ext>
                </a:extLst>
              </p:cNvPr>
              <p:cNvSpPr txBox="1"/>
              <p:nvPr/>
            </p:nvSpPr>
            <p:spPr>
              <a:xfrm>
                <a:off x="1644886" y="867876"/>
                <a:ext cx="1097280" cy="731520"/>
              </a:xfrm>
              <a:prstGeom prst="rect">
                <a:avLst/>
              </a:prstGeom>
              <a:noFill/>
              <a:ln w="25400" cap="flat">
                <a:solidFill>
                  <a:schemeClr val="tx1"/>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effectLst/>
                    <a:uFillTx/>
                    <a:latin typeface="Arial" panose="020B0604020202020204" pitchFamily="34" charset="0"/>
                    <a:ea typeface="Abadi MT Std"/>
                    <a:cs typeface="Arial" panose="020B0604020202020204" pitchFamily="34" charset="0"/>
                    <a:sym typeface="Abadi MT Std"/>
                  </a:rPr>
                  <a:t>Model</a:t>
                </a:r>
              </a:p>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effectLst/>
                    <a:uFillTx/>
                    <a:latin typeface="Arial" panose="020B0604020202020204" pitchFamily="34" charset="0"/>
                    <a:ea typeface="Abadi MT Std"/>
                    <a:cs typeface="Arial" panose="020B0604020202020204" pitchFamily="34" charset="0"/>
                    <a:sym typeface="Abadi MT Std"/>
                  </a:rPr>
                  <a:t>Checker</a:t>
                </a:r>
              </a:p>
            </p:txBody>
          </p:sp>
          <p:sp>
            <p:nvSpPr>
              <p:cNvPr id="58" name="Down Arrow 57">
                <a:extLst>
                  <a:ext uri="{FF2B5EF4-FFF2-40B4-BE49-F238E27FC236}">
                    <a16:creationId xmlns:a16="http://schemas.microsoft.com/office/drawing/2014/main" id="{92EAEF10-3C97-A8EF-86E9-B6AFD9CAB808}"/>
                  </a:ext>
                </a:extLst>
              </p:cNvPr>
              <p:cNvSpPr/>
              <p:nvPr/>
            </p:nvSpPr>
            <p:spPr>
              <a:xfrm rot="7338739">
                <a:off x="2917775" y="1259588"/>
                <a:ext cx="182880" cy="457200"/>
              </a:xfrm>
              <a:prstGeom prst="downArrow">
                <a:avLst>
                  <a:gd name="adj1" fmla="val 30537"/>
                  <a:gd name="adj2" fmla="val 54593"/>
                </a:avLst>
              </a:prstGeom>
              <a:solidFill>
                <a:schemeClr val="accent1">
                  <a:lumMod val="75000"/>
                  <a:alpha val="55358"/>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grpSp>
          <p:nvGrpSpPr>
            <p:cNvPr id="38" name="Group 37">
              <a:extLst>
                <a:ext uri="{FF2B5EF4-FFF2-40B4-BE49-F238E27FC236}">
                  <a16:creationId xmlns:a16="http://schemas.microsoft.com/office/drawing/2014/main" id="{7AA0CE78-DC5F-D87C-2AEF-E1CA1B1F6B15}"/>
                </a:ext>
              </a:extLst>
            </p:cNvPr>
            <p:cNvGrpSpPr/>
            <p:nvPr/>
          </p:nvGrpSpPr>
          <p:grpSpPr>
            <a:xfrm>
              <a:off x="4727917" y="3098009"/>
              <a:ext cx="274320" cy="1299829"/>
              <a:chOff x="3710878" y="627957"/>
              <a:chExt cx="274320" cy="1299829"/>
            </a:xfrm>
          </p:grpSpPr>
          <p:sp>
            <p:nvSpPr>
              <p:cNvPr id="55" name="Oval 54">
                <a:extLst>
                  <a:ext uri="{FF2B5EF4-FFF2-40B4-BE49-F238E27FC236}">
                    <a16:creationId xmlns:a16="http://schemas.microsoft.com/office/drawing/2014/main" id="{CBD5E553-7523-9824-5463-90370327B0FE}"/>
                  </a:ext>
                </a:extLst>
              </p:cNvPr>
              <p:cNvSpPr/>
              <p:nvPr/>
            </p:nvSpPr>
            <p:spPr>
              <a:xfrm>
                <a:off x="3710878" y="1653466"/>
                <a:ext cx="274320" cy="274320"/>
              </a:xfrm>
              <a:prstGeom prst="ellipse">
                <a:avLst/>
              </a:prstGeom>
              <a:solidFill>
                <a:srgbClr val="FF0000">
                  <a:alpha val="49976"/>
                </a:srgb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56" name="Down Arrow 55">
                <a:extLst>
                  <a:ext uri="{FF2B5EF4-FFF2-40B4-BE49-F238E27FC236}">
                    <a16:creationId xmlns:a16="http://schemas.microsoft.com/office/drawing/2014/main" id="{4ED2F427-B6A6-784C-9DDA-B13DF3C6AE7B}"/>
                  </a:ext>
                </a:extLst>
              </p:cNvPr>
              <p:cNvSpPr/>
              <p:nvPr/>
            </p:nvSpPr>
            <p:spPr>
              <a:xfrm>
                <a:off x="3733067" y="627957"/>
                <a:ext cx="182880" cy="909102"/>
              </a:xfrm>
              <a:prstGeom prst="downArrow">
                <a:avLst>
                  <a:gd name="adj1" fmla="val 30537"/>
                  <a:gd name="adj2" fmla="val 54593"/>
                </a:avLst>
              </a:prstGeom>
              <a:solidFill>
                <a:schemeClr val="accent1">
                  <a:lumMod val="75000"/>
                  <a:alpha val="54914"/>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grpSp>
          <p:nvGrpSpPr>
            <p:cNvPr id="39" name="Group 38">
              <a:extLst>
                <a:ext uri="{FF2B5EF4-FFF2-40B4-BE49-F238E27FC236}">
                  <a16:creationId xmlns:a16="http://schemas.microsoft.com/office/drawing/2014/main" id="{5114B257-D4AF-9174-930F-2947F72DDCB4}"/>
                </a:ext>
              </a:extLst>
            </p:cNvPr>
            <p:cNvGrpSpPr/>
            <p:nvPr/>
          </p:nvGrpSpPr>
          <p:grpSpPr>
            <a:xfrm>
              <a:off x="4072629" y="2179510"/>
              <a:ext cx="3753385" cy="751522"/>
              <a:chOff x="3141058" y="3367764"/>
              <a:chExt cx="3753385" cy="751522"/>
            </a:xfrm>
          </p:grpSpPr>
          <p:sp>
            <p:nvSpPr>
              <p:cNvPr id="50" name="TextBox 49">
                <a:extLst>
                  <a:ext uri="{FF2B5EF4-FFF2-40B4-BE49-F238E27FC236}">
                    <a16:creationId xmlns:a16="http://schemas.microsoft.com/office/drawing/2014/main" id="{63EEE830-3003-8459-51DD-4E672FF44C1E}"/>
                  </a:ext>
                </a:extLst>
              </p:cNvPr>
              <p:cNvSpPr txBox="1"/>
              <p:nvPr/>
            </p:nvSpPr>
            <p:spPr>
              <a:xfrm>
                <a:off x="4258529" y="3376762"/>
                <a:ext cx="2635914" cy="400110"/>
              </a:xfrm>
              <a:prstGeom prst="rect">
                <a:avLst/>
              </a:prstGeom>
              <a:noFill/>
            </p:spPr>
            <p:txBody>
              <a:bodyPr wrap="none" rtlCol="0">
                <a:spAutoFit/>
              </a:bodyPr>
              <a:lstStyle/>
              <a:p>
                <a:r>
                  <a:rPr lang="en-US" sz="2000">
                    <a:solidFill>
                      <a:schemeClr val="accent1">
                        <a:lumMod val="75000"/>
                        <a:alpha val="83252"/>
                      </a:schemeClr>
                    </a:solidFill>
                    <a:latin typeface="Arial" panose="020B0604020202020204" pitchFamily="34" charset="0"/>
                    <a:cs typeface="Arial" panose="020B0604020202020204" pitchFamily="34" charset="0"/>
                  </a:rPr>
                  <a:t>Automated Algorithm</a:t>
                </a:r>
              </a:p>
            </p:txBody>
          </p:sp>
          <p:grpSp>
            <p:nvGrpSpPr>
              <p:cNvPr id="51" name="Content Placeholder 23" descr="Gears with solid fill">
                <a:extLst>
                  <a:ext uri="{FF2B5EF4-FFF2-40B4-BE49-F238E27FC236}">
                    <a16:creationId xmlns:a16="http://schemas.microsoft.com/office/drawing/2014/main" id="{99F85124-1114-D37C-91CF-E6EBCEA5B882}"/>
                  </a:ext>
                </a:extLst>
              </p:cNvPr>
              <p:cNvGrpSpPr/>
              <p:nvPr/>
            </p:nvGrpSpPr>
            <p:grpSpPr>
              <a:xfrm>
                <a:off x="3695018" y="3367764"/>
                <a:ext cx="621030" cy="751522"/>
                <a:chOff x="3695018" y="3367764"/>
                <a:chExt cx="621030" cy="751522"/>
              </a:xfrm>
              <a:solidFill>
                <a:srgbClr val="000000"/>
              </a:solidFill>
            </p:grpSpPr>
            <p:sp>
              <p:nvSpPr>
                <p:cNvPr id="53" name="Freeform 52">
                  <a:extLst>
                    <a:ext uri="{FF2B5EF4-FFF2-40B4-BE49-F238E27FC236}">
                      <a16:creationId xmlns:a16="http://schemas.microsoft.com/office/drawing/2014/main" id="{6DE79D9F-1876-6CC4-C6CC-46C48D8EDCEE}"/>
                    </a:ext>
                  </a:extLst>
                </p:cNvPr>
                <p:cNvSpPr/>
                <p:nvPr/>
              </p:nvSpPr>
              <p:spPr>
                <a:xfrm>
                  <a:off x="3910284" y="3367764"/>
                  <a:ext cx="405764" cy="404812"/>
                </a:xfrm>
                <a:custGeom>
                  <a:avLst/>
                  <a:gdLst>
                    <a:gd name="connsiteX0" fmla="*/ 202883 w 405764"/>
                    <a:gd name="connsiteY0" fmla="*/ 274320 h 404812"/>
                    <a:gd name="connsiteX1" fmla="*/ 131445 w 405764"/>
                    <a:gd name="connsiteY1" fmla="*/ 202883 h 404812"/>
                    <a:gd name="connsiteX2" fmla="*/ 202883 w 405764"/>
                    <a:gd name="connsiteY2" fmla="*/ 131445 h 404812"/>
                    <a:gd name="connsiteX3" fmla="*/ 274320 w 405764"/>
                    <a:gd name="connsiteY3" fmla="*/ 202883 h 404812"/>
                    <a:gd name="connsiteX4" fmla="*/ 202883 w 405764"/>
                    <a:gd name="connsiteY4" fmla="*/ 274320 h 404812"/>
                    <a:gd name="connsiteX5" fmla="*/ 363855 w 405764"/>
                    <a:gd name="connsiteY5" fmla="*/ 158115 h 404812"/>
                    <a:gd name="connsiteX6" fmla="*/ 348615 w 405764"/>
                    <a:gd name="connsiteY6" fmla="*/ 120968 h 404812"/>
                    <a:gd name="connsiteX7" fmla="*/ 363855 w 405764"/>
                    <a:gd name="connsiteY7" fmla="*/ 76200 h 404812"/>
                    <a:gd name="connsiteX8" fmla="*/ 329565 w 405764"/>
                    <a:gd name="connsiteY8" fmla="*/ 41910 h 404812"/>
                    <a:gd name="connsiteX9" fmla="*/ 284798 w 405764"/>
                    <a:gd name="connsiteY9" fmla="*/ 57150 h 404812"/>
                    <a:gd name="connsiteX10" fmla="*/ 247650 w 405764"/>
                    <a:gd name="connsiteY10" fmla="*/ 41910 h 404812"/>
                    <a:gd name="connsiteX11" fmla="*/ 226695 w 405764"/>
                    <a:gd name="connsiteY11" fmla="*/ 0 h 404812"/>
                    <a:gd name="connsiteX12" fmla="*/ 179070 w 405764"/>
                    <a:gd name="connsiteY12" fmla="*/ 0 h 404812"/>
                    <a:gd name="connsiteX13" fmla="*/ 158115 w 405764"/>
                    <a:gd name="connsiteY13" fmla="*/ 41910 h 404812"/>
                    <a:gd name="connsiteX14" fmla="*/ 120968 w 405764"/>
                    <a:gd name="connsiteY14" fmla="*/ 57150 h 404812"/>
                    <a:gd name="connsiteX15" fmla="*/ 76200 w 405764"/>
                    <a:gd name="connsiteY15" fmla="*/ 41910 h 404812"/>
                    <a:gd name="connsiteX16" fmla="*/ 41910 w 405764"/>
                    <a:gd name="connsiteY16" fmla="*/ 76200 h 404812"/>
                    <a:gd name="connsiteX17" fmla="*/ 57150 w 405764"/>
                    <a:gd name="connsiteY17" fmla="*/ 120968 h 404812"/>
                    <a:gd name="connsiteX18" fmla="*/ 41910 w 405764"/>
                    <a:gd name="connsiteY18" fmla="*/ 158115 h 404812"/>
                    <a:gd name="connsiteX19" fmla="*/ 0 w 405764"/>
                    <a:gd name="connsiteY19" fmla="*/ 179070 h 404812"/>
                    <a:gd name="connsiteX20" fmla="*/ 0 w 405764"/>
                    <a:gd name="connsiteY20" fmla="*/ 226695 h 404812"/>
                    <a:gd name="connsiteX21" fmla="*/ 41910 w 405764"/>
                    <a:gd name="connsiteY21" fmla="*/ 247650 h 404812"/>
                    <a:gd name="connsiteX22" fmla="*/ 57150 w 405764"/>
                    <a:gd name="connsiteY22" fmla="*/ 284798 h 404812"/>
                    <a:gd name="connsiteX23" fmla="*/ 41910 w 405764"/>
                    <a:gd name="connsiteY23" fmla="*/ 329565 h 404812"/>
                    <a:gd name="connsiteX24" fmla="*/ 75248 w 405764"/>
                    <a:gd name="connsiteY24" fmla="*/ 362903 h 404812"/>
                    <a:gd name="connsiteX25" fmla="*/ 120015 w 405764"/>
                    <a:gd name="connsiteY25" fmla="*/ 347663 h 404812"/>
                    <a:gd name="connsiteX26" fmla="*/ 157163 w 405764"/>
                    <a:gd name="connsiteY26" fmla="*/ 362903 h 404812"/>
                    <a:gd name="connsiteX27" fmla="*/ 178118 w 405764"/>
                    <a:gd name="connsiteY27" fmla="*/ 404813 h 404812"/>
                    <a:gd name="connsiteX28" fmla="*/ 225743 w 405764"/>
                    <a:gd name="connsiteY28" fmla="*/ 404813 h 404812"/>
                    <a:gd name="connsiteX29" fmla="*/ 246698 w 405764"/>
                    <a:gd name="connsiteY29" fmla="*/ 362903 h 404812"/>
                    <a:gd name="connsiteX30" fmla="*/ 283845 w 405764"/>
                    <a:gd name="connsiteY30" fmla="*/ 347663 h 404812"/>
                    <a:gd name="connsiteX31" fmla="*/ 328613 w 405764"/>
                    <a:gd name="connsiteY31" fmla="*/ 362903 h 404812"/>
                    <a:gd name="connsiteX32" fmla="*/ 362903 w 405764"/>
                    <a:gd name="connsiteY32" fmla="*/ 329565 h 404812"/>
                    <a:gd name="connsiteX33" fmla="*/ 347663 w 405764"/>
                    <a:gd name="connsiteY33" fmla="*/ 284798 h 404812"/>
                    <a:gd name="connsiteX34" fmla="*/ 363855 w 405764"/>
                    <a:gd name="connsiteY34" fmla="*/ 247650 h 404812"/>
                    <a:gd name="connsiteX35" fmla="*/ 405765 w 405764"/>
                    <a:gd name="connsiteY35" fmla="*/ 226695 h 404812"/>
                    <a:gd name="connsiteX36" fmla="*/ 405765 w 405764"/>
                    <a:gd name="connsiteY36" fmla="*/ 179070 h 404812"/>
                    <a:gd name="connsiteX37" fmla="*/ 363855 w 405764"/>
                    <a:gd name="connsiteY37" fmla="*/ 158115 h 40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05764" h="404812">
                      <a:moveTo>
                        <a:pt x="202883" y="274320"/>
                      </a:moveTo>
                      <a:cubicBezTo>
                        <a:pt x="162877" y="274320"/>
                        <a:pt x="131445" y="241935"/>
                        <a:pt x="131445" y="202883"/>
                      </a:cubicBezTo>
                      <a:cubicBezTo>
                        <a:pt x="131445" y="163830"/>
                        <a:pt x="163830" y="131445"/>
                        <a:pt x="202883" y="131445"/>
                      </a:cubicBezTo>
                      <a:cubicBezTo>
                        <a:pt x="242888" y="131445"/>
                        <a:pt x="274320" y="163830"/>
                        <a:pt x="274320" y="202883"/>
                      </a:cubicBezTo>
                      <a:cubicBezTo>
                        <a:pt x="274320" y="241935"/>
                        <a:pt x="241935" y="274320"/>
                        <a:pt x="202883" y="274320"/>
                      </a:cubicBezTo>
                      <a:close/>
                      <a:moveTo>
                        <a:pt x="363855" y="158115"/>
                      </a:moveTo>
                      <a:cubicBezTo>
                        <a:pt x="360045" y="144780"/>
                        <a:pt x="355283" y="132398"/>
                        <a:pt x="348615" y="120968"/>
                      </a:cubicBezTo>
                      <a:lnTo>
                        <a:pt x="363855" y="76200"/>
                      </a:lnTo>
                      <a:lnTo>
                        <a:pt x="329565" y="41910"/>
                      </a:lnTo>
                      <a:lnTo>
                        <a:pt x="284798" y="57150"/>
                      </a:lnTo>
                      <a:cubicBezTo>
                        <a:pt x="273367" y="50483"/>
                        <a:pt x="260985" y="45720"/>
                        <a:pt x="247650" y="41910"/>
                      </a:cubicBezTo>
                      <a:lnTo>
                        <a:pt x="226695" y="0"/>
                      </a:lnTo>
                      <a:lnTo>
                        <a:pt x="179070" y="0"/>
                      </a:lnTo>
                      <a:lnTo>
                        <a:pt x="158115" y="41910"/>
                      </a:lnTo>
                      <a:cubicBezTo>
                        <a:pt x="144780" y="45720"/>
                        <a:pt x="132398" y="50483"/>
                        <a:pt x="120968" y="57150"/>
                      </a:cubicBezTo>
                      <a:lnTo>
                        <a:pt x="76200" y="41910"/>
                      </a:lnTo>
                      <a:lnTo>
                        <a:pt x="41910" y="76200"/>
                      </a:lnTo>
                      <a:lnTo>
                        <a:pt x="57150" y="120968"/>
                      </a:lnTo>
                      <a:cubicBezTo>
                        <a:pt x="50482" y="132398"/>
                        <a:pt x="45720" y="144780"/>
                        <a:pt x="41910" y="158115"/>
                      </a:cubicBezTo>
                      <a:lnTo>
                        <a:pt x="0" y="179070"/>
                      </a:lnTo>
                      <a:lnTo>
                        <a:pt x="0" y="226695"/>
                      </a:lnTo>
                      <a:lnTo>
                        <a:pt x="41910" y="247650"/>
                      </a:lnTo>
                      <a:cubicBezTo>
                        <a:pt x="45720" y="260985"/>
                        <a:pt x="50482" y="273368"/>
                        <a:pt x="57150" y="284798"/>
                      </a:cubicBezTo>
                      <a:lnTo>
                        <a:pt x="41910" y="329565"/>
                      </a:lnTo>
                      <a:lnTo>
                        <a:pt x="75248" y="362903"/>
                      </a:lnTo>
                      <a:lnTo>
                        <a:pt x="120015" y="347663"/>
                      </a:lnTo>
                      <a:cubicBezTo>
                        <a:pt x="131445" y="354330"/>
                        <a:pt x="143827" y="359093"/>
                        <a:pt x="157163" y="362903"/>
                      </a:cubicBezTo>
                      <a:lnTo>
                        <a:pt x="178118" y="404813"/>
                      </a:lnTo>
                      <a:lnTo>
                        <a:pt x="225743" y="404813"/>
                      </a:lnTo>
                      <a:lnTo>
                        <a:pt x="246698" y="362903"/>
                      </a:lnTo>
                      <a:cubicBezTo>
                        <a:pt x="260033" y="359093"/>
                        <a:pt x="272415" y="354330"/>
                        <a:pt x="283845" y="347663"/>
                      </a:cubicBezTo>
                      <a:lnTo>
                        <a:pt x="328613" y="362903"/>
                      </a:lnTo>
                      <a:lnTo>
                        <a:pt x="362903" y="329565"/>
                      </a:lnTo>
                      <a:lnTo>
                        <a:pt x="347663" y="284798"/>
                      </a:lnTo>
                      <a:cubicBezTo>
                        <a:pt x="354330" y="273368"/>
                        <a:pt x="360045" y="260033"/>
                        <a:pt x="363855" y="247650"/>
                      </a:cubicBezTo>
                      <a:lnTo>
                        <a:pt x="405765" y="226695"/>
                      </a:lnTo>
                      <a:lnTo>
                        <a:pt x="405765" y="179070"/>
                      </a:lnTo>
                      <a:lnTo>
                        <a:pt x="363855" y="158115"/>
                      </a:lnTo>
                      <a:close/>
                    </a:path>
                  </a:pathLst>
                </a:custGeom>
                <a:solidFill>
                  <a:schemeClr val="accent1">
                    <a:lumMod val="75000"/>
                    <a:alpha val="55000"/>
                  </a:schemeClr>
                </a:solidFill>
                <a:ln w="9525" cap="flat">
                  <a:noFill/>
                  <a:prstDash val="solid"/>
                  <a:miter/>
                </a:ln>
              </p:spPr>
              <p:txBody>
                <a:bodyPr rtlCol="0" anchor="ctr"/>
                <a:lstStyle/>
                <a:p>
                  <a:endParaRPr lang="en-US">
                    <a:solidFill>
                      <a:schemeClr val="accent5">
                        <a:lumMod val="50000"/>
                      </a:schemeClr>
                    </a:solidFill>
                  </a:endParaRPr>
                </a:p>
              </p:txBody>
            </p:sp>
            <p:sp>
              <p:nvSpPr>
                <p:cNvPr id="54" name="Freeform 53">
                  <a:extLst>
                    <a:ext uri="{FF2B5EF4-FFF2-40B4-BE49-F238E27FC236}">
                      <a16:creationId xmlns:a16="http://schemas.microsoft.com/office/drawing/2014/main" id="{959265A8-0603-2618-CD26-EB22E818C1ED}"/>
                    </a:ext>
                  </a:extLst>
                </p:cNvPr>
                <p:cNvSpPr/>
                <p:nvPr/>
              </p:nvSpPr>
              <p:spPr>
                <a:xfrm>
                  <a:off x="3695018" y="3714474"/>
                  <a:ext cx="405765" cy="404812"/>
                </a:xfrm>
                <a:custGeom>
                  <a:avLst/>
                  <a:gdLst>
                    <a:gd name="connsiteX0" fmla="*/ 202883 w 405765"/>
                    <a:gd name="connsiteY0" fmla="*/ 274320 h 404812"/>
                    <a:gd name="connsiteX1" fmla="*/ 131445 w 405765"/>
                    <a:gd name="connsiteY1" fmla="*/ 202882 h 404812"/>
                    <a:gd name="connsiteX2" fmla="*/ 202883 w 405765"/>
                    <a:gd name="connsiteY2" fmla="*/ 131445 h 404812"/>
                    <a:gd name="connsiteX3" fmla="*/ 274320 w 405765"/>
                    <a:gd name="connsiteY3" fmla="*/ 202882 h 404812"/>
                    <a:gd name="connsiteX4" fmla="*/ 202883 w 405765"/>
                    <a:gd name="connsiteY4" fmla="*/ 274320 h 404812"/>
                    <a:gd name="connsiteX5" fmla="*/ 202883 w 405765"/>
                    <a:gd name="connsiteY5" fmla="*/ 274320 h 404812"/>
                    <a:gd name="connsiteX6" fmla="*/ 348615 w 405765"/>
                    <a:gd name="connsiteY6" fmla="*/ 120967 h 404812"/>
                    <a:gd name="connsiteX7" fmla="*/ 363855 w 405765"/>
                    <a:gd name="connsiteY7" fmla="*/ 76200 h 404812"/>
                    <a:gd name="connsiteX8" fmla="*/ 329565 w 405765"/>
                    <a:gd name="connsiteY8" fmla="*/ 41910 h 404812"/>
                    <a:gd name="connsiteX9" fmla="*/ 284798 w 405765"/>
                    <a:gd name="connsiteY9" fmla="*/ 57150 h 404812"/>
                    <a:gd name="connsiteX10" fmla="*/ 247650 w 405765"/>
                    <a:gd name="connsiteY10" fmla="*/ 41910 h 404812"/>
                    <a:gd name="connsiteX11" fmla="*/ 226695 w 405765"/>
                    <a:gd name="connsiteY11" fmla="*/ 0 h 404812"/>
                    <a:gd name="connsiteX12" fmla="*/ 179070 w 405765"/>
                    <a:gd name="connsiteY12" fmla="*/ 0 h 404812"/>
                    <a:gd name="connsiteX13" fmla="*/ 158115 w 405765"/>
                    <a:gd name="connsiteY13" fmla="*/ 41910 h 404812"/>
                    <a:gd name="connsiteX14" fmla="*/ 120968 w 405765"/>
                    <a:gd name="connsiteY14" fmla="*/ 57150 h 404812"/>
                    <a:gd name="connsiteX15" fmla="*/ 76200 w 405765"/>
                    <a:gd name="connsiteY15" fmla="*/ 41910 h 404812"/>
                    <a:gd name="connsiteX16" fmla="*/ 42863 w 405765"/>
                    <a:gd name="connsiteY16" fmla="*/ 75247 h 404812"/>
                    <a:gd name="connsiteX17" fmla="*/ 57150 w 405765"/>
                    <a:gd name="connsiteY17" fmla="*/ 120015 h 404812"/>
                    <a:gd name="connsiteX18" fmla="*/ 41910 w 405765"/>
                    <a:gd name="connsiteY18" fmla="*/ 157163 h 404812"/>
                    <a:gd name="connsiteX19" fmla="*/ 0 w 405765"/>
                    <a:gd name="connsiteY19" fmla="*/ 178117 h 404812"/>
                    <a:gd name="connsiteX20" fmla="*/ 0 w 405765"/>
                    <a:gd name="connsiteY20" fmla="*/ 225742 h 404812"/>
                    <a:gd name="connsiteX21" fmla="*/ 41910 w 405765"/>
                    <a:gd name="connsiteY21" fmla="*/ 246698 h 404812"/>
                    <a:gd name="connsiteX22" fmla="*/ 57150 w 405765"/>
                    <a:gd name="connsiteY22" fmla="*/ 283845 h 404812"/>
                    <a:gd name="connsiteX23" fmla="*/ 42863 w 405765"/>
                    <a:gd name="connsiteY23" fmla="*/ 328613 h 404812"/>
                    <a:gd name="connsiteX24" fmla="*/ 76200 w 405765"/>
                    <a:gd name="connsiteY24" fmla="*/ 361950 h 404812"/>
                    <a:gd name="connsiteX25" fmla="*/ 120968 w 405765"/>
                    <a:gd name="connsiteY25" fmla="*/ 347663 h 404812"/>
                    <a:gd name="connsiteX26" fmla="*/ 158115 w 405765"/>
                    <a:gd name="connsiteY26" fmla="*/ 362903 h 404812"/>
                    <a:gd name="connsiteX27" fmla="*/ 179070 w 405765"/>
                    <a:gd name="connsiteY27" fmla="*/ 404813 h 404812"/>
                    <a:gd name="connsiteX28" fmla="*/ 226695 w 405765"/>
                    <a:gd name="connsiteY28" fmla="*/ 404813 h 404812"/>
                    <a:gd name="connsiteX29" fmla="*/ 247650 w 405765"/>
                    <a:gd name="connsiteY29" fmla="*/ 362903 h 404812"/>
                    <a:gd name="connsiteX30" fmla="*/ 284798 w 405765"/>
                    <a:gd name="connsiteY30" fmla="*/ 347663 h 404812"/>
                    <a:gd name="connsiteX31" fmla="*/ 329565 w 405765"/>
                    <a:gd name="connsiteY31" fmla="*/ 362903 h 404812"/>
                    <a:gd name="connsiteX32" fmla="*/ 362903 w 405765"/>
                    <a:gd name="connsiteY32" fmla="*/ 328613 h 404812"/>
                    <a:gd name="connsiteX33" fmla="*/ 348615 w 405765"/>
                    <a:gd name="connsiteY33" fmla="*/ 284798 h 404812"/>
                    <a:gd name="connsiteX34" fmla="*/ 363855 w 405765"/>
                    <a:gd name="connsiteY34" fmla="*/ 247650 h 404812"/>
                    <a:gd name="connsiteX35" fmla="*/ 405765 w 405765"/>
                    <a:gd name="connsiteY35" fmla="*/ 226695 h 404812"/>
                    <a:gd name="connsiteX36" fmla="*/ 405765 w 405765"/>
                    <a:gd name="connsiteY36" fmla="*/ 179070 h 404812"/>
                    <a:gd name="connsiteX37" fmla="*/ 363855 w 405765"/>
                    <a:gd name="connsiteY37" fmla="*/ 158115 h 404812"/>
                    <a:gd name="connsiteX38" fmla="*/ 348615 w 405765"/>
                    <a:gd name="connsiteY38" fmla="*/ 120967 h 40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405765" h="404812">
                      <a:moveTo>
                        <a:pt x="202883" y="274320"/>
                      </a:moveTo>
                      <a:cubicBezTo>
                        <a:pt x="162878" y="274320"/>
                        <a:pt x="131445" y="241935"/>
                        <a:pt x="131445" y="202882"/>
                      </a:cubicBezTo>
                      <a:cubicBezTo>
                        <a:pt x="131445" y="162877"/>
                        <a:pt x="163830" y="131445"/>
                        <a:pt x="202883" y="131445"/>
                      </a:cubicBezTo>
                      <a:cubicBezTo>
                        <a:pt x="242888" y="131445"/>
                        <a:pt x="274320" y="163830"/>
                        <a:pt x="274320" y="202882"/>
                      </a:cubicBezTo>
                      <a:cubicBezTo>
                        <a:pt x="274320" y="241935"/>
                        <a:pt x="242888" y="274320"/>
                        <a:pt x="202883" y="274320"/>
                      </a:cubicBezTo>
                      <a:lnTo>
                        <a:pt x="202883" y="274320"/>
                      </a:lnTo>
                      <a:close/>
                      <a:moveTo>
                        <a:pt x="348615" y="120967"/>
                      </a:moveTo>
                      <a:lnTo>
                        <a:pt x="363855" y="76200"/>
                      </a:lnTo>
                      <a:lnTo>
                        <a:pt x="329565" y="41910"/>
                      </a:lnTo>
                      <a:lnTo>
                        <a:pt x="284798" y="57150"/>
                      </a:lnTo>
                      <a:cubicBezTo>
                        <a:pt x="273368" y="50482"/>
                        <a:pt x="260033" y="45720"/>
                        <a:pt x="247650" y="41910"/>
                      </a:cubicBezTo>
                      <a:lnTo>
                        <a:pt x="226695" y="0"/>
                      </a:lnTo>
                      <a:lnTo>
                        <a:pt x="179070" y="0"/>
                      </a:lnTo>
                      <a:lnTo>
                        <a:pt x="158115" y="41910"/>
                      </a:lnTo>
                      <a:cubicBezTo>
                        <a:pt x="144780" y="45720"/>
                        <a:pt x="132398" y="50482"/>
                        <a:pt x="120968" y="57150"/>
                      </a:cubicBezTo>
                      <a:lnTo>
                        <a:pt x="76200" y="41910"/>
                      </a:lnTo>
                      <a:lnTo>
                        <a:pt x="42863" y="75247"/>
                      </a:lnTo>
                      <a:lnTo>
                        <a:pt x="57150" y="120015"/>
                      </a:lnTo>
                      <a:cubicBezTo>
                        <a:pt x="50483" y="131445"/>
                        <a:pt x="45720" y="144780"/>
                        <a:pt x="41910" y="157163"/>
                      </a:cubicBezTo>
                      <a:lnTo>
                        <a:pt x="0" y="178117"/>
                      </a:lnTo>
                      <a:lnTo>
                        <a:pt x="0" y="225742"/>
                      </a:lnTo>
                      <a:lnTo>
                        <a:pt x="41910" y="246698"/>
                      </a:lnTo>
                      <a:cubicBezTo>
                        <a:pt x="45720" y="260032"/>
                        <a:pt x="50483" y="272415"/>
                        <a:pt x="57150" y="283845"/>
                      </a:cubicBezTo>
                      <a:lnTo>
                        <a:pt x="42863" y="328613"/>
                      </a:lnTo>
                      <a:lnTo>
                        <a:pt x="76200" y="361950"/>
                      </a:lnTo>
                      <a:lnTo>
                        <a:pt x="120968" y="347663"/>
                      </a:lnTo>
                      <a:cubicBezTo>
                        <a:pt x="132398" y="354330"/>
                        <a:pt x="144780" y="359092"/>
                        <a:pt x="158115" y="362903"/>
                      </a:cubicBezTo>
                      <a:lnTo>
                        <a:pt x="179070" y="404813"/>
                      </a:lnTo>
                      <a:lnTo>
                        <a:pt x="226695" y="404813"/>
                      </a:lnTo>
                      <a:lnTo>
                        <a:pt x="247650" y="362903"/>
                      </a:lnTo>
                      <a:cubicBezTo>
                        <a:pt x="260985" y="359092"/>
                        <a:pt x="273368" y="354330"/>
                        <a:pt x="284798" y="347663"/>
                      </a:cubicBezTo>
                      <a:lnTo>
                        <a:pt x="329565" y="362903"/>
                      </a:lnTo>
                      <a:lnTo>
                        <a:pt x="362903" y="328613"/>
                      </a:lnTo>
                      <a:lnTo>
                        <a:pt x="348615" y="284798"/>
                      </a:lnTo>
                      <a:cubicBezTo>
                        <a:pt x="355283" y="273367"/>
                        <a:pt x="360045" y="260985"/>
                        <a:pt x="363855" y="247650"/>
                      </a:cubicBezTo>
                      <a:lnTo>
                        <a:pt x="405765" y="226695"/>
                      </a:lnTo>
                      <a:lnTo>
                        <a:pt x="405765" y="179070"/>
                      </a:lnTo>
                      <a:lnTo>
                        <a:pt x="363855" y="158115"/>
                      </a:lnTo>
                      <a:cubicBezTo>
                        <a:pt x="360045" y="144780"/>
                        <a:pt x="355283" y="132397"/>
                        <a:pt x="348615" y="120967"/>
                      </a:cubicBezTo>
                      <a:close/>
                    </a:path>
                  </a:pathLst>
                </a:custGeom>
                <a:solidFill>
                  <a:schemeClr val="accent1">
                    <a:lumMod val="75000"/>
                    <a:alpha val="55126"/>
                  </a:schemeClr>
                </a:solidFill>
                <a:ln w="9525" cap="flat">
                  <a:noFill/>
                  <a:prstDash val="solid"/>
                  <a:miter/>
                </a:ln>
              </p:spPr>
              <p:txBody>
                <a:bodyPr rtlCol="0" anchor="ctr"/>
                <a:lstStyle/>
                <a:p>
                  <a:endParaRPr lang="en-US"/>
                </a:p>
              </p:txBody>
            </p:sp>
          </p:grpSp>
          <p:sp>
            <p:nvSpPr>
              <p:cNvPr id="52" name="Down Arrow 51">
                <a:extLst>
                  <a:ext uri="{FF2B5EF4-FFF2-40B4-BE49-F238E27FC236}">
                    <a16:creationId xmlns:a16="http://schemas.microsoft.com/office/drawing/2014/main" id="{F38A91C0-C69D-DE1D-7342-2D152C62E55A}"/>
                  </a:ext>
                </a:extLst>
              </p:cNvPr>
              <p:cNvSpPr/>
              <p:nvPr/>
            </p:nvSpPr>
            <p:spPr>
              <a:xfrm rot="16200000">
                <a:off x="3288762" y="3548379"/>
                <a:ext cx="182880" cy="478287"/>
              </a:xfrm>
              <a:prstGeom prst="downArrow">
                <a:avLst>
                  <a:gd name="adj1" fmla="val 30537"/>
                  <a:gd name="adj2" fmla="val 54593"/>
                </a:avLst>
              </a:prstGeom>
              <a:solidFill>
                <a:schemeClr val="accent1">
                  <a:lumMod val="75000"/>
                  <a:alpha val="54732"/>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chemeClr val="accent5">
                      <a:lumMod val="60000"/>
                      <a:lumOff val="40000"/>
                    </a:schemeClr>
                  </a:solidFill>
                  <a:effectLst/>
                  <a:uFillTx/>
                  <a:latin typeface="Abadi MT Std"/>
                  <a:ea typeface="Abadi MT Std"/>
                  <a:cs typeface="Abadi MT Std"/>
                  <a:sym typeface="Abadi MT Std"/>
                </a:endParaRPr>
              </a:p>
            </p:txBody>
          </p:sp>
        </p:grpSp>
        <p:sp>
          <p:nvSpPr>
            <p:cNvPr id="40" name="Oval 39">
              <a:extLst>
                <a:ext uri="{FF2B5EF4-FFF2-40B4-BE49-F238E27FC236}">
                  <a16:creationId xmlns:a16="http://schemas.microsoft.com/office/drawing/2014/main" id="{E8403CC4-5992-F355-A299-758CF3EEFBB9}"/>
                </a:ext>
              </a:extLst>
            </p:cNvPr>
            <p:cNvSpPr/>
            <p:nvPr/>
          </p:nvSpPr>
          <p:spPr>
            <a:xfrm>
              <a:off x="4072630" y="4128077"/>
              <a:ext cx="274320" cy="274320"/>
            </a:xfrm>
            <a:prstGeom prst="ellipse">
              <a:avLst/>
            </a:prstGeom>
            <a:solidFill>
              <a:srgbClr val="FF0000">
                <a:alpha val="25343"/>
              </a:srgb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nvGrpSpPr>
            <p:cNvPr id="41" name="Group 40">
              <a:extLst>
                <a:ext uri="{FF2B5EF4-FFF2-40B4-BE49-F238E27FC236}">
                  <a16:creationId xmlns:a16="http://schemas.microsoft.com/office/drawing/2014/main" id="{B546920A-A436-937B-FE18-AA75201B867D}"/>
                </a:ext>
              </a:extLst>
            </p:cNvPr>
            <p:cNvGrpSpPr/>
            <p:nvPr/>
          </p:nvGrpSpPr>
          <p:grpSpPr>
            <a:xfrm>
              <a:off x="4827725" y="3527712"/>
              <a:ext cx="1249139" cy="1097280"/>
              <a:chOff x="1444354" y="4070507"/>
              <a:chExt cx="1249139" cy="1097280"/>
            </a:xfrm>
          </p:grpSpPr>
          <p:sp>
            <p:nvSpPr>
              <p:cNvPr id="45" name="Oval 44">
                <a:extLst>
                  <a:ext uri="{FF2B5EF4-FFF2-40B4-BE49-F238E27FC236}">
                    <a16:creationId xmlns:a16="http://schemas.microsoft.com/office/drawing/2014/main" id="{F1E9CBE6-44DC-6B61-1337-A411DC817233}"/>
                  </a:ext>
                </a:extLst>
              </p:cNvPr>
              <p:cNvSpPr/>
              <p:nvPr/>
            </p:nvSpPr>
            <p:spPr>
              <a:xfrm>
                <a:off x="2419173" y="4666313"/>
                <a:ext cx="274320" cy="274320"/>
              </a:xfrm>
              <a:prstGeom prst="ellipse">
                <a:avLst/>
              </a:prstGeom>
              <a:solidFill>
                <a:srgbClr val="FF0000">
                  <a:alpha val="73071"/>
                </a:srgb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49" name="Circular Arrow 48">
                <a:extLst>
                  <a:ext uri="{FF2B5EF4-FFF2-40B4-BE49-F238E27FC236}">
                    <a16:creationId xmlns:a16="http://schemas.microsoft.com/office/drawing/2014/main" id="{D21D8DB4-F62C-BF1B-CEC1-8B9A5DFD9517}"/>
                  </a:ext>
                </a:extLst>
              </p:cNvPr>
              <p:cNvSpPr/>
              <p:nvPr/>
            </p:nvSpPr>
            <p:spPr>
              <a:xfrm>
                <a:off x="1444354" y="4070507"/>
                <a:ext cx="1126532" cy="1097280"/>
              </a:xfrm>
              <a:prstGeom prst="circularArrow">
                <a:avLst>
                  <a:gd name="adj1" fmla="val 5568"/>
                  <a:gd name="adj2" fmla="val 1142319"/>
                  <a:gd name="adj3" fmla="val 20593923"/>
                  <a:gd name="adj4" fmla="val 10800000"/>
                  <a:gd name="adj5" fmla="val 12500"/>
                </a:avLst>
              </a:prstGeom>
              <a:solidFill>
                <a:schemeClr val="accent1">
                  <a:lumMod val="75000"/>
                  <a:alpha val="69692"/>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grpSp>
          <p:nvGrpSpPr>
            <p:cNvPr id="42" name="Group 41">
              <a:extLst>
                <a:ext uri="{FF2B5EF4-FFF2-40B4-BE49-F238E27FC236}">
                  <a16:creationId xmlns:a16="http://schemas.microsoft.com/office/drawing/2014/main" id="{4C6C63BB-1408-A2A9-B308-6D811CC1636D}"/>
                </a:ext>
              </a:extLst>
            </p:cNvPr>
            <p:cNvGrpSpPr/>
            <p:nvPr/>
          </p:nvGrpSpPr>
          <p:grpSpPr>
            <a:xfrm>
              <a:off x="2073141" y="2159454"/>
              <a:ext cx="1974256" cy="1159082"/>
              <a:chOff x="28678" y="1333166"/>
              <a:chExt cx="1974256" cy="1159082"/>
            </a:xfrm>
          </p:grpSpPr>
          <p:sp>
            <p:nvSpPr>
              <p:cNvPr id="43" name="TextBox 42">
                <a:extLst>
                  <a:ext uri="{FF2B5EF4-FFF2-40B4-BE49-F238E27FC236}">
                    <a16:creationId xmlns:a16="http://schemas.microsoft.com/office/drawing/2014/main" id="{9E31D2E0-5A87-9622-86F1-C1EE27DE5248}"/>
                  </a:ext>
                </a:extLst>
              </p:cNvPr>
              <p:cNvSpPr txBox="1"/>
              <p:nvPr/>
            </p:nvSpPr>
            <p:spPr>
              <a:xfrm>
                <a:off x="28678" y="1333166"/>
                <a:ext cx="1974256" cy="7078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effectLst/>
                    <a:uFillTx/>
                    <a:latin typeface="Arial" panose="020B0604020202020204" pitchFamily="34" charset="0"/>
                    <a:ea typeface="Abadi MT Std"/>
                    <a:cs typeface="Arial" panose="020B0604020202020204" pitchFamily="34" charset="0"/>
                    <a:sym typeface="Abadi MT Std"/>
                  </a:rPr>
                  <a:t>False</a:t>
                </a:r>
              </a:p>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effectLst/>
                    <a:uFillTx/>
                    <a:latin typeface="Arial" panose="020B0604020202020204" pitchFamily="34" charset="0"/>
                    <a:ea typeface="Abadi MT Std"/>
                    <a:cs typeface="Arial" panose="020B0604020202020204" pitchFamily="34" charset="0"/>
                    <a:sym typeface="Abadi MT Std"/>
                  </a:rPr>
                  <a:t>Counterexample</a:t>
                </a:r>
              </a:p>
            </p:txBody>
          </p:sp>
          <p:sp>
            <p:nvSpPr>
              <p:cNvPr id="44" name="Down Arrow 43">
                <a:extLst>
                  <a:ext uri="{FF2B5EF4-FFF2-40B4-BE49-F238E27FC236}">
                    <a16:creationId xmlns:a16="http://schemas.microsoft.com/office/drawing/2014/main" id="{22F3C836-AFC4-1074-0748-8689EA69E8ED}"/>
                  </a:ext>
                </a:extLst>
              </p:cNvPr>
              <p:cNvSpPr/>
              <p:nvPr/>
            </p:nvSpPr>
            <p:spPr>
              <a:xfrm rot="10800000">
                <a:off x="930180" y="2035048"/>
                <a:ext cx="182880" cy="457200"/>
              </a:xfrm>
              <a:prstGeom prst="downArrow">
                <a:avLst>
                  <a:gd name="adj1" fmla="val 30537"/>
                  <a:gd name="adj2" fmla="val 54593"/>
                </a:avLst>
              </a:prstGeom>
              <a:solidFill>
                <a:schemeClr val="accent1">
                  <a:lumMod val="75000"/>
                  <a:alpha val="55358"/>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grpSp>
      <p:sp>
        <p:nvSpPr>
          <p:cNvPr id="64" name="Content Placeholder 2">
            <a:extLst>
              <a:ext uri="{FF2B5EF4-FFF2-40B4-BE49-F238E27FC236}">
                <a16:creationId xmlns:a16="http://schemas.microsoft.com/office/drawing/2014/main" id="{4CA67D63-D346-20CE-8B00-2A6FB772A206}"/>
              </a:ext>
            </a:extLst>
          </p:cNvPr>
          <p:cNvSpPr>
            <a:spLocks noGrp="1"/>
          </p:cNvSpPr>
          <p:nvPr>
            <p:ph idx="1"/>
          </p:nvPr>
        </p:nvSpPr>
        <p:spPr>
          <a:xfrm>
            <a:off x="838200" y="1825625"/>
            <a:ext cx="10515600" cy="596949"/>
          </a:xfrm>
        </p:spPr>
        <p:txBody>
          <a:bodyPr/>
          <a:lstStyle/>
          <a:p>
            <a:r>
              <a:rPr lang="en-US"/>
              <a:t>Compass:</a:t>
            </a:r>
          </a:p>
        </p:txBody>
      </p:sp>
    </p:spTree>
    <p:custDataLst>
      <p:tags r:id="rId1"/>
    </p:custDataLst>
    <p:extLst>
      <p:ext uri="{BB962C8B-B14F-4D97-AF65-F5344CB8AC3E}">
        <p14:creationId xmlns:p14="http://schemas.microsoft.com/office/powerpoint/2010/main" val="1765860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5AACE-D92D-1E3A-B063-00210FC855B0}"/>
              </a:ext>
            </a:extLst>
          </p:cNvPr>
          <p:cNvSpPr>
            <a:spLocks noGrp="1"/>
          </p:cNvSpPr>
          <p:nvPr>
            <p:ph type="title"/>
          </p:nvPr>
        </p:nvSpPr>
        <p:spPr/>
        <p:txBody>
          <a:bodyPr/>
          <a:lstStyle/>
          <a:p>
            <a:r>
              <a:rPr lang="en-US"/>
              <a:t>Hardware Security Problems</a:t>
            </a:r>
          </a:p>
        </p:txBody>
      </p:sp>
      <p:sp>
        <p:nvSpPr>
          <p:cNvPr id="3" name="Content Placeholder 2">
            <a:extLst>
              <a:ext uri="{FF2B5EF4-FFF2-40B4-BE49-F238E27FC236}">
                <a16:creationId xmlns:a16="http://schemas.microsoft.com/office/drawing/2014/main" id="{C359EAB7-824A-CC0B-E839-3A97DBA1F45B}"/>
              </a:ext>
            </a:extLst>
          </p:cNvPr>
          <p:cNvSpPr>
            <a:spLocks noGrp="1"/>
          </p:cNvSpPr>
          <p:nvPr>
            <p:ph idx="1"/>
          </p:nvPr>
        </p:nvSpPr>
        <p:spPr/>
        <p:txBody>
          <a:bodyPr/>
          <a:lstStyle/>
          <a:p>
            <a:r>
              <a:rPr lang="en-US"/>
              <a:t>Side channel attacks</a:t>
            </a:r>
          </a:p>
          <a:p>
            <a:endParaRPr lang="en-US"/>
          </a:p>
          <a:p>
            <a:r>
              <a:rPr lang="en-US" err="1"/>
              <a:t>Spectre</a:t>
            </a:r>
            <a:r>
              <a:rPr lang="en-US"/>
              <a:t> attacks</a:t>
            </a:r>
          </a:p>
          <a:p>
            <a:endParaRPr lang="en-US"/>
          </a:p>
          <a:p>
            <a:r>
              <a:rPr lang="en-US"/>
              <a:t>TEEs root-of-trust key leakage</a:t>
            </a:r>
          </a:p>
          <a:p>
            <a:pPr marL="0" indent="0">
              <a:buNone/>
            </a:pPr>
            <a:endParaRPr lang="en-US" b="1"/>
          </a:p>
          <a:p>
            <a:r>
              <a:rPr lang="en-US" b="1"/>
              <a:t>……</a:t>
            </a:r>
          </a:p>
        </p:txBody>
      </p:sp>
      <p:sp>
        <p:nvSpPr>
          <p:cNvPr id="5" name="Slide Number Placeholder 4">
            <a:extLst>
              <a:ext uri="{FF2B5EF4-FFF2-40B4-BE49-F238E27FC236}">
                <a16:creationId xmlns:a16="http://schemas.microsoft.com/office/drawing/2014/main" id="{71C8DB80-34D5-BCDE-EBF2-30D840550DB2}"/>
              </a:ext>
            </a:extLst>
          </p:cNvPr>
          <p:cNvSpPr>
            <a:spLocks noGrp="1"/>
          </p:cNvSpPr>
          <p:nvPr>
            <p:ph type="sldNum" sz="quarter" idx="12"/>
          </p:nvPr>
        </p:nvSpPr>
        <p:spPr/>
        <p:txBody>
          <a:bodyPr/>
          <a:lstStyle/>
          <a:p>
            <a:fld id="{B0512EA2-30EC-4E42-9D99-67A89FA603D9}" type="slidenum">
              <a:rPr lang="en-US" smtClean="0"/>
              <a:pPr/>
              <a:t>2</a:t>
            </a:fld>
            <a:endParaRPr lang="en-US"/>
          </a:p>
        </p:txBody>
      </p:sp>
      <p:sp>
        <p:nvSpPr>
          <p:cNvPr id="7" name="TextBox 6">
            <a:extLst>
              <a:ext uri="{FF2B5EF4-FFF2-40B4-BE49-F238E27FC236}">
                <a16:creationId xmlns:a16="http://schemas.microsoft.com/office/drawing/2014/main" id="{95096CA2-C099-831D-F3BD-077DE140E1E6}"/>
              </a:ext>
            </a:extLst>
          </p:cNvPr>
          <p:cNvSpPr txBox="1"/>
          <p:nvPr/>
        </p:nvSpPr>
        <p:spPr>
          <a:xfrm>
            <a:off x="8429598" y="3103034"/>
            <a:ext cx="3464805" cy="1384995"/>
          </a:xfrm>
          <a:prstGeom prst="rect">
            <a:avLst/>
          </a:prstGeom>
          <a:noFill/>
        </p:spPr>
        <p:txBody>
          <a:bodyPr wrap="square" lIns="91440" tIns="45720" rIns="91440" bIns="45720" rtlCol="0" anchor="t">
            <a:spAutoFit/>
          </a:bodyPr>
          <a:lstStyle/>
          <a:p>
            <a:pPr algn="ctr"/>
            <a:r>
              <a:rPr lang="en-US" sz="2800">
                <a:latin typeface="+mj-lt"/>
              </a:rPr>
              <a:t>Violations of</a:t>
            </a:r>
          </a:p>
          <a:p>
            <a:pPr algn="ctr"/>
            <a:r>
              <a:rPr lang="en-US" sz="2800" b="1">
                <a:latin typeface="+mj-lt"/>
              </a:rPr>
              <a:t>Information</a:t>
            </a:r>
            <a:r>
              <a:rPr lang="en-US" b="1"/>
              <a:t> </a:t>
            </a:r>
            <a:r>
              <a:rPr lang="en-US" sz="2800" b="1">
                <a:latin typeface="+mj-lt"/>
              </a:rPr>
              <a:t>Flow</a:t>
            </a:r>
            <a:r>
              <a:rPr lang="en-US" b="1">
                <a:latin typeface="+mj-lt"/>
              </a:rPr>
              <a:t> </a:t>
            </a:r>
            <a:r>
              <a:rPr lang="en-US" sz="2800" b="1">
                <a:latin typeface="+mj-lt"/>
              </a:rPr>
              <a:t>Property</a:t>
            </a:r>
            <a:endParaRPr lang="en-US" b="1">
              <a:cs typeface="Arial"/>
            </a:endParaRPr>
          </a:p>
        </p:txBody>
      </p:sp>
      <p:grpSp>
        <p:nvGrpSpPr>
          <p:cNvPr id="56" name="Group 55">
            <a:extLst>
              <a:ext uri="{FF2B5EF4-FFF2-40B4-BE49-F238E27FC236}">
                <a16:creationId xmlns:a16="http://schemas.microsoft.com/office/drawing/2014/main" id="{FE3510B0-8547-A774-E18C-CB88B65988DC}"/>
              </a:ext>
            </a:extLst>
          </p:cNvPr>
          <p:cNvGrpSpPr/>
          <p:nvPr/>
        </p:nvGrpSpPr>
        <p:grpSpPr>
          <a:xfrm>
            <a:off x="3957104" y="2531121"/>
            <a:ext cx="2253196" cy="1188720"/>
            <a:chOff x="3788515" y="2531121"/>
            <a:chExt cx="2253196" cy="1188720"/>
          </a:xfrm>
        </p:grpSpPr>
        <p:pic>
          <p:nvPicPr>
            <p:cNvPr id="22" name="Graphic 21">
              <a:extLst>
                <a:ext uri="{FF2B5EF4-FFF2-40B4-BE49-F238E27FC236}">
                  <a16:creationId xmlns:a16="http://schemas.microsoft.com/office/drawing/2014/main" id="{7235C2CB-6340-2845-7304-F261D9D54D78}"/>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3788515" y="2531121"/>
              <a:ext cx="1188720" cy="942389"/>
            </a:xfrm>
            <a:prstGeom prst="rect">
              <a:avLst/>
            </a:prstGeom>
          </p:spPr>
        </p:pic>
        <p:pic>
          <p:nvPicPr>
            <p:cNvPr id="35" name="Graphic 34">
              <a:extLst>
                <a:ext uri="{FF2B5EF4-FFF2-40B4-BE49-F238E27FC236}">
                  <a16:creationId xmlns:a16="http://schemas.microsoft.com/office/drawing/2014/main" id="{5F1925D7-F0E1-EAC8-F2B6-3E32E90F8AB9}"/>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313305" y="2531121"/>
              <a:ext cx="728406" cy="1188720"/>
            </a:xfrm>
            <a:prstGeom prst="rect">
              <a:avLst/>
            </a:prstGeom>
          </p:spPr>
        </p:pic>
      </p:grpSp>
      <p:grpSp>
        <p:nvGrpSpPr>
          <p:cNvPr id="47" name="Group 46">
            <a:extLst>
              <a:ext uri="{FF2B5EF4-FFF2-40B4-BE49-F238E27FC236}">
                <a16:creationId xmlns:a16="http://schemas.microsoft.com/office/drawing/2014/main" id="{86C513D1-2710-7F5F-F7B7-1FD18DBDEE2A}"/>
              </a:ext>
            </a:extLst>
          </p:cNvPr>
          <p:cNvGrpSpPr/>
          <p:nvPr/>
        </p:nvGrpSpPr>
        <p:grpSpPr>
          <a:xfrm>
            <a:off x="6179820" y="3388658"/>
            <a:ext cx="1554480" cy="1554480"/>
            <a:chOff x="6182603" y="4504624"/>
            <a:chExt cx="1554480" cy="1554480"/>
          </a:xfrm>
        </p:grpSpPr>
        <p:pic>
          <p:nvPicPr>
            <p:cNvPr id="44" name="Graphic 43" descr="Processor outline">
              <a:extLst>
                <a:ext uri="{FF2B5EF4-FFF2-40B4-BE49-F238E27FC236}">
                  <a16:creationId xmlns:a16="http://schemas.microsoft.com/office/drawing/2014/main" id="{FC314EE2-FAC0-03D7-DA54-29A778701433}"/>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6182603" y="4504624"/>
              <a:ext cx="1554480" cy="1554480"/>
            </a:xfrm>
            <a:prstGeom prst="rect">
              <a:avLst/>
            </a:prstGeom>
          </p:spPr>
        </p:pic>
        <p:pic>
          <p:nvPicPr>
            <p:cNvPr id="46" name="Graphic 45" descr="Key with solid fill">
              <a:extLst>
                <a:ext uri="{FF2B5EF4-FFF2-40B4-BE49-F238E27FC236}">
                  <a16:creationId xmlns:a16="http://schemas.microsoft.com/office/drawing/2014/main" id="{B90C1ED4-58BE-3D06-370C-83078A3F9E4A}"/>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rot="8070474" flipV="1">
              <a:off x="6778376" y="5242878"/>
              <a:ext cx="457200" cy="457200"/>
            </a:xfrm>
            <a:prstGeom prst="rect">
              <a:avLst/>
            </a:prstGeom>
          </p:spPr>
        </p:pic>
      </p:grpSp>
      <p:sp>
        <p:nvSpPr>
          <p:cNvPr id="4" name="Right Brace 3">
            <a:extLst>
              <a:ext uri="{FF2B5EF4-FFF2-40B4-BE49-F238E27FC236}">
                <a16:creationId xmlns:a16="http://schemas.microsoft.com/office/drawing/2014/main" id="{AB0BC988-54CE-4F7D-068C-C3E76CDB5F2E}"/>
              </a:ext>
            </a:extLst>
          </p:cNvPr>
          <p:cNvSpPr/>
          <p:nvPr/>
        </p:nvSpPr>
        <p:spPr>
          <a:xfrm>
            <a:off x="7838566" y="1705500"/>
            <a:ext cx="738553" cy="4180065"/>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ustDataLst>
      <p:tags r:id="rId1"/>
    </p:custDataLst>
    <p:extLst>
      <p:ext uri="{BB962C8B-B14F-4D97-AF65-F5344CB8AC3E}">
        <p14:creationId xmlns:p14="http://schemas.microsoft.com/office/powerpoint/2010/main" val="3318791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F7D0B-4907-6782-C9D9-6921EBA893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C3E968-2192-CB0D-F189-721D033735BB}"/>
              </a:ext>
            </a:extLst>
          </p:cNvPr>
          <p:cNvSpPr>
            <a:spLocks noGrp="1"/>
          </p:cNvSpPr>
          <p:nvPr>
            <p:ph type="title"/>
          </p:nvPr>
        </p:nvSpPr>
        <p:spPr/>
        <p:txBody>
          <a:bodyPr/>
          <a:lstStyle/>
          <a:p>
            <a:r>
              <a:rPr lang="en-US"/>
              <a:t>Information Flow Property</a:t>
            </a:r>
          </a:p>
        </p:txBody>
      </p:sp>
      <p:sp>
        <p:nvSpPr>
          <p:cNvPr id="5" name="Slide Number Placeholder 4">
            <a:extLst>
              <a:ext uri="{FF2B5EF4-FFF2-40B4-BE49-F238E27FC236}">
                <a16:creationId xmlns:a16="http://schemas.microsoft.com/office/drawing/2014/main" id="{977C2042-9D75-A50C-08A2-1D84555562FC}"/>
              </a:ext>
            </a:extLst>
          </p:cNvPr>
          <p:cNvSpPr>
            <a:spLocks noGrp="1"/>
          </p:cNvSpPr>
          <p:nvPr>
            <p:ph type="sldNum" sz="quarter" idx="12"/>
          </p:nvPr>
        </p:nvSpPr>
        <p:spPr/>
        <p:txBody>
          <a:bodyPr/>
          <a:lstStyle/>
          <a:p>
            <a:fld id="{B0512EA2-30EC-4E42-9D99-67A89FA603D9}" type="slidenum">
              <a:rPr lang="en-US" smtClean="0"/>
              <a:pPr/>
              <a:t>3</a:t>
            </a:fld>
            <a:endParaRPr lang="en-US"/>
          </a:p>
        </p:txBody>
      </p:sp>
      <p:grpSp>
        <p:nvGrpSpPr>
          <p:cNvPr id="30" name="Group 29">
            <a:extLst>
              <a:ext uri="{FF2B5EF4-FFF2-40B4-BE49-F238E27FC236}">
                <a16:creationId xmlns:a16="http://schemas.microsoft.com/office/drawing/2014/main" id="{7EC069BC-903C-388D-C9D1-A9CC8DE0F52B}"/>
              </a:ext>
            </a:extLst>
          </p:cNvPr>
          <p:cNvGrpSpPr/>
          <p:nvPr/>
        </p:nvGrpSpPr>
        <p:grpSpPr>
          <a:xfrm>
            <a:off x="8799506" y="5532044"/>
            <a:ext cx="1253182" cy="1005700"/>
            <a:chOff x="8871039" y="5433804"/>
            <a:chExt cx="1253182" cy="1005700"/>
          </a:xfrm>
        </p:grpSpPr>
        <p:pic>
          <p:nvPicPr>
            <p:cNvPr id="32" name="Graphic 31" descr="Detective male with solid fill">
              <a:extLst>
                <a:ext uri="{FF2B5EF4-FFF2-40B4-BE49-F238E27FC236}">
                  <a16:creationId xmlns:a16="http://schemas.microsoft.com/office/drawing/2014/main" id="{418DE4AC-F0D2-11B1-D7E9-4D251F026BCE}"/>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209821" y="5525104"/>
              <a:ext cx="914400" cy="914400"/>
            </a:xfrm>
            <a:prstGeom prst="rect">
              <a:avLst/>
            </a:prstGeom>
          </p:spPr>
        </p:pic>
        <p:pic>
          <p:nvPicPr>
            <p:cNvPr id="33" name="Graphic 32" descr="Magnifying glass with solid fill">
              <a:extLst>
                <a:ext uri="{FF2B5EF4-FFF2-40B4-BE49-F238E27FC236}">
                  <a16:creationId xmlns:a16="http://schemas.microsoft.com/office/drawing/2014/main" id="{896D63AD-5633-CAC4-6E76-5DF31B4EF3BF}"/>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8871039" y="5433804"/>
              <a:ext cx="548640" cy="548640"/>
            </a:xfrm>
            <a:prstGeom prst="rect">
              <a:avLst/>
            </a:prstGeom>
          </p:spPr>
        </p:pic>
      </p:grpSp>
      <p:grpSp>
        <p:nvGrpSpPr>
          <p:cNvPr id="54" name="Group 53">
            <a:extLst>
              <a:ext uri="{FF2B5EF4-FFF2-40B4-BE49-F238E27FC236}">
                <a16:creationId xmlns:a16="http://schemas.microsoft.com/office/drawing/2014/main" id="{0B8E3311-5DC7-6EEA-B163-8E90A526658D}"/>
              </a:ext>
            </a:extLst>
          </p:cNvPr>
          <p:cNvGrpSpPr/>
          <p:nvPr/>
        </p:nvGrpSpPr>
        <p:grpSpPr>
          <a:xfrm>
            <a:off x="8383199" y="-1102553"/>
            <a:ext cx="3840480" cy="3840480"/>
            <a:chOff x="8215575" y="-894608"/>
            <a:chExt cx="3840480" cy="3840480"/>
          </a:xfrm>
        </p:grpSpPr>
        <p:sp>
          <p:nvSpPr>
            <p:cNvPr id="17" name="Rectangle 16">
              <a:extLst>
                <a:ext uri="{FF2B5EF4-FFF2-40B4-BE49-F238E27FC236}">
                  <a16:creationId xmlns:a16="http://schemas.microsoft.com/office/drawing/2014/main" id="{0B786FF3-63A0-B627-D3CA-0789600B35AC}"/>
                </a:ext>
              </a:extLst>
            </p:cNvPr>
            <p:cNvSpPr/>
            <p:nvPr/>
          </p:nvSpPr>
          <p:spPr>
            <a:xfrm>
              <a:off x="8917198" y="1971105"/>
              <a:ext cx="1097280" cy="45720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FF0000"/>
                  </a:solidFill>
                </a:rPr>
                <a:t>secret</a:t>
              </a:r>
            </a:p>
          </p:txBody>
        </p:sp>
        <p:pic>
          <p:nvPicPr>
            <p:cNvPr id="51" name="Graphic 50" descr="User with solid fill">
              <a:extLst>
                <a:ext uri="{FF2B5EF4-FFF2-40B4-BE49-F238E27FC236}">
                  <a16:creationId xmlns:a16="http://schemas.microsoft.com/office/drawing/2014/main" id="{BB889341-27A0-FF70-CDB6-4DB196EFDBE0}"/>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073153" y="1794164"/>
              <a:ext cx="914400" cy="914400"/>
            </a:xfrm>
            <a:prstGeom prst="rect">
              <a:avLst/>
            </a:prstGeom>
          </p:spPr>
        </p:pic>
        <p:sp>
          <p:nvSpPr>
            <p:cNvPr id="53" name="Arc 52">
              <a:extLst>
                <a:ext uri="{FF2B5EF4-FFF2-40B4-BE49-F238E27FC236}">
                  <a16:creationId xmlns:a16="http://schemas.microsoft.com/office/drawing/2014/main" id="{A4723BCC-3892-3D7E-D732-5EF7524D352D}"/>
                </a:ext>
              </a:extLst>
            </p:cNvPr>
            <p:cNvSpPr>
              <a:spLocks noChangeAspect="1"/>
            </p:cNvSpPr>
            <p:nvPr/>
          </p:nvSpPr>
          <p:spPr>
            <a:xfrm rot="3074654" flipV="1">
              <a:off x="8215575" y="-894608"/>
              <a:ext cx="3840480" cy="3840480"/>
            </a:xfrm>
            <a:prstGeom prst="arc">
              <a:avLst>
                <a:gd name="adj1" fmla="val 14678111"/>
                <a:gd name="adj2" fmla="val 1000924"/>
              </a:avLst>
            </a:prstGeom>
            <a:ln w="38100">
              <a:solidFill>
                <a:srgbClr val="00B050"/>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22" name="Group 21">
            <a:extLst>
              <a:ext uri="{FF2B5EF4-FFF2-40B4-BE49-F238E27FC236}">
                <a16:creationId xmlns:a16="http://schemas.microsoft.com/office/drawing/2014/main" id="{6C5304B3-561C-7253-C27F-0DDF94615D8F}"/>
              </a:ext>
            </a:extLst>
          </p:cNvPr>
          <p:cNvGrpSpPr/>
          <p:nvPr/>
        </p:nvGrpSpPr>
        <p:grpSpPr>
          <a:xfrm>
            <a:off x="8373438" y="2227658"/>
            <a:ext cx="3625432" cy="3415817"/>
            <a:chOff x="8373438" y="2227658"/>
            <a:chExt cx="3625432" cy="3415817"/>
          </a:xfrm>
        </p:grpSpPr>
        <p:grpSp>
          <p:nvGrpSpPr>
            <p:cNvPr id="57" name="Group 56">
              <a:extLst>
                <a:ext uri="{FF2B5EF4-FFF2-40B4-BE49-F238E27FC236}">
                  <a16:creationId xmlns:a16="http://schemas.microsoft.com/office/drawing/2014/main" id="{E26BF590-9821-BE8F-064C-44F20B82B932}"/>
                </a:ext>
              </a:extLst>
            </p:cNvPr>
            <p:cNvGrpSpPr/>
            <p:nvPr/>
          </p:nvGrpSpPr>
          <p:grpSpPr>
            <a:xfrm>
              <a:off x="8373438" y="2861400"/>
              <a:ext cx="3625432" cy="2581542"/>
              <a:chOff x="8393850" y="2638717"/>
              <a:chExt cx="3625432" cy="2581542"/>
            </a:xfrm>
          </p:grpSpPr>
          <p:sp>
            <p:nvSpPr>
              <p:cNvPr id="58" name="Cloud 57">
                <a:extLst>
                  <a:ext uri="{FF2B5EF4-FFF2-40B4-BE49-F238E27FC236}">
                    <a16:creationId xmlns:a16="http://schemas.microsoft.com/office/drawing/2014/main" id="{0836421C-682A-5C6F-4898-C8539610EBE0}"/>
                  </a:ext>
                </a:extLst>
              </p:cNvPr>
              <p:cNvSpPr/>
              <p:nvPr/>
            </p:nvSpPr>
            <p:spPr>
              <a:xfrm>
                <a:off x="8393850" y="2638717"/>
                <a:ext cx="3625432" cy="2581542"/>
              </a:xfrm>
              <a:prstGeom prst="cloud">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Box 58">
                <a:extLst>
                  <a:ext uri="{FF2B5EF4-FFF2-40B4-BE49-F238E27FC236}">
                    <a16:creationId xmlns:a16="http://schemas.microsoft.com/office/drawing/2014/main" id="{19D5BE78-EE34-C34B-855B-DB67C40ADB1A}"/>
                  </a:ext>
                </a:extLst>
              </p:cNvPr>
              <p:cNvSpPr txBox="1"/>
              <p:nvPr/>
            </p:nvSpPr>
            <p:spPr>
              <a:xfrm>
                <a:off x="10073100" y="2798038"/>
                <a:ext cx="1486304" cy="830997"/>
              </a:xfrm>
              <a:prstGeom prst="rect">
                <a:avLst/>
              </a:prstGeom>
              <a:noFill/>
            </p:spPr>
            <p:txBody>
              <a:bodyPr wrap="none" rtlCol="0">
                <a:spAutoFit/>
              </a:bodyPr>
              <a:lstStyle/>
              <a:p>
                <a:pPr algn="r"/>
                <a:r>
                  <a:rPr lang="en-US" sz="2400"/>
                  <a:t>Gates /</a:t>
                </a:r>
              </a:p>
              <a:p>
                <a:pPr algn="r"/>
                <a:r>
                  <a:rPr lang="en-US" sz="2400"/>
                  <a:t>Registers</a:t>
                </a:r>
              </a:p>
            </p:txBody>
          </p:sp>
        </p:grpSp>
        <p:sp>
          <p:nvSpPr>
            <p:cNvPr id="55" name="Freeform 54">
              <a:extLst>
                <a:ext uri="{FF2B5EF4-FFF2-40B4-BE49-F238E27FC236}">
                  <a16:creationId xmlns:a16="http://schemas.microsoft.com/office/drawing/2014/main" id="{FC7CE8AF-A124-6969-46C3-D1A2754E7896}"/>
                </a:ext>
              </a:extLst>
            </p:cNvPr>
            <p:cNvSpPr/>
            <p:nvPr/>
          </p:nvSpPr>
          <p:spPr>
            <a:xfrm>
              <a:off x="8667183" y="3889053"/>
              <a:ext cx="443924" cy="1754422"/>
            </a:xfrm>
            <a:custGeom>
              <a:avLst/>
              <a:gdLst>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812082 w 812082"/>
                <a:gd name="csY0" fmla="*/ 0 h 2786231"/>
                <a:gd name="csX1" fmla="*/ 381777 w 812082"/>
                <a:gd name="csY1" fmla="*/ 1355464 h 2786231"/>
                <a:gd name="csX2" fmla="*/ 16017 w 812082"/>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365760 w 365760"/>
                <a:gd name="csY0" fmla="*/ 0 h 1430767"/>
                <a:gd name="csX1" fmla="*/ 0 w 365760"/>
                <a:gd name="csY1" fmla="*/ 1430767 h 1430767"/>
              </a:gdLst>
              <a:ahLst/>
              <a:cxnLst>
                <a:cxn ang="0">
                  <a:pos x="csX0" y="csY0"/>
                </a:cxn>
                <a:cxn ang="0">
                  <a:pos x="csX1" y="csY1"/>
                </a:cxn>
              </a:cxnLst>
              <a:rect l="l" t="t" r="r" b="b"/>
              <a:pathLst>
                <a:path w="365760" h="1430767">
                  <a:moveTo>
                    <a:pt x="365760" y="0"/>
                  </a:moveTo>
                  <a:cubicBezTo>
                    <a:pt x="50202" y="475130"/>
                    <a:pt x="25102" y="781722"/>
                    <a:pt x="0" y="1430767"/>
                  </a:cubicBezTo>
                </a:path>
              </a:pathLst>
            </a:custGeom>
            <a:noFill/>
            <a:ln w="50800">
              <a:solidFill>
                <a:srgbClr val="FF0000"/>
              </a:solidFill>
              <a:prstDash val="dash"/>
              <a:tailEnd type="arrow" w="lg"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id="{CD37D3F0-60CB-9A58-99AC-E44DFC4CD22C}"/>
                </a:ext>
              </a:extLst>
            </p:cNvPr>
            <p:cNvGrpSpPr>
              <a:grpSpLocks noChangeAspect="1"/>
            </p:cNvGrpSpPr>
            <p:nvPr/>
          </p:nvGrpSpPr>
          <p:grpSpPr>
            <a:xfrm>
              <a:off x="9147705" y="3364168"/>
              <a:ext cx="411428" cy="833137"/>
              <a:chOff x="4985571" y="3599477"/>
              <a:chExt cx="301038" cy="609600"/>
            </a:xfrm>
          </p:grpSpPr>
          <p:sp>
            <p:nvSpPr>
              <p:cNvPr id="4" name="Graphic 43">
                <a:extLst>
                  <a:ext uri="{FF2B5EF4-FFF2-40B4-BE49-F238E27FC236}">
                    <a16:creationId xmlns:a16="http://schemas.microsoft.com/office/drawing/2014/main" id="{60CD630C-12A9-C2CA-9897-A5D407420B94}"/>
                  </a:ext>
                </a:extLst>
              </p:cNvPr>
              <p:cNvSpPr>
                <a:spLocks noChangeAspect="1"/>
              </p:cNvSpPr>
              <p:nvPr/>
            </p:nvSpPr>
            <p:spPr>
              <a:xfrm rot="5400000">
                <a:off x="4953209" y="3755182"/>
                <a:ext cx="365761" cy="301038"/>
              </a:xfrm>
              <a:custGeom>
                <a:avLst/>
                <a:gdLst>
                  <a:gd name="csX0" fmla="*/ 166688 w 285750"/>
                  <a:gd name="csY0" fmla="*/ 235185 h 235185"/>
                  <a:gd name="csX1" fmla="*/ 285750 w 285750"/>
                  <a:gd name="csY1" fmla="*/ 117593 h 235185"/>
                  <a:gd name="csX2" fmla="*/ 166688 w 285750"/>
                  <a:gd name="csY2" fmla="*/ 0 h 235185"/>
                  <a:gd name="csX3" fmla="*/ 0 w 285750"/>
                  <a:gd name="csY3" fmla="*/ 0 h 235185"/>
                  <a:gd name="csX4" fmla="*/ 0 w 285750"/>
                  <a:gd name="csY4" fmla="*/ 235185 h 235185"/>
                  <a:gd name="csX5" fmla="*/ 166688 w 285750"/>
                  <a:gd name="csY5" fmla="*/ 235185 h 235185"/>
                </a:gdLst>
                <a:ahLst/>
                <a:cxnLst>
                  <a:cxn ang="0">
                    <a:pos x="csX0" y="csY0"/>
                  </a:cxn>
                  <a:cxn ang="0">
                    <a:pos x="csX1" y="csY1"/>
                  </a:cxn>
                  <a:cxn ang="0">
                    <a:pos x="csX2" y="csY2"/>
                  </a:cxn>
                  <a:cxn ang="0">
                    <a:pos x="csX3" y="csY3"/>
                  </a:cxn>
                  <a:cxn ang="0">
                    <a:pos x="csX4" y="csY4"/>
                  </a:cxn>
                  <a:cxn ang="0">
                    <a:pos x="csX5" y="csY5"/>
                  </a:cxn>
                </a:cxnLst>
                <a:rect l="l" t="t" r="r" b="b"/>
                <a:pathLst>
                  <a:path w="285750" h="235185">
                    <a:moveTo>
                      <a:pt x="166688" y="235185"/>
                    </a:moveTo>
                    <a:cubicBezTo>
                      <a:pt x="232444" y="235185"/>
                      <a:pt x="285750" y="182538"/>
                      <a:pt x="285750" y="117593"/>
                    </a:cubicBezTo>
                    <a:cubicBezTo>
                      <a:pt x="285750" y="52648"/>
                      <a:pt x="232444" y="0"/>
                      <a:pt x="166688" y="0"/>
                    </a:cubicBezTo>
                    <a:lnTo>
                      <a:pt x="0" y="0"/>
                    </a:lnTo>
                    <a:lnTo>
                      <a:pt x="0" y="235185"/>
                    </a:lnTo>
                    <a:lnTo>
                      <a:pt x="166688" y="235185"/>
                    </a:lnTo>
                    <a:close/>
                  </a:path>
                </a:pathLst>
              </a:custGeom>
              <a:noFill/>
              <a:ln w="31750" cap="flat">
                <a:solidFill>
                  <a:srgbClr val="000000"/>
                </a:solidFill>
                <a:prstDash val="solid"/>
                <a:miter/>
              </a:ln>
            </p:spPr>
            <p:txBody>
              <a:bodyPr/>
              <a:lstStyle/>
              <a:p>
                <a:endParaRPr lang="en-US"/>
              </a:p>
            </p:txBody>
          </p:sp>
          <p:cxnSp>
            <p:nvCxnSpPr>
              <p:cNvPr id="7" name="Straight Arrow Connector 6">
                <a:extLst>
                  <a:ext uri="{FF2B5EF4-FFF2-40B4-BE49-F238E27FC236}">
                    <a16:creationId xmlns:a16="http://schemas.microsoft.com/office/drawing/2014/main" id="{5178CA47-089C-82A6-4674-00B5FB4DA1CC}"/>
                  </a:ext>
                </a:extLst>
              </p:cNvPr>
              <p:cNvCxnSpPr>
                <a:cxnSpLocks/>
              </p:cNvCxnSpPr>
              <p:nvPr/>
            </p:nvCxnSpPr>
            <p:spPr>
              <a:xfrm>
                <a:off x="5035903"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BC1296BB-4121-1F37-AF5E-88459F340B91}"/>
                  </a:ext>
                </a:extLst>
              </p:cNvPr>
              <p:cNvCxnSpPr>
                <a:cxnSpLocks/>
              </p:cNvCxnSpPr>
              <p:nvPr/>
            </p:nvCxnSpPr>
            <p:spPr>
              <a:xfrm>
                <a:off x="5223932"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E737ABA7-622A-8A49-1763-1660F6A11815}"/>
                  </a:ext>
                </a:extLst>
              </p:cNvPr>
              <p:cNvCxnSpPr>
                <a:cxnSpLocks/>
                <a:stCxn id="4" idx="1"/>
              </p:cNvCxnSpPr>
              <p:nvPr/>
            </p:nvCxnSpPr>
            <p:spPr>
              <a:xfrm>
                <a:off x="5136089" y="4088582"/>
                <a:ext cx="0" cy="120495"/>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25ED3F00-51F0-EAAE-9FC7-982138BEE163}"/>
                </a:ext>
              </a:extLst>
            </p:cNvPr>
            <p:cNvGrpSpPr>
              <a:grpSpLocks noChangeAspect="1"/>
            </p:cNvGrpSpPr>
            <p:nvPr/>
          </p:nvGrpSpPr>
          <p:grpSpPr>
            <a:xfrm>
              <a:off x="9869808" y="4175139"/>
              <a:ext cx="365760" cy="635237"/>
              <a:chOff x="10372125" y="3352800"/>
              <a:chExt cx="655130" cy="1137802"/>
            </a:xfrm>
          </p:grpSpPr>
          <p:sp>
            <p:nvSpPr>
              <p:cNvPr id="18" name="Graphic 77">
                <a:extLst>
                  <a:ext uri="{FF2B5EF4-FFF2-40B4-BE49-F238E27FC236}">
                    <a16:creationId xmlns:a16="http://schemas.microsoft.com/office/drawing/2014/main" id="{44712F28-3549-6723-2B79-52ECE5EEC67D}"/>
                  </a:ext>
                </a:extLst>
              </p:cNvPr>
              <p:cNvSpPr/>
              <p:nvPr/>
            </p:nvSpPr>
            <p:spPr>
              <a:xfrm rot="5400000">
                <a:off x="10335728" y="3579697"/>
                <a:ext cx="727923" cy="655130"/>
              </a:xfrm>
              <a:custGeom>
                <a:avLst/>
                <a:gdLst>
                  <a:gd name="csX0" fmla="*/ 0 w 571500"/>
                  <a:gd name="csY0" fmla="*/ 0 h 514350"/>
                  <a:gd name="csX1" fmla="*/ 0 w 571500"/>
                  <a:gd name="csY1" fmla="*/ 514350 h 514350"/>
                  <a:gd name="csX2" fmla="*/ 571500 w 571500"/>
                  <a:gd name="csY2" fmla="*/ 257175 h 514350"/>
                  <a:gd name="csX3" fmla="*/ 0 w 571500"/>
                  <a:gd name="csY3" fmla="*/ 0 h 514350"/>
                </a:gdLst>
                <a:ahLst/>
                <a:cxnLst>
                  <a:cxn ang="0">
                    <a:pos x="csX0" y="csY0"/>
                  </a:cxn>
                  <a:cxn ang="0">
                    <a:pos x="csX1" y="csY1"/>
                  </a:cxn>
                  <a:cxn ang="0">
                    <a:pos x="csX2" y="csY2"/>
                  </a:cxn>
                  <a:cxn ang="0">
                    <a:pos x="csX3" y="csY3"/>
                  </a:cxn>
                </a:cxnLst>
                <a:rect l="l" t="t" r="r" b="b"/>
                <a:pathLst>
                  <a:path w="571500" h="514350">
                    <a:moveTo>
                      <a:pt x="0" y="0"/>
                    </a:moveTo>
                    <a:cubicBezTo>
                      <a:pt x="81721" y="200867"/>
                      <a:pt x="81547" y="313483"/>
                      <a:pt x="0" y="514350"/>
                    </a:cubicBezTo>
                    <a:cubicBezTo>
                      <a:pt x="311728" y="514350"/>
                      <a:pt x="415636" y="462915"/>
                      <a:pt x="571500" y="257175"/>
                    </a:cubicBezTo>
                    <a:cubicBezTo>
                      <a:pt x="415636" y="51435"/>
                      <a:pt x="259772" y="0"/>
                      <a:pt x="0" y="0"/>
                    </a:cubicBezTo>
                    <a:close/>
                  </a:path>
                </a:pathLst>
              </a:custGeom>
              <a:noFill/>
              <a:ln w="31750" cap="flat">
                <a:solidFill>
                  <a:schemeClr val="tx1"/>
                </a:solidFill>
                <a:prstDash val="solid"/>
                <a:miter/>
              </a:ln>
            </p:spPr>
            <p:txBody>
              <a:bodyPr/>
              <a:lstStyle/>
              <a:p>
                <a:endParaRPr lang="en-US"/>
              </a:p>
            </p:txBody>
          </p:sp>
          <p:cxnSp>
            <p:nvCxnSpPr>
              <p:cNvPr id="19" name="Straight Arrow Connector 18">
                <a:extLst>
                  <a:ext uri="{FF2B5EF4-FFF2-40B4-BE49-F238E27FC236}">
                    <a16:creationId xmlns:a16="http://schemas.microsoft.com/office/drawing/2014/main" id="{E52CBE0C-5AD5-3027-8E8E-60BD267BC944}"/>
                  </a:ext>
                </a:extLst>
              </p:cNvPr>
              <p:cNvCxnSpPr>
                <a:cxnSpLocks/>
              </p:cNvCxnSpPr>
              <p:nvPr/>
            </p:nvCxnSpPr>
            <p:spPr>
              <a:xfrm>
                <a:off x="10698070" y="4262002"/>
                <a:ext cx="0" cy="228600"/>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F07EC0FC-ACE7-DD46-51A5-A92B276F378D}"/>
                  </a:ext>
                </a:extLst>
              </p:cNvPr>
              <p:cNvCxnSpPr>
                <a:cxnSpLocks/>
              </p:cNvCxnSpPr>
              <p:nvPr/>
            </p:nvCxnSpPr>
            <p:spPr>
              <a:xfrm>
                <a:off x="10522940" y="3352800"/>
                <a:ext cx="0" cy="252629"/>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585A11A8-1750-76A6-D2BC-B30696A35497}"/>
                  </a:ext>
                </a:extLst>
              </p:cNvPr>
              <p:cNvCxnSpPr>
                <a:cxnSpLocks/>
              </p:cNvCxnSpPr>
              <p:nvPr/>
            </p:nvCxnSpPr>
            <p:spPr>
              <a:xfrm>
                <a:off x="10872342" y="3352800"/>
                <a:ext cx="0" cy="252632"/>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grpSp>
        <p:sp>
          <p:nvSpPr>
            <p:cNvPr id="6" name="Freeform 5">
              <a:extLst>
                <a:ext uri="{FF2B5EF4-FFF2-40B4-BE49-F238E27FC236}">
                  <a16:creationId xmlns:a16="http://schemas.microsoft.com/office/drawing/2014/main" id="{6A38E6E4-AE0E-7740-CF6E-21C2894E25D7}"/>
                </a:ext>
              </a:extLst>
            </p:cNvPr>
            <p:cNvSpPr/>
            <p:nvPr/>
          </p:nvSpPr>
          <p:spPr>
            <a:xfrm>
              <a:off x="9111108" y="2227658"/>
              <a:ext cx="522262" cy="1662084"/>
            </a:xfrm>
            <a:custGeom>
              <a:avLst/>
              <a:gdLst>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812082 w 812082"/>
                <a:gd name="csY0" fmla="*/ 0 h 2786231"/>
                <a:gd name="csX1" fmla="*/ 381777 w 812082"/>
                <a:gd name="csY1" fmla="*/ 1355464 h 2786231"/>
                <a:gd name="csX2" fmla="*/ 16017 w 812082"/>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430305 w 430305"/>
                <a:gd name="csY0" fmla="*/ 0 h 1355464"/>
                <a:gd name="csX1" fmla="*/ 0 w 430305"/>
                <a:gd name="csY1" fmla="*/ 1355464 h 1355464"/>
              </a:gdLst>
              <a:ahLst/>
              <a:cxnLst>
                <a:cxn ang="0">
                  <a:pos x="csX0" y="csY0"/>
                </a:cxn>
                <a:cxn ang="0">
                  <a:pos x="csX1" y="csY1"/>
                </a:cxn>
              </a:cxnLst>
              <a:rect l="l" t="t" r="r" b="b"/>
              <a:pathLst>
                <a:path w="430305" h="1355464">
                  <a:moveTo>
                    <a:pt x="430305" y="0"/>
                  </a:moveTo>
                  <a:cubicBezTo>
                    <a:pt x="405204" y="591671"/>
                    <a:pt x="315558" y="880334"/>
                    <a:pt x="0" y="1355464"/>
                  </a:cubicBezTo>
                </a:path>
              </a:pathLst>
            </a:custGeom>
            <a:noFill/>
            <a:ln w="50800">
              <a:solidFill>
                <a:srgbClr val="FF0000"/>
              </a:solidFill>
              <a:tailEnd type="none" w="lg"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Vertical Scroll 27">
            <a:extLst>
              <a:ext uri="{FF2B5EF4-FFF2-40B4-BE49-F238E27FC236}">
                <a16:creationId xmlns:a16="http://schemas.microsoft.com/office/drawing/2014/main" id="{CE92A561-AE91-CC60-7008-E43957E49C8D}"/>
              </a:ext>
            </a:extLst>
          </p:cNvPr>
          <p:cNvSpPr/>
          <p:nvPr/>
        </p:nvSpPr>
        <p:spPr>
          <a:xfrm>
            <a:off x="220699" y="3058701"/>
            <a:ext cx="7992841" cy="1325564"/>
          </a:xfrm>
          <a:prstGeom prst="verticalScroll">
            <a:avLst>
              <a:gd name="adj" fmla="val 15719"/>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Information flow property checks whether a secret can influence the value of attacker observable signals</a:t>
            </a:r>
          </a:p>
        </p:txBody>
      </p:sp>
    </p:spTree>
    <p:custDataLst>
      <p:tags r:id="rId1"/>
    </p:custDataLst>
    <p:extLst>
      <p:ext uri="{BB962C8B-B14F-4D97-AF65-F5344CB8AC3E}">
        <p14:creationId xmlns:p14="http://schemas.microsoft.com/office/powerpoint/2010/main" val="57083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wipe(up)">
                                      <p:cBhvr>
                                        <p:cTn id="11" dur="2000"/>
                                        <p:tgtEl>
                                          <p:spTgt spid="2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A315B-7D22-CE1A-E56C-226FFF065FFC}"/>
              </a:ext>
            </a:extLst>
          </p:cNvPr>
          <p:cNvSpPr>
            <a:spLocks noGrp="1"/>
          </p:cNvSpPr>
          <p:nvPr>
            <p:ph type="title"/>
          </p:nvPr>
        </p:nvSpPr>
        <p:spPr/>
        <p:txBody>
          <a:bodyPr/>
          <a:lstStyle/>
          <a:p>
            <a:r>
              <a:rPr lang="en-US"/>
              <a:t>Taint Analysis</a:t>
            </a:r>
          </a:p>
        </p:txBody>
      </p:sp>
      <p:sp>
        <p:nvSpPr>
          <p:cNvPr id="5" name="Slide Number Placeholder 4">
            <a:extLst>
              <a:ext uri="{FF2B5EF4-FFF2-40B4-BE49-F238E27FC236}">
                <a16:creationId xmlns:a16="http://schemas.microsoft.com/office/drawing/2014/main" id="{283DD0F1-F7CD-4C31-D2DA-B739CFDCE3A1}"/>
              </a:ext>
            </a:extLst>
          </p:cNvPr>
          <p:cNvSpPr>
            <a:spLocks noGrp="1"/>
          </p:cNvSpPr>
          <p:nvPr>
            <p:ph type="sldNum" sz="quarter" idx="12"/>
          </p:nvPr>
        </p:nvSpPr>
        <p:spPr/>
        <p:txBody>
          <a:bodyPr/>
          <a:lstStyle/>
          <a:p>
            <a:fld id="{B0512EA2-30EC-4E42-9D99-67A89FA603D9}" type="slidenum">
              <a:rPr lang="en-US" smtClean="0"/>
              <a:pPr/>
              <a:t>4</a:t>
            </a:fld>
            <a:endParaRPr lang="en-US"/>
          </a:p>
        </p:txBody>
      </p:sp>
      <p:grpSp>
        <p:nvGrpSpPr>
          <p:cNvPr id="65" name="Group 64">
            <a:extLst>
              <a:ext uri="{FF2B5EF4-FFF2-40B4-BE49-F238E27FC236}">
                <a16:creationId xmlns:a16="http://schemas.microsoft.com/office/drawing/2014/main" id="{5902C464-3CF6-FACF-1724-F9ED8A96ADD0}"/>
              </a:ext>
            </a:extLst>
          </p:cNvPr>
          <p:cNvGrpSpPr/>
          <p:nvPr/>
        </p:nvGrpSpPr>
        <p:grpSpPr>
          <a:xfrm>
            <a:off x="6354421" y="1168354"/>
            <a:ext cx="2650922" cy="1059848"/>
            <a:chOff x="5987842" y="1402450"/>
            <a:chExt cx="2650922" cy="1059848"/>
          </a:xfrm>
        </p:grpSpPr>
        <p:sp>
          <p:nvSpPr>
            <p:cNvPr id="66" name="Rectangle 65">
              <a:extLst>
                <a:ext uri="{FF2B5EF4-FFF2-40B4-BE49-F238E27FC236}">
                  <a16:creationId xmlns:a16="http://schemas.microsoft.com/office/drawing/2014/main" id="{69FD1240-161C-9724-3CDE-A8EB81C40665}"/>
                </a:ext>
              </a:extLst>
            </p:cNvPr>
            <p:cNvSpPr/>
            <p:nvPr/>
          </p:nvSpPr>
          <p:spPr>
            <a:xfrm>
              <a:off x="8181640" y="2005098"/>
              <a:ext cx="457124" cy="457200"/>
            </a:xfrm>
            <a:prstGeom prst="rect">
              <a:avLst/>
            </a:prstGeom>
            <a:noFill/>
            <a:ln w="44450">
              <a:solidFill>
                <a:srgbClr val="0070C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FF0000"/>
                  </a:solidFill>
                </a:rPr>
                <a:t>1</a:t>
              </a:r>
            </a:p>
          </p:txBody>
        </p:sp>
        <p:sp>
          <p:nvSpPr>
            <p:cNvPr id="67" name="Line Callout 2 (Accent Bar) 66">
              <a:extLst>
                <a:ext uri="{FF2B5EF4-FFF2-40B4-BE49-F238E27FC236}">
                  <a16:creationId xmlns:a16="http://schemas.microsoft.com/office/drawing/2014/main" id="{D7BED946-FDBC-0630-EC45-5711EE155EFB}"/>
                </a:ext>
              </a:extLst>
            </p:cNvPr>
            <p:cNvSpPr/>
            <p:nvPr/>
          </p:nvSpPr>
          <p:spPr>
            <a:xfrm flipH="1">
              <a:off x="5987842" y="1402450"/>
              <a:ext cx="1490004" cy="542779"/>
            </a:xfrm>
            <a:prstGeom prst="accentCallout2">
              <a:avLst/>
            </a:prstGeom>
            <a:solidFill>
              <a:schemeClr val="accent1">
                <a:lumMod val="20000"/>
                <a:lumOff val="80000"/>
              </a:schemeClr>
            </a:solidFill>
            <a:ln w="254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0070C0"/>
                  </a:solidFill>
                </a:rPr>
                <a:t>Taint Bits</a:t>
              </a:r>
            </a:p>
          </p:txBody>
        </p:sp>
      </p:grpSp>
      <p:sp>
        <p:nvSpPr>
          <p:cNvPr id="68" name="Line Callout 2 (Accent Bar) 67">
            <a:extLst>
              <a:ext uri="{FF2B5EF4-FFF2-40B4-BE49-F238E27FC236}">
                <a16:creationId xmlns:a16="http://schemas.microsoft.com/office/drawing/2014/main" id="{AE8C2DA7-4A30-0DCC-9579-AC8EC3D1CCF4}"/>
              </a:ext>
            </a:extLst>
          </p:cNvPr>
          <p:cNvSpPr/>
          <p:nvPr/>
        </p:nvSpPr>
        <p:spPr>
          <a:xfrm flipH="1">
            <a:off x="5181600" y="2181347"/>
            <a:ext cx="2269588" cy="1181685"/>
          </a:xfrm>
          <a:prstGeom prst="accentCallout2">
            <a:avLst/>
          </a:prstGeom>
          <a:solidFill>
            <a:schemeClr val="accent1">
              <a:lumMod val="20000"/>
              <a:lumOff val="80000"/>
            </a:schemeClr>
          </a:solidFill>
          <a:ln w="254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0070C0"/>
                </a:solidFill>
              </a:rPr>
              <a:t>Taint Propagation Logic</a:t>
            </a:r>
          </a:p>
        </p:txBody>
      </p:sp>
      <p:sp>
        <p:nvSpPr>
          <p:cNvPr id="70" name="Rectangle 69">
            <a:extLst>
              <a:ext uri="{FF2B5EF4-FFF2-40B4-BE49-F238E27FC236}">
                <a16:creationId xmlns:a16="http://schemas.microsoft.com/office/drawing/2014/main" id="{EBD888E6-5B93-CF13-2372-F0681E01CB3B}"/>
              </a:ext>
            </a:extLst>
          </p:cNvPr>
          <p:cNvSpPr/>
          <p:nvPr/>
        </p:nvSpPr>
        <p:spPr>
          <a:xfrm>
            <a:off x="7617111" y="5708375"/>
            <a:ext cx="457124" cy="457200"/>
          </a:xfrm>
          <a:prstGeom prst="rect">
            <a:avLst/>
          </a:prstGeom>
          <a:noFill/>
          <a:ln w="44450">
            <a:solidFill>
              <a:srgbClr val="0070C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0070C0"/>
                </a:solidFill>
              </a:rPr>
              <a:t>?</a:t>
            </a:r>
          </a:p>
        </p:txBody>
      </p:sp>
      <p:sp>
        <p:nvSpPr>
          <p:cNvPr id="71" name="Line Callout 2 (Accent Bar) 70">
            <a:extLst>
              <a:ext uri="{FF2B5EF4-FFF2-40B4-BE49-F238E27FC236}">
                <a16:creationId xmlns:a16="http://schemas.microsoft.com/office/drawing/2014/main" id="{ABE37A28-4870-65F2-1A4E-D1CC8FAEC46E}"/>
              </a:ext>
            </a:extLst>
          </p:cNvPr>
          <p:cNvSpPr/>
          <p:nvPr/>
        </p:nvSpPr>
        <p:spPr>
          <a:xfrm flipH="1">
            <a:off x="4283750" y="5182838"/>
            <a:ext cx="2257865" cy="548640"/>
          </a:xfrm>
          <a:prstGeom prst="accentCallout2">
            <a:avLst/>
          </a:prstGeom>
          <a:solidFill>
            <a:schemeClr val="accent1">
              <a:lumMod val="20000"/>
              <a:lumOff val="80000"/>
            </a:schemeClr>
          </a:solidFill>
          <a:ln w="254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2400">
                <a:solidFill>
                  <a:srgbClr val="0070C0"/>
                </a:solidFill>
              </a:rPr>
              <a:t>Output Taint</a:t>
            </a:r>
            <a:endParaRPr lang="en-US"/>
          </a:p>
        </p:txBody>
      </p:sp>
      <p:sp>
        <p:nvSpPr>
          <p:cNvPr id="21" name="Rectangle 20">
            <a:extLst>
              <a:ext uri="{FF2B5EF4-FFF2-40B4-BE49-F238E27FC236}">
                <a16:creationId xmlns:a16="http://schemas.microsoft.com/office/drawing/2014/main" id="{5E7BFAE4-BD4E-FB5C-3B50-4F4F6318EA6A}"/>
              </a:ext>
            </a:extLst>
          </p:cNvPr>
          <p:cNvSpPr/>
          <p:nvPr/>
        </p:nvSpPr>
        <p:spPr>
          <a:xfrm>
            <a:off x="9084822" y="1763160"/>
            <a:ext cx="1097280" cy="457200"/>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FF0000"/>
                </a:solidFill>
              </a:rPr>
              <a:t>secret</a:t>
            </a:r>
          </a:p>
        </p:txBody>
      </p:sp>
      <p:grpSp>
        <p:nvGrpSpPr>
          <p:cNvPr id="22" name="Group 21">
            <a:extLst>
              <a:ext uri="{FF2B5EF4-FFF2-40B4-BE49-F238E27FC236}">
                <a16:creationId xmlns:a16="http://schemas.microsoft.com/office/drawing/2014/main" id="{200A9B15-9C1E-29D5-ECAF-54F742342B81}"/>
              </a:ext>
            </a:extLst>
          </p:cNvPr>
          <p:cNvGrpSpPr/>
          <p:nvPr/>
        </p:nvGrpSpPr>
        <p:grpSpPr>
          <a:xfrm>
            <a:off x="8373438" y="2861400"/>
            <a:ext cx="3625432" cy="2581542"/>
            <a:chOff x="8393850" y="2638717"/>
            <a:chExt cx="3625432" cy="2581542"/>
          </a:xfrm>
        </p:grpSpPr>
        <p:sp>
          <p:nvSpPr>
            <p:cNvPr id="24" name="Cloud 23">
              <a:extLst>
                <a:ext uri="{FF2B5EF4-FFF2-40B4-BE49-F238E27FC236}">
                  <a16:creationId xmlns:a16="http://schemas.microsoft.com/office/drawing/2014/main" id="{A2F1C979-C18F-0FC1-49EE-D6ECC223D4C3}"/>
                </a:ext>
              </a:extLst>
            </p:cNvPr>
            <p:cNvSpPr/>
            <p:nvPr/>
          </p:nvSpPr>
          <p:spPr>
            <a:xfrm>
              <a:off x="8393850" y="2638717"/>
              <a:ext cx="3625432" cy="2581542"/>
            </a:xfrm>
            <a:prstGeom prst="cloud">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2296EE50-FBB9-B8C7-8BD1-FA87B99149AD}"/>
                </a:ext>
              </a:extLst>
            </p:cNvPr>
            <p:cNvSpPr txBox="1"/>
            <p:nvPr/>
          </p:nvSpPr>
          <p:spPr>
            <a:xfrm>
              <a:off x="10073100" y="2798038"/>
              <a:ext cx="1486304" cy="830997"/>
            </a:xfrm>
            <a:prstGeom prst="rect">
              <a:avLst/>
            </a:prstGeom>
            <a:noFill/>
          </p:spPr>
          <p:txBody>
            <a:bodyPr wrap="none" rtlCol="0">
              <a:spAutoFit/>
            </a:bodyPr>
            <a:lstStyle/>
            <a:p>
              <a:pPr algn="r"/>
              <a:r>
                <a:rPr lang="en-US" sz="2400"/>
                <a:t>Gates /</a:t>
              </a:r>
            </a:p>
            <a:p>
              <a:pPr algn="r"/>
              <a:r>
                <a:rPr lang="en-US" sz="2400"/>
                <a:t>Registers</a:t>
              </a:r>
            </a:p>
          </p:txBody>
        </p:sp>
      </p:grpSp>
      <p:sp>
        <p:nvSpPr>
          <p:cNvPr id="38" name="Freeform 37">
            <a:extLst>
              <a:ext uri="{FF2B5EF4-FFF2-40B4-BE49-F238E27FC236}">
                <a16:creationId xmlns:a16="http://schemas.microsoft.com/office/drawing/2014/main" id="{ECFFC0CA-8582-C8CF-FB91-91A0E109555A}"/>
              </a:ext>
            </a:extLst>
          </p:cNvPr>
          <p:cNvSpPr/>
          <p:nvPr/>
        </p:nvSpPr>
        <p:spPr>
          <a:xfrm>
            <a:off x="9111108" y="2227658"/>
            <a:ext cx="522262" cy="1662084"/>
          </a:xfrm>
          <a:custGeom>
            <a:avLst/>
            <a:gdLst>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812082 w 812082"/>
              <a:gd name="csY0" fmla="*/ 0 h 2786231"/>
              <a:gd name="csX1" fmla="*/ 381777 w 812082"/>
              <a:gd name="csY1" fmla="*/ 1355464 h 2786231"/>
              <a:gd name="csX2" fmla="*/ 16017 w 812082"/>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430305 w 430305"/>
              <a:gd name="csY0" fmla="*/ 0 h 1355464"/>
              <a:gd name="csX1" fmla="*/ 0 w 430305"/>
              <a:gd name="csY1" fmla="*/ 1355464 h 1355464"/>
            </a:gdLst>
            <a:ahLst/>
            <a:cxnLst>
              <a:cxn ang="0">
                <a:pos x="csX0" y="csY0"/>
              </a:cxn>
              <a:cxn ang="0">
                <a:pos x="csX1" y="csY1"/>
              </a:cxn>
            </a:cxnLst>
            <a:rect l="l" t="t" r="r" b="b"/>
            <a:pathLst>
              <a:path w="430305" h="1355464">
                <a:moveTo>
                  <a:pt x="430305" y="0"/>
                </a:moveTo>
                <a:cubicBezTo>
                  <a:pt x="405204" y="591671"/>
                  <a:pt x="315558" y="880334"/>
                  <a:pt x="0" y="1355464"/>
                </a:cubicBezTo>
              </a:path>
            </a:pathLst>
          </a:custGeom>
          <a:noFill/>
          <a:ln w="50800">
            <a:solidFill>
              <a:srgbClr val="FF0000"/>
            </a:solidFill>
            <a:tailEnd type="none" w="lg"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38">
            <a:extLst>
              <a:ext uri="{FF2B5EF4-FFF2-40B4-BE49-F238E27FC236}">
                <a16:creationId xmlns:a16="http://schemas.microsoft.com/office/drawing/2014/main" id="{772C7EB9-E690-C811-D165-6E8994DACE14}"/>
              </a:ext>
            </a:extLst>
          </p:cNvPr>
          <p:cNvSpPr/>
          <p:nvPr/>
        </p:nvSpPr>
        <p:spPr>
          <a:xfrm>
            <a:off x="8667183" y="3889053"/>
            <a:ext cx="443924" cy="1754422"/>
          </a:xfrm>
          <a:custGeom>
            <a:avLst/>
            <a:gdLst>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812082 w 812082"/>
              <a:gd name="csY0" fmla="*/ 0 h 2786231"/>
              <a:gd name="csX1" fmla="*/ 381777 w 812082"/>
              <a:gd name="csY1" fmla="*/ 1355464 h 2786231"/>
              <a:gd name="csX2" fmla="*/ 16017 w 812082"/>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365760 w 365760"/>
              <a:gd name="csY0" fmla="*/ 0 h 1430767"/>
              <a:gd name="csX1" fmla="*/ 0 w 365760"/>
              <a:gd name="csY1" fmla="*/ 1430767 h 1430767"/>
            </a:gdLst>
            <a:ahLst/>
            <a:cxnLst>
              <a:cxn ang="0">
                <a:pos x="csX0" y="csY0"/>
              </a:cxn>
              <a:cxn ang="0">
                <a:pos x="csX1" y="csY1"/>
              </a:cxn>
            </a:cxnLst>
            <a:rect l="l" t="t" r="r" b="b"/>
            <a:pathLst>
              <a:path w="365760" h="1430767">
                <a:moveTo>
                  <a:pt x="365760" y="0"/>
                </a:moveTo>
                <a:cubicBezTo>
                  <a:pt x="50202" y="475130"/>
                  <a:pt x="25102" y="781722"/>
                  <a:pt x="0" y="1430767"/>
                </a:cubicBezTo>
              </a:path>
            </a:pathLst>
          </a:custGeom>
          <a:noFill/>
          <a:ln w="50800">
            <a:solidFill>
              <a:srgbClr val="FF0000"/>
            </a:solidFill>
            <a:prstDash val="dash"/>
            <a:tailEnd type="arrow" w="lg"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2" name="Group 81">
            <a:extLst>
              <a:ext uri="{FF2B5EF4-FFF2-40B4-BE49-F238E27FC236}">
                <a16:creationId xmlns:a16="http://schemas.microsoft.com/office/drawing/2014/main" id="{6EA65CCF-19D6-B9BB-7922-398E244E77AD}"/>
              </a:ext>
            </a:extLst>
          </p:cNvPr>
          <p:cNvGrpSpPr/>
          <p:nvPr/>
        </p:nvGrpSpPr>
        <p:grpSpPr>
          <a:xfrm>
            <a:off x="7957080" y="1150912"/>
            <a:ext cx="3661786" cy="1716216"/>
            <a:chOff x="7957080" y="1150912"/>
            <a:chExt cx="3661786" cy="1716216"/>
          </a:xfrm>
        </p:grpSpPr>
        <p:grpSp>
          <p:nvGrpSpPr>
            <p:cNvPr id="44" name="Group 43">
              <a:extLst>
                <a:ext uri="{FF2B5EF4-FFF2-40B4-BE49-F238E27FC236}">
                  <a16:creationId xmlns:a16="http://schemas.microsoft.com/office/drawing/2014/main" id="{962DD7DC-59E0-A325-E60A-8A1CFF2AECF8}"/>
                </a:ext>
              </a:extLst>
            </p:cNvPr>
            <p:cNvGrpSpPr/>
            <p:nvPr/>
          </p:nvGrpSpPr>
          <p:grpSpPr>
            <a:xfrm>
              <a:off x="10521586" y="1151935"/>
              <a:ext cx="1097280" cy="1715193"/>
              <a:chOff x="10532716" y="1233490"/>
              <a:chExt cx="1097280" cy="1715193"/>
            </a:xfrm>
          </p:grpSpPr>
          <p:sp>
            <p:nvSpPr>
              <p:cNvPr id="40" name="Rectangle 39">
                <a:extLst>
                  <a:ext uri="{FF2B5EF4-FFF2-40B4-BE49-F238E27FC236}">
                    <a16:creationId xmlns:a16="http://schemas.microsoft.com/office/drawing/2014/main" id="{984060B4-8807-8567-2AE5-6D88AF9D97DE}"/>
                  </a:ext>
                </a:extLst>
              </p:cNvPr>
              <p:cNvSpPr/>
              <p:nvPr/>
            </p:nvSpPr>
            <p:spPr>
              <a:xfrm>
                <a:off x="10532716" y="1233490"/>
                <a:ext cx="1097280" cy="457200"/>
              </a:xfrm>
              <a:prstGeom prst="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00B050"/>
                    </a:solidFill>
                  </a:rPr>
                  <a:t>public</a:t>
                </a:r>
              </a:p>
            </p:txBody>
          </p:sp>
          <p:cxnSp>
            <p:nvCxnSpPr>
              <p:cNvPr id="42" name="Straight Arrow Connector 41">
                <a:extLst>
                  <a:ext uri="{FF2B5EF4-FFF2-40B4-BE49-F238E27FC236}">
                    <a16:creationId xmlns:a16="http://schemas.microsoft.com/office/drawing/2014/main" id="{5361399D-6B37-7D65-FEB9-64B47C1765EB}"/>
                  </a:ext>
                </a:extLst>
              </p:cNvPr>
              <p:cNvCxnSpPr>
                <a:cxnSpLocks/>
                <a:stCxn id="40" idx="2"/>
              </p:cNvCxnSpPr>
              <p:nvPr/>
            </p:nvCxnSpPr>
            <p:spPr>
              <a:xfrm>
                <a:off x="11081356" y="1690690"/>
                <a:ext cx="0" cy="1257993"/>
              </a:xfrm>
              <a:prstGeom prst="straightConnector1">
                <a:avLst/>
              </a:prstGeom>
              <a:ln w="508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50" name="Straight Connector 49">
              <a:extLst>
                <a:ext uri="{FF2B5EF4-FFF2-40B4-BE49-F238E27FC236}">
                  <a16:creationId xmlns:a16="http://schemas.microsoft.com/office/drawing/2014/main" id="{A0DC277F-9500-AE90-66A2-E44BBABD9CF6}"/>
                </a:ext>
              </a:extLst>
            </p:cNvPr>
            <p:cNvCxnSpPr>
              <a:cxnSpLocks/>
            </p:cNvCxnSpPr>
            <p:nvPr/>
          </p:nvCxnSpPr>
          <p:spPr>
            <a:xfrm flipH="1">
              <a:off x="7957080" y="1233467"/>
              <a:ext cx="2113192" cy="47221"/>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51" name="Rectangle 50">
              <a:extLst>
                <a:ext uri="{FF2B5EF4-FFF2-40B4-BE49-F238E27FC236}">
                  <a16:creationId xmlns:a16="http://schemas.microsoft.com/office/drawing/2014/main" id="{8FFF2C6B-56AC-55C5-1F7A-ABE914D8485A}"/>
                </a:ext>
              </a:extLst>
            </p:cNvPr>
            <p:cNvSpPr/>
            <p:nvPr/>
          </p:nvSpPr>
          <p:spPr>
            <a:xfrm>
              <a:off x="9984983" y="1150912"/>
              <a:ext cx="457124" cy="457200"/>
            </a:xfrm>
            <a:prstGeom prst="rect">
              <a:avLst/>
            </a:prstGeom>
            <a:noFill/>
            <a:ln w="44450">
              <a:solidFill>
                <a:srgbClr val="0070C0"/>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rgbClr val="00B050"/>
                  </a:solidFill>
                </a:rPr>
                <a:t>0</a:t>
              </a:r>
            </a:p>
          </p:txBody>
        </p:sp>
      </p:grpSp>
      <p:grpSp>
        <p:nvGrpSpPr>
          <p:cNvPr id="85" name="Group 84">
            <a:extLst>
              <a:ext uri="{FF2B5EF4-FFF2-40B4-BE49-F238E27FC236}">
                <a16:creationId xmlns:a16="http://schemas.microsoft.com/office/drawing/2014/main" id="{90977A60-C720-7AC8-26A2-FC0527E3D793}"/>
              </a:ext>
            </a:extLst>
          </p:cNvPr>
          <p:cNvGrpSpPr/>
          <p:nvPr/>
        </p:nvGrpSpPr>
        <p:grpSpPr>
          <a:xfrm>
            <a:off x="7845673" y="1613043"/>
            <a:ext cx="2419918" cy="4039041"/>
            <a:chOff x="7845673" y="1613043"/>
            <a:chExt cx="2419918" cy="4039041"/>
          </a:xfrm>
        </p:grpSpPr>
        <p:sp>
          <p:nvSpPr>
            <p:cNvPr id="58" name="Freeform 57">
              <a:extLst>
                <a:ext uri="{FF2B5EF4-FFF2-40B4-BE49-F238E27FC236}">
                  <a16:creationId xmlns:a16="http://schemas.microsoft.com/office/drawing/2014/main" id="{00D13306-1BC4-9AC9-9EF6-942D53949FA9}"/>
                </a:ext>
              </a:extLst>
            </p:cNvPr>
            <p:cNvSpPr/>
            <p:nvPr/>
          </p:nvSpPr>
          <p:spPr>
            <a:xfrm>
              <a:off x="7845673" y="2232228"/>
              <a:ext cx="956998" cy="3419856"/>
            </a:xfrm>
            <a:custGeom>
              <a:avLst/>
              <a:gdLst>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 name="csX0" fmla="*/ 812082 w 812082"/>
                <a:gd name="csY0" fmla="*/ 0 h 2786231"/>
                <a:gd name="csX1" fmla="*/ 381777 w 812082"/>
                <a:gd name="csY1" fmla="*/ 1355464 h 2786231"/>
                <a:gd name="csX2" fmla="*/ 16017 w 812082"/>
                <a:gd name="csY2" fmla="*/ 2786231 h 2786231"/>
                <a:gd name="csX0" fmla="*/ 796065 w 796065"/>
                <a:gd name="csY0" fmla="*/ 0 h 2786231"/>
                <a:gd name="csX1" fmla="*/ 365760 w 796065"/>
                <a:gd name="csY1" fmla="*/ 1355464 h 2786231"/>
                <a:gd name="csX2" fmla="*/ 0 w 796065"/>
                <a:gd name="csY2" fmla="*/ 2786231 h 2786231"/>
                <a:gd name="csX0" fmla="*/ 796065 w 796065"/>
                <a:gd name="csY0" fmla="*/ 0 h 2786231"/>
                <a:gd name="csX1" fmla="*/ 365760 w 796065"/>
                <a:gd name="csY1" fmla="*/ 1355464 h 2786231"/>
                <a:gd name="csX2" fmla="*/ 0 w 796065"/>
                <a:gd name="csY2" fmla="*/ 2786231 h 2786231"/>
              </a:gdLst>
              <a:ahLst/>
              <a:cxnLst>
                <a:cxn ang="0">
                  <a:pos x="csX0" y="csY0"/>
                </a:cxn>
                <a:cxn ang="0">
                  <a:pos x="csX1" y="csY1"/>
                </a:cxn>
                <a:cxn ang="0">
                  <a:pos x="csX2" y="csY2"/>
                </a:cxn>
              </a:cxnLst>
              <a:rect l="l" t="t" r="r" b="b"/>
              <a:pathLst>
                <a:path w="796065" h="2786231">
                  <a:moveTo>
                    <a:pt x="796065" y="0"/>
                  </a:moveTo>
                  <a:cubicBezTo>
                    <a:pt x="770964" y="591671"/>
                    <a:pt x="681318" y="880334"/>
                    <a:pt x="365760" y="1355464"/>
                  </a:cubicBezTo>
                  <a:cubicBezTo>
                    <a:pt x="50202" y="1830594"/>
                    <a:pt x="25102" y="2137186"/>
                    <a:pt x="0" y="2786231"/>
                  </a:cubicBezTo>
                </a:path>
              </a:pathLst>
            </a:custGeom>
            <a:noFill/>
            <a:ln w="50800">
              <a:solidFill>
                <a:srgbClr val="0070C0"/>
              </a:solidFill>
              <a:tailEnd type="arrow" w="lg" len="lg"/>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Freeform 80">
              <a:extLst>
                <a:ext uri="{FF2B5EF4-FFF2-40B4-BE49-F238E27FC236}">
                  <a16:creationId xmlns:a16="http://schemas.microsoft.com/office/drawing/2014/main" id="{7A35582F-5E85-7F1A-ECD6-667DB90C6B6C}"/>
                </a:ext>
              </a:extLst>
            </p:cNvPr>
            <p:cNvSpPr/>
            <p:nvPr/>
          </p:nvSpPr>
          <p:spPr>
            <a:xfrm>
              <a:off x="8578922" y="1613043"/>
              <a:ext cx="1686669" cy="1787703"/>
            </a:xfrm>
            <a:custGeom>
              <a:avLst/>
              <a:gdLst>
                <a:gd name="csX0" fmla="*/ 1654140 w 1668413"/>
                <a:gd name="csY0" fmla="*/ 0 h 1787703"/>
                <a:gd name="csX1" fmla="*/ 1428108 w 1668413"/>
                <a:gd name="csY1" fmla="*/ 1284269 h 1787703"/>
                <a:gd name="csX2" fmla="*/ 0 w 1668413"/>
                <a:gd name="csY2" fmla="*/ 1787703 h 1787703"/>
                <a:gd name="csX0" fmla="*/ 1654140 w 1695352"/>
                <a:gd name="csY0" fmla="*/ 0 h 1787703"/>
                <a:gd name="csX1" fmla="*/ 1510302 w 1695352"/>
                <a:gd name="csY1" fmla="*/ 1006866 h 1787703"/>
                <a:gd name="csX2" fmla="*/ 0 w 1695352"/>
                <a:gd name="csY2" fmla="*/ 1787703 h 1787703"/>
                <a:gd name="csX0" fmla="*/ 1654140 w 1662360"/>
                <a:gd name="csY0" fmla="*/ 0 h 1787703"/>
                <a:gd name="csX1" fmla="*/ 1387012 w 1662360"/>
                <a:gd name="csY1" fmla="*/ 1068511 h 1787703"/>
                <a:gd name="csX2" fmla="*/ 0 w 1662360"/>
                <a:gd name="csY2" fmla="*/ 1787703 h 1787703"/>
                <a:gd name="csX0" fmla="*/ 1654140 w 1686669"/>
                <a:gd name="csY0" fmla="*/ 0 h 1787703"/>
                <a:gd name="csX1" fmla="*/ 1489753 w 1686669"/>
                <a:gd name="csY1" fmla="*/ 1068511 h 1787703"/>
                <a:gd name="csX2" fmla="*/ 0 w 1686669"/>
                <a:gd name="csY2" fmla="*/ 1787703 h 1787703"/>
              </a:gdLst>
              <a:ahLst/>
              <a:cxnLst>
                <a:cxn ang="0">
                  <a:pos x="csX0" y="csY0"/>
                </a:cxn>
                <a:cxn ang="0">
                  <a:pos x="csX1" y="csY1"/>
                </a:cxn>
                <a:cxn ang="0">
                  <a:pos x="csX2" y="csY2"/>
                </a:cxn>
              </a:cxnLst>
              <a:rect l="l" t="t" r="r" b="b"/>
              <a:pathLst>
                <a:path w="1686669" h="1787703">
                  <a:moveTo>
                    <a:pt x="1654140" y="0"/>
                  </a:moveTo>
                  <a:cubicBezTo>
                    <a:pt x="1678969" y="493159"/>
                    <a:pt x="1765443" y="770561"/>
                    <a:pt x="1489753" y="1068511"/>
                  </a:cubicBezTo>
                  <a:cubicBezTo>
                    <a:pt x="1214063" y="1366462"/>
                    <a:pt x="303088" y="1703797"/>
                    <a:pt x="0" y="1787703"/>
                  </a:cubicBezTo>
                </a:path>
              </a:pathLst>
            </a:custGeom>
            <a:noFill/>
            <a:ln w="508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Vertical Scroll 9">
            <a:extLst>
              <a:ext uri="{FF2B5EF4-FFF2-40B4-BE49-F238E27FC236}">
                <a16:creationId xmlns:a16="http://schemas.microsoft.com/office/drawing/2014/main" id="{10B47E6C-AC4E-843C-08E7-1E5693BD9EC7}"/>
              </a:ext>
            </a:extLst>
          </p:cNvPr>
          <p:cNvSpPr/>
          <p:nvPr/>
        </p:nvSpPr>
        <p:spPr>
          <a:xfrm>
            <a:off x="758898" y="1876441"/>
            <a:ext cx="3203502" cy="3227679"/>
          </a:xfrm>
          <a:prstGeom prst="verticalScroll">
            <a:avLst>
              <a:gd name="adj" fmla="val 7394"/>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rPr>
              <a:t>Taint analysis over-approximates information flow</a:t>
            </a:r>
          </a:p>
        </p:txBody>
      </p:sp>
      <p:grpSp>
        <p:nvGrpSpPr>
          <p:cNvPr id="11" name="Group 10">
            <a:extLst>
              <a:ext uri="{FF2B5EF4-FFF2-40B4-BE49-F238E27FC236}">
                <a16:creationId xmlns:a16="http://schemas.microsoft.com/office/drawing/2014/main" id="{446AB445-87CD-8C9A-0EA6-F5BB8D5C1CC2}"/>
              </a:ext>
            </a:extLst>
          </p:cNvPr>
          <p:cNvGrpSpPr>
            <a:grpSpLocks noChangeAspect="1"/>
          </p:cNvGrpSpPr>
          <p:nvPr/>
        </p:nvGrpSpPr>
        <p:grpSpPr>
          <a:xfrm>
            <a:off x="9147705" y="3364168"/>
            <a:ext cx="411428" cy="833137"/>
            <a:chOff x="4985571" y="3599477"/>
            <a:chExt cx="301038" cy="609600"/>
          </a:xfrm>
        </p:grpSpPr>
        <p:sp>
          <p:nvSpPr>
            <p:cNvPr id="12" name="Graphic 43">
              <a:extLst>
                <a:ext uri="{FF2B5EF4-FFF2-40B4-BE49-F238E27FC236}">
                  <a16:creationId xmlns:a16="http://schemas.microsoft.com/office/drawing/2014/main" id="{CCAD2B00-C882-56C4-093C-3D9162CF6EEA}"/>
                </a:ext>
              </a:extLst>
            </p:cNvPr>
            <p:cNvSpPr>
              <a:spLocks noChangeAspect="1"/>
            </p:cNvSpPr>
            <p:nvPr/>
          </p:nvSpPr>
          <p:spPr>
            <a:xfrm rot="5400000">
              <a:off x="4953209" y="3755182"/>
              <a:ext cx="365761" cy="301038"/>
            </a:xfrm>
            <a:custGeom>
              <a:avLst/>
              <a:gdLst>
                <a:gd name="csX0" fmla="*/ 166688 w 285750"/>
                <a:gd name="csY0" fmla="*/ 235185 h 235185"/>
                <a:gd name="csX1" fmla="*/ 285750 w 285750"/>
                <a:gd name="csY1" fmla="*/ 117593 h 235185"/>
                <a:gd name="csX2" fmla="*/ 166688 w 285750"/>
                <a:gd name="csY2" fmla="*/ 0 h 235185"/>
                <a:gd name="csX3" fmla="*/ 0 w 285750"/>
                <a:gd name="csY3" fmla="*/ 0 h 235185"/>
                <a:gd name="csX4" fmla="*/ 0 w 285750"/>
                <a:gd name="csY4" fmla="*/ 235185 h 235185"/>
                <a:gd name="csX5" fmla="*/ 166688 w 285750"/>
                <a:gd name="csY5" fmla="*/ 235185 h 235185"/>
              </a:gdLst>
              <a:ahLst/>
              <a:cxnLst>
                <a:cxn ang="0">
                  <a:pos x="csX0" y="csY0"/>
                </a:cxn>
                <a:cxn ang="0">
                  <a:pos x="csX1" y="csY1"/>
                </a:cxn>
                <a:cxn ang="0">
                  <a:pos x="csX2" y="csY2"/>
                </a:cxn>
                <a:cxn ang="0">
                  <a:pos x="csX3" y="csY3"/>
                </a:cxn>
                <a:cxn ang="0">
                  <a:pos x="csX4" y="csY4"/>
                </a:cxn>
                <a:cxn ang="0">
                  <a:pos x="csX5" y="csY5"/>
                </a:cxn>
              </a:cxnLst>
              <a:rect l="l" t="t" r="r" b="b"/>
              <a:pathLst>
                <a:path w="285750" h="235185">
                  <a:moveTo>
                    <a:pt x="166688" y="235185"/>
                  </a:moveTo>
                  <a:cubicBezTo>
                    <a:pt x="232444" y="235185"/>
                    <a:pt x="285750" y="182538"/>
                    <a:pt x="285750" y="117593"/>
                  </a:cubicBezTo>
                  <a:cubicBezTo>
                    <a:pt x="285750" y="52648"/>
                    <a:pt x="232444" y="0"/>
                    <a:pt x="166688" y="0"/>
                  </a:cubicBezTo>
                  <a:lnTo>
                    <a:pt x="0" y="0"/>
                  </a:lnTo>
                  <a:lnTo>
                    <a:pt x="0" y="235185"/>
                  </a:lnTo>
                  <a:lnTo>
                    <a:pt x="166688" y="235185"/>
                  </a:lnTo>
                  <a:close/>
                </a:path>
              </a:pathLst>
            </a:custGeom>
            <a:noFill/>
            <a:ln w="31750" cap="flat">
              <a:solidFill>
                <a:srgbClr val="000000"/>
              </a:solidFill>
              <a:prstDash val="solid"/>
              <a:miter/>
            </a:ln>
          </p:spPr>
          <p:txBody>
            <a:bodyPr/>
            <a:lstStyle/>
            <a:p>
              <a:endParaRPr lang="en-US"/>
            </a:p>
          </p:txBody>
        </p:sp>
        <p:cxnSp>
          <p:nvCxnSpPr>
            <p:cNvPr id="13" name="Straight Arrow Connector 12">
              <a:extLst>
                <a:ext uri="{FF2B5EF4-FFF2-40B4-BE49-F238E27FC236}">
                  <a16:creationId xmlns:a16="http://schemas.microsoft.com/office/drawing/2014/main" id="{5A7A5CDB-AA71-ED5E-C889-ABF79A4C7707}"/>
                </a:ext>
              </a:extLst>
            </p:cNvPr>
            <p:cNvCxnSpPr>
              <a:cxnSpLocks/>
            </p:cNvCxnSpPr>
            <p:nvPr/>
          </p:nvCxnSpPr>
          <p:spPr>
            <a:xfrm>
              <a:off x="5035903"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67080AD5-32D9-C6FA-A5C5-E6920439EA6A}"/>
                </a:ext>
              </a:extLst>
            </p:cNvPr>
            <p:cNvCxnSpPr>
              <a:cxnSpLocks/>
            </p:cNvCxnSpPr>
            <p:nvPr/>
          </p:nvCxnSpPr>
          <p:spPr>
            <a:xfrm>
              <a:off x="5223932"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08037331-C6C3-9619-C1AA-0CE52B7F1C3E}"/>
                </a:ext>
              </a:extLst>
            </p:cNvPr>
            <p:cNvCxnSpPr>
              <a:cxnSpLocks/>
              <a:stCxn id="12" idx="1"/>
            </p:cNvCxnSpPr>
            <p:nvPr/>
          </p:nvCxnSpPr>
          <p:spPr>
            <a:xfrm>
              <a:off x="5136089" y="4088582"/>
              <a:ext cx="0" cy="120495"/>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D645FC65-9282-75F8-48F3-DA0357D459B2}"/>
              </a:ext>
            </a:extLst>
          </p:cNvPr>
          <p:cNvGrpSpPr>
            <a:grpSpLocks noChangeAspect="1"/>
          </p:cNvGrpSpPr>
          <p:nvPr/>
        </p:nvGrpSpPr>
        <p:grpSpPr>
          <a:xfrm>
            <a:off x="9869808" y="4175139"/>
            <a:ext cx="365760" cy="635237"/>
            <a:chOff x="10372125" y="3352800"/>
            <a:chExt cx="655130" cy="1137802"/>
          </a:xfrm>
        </p:grpSpPr>
        <p:sp>
          <p:nvSpPr>
            <p:cNvPr id="17" name="Graphic 77">
              <a:extLst>
                <a:ext uri="{FF2B5EF4-FFF2-40B4-BE49-F238E27FC236}">
                  <a16:creationId xmlns:a16="http://schemas.microsoft.com/office/drawing/2014/main" id="{C56407EB-4255-F46C-1C16-EC83647A7B61}"/>
                </a:ext>
              </a:extLst>
            </p:cNvPr>
            <p:cNvSpPr/>
            <p:nvPr/>
          </p:nvSpPr>
          <p:spPr>
            <a:xfrm rot="5400000">
              <a:off x="10335728" y="3579697"/>
              <a:ext cx="727923" cy="655130"/>
            </a:xfrm>
            <a:custGeom>
              <a:avLst/>
              <a:gdLst>
                <a:gd name="csX0" fmla="*/ 0 w 571500"/>
                <a:gd name="csY0" fmla="*/ 0 h 514350"/>
                <a:gd name="csX1" fmla="*/ 0 w 571500"/>
                <a:gd name="csY1" fmla="*/ 514350 h 514350"/>
                <a:gd name="csX2" fmla="*/ 571500 w 571500"/>
                <a:gd name="csY2" fmla="*/ 257175 h 514350"/>
                <a:gd name="csX3" fmla="*/ 0 w 571500"/>
                <a:gd name="csY3" fmla="*/ 0 h 514350"/>
              </a:gdLst>
              <a:ahLst/>
              <a:cxnLst>
                <a:cxn ang="0">
                  <a:pos x="csX0" y="csY0"/>
                </a:cxn>
                <a:cxn ang="0">
                  <a:pos x="csX1" y="csY1"/>
                </a:cxn>
                <a:cxn ang="0">
                  <a:pos x="csX2" y="csY2"/>
                </a:cxn>
                <a:cxn ang="0">
                  <a:pos x="csX3" y="csY3"/>
                </a:cxn>
              </a:cxnLst>
              <a:rect l="l" t="t" r="r" b="b"/>
              <a:pathLst>
                <a:path w="571500" h="514350">
                  <a:moveTo>
                    <a:pt x="0" y="0"/>
                  </a:moveTo>
                  <a:cubicBezTo>
                    <a:pt x="81721" y="200867"/>
                    <a:pt x="81547" y="313483"/>
                    <a:pt x="0" y="514350"/>
                  </a:cubicBezTo>
                  <a:cubicBezTo>
                    <a:pt x="311728" y="514350"/>
                    <a:pt x="415636" y="462915"/>
                    <a:pt x="571500" y="257175"/>
                  </a:cubicBezTo>
                  <a:cubicBezTo>
                    <a:pt x="415636" y="51435"/>
                    <a:pt x="259772" y="0"/>
                    <a:pt x="0" y="0"/>
                  </a:cubicBezTo>
                  <a:close/>
                </a:path>
              </a:pathLst>
            </a:custGeom>
            <a:noFill/>
            <a:ln w="31750" cap="flat">
              <a:solidFill>
                <a:schemeClr val="tx1"/>
              </a:solidFill>
              <a:prstDash val="solid"/>
              <a:miter/>
            </a:ln>
          </p:spPr>
          <p:txBody>
            <a:bodyPr/>
            <a:lstStyle/>
            <a:p>
              <a:endParaRPr lang="en-US"/>
            </a:p>
          </p:txBody>
        </p:sp>
        <p:cxnSp>
          <p:nvCxnSpPr>
            <p:cNvPr id="18" name="Straight Arrow Connector 17">
              <a:extLst>
                <a:ext uri="{FF2B5EF4-FFF2-40B4-BE49-F238E27FC236}">
                  <a16:creationId xmlns:a16="http://schemas.microsoft.com/office/drawing/2014/main" id="{FC75CD65-F063-2482-3A43-62D6EC24896D}"/>
                </a:ext>
              </a:extLst>
            </p:cNvPr>
            <p:cNvCxnSpPr>
              <a:cxnSpLocks/>
            </p:cNvCxnSpPr>
            <p:nvPr/>
          </p:nvCxnSpPr>
          <p:spPr>
            <a:xfrm>
              <a:off x="10698070" y="4262002"/>
              <a:ext cx="0" cy="228600"/>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0845CA31-E1CE-000B-D183-6A7187F562C1}"/>
                </a:ext>
              </a:extLst>
            </p:cNvPr>
            <p:cNvCxnSpPr>
              <a:cxnSpLocks/>
            </p:cNvCxnSpPr>
            <p:nvPr/>
          </p:nvCxnSpPr>
          <p:spPr>
            <a:xfrm>
              <a:off x="10522940" y="3352800"/>
              <a:ext cx="0" cy="252629"/>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0" name="Straight Arrow Connector 19">
              <a:extLst>
                <a:ext uri="{FF2B5EF4-FFF2-40B4-BE49-F238E27FC236}">
                  <a16:creationId xmlns:a16="http://schemas.microsoft.com/office/drawing/2014/main" id="{F0749C70-20E7-774C-70C3-DAB167D08A30}"/>
                </a:ext>
              </a:extLst>
            </p:cNvPr>
            <p:cNvCxnSpPr>
              <a:cxnSpLocks/>
            </p:cNvCxnSpPr>
            <p:nvPr/>
          </p:nvCxnSpPr>
          <p:spPr>
            <a:xfrm>
              <a:off x="10872342" y="3352800"/>
              <a:ext cx="0" cy="252632"/>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grpSp>
    </p:spTree>
    <p:custDataLst>
      <p:tags r:id="rId1"/>
    </p:custDataLst>
    <p:extLst>
      <p:ext uri="{BB962C8B-B14F-4D97-AF65-F5344CB8AC3E}">
        <p14:creationId xmlns:p14="http://schemas.microsoft.com/office/powerpoint/2010/main" val="3889955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85"/>
                                        </p:tgtEl>
                                        <p:attrNameLst>
                                          <p:attrName>style.visibility</p:attrName>
                                        </p:attrNameLst>
                                      </p:cBhvr>
                                      <p:to>
                                        <p:strVal val="visible"/>
                                      </p:to>
                                    </p:set>
                                    <p:animEffect transition="in" filter="wipe(up)">
                                      <p:cBhvr>
                                        <p:cTn id="15" dur="2000"/>
                                        <p:tgtEl>
                                          <p:spTgt spid="85"/>
                                        </p:tgtEl>
                                      </p:cBhvr>
                                    </p:animEffect>
                                  </p:childTnLst>
                                </p:cTn>
                              </p:par>
                              <p:par>
                                <p:cTn id="16" presetID="1" presetClass="entr" presetSubtype="0" fill="hold" grpId="0" nodeType="withEffect">
                                  <p:stCondLst>
                                    <p:cond delay="750"/>
                                  </p:stCondLst>
                                  <p:childTnLst>
                                    <p:set>
                                      <p:cBhvr>
                                        <p:cTn id="17" dur="1" fill="hold">
                                          <p:stCondLst>
                                            <p:cond delay="0"/>
                                          </p:stCondLst>
                                        </p:cTn>
                                        <p:tgtEl>
                                          <p:spTgt spid="68"/>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71"/>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7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P spid="70" grpId="0" animBg="1"/>
      <p:bldP spid="71"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FF9BA1FC-9F33-9792-EA64-23AD54A99782}"/>
              </a:ext>
            </a:extLst>
          </p:cNvPr>
          <p:cNvGrpSpPr/>
          <p:nvPr/>
        </p:nvGrpSpPr>
        <p:grpSpPr>
          <a:xfrm>
            <a:off x="2472556" y="5288683"/>
            <a:ext cx="6876529" cy="1112117"/>
            <a:chOff x="2757023" y="5179666"/>
            <a:chExt cx="6876529" cy="1112117"/>
          </a:xfrm>
        </p:grpSpPr>
        <p:sp>
          <p:nvSpPr>
            <p:cNvPr id="6" name="Right Arrow 5">
              <a:extLst>
                <a:ext uri="{FF2B5EF4-FFF2-40B4-BE49-F238E27FC236}">
                  <a16:creationId xmlns:a16="http://schemas.microsoft.com/office/drawing/2014/main" id="{EE1FF0FF-70A1-875B-B148-99D80EFEC0E4}"/>
                </a:ext>
              </a:extLst>
            </p:cNvPr>
            <p:cNvSpPr/>
            <p:nvPr/>
          </p:nvSpPr>
          <p:spPr>
            <a:xfrm>
              <a:off x="3561589" y="5179666"/>
              <a:ext cx="5029200" cy="274320"/>
            </a:xfrm>
            <a:prstGeom prst="rightArrow">
              <a:avLst/>
            </a:prstGeom>
            <a:gradFill flip="none" rotWithShape="1">
              <a:gsLst>
                <a:gs pos="0">
                  <a:schemeClr val="accent1">
                    <a:lumMod val="20000"/>
                    <a:lumOff val="80000"/>
                  </a:schemeClr>
                </a:gs>
                <a:gs pos="100000">
                  <a:schemeClr val="accent1">
                    <a:lumMod val="75000"/>
                  </a:schemeClr>
                </a:gs>
              </a:gsLst>
              <a:lin ang="0" scaled="1"/>
              <a:tileRect/>
            </a:gra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7" name="TextBox 6">
              <a:extLst>
                <a:ext uri="{FF2B5EF4-FFF2-40B4-BE49-F238E27FC236}">
                  <a16:creationId xmlns:a16="http://schemas.microsoft.com/office/drawing/2014/main" id="{CA02436C-2F83-DF60-9A4D-A87469EE6CA5}"/>
                </a:ext>
              </a:extLst>
            </p:cNvPr>
            <p:cNvSpPr txBox="1"/>
            <p:nvPr/>
          </p:nvSpPr>
          <p:spPr>
            <a:xfrm>
              <a:off x="2757023" y="5355299"/>
              <a:ext cx="1632817" cy="7078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defTabSz="914400" hangingPunct="0"/>
              <a:r>
                <a:rPr lang="en-US" sz="2000">
                  <a:solidFill>
                    <a:schemeClr val="accent1">
                      <a:lumMod val="60000"/>
                      <a:lumOff val="40000"/>
                    </a:schemeClr>
                  </a:solidFill>
                  <a:latin typeface="Arial" panose="020B0604020202020204" pitchFamily="34" charset="0"/>
                  <a:ea typeface="Abadi MT Std"/>
                  <a:cs typeface="Arial" panose="020B0604020202020204" pitchFamily="34" charset="0"/>
                  <a:sym typeface="Abadi MT Std"/>
                </a:rPr>
                <a:t>low-overhead</a:t>
              </a:r>
            </a:p>
            <a:p>
              <a:pPr defTabSz="914400" hangingPunct="0"/>
              <a:r>
                <a:rPr lang="en-US" sz="2000">
                  <a:solidFill>
                    <a:schemeClr val="accent1">
                      <a:lumMod val="60000"/>
                      <a:lumOff val="40000"/>
                    </a:schemeClr>
                  </a:solidFill>
                  <a:latin typeface="Arial" panose="020B0604020202020204" pitchFamily="34" charset="0"/>
                  <a:ea typeface="Abadi MT Std"/>
                  <a:cs typeface="Arial" panose="020B0604020202020204" pitchFamily="34" charset="0"/>
                  <a:sym typeface="Abadi MT Std"/>
                </a:rPr>
                <a:t>low-precision</a:t>
              </a:r>
            </a:p>
          </p:txBody>
        </p:sp>
        <p:sp>
          <p:nvSpPr>
            <p:cNvPr id="8" name="TextBox 7">
              <a:extLst>
                <a:ext uri="{FF2B5EF4-FFF2-40B4-BE49-F238E27FC236}">
                  <a16:creationId xmlns:a16="http://schemas.microsoft.com/office/drawing/2014/main" id="{E3ADE378-C373-B2DE-B2BD-A614510B653E}"/>
                </a:ext>
              </a:extLst>
            </p:cNvPr>
            <p:cNvSpPr txBox="1"/>
            <p:nvPr/>
          </p:nvSpPr>
          <p:spPr>
            <a:xfrm>
              <a:off x="7901349" y="5355299"/>
              <a:ext cx="1732203" cy="7078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defTabSz="914400" hangingPunct="0"/>
              <a:r>
                <a:rPr lang="en-US" sz="2000">
                  <a:solidFill>
                    <a:schemeClr val="accent1">
                      <a:lumMod val="75000"/>
                    </a:schemeClr>
                  </a:solidFill>
                  <a:latin typeface="Arial" panose="020B0604020202020204" pitchFamily="34" charset="0"/>
                  <a:cs typeface="Arial" panose="020B0604020202020204" pitchFamily="34" charset="0"/>
                </a:rPr>
                <a:t>high-overhead</a:t>
              </a:r>
            </a:p>
            <a:p>
              <a:pPr defTabSz="914400" hangingPunct="0"/>
              <a:r>
                <a:rPr lang="en-US" sz="2000">
                  <a:solidFill>
                    <a:schemeClr val="accent1">
                      <a:lumMod val="75000"/>
                    </a:schemeClr>
                  </a:solidFill>
                  <a:latin typeface="Arial" panose="020B0604020202020204" pitchFamily="34" charset="0"/>
                  <a:ea typeface="Abadi MT Std"/>
                  <a:cs typeface="Arial" panose="020B0604020202020204" pitchFamily="34" charset="0"/>
                  <a:sym typeface="Abadi MT Std"/>
                </a:rPr>
                <a:t>high-precision</a:t>
              </a:r>
            </a:p>
          </p:txBody>
        </p:sp>
        <p:sp>
          <p:nvSpPr>
            <p:cNvPr id="33" name="TextBox 32">
              <a:extLst>
                <a:ext uri="{FF2B5EF4-FFF2-40B4-BE49-F238E27FC236}">
                  <a16:creationId xmlns:a16="http://schemas.microsoft.com/office/drawing/2014/main" id="{0910E1B4-DE39-4452-149B-852F05BAAEA8}"/>
                </a:ext>
              </a:extLst>
            </p:cNvPr>
            <p:cNvSpPr txBox="1"/>
            <p:nvPr/>
          </p:nvSpPr>
          <p:spPr>
            <a:xfrm>
              <a:off x="4540434" y="5891675"/>
              <a:ext cx="2843084"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solidFill>
                    <a:schemeClr val="accent1">
                      <a:lumMod val="75000"/>
                    </a:schemeClr>
                  </a:solidFill>
                  <a:effectLst/>
                  <a:uFillTx/>
                  <a:latin typeface="Arial" panose="020B0604020202020204" pitchFamily="34" charset="0"/>
                  <a:cs typeface="Arial" panose="020B0604020202020204" pitchFamily="34" charset="0"/>
                  <a:sym typeface="Abadi MT Std"/>
                </a:rPr>
                <a:t>Different Taint Schemes</a:t>
              </a:r>
            </a:p>
          </p:txBody>
        </p:sp>
      </p:grpSp>
      <p:sp>
        <p:nvSpPr>
          <p:cNvPr id="2" name="Title 1">
            <a:extLst>
              <a:ext uri="{FF2B5EF4-FFF2-40B4-BE49-F238E27FC236}">
                <a16:creationId xmlns:a16="http://schemas.microsoft.com/office/drawing/2014/main" id="{E17E5E2E-8092-B020-4367-95EA5A628511}"/>
              </a:ext>
            </a:extLst>
          </p:cNvPr>
          <p:cNvSpPr>
            <a:spLocks noGrp="1"/>
          </p:cNvSpPr>
          <p:nvPr>
            <p:ph type="title"/>
          </p:nvPr>
        </p:nvSpPr>
        <p:spPr/>
        <p:txBody>
          <a:bodyPr/>
          <a:lstStyle/>
          <a:p>
            <a:r>
              <a:rPr lang="en-US"/>
              <a:t>Overview</a:t>
            </a:r>
          </a:p>
        </p:txBody>
      </p:sp>
      <p:sp>
        <p:nvSpPr>
          <p:cNvPr id="4" name="Slide Number Placeholder 3">
            <a:extLst>
              <a:ext uri="{FF2B5EF4-FFF2-40B4-BE49-F238E27FC236}">
                <a16:creationId xmlns:a16="http://schemas.microsoft.com/office/drawing/2014/main" id="{ED2FF605-2277-3C2B-DA75-BA469E4BD2FB}"/>
              </a:ext>
            </a:extLst>
          </p:cNvPr>
          <p:cNvSpPr>
            <a:spLocks noGrp="1"/>
          </p:cNvSpPr>
          <p:nvPr>
            <p:ph type="sldNum" sz="quarter" idx="12"/>
          </p:nvPr>
        </p:nvSpPr>
        <p:spPr/>
        <p:txBody>
          <a:bodyPr/>
          <a:lstStyle/>
          <a:p>
            <a:fld id="{B0512EA2-30EC-4E42-9D99-67A89FA603D9}" type="slidenum">
              <a:rPr lang="en-US" smtClean="0"/>
              <a:pPr/>
              <a:t>5</a:t>
            </a:fld>
            <a:endParaRPr lang="en-US"/>
          </a:p>
        </p:txBody>
      </p:sp>
      <p:grpSp>
        <p:nvGrpSpPr>
          <p:cNvPr id="13" name="Group 12">
            <a:extLst>
              <a:ext uri="{FF2B5EF4-FFF2-40B4-BE49-F238E27FC236}">
                <a16:creationId xmlns:a16="http://schemas.microsoft.com/office/drawing/2014/main" id="{325038AC-D3C1-A120-849D-AD7EDBF5E22F}"/>
              </a:ext>
            </a:extLst>
          </p:cNvPr>
          <p:cNvGrpSpPr/>
          <p:nvPr/>
        </p:nvGrpSpPr>
        <p:grpSpPr>
          <a:xfrm>
            <a:off x="5431069" y="5121706"/>
            <a:ext cx="2056864" cy="782076"/>
            <a:chOff x="5805357" y="4342238"/>
            <a:chExt cx="2056864" cy="782076"/>
          </a:xfrm>
        </p:grpSpPr>
        <p:sp>
          <p:nvSpPr>
            <p:cNvPr id="11" name="TextBox 10">
              <a:extLst>
                <a:ext uri="{FF2B5EF4-FFF2-40B4-BE49-F238E27FC236}">
                  <a16:creationId xmlns:a16="http://schemas.microsoft.com/office/drawing/2014/main" id="{EA01BDE3-8A3B-EFC5-5B05-CBD5C0C846CF}"/>
                </a:ext>
              </a:extLst>
            </p:cNvPr>
            <p:cNvSpPr txBox="1"/>
            <p:nvPr/>
          </p:nvSpPr>
          <p:spPr>
            <a:xfrm>
              <a:off x="5805357" y="4724206"/>
              <a:ext cx="2056864"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solidFill>
                    <a:srgbClr val="FF0000"/>
                  </a:solidFill>
                  <a:effectLst/>
                  <a:uFillTx/>
                  <a:latin typeface="Arial" panose="020B0604020202020204" pitchFamily="34" charset="0"/>
                  <a:ea typeface="Abadi MT Std"/>
                  <a:cs typeface="Arial" panose="020B0604020202020204" pitchFamily="34" charset="0"/>
                  <a:sym typeface="Abadi MT Std"/>
                </a:rPr>
                <a:t>Simple &amp; Precise</a:t>
              </a:r>
            </a:p>
          </p:txBody>
        </p:sp>
        <p:sp>
          <p:nvSpPr>
            <p:cNvPr id="12" name="5-Point Star 10">
              <a:extLst>
                <a:ext uri="{FF2B5EF4-FFF2-40B4-BE49-F238E27FC236}">
                  <a16:creationId xmlns:a16="http://schemas.microsoft.com/office/drawing/2014/main" id="{0F33633D-9370-60FE-ECF4-DB2F001AF807}"/>
                </a:ext>
              </a:extLst>
            </p:cNvPr>
            <p:cNvSpPr/>
            <p:nvPr/>
          </p:nvSpPr>
          <p:spPr>
            <a:xfrm>
              <a:off x="6580715" y="4342238"/>
              <a:ext cx="457200" cy="457200"/>
            </a:xfrm>
            <a:prstGeom prst="star5">
              <a:avLst/>
            </a:prstGeom>
            <a:solidFill>
              <a:srgbClr val="FF00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grpSp>
        <p:nvGrpSpPr>
          <p:cNvPr id="10" name="Group 9">
            <a:extLst>
              <a:ext uri="{FF2B5EF4-FFF2-40B4-BE49-F238E27FC236}">
                <a16:creationId xmlns:a16="http://schemas.microsoft.com/office/drawing/2014/main" id="{A46DFE32-4017-DE0F-DF80-33C145490853}"/>
              </a:ext>
            </a:extLst>
          </p:cNvPr>
          <p:cNvGrpSpPr/>
          <p:nvPr/>
        </p:nvGrpSpPr>
        <p:grpSpPr>
          <a:xfrm>
            <a:off x="3277122" y="3718004"/>
            <a:ext cx="3258311" cy="1977944"/>
            <a:chOff x="3561589" y="3608987"/>
            <a:chExt cx="3258311" cy="1977944"/>
          </a:xfrm>
        </p:grpSpPr>
        <p:sp>
          <p:nvSpPr>
            <p:cNvPr id="15" name="Circular Arrow 11">
              <a:extLst>
                <a:ext uri="{FF2B5EF4-FFF2-40B4-BE49-F238E27FC236}">
                  <a16:creationId xmlns:a16="http://schemas.microsoft.com/office/drawing/2014/main" id="{771699E9-FF10-7BC6-F56F-8F26493CF701}"/>
                </a:ext>
              </a:extLst>
            </p:cNvPr>
            <p:cNvSpPr/>
            <p:nvPr/>
          </p:nvSpPr>
          <p:spPr>
            <a:xfrm>
              <a:off x="5538874" y="4489651"/>
              <a:ext cx="1195073" cy="1097280"/>
            </a:xfrm>
            <a:prstGeom prst="circularArrow">
              <a:avLst>
                <a:gd name="adj1" fmla="val 5568"/>
                <a:gd name="adj2" fmla="val 1142319"/>
                <a:gd name="adj3" fmla="val 20593923"/>
                <a:gd name="adj4" fmla="val 10800000"/>
                <a:gd name="adj5" fmla="val 12500"/>
              </a:avLst>
            </a:prstGeom>
            <a:solidFill>
              <a:schemeClr val="accent1">
                <a:lumMod val="75000"/>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21" name="Oval 20">
              <a:extLst>
                <a:ext uri="{FF2B5EF4-FFF2-40B4-BE49-F238E27FC236}">
                  <a16:creationId xmlns:a16="http://schemas.microsoft.com/office/drawing/2014/main" id="{A17EF4E9-D25C-BFEB-68AE-1D1443EEE360}"/>
                </a:ext>
              </a:extLst>
            </p:cNvPr>
            <p:cNvSpPr/>
            <p:nvPr/>
          </p:nvSpPr>
          <p:spPr>
            <a:xfrm>
              <a:off x="4366589" y="5085457"/>
              <a:ext cx="274320" cy="274320"/>
            </a:xfrm>
            <a:prstGeom prst="ellipse">
              <a:avLst/>
            </a:prstGeom>
            <a:solidFill>
              <a:srgbClr val="FF0000">
                <a:alpha val="49976"/>
              </a:srgb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22" name="Down Arrow 17">
              <a:extLst>
                <a:ext uri="{FF2B5EF4-FFF2-40B4-BE49-F238E27FC236}">
                  <a16:creationId xmlns:a16="http://schemas.microsoft.com/office/drawing/2014/main" id="{9B36511A-5B7B-37FC-5D12-9B5652E191EE}"/>
                </a:ext>
              </a:extLst>
            </p:cNvPr>
            <p:cNvSpPr/>
            <p:nvPr/>
          </p:nvSpPr>
          <p:spPr>
            <a:xfrm rot="20336495">
              <a:off x="4275391" y="4400531"/>
              <a:ext cx="182880" cy="634522"/>
            </a:xfrm>
            <a:prstGeom prst="downArrow">
              <a:avLst>
                <a:gd name="adj1" fmla="val 30537"/>
                <a:gd name="adj2" fmla="val 54593"/>
              </a:avLst>
            </a:prstGeom>
            <a:solidFill>
              <a:schemeClr val="accent1">
                <a:lumMod val="75000"/>
                <a:alpha val="54914"/>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25" name="TextBox 24">
              <a:extLst>
                <a:ext uri="{FF2B5EF4-FFF2-40B4-BE49-F238E27FC236}">
                  <a16:creationId xmlns:a16="http://schemas.microsoft.com/office/drawing/2014/main" id="{E27A730A-F643-4D81-412F-D72A995D6F00}"/>
                </a:ext>
              </a:extLst>
            </p:cNvPr>
            <p:cNvSpPr txBox="1"/>
            <p:nvPr/>
          </p:nvSpPr>
          <p:spPr>
            <a:xfrm>
              <a:off x="4256121" y="3857834"/>
              <a:ext cx="2563779" cy="400110"/>
            </a:xfrm>
            <a:prstGeom prst="rect">
              <a:avLst/>
            </a:prstGeom>
            <a:noFill/>
          </p:spPr>
          <p:txBody>
            <a:bodyPr wrap="none" rtlCol="0">
              <a:spAutoFit/>
            </a:bodyPr>
            <a:lstStyle/>
            <a:p>
              <a:r>
                <a:rPr lang="en-US" sz="2000">
                  <a:solidFill>
                    <a:schemeClr val="accent1">
                      <a:lumMod val="75000"/>
                      <a:alpha val="83252"/>
                    </a:schemeClr>
                  </a:solidFill>
                  <a:latin typeface="Arial" panose="020B0604020202020204" pitchFamily="34" charset="0"/>
                  <a:cs typeface="Arial" panose="020B0604020202020204" pitchFamily="34" charset="0"/>
                </a:rPr>
                <a:t>Automated Algorithm</a:t>
              </a:r>
            </a:p>
          </p:txBody>
        </p:sp>
        <p:grpSp>
          <p:nvGrpSpPr>
            <p:cNvPr id="29" name="Content Placeholder 23" descr="Gears with solid fill">
              <a:extLst>
                <a:ext uri="{FF2B5EF4-FFF2-40B4-BE49-F238E27FC236}">
                  <a16:creationId xmlns:a16="http://schemas.microsoft.com/office/drawing/2014/main" id="{E302CC58-9094-5076-2011-4285C224305D}"/>
                </a:ext>
              </a:extLst>
            </p:cNvPr>
            <p:cNvGrpSpPr/>
            <p:nvPr/>
          </p:nvGrpSpPr>
          <p:grpSpPr>
            <a:xfrm>
              <a:off x="3768810" y="3608987"/>
              <a:ext cx="621030" cy="751522"/>
              <a:chOff x="3695018" y="3367764"/>
              <a:chExt cx="621030" cy="751522"/>
            </a:xfrm>
            <a:solidFill>
              <a:srgbClr val="000000"/>
            </a:solidFill>
          </p:grpSpPr>
          <p:sp>
            <p:nvSpPr>
              <p:cNvPr id="27" name="Freeform 22">
                <a:extLst>
                  <a:ext uri="{FF2B5EF4-FFF2-40B4-BE49-F238E27FC236}">
                    <a16:creationId xmlns:a16="http://schemas.microsoft.com/office/drawing/2014/main" id="{6A29EE26-2095-778F-6858-1BFA9A33E57E}"/>
                  </a:ext>
                </a:extLst>
              </p:cNvPr>
              <p:cNvSpPr/>
              <p:nvPr/>
            </p:nvSpPr>
            <p:spPr>
              <a:xfrm>
                <a:off x="3910284" y="3367764"/>
                <a:ext cx="405764" cy="404812"/>
              </a:xfrm>
              <a:custGeom>
                <a:avLst/>
                <a:gdLst>
                  <a:gd name="connsiteX0" fmla="*/ 202883 w 405764"/>
                  <a:gd name="connsiteY0" fmla="*/ 274320 h 404812"/>
                  <a:gd name="connsiteX1" fmla="*/ 131445 w 405764"/>
                  <a:gd name="connsiteY1" fmla="*/ 202883 h 404812"/>
                  <a:gd name="connsiteX2" fmla="*/ 202883 w 405764"/>
                  <a:gd name="connsiteY2" fmla="*/ 131445 h 404812"/>
                  <a:gd name="connsiteX3" fmla="*/ 274320 w 405764"/>
                  <a:gd name="connsiteY3" fmla="*/ 202883 h 404812"/>
                  <a:gd name="connsiteX4" fmla="*/ 202883 w 405764"/>
                  <a:gd name="connsiteY4" fmla="*/ 274320 h 404812"/>
                  <a:gd name="connsiteX5" fmla="*/ 363855 w 405764"/>
                  <a:gd name="connsiteY5" fmla="*/ 158115 h 404812"/>
                  <a:gd name="connsiteX6" fmla="*/ 348615 w 405764"/>
                  <a:gd name="connsiteY6" fmla="*/ 120968 h 404812"/>
                  <a:gd name="connsiteX7" fmla="*/ 363855 w 405764"/>
                  <a:gd name="connsiteY7" fmla="*/ 76200 h 404812"/>
                  <a:gd name="connsiteX8" fmla="*/ 329565 w 405764"/>
                  <a:gd name="connsiteY8" fmla="*/ 41910 h 404812"/>
                  <a:gd name="connsiteX9" fmla="*/ 284798 w 405764"/>
                  <a:gd name="connsiteY9" fmla="*/ 57150 h 404812"/>
                  <a:gd name="connsiteX10" fmla="*/ 247650 w 405764"/>
                  <a:gd name="connsiteY10" fmla="*/ 41910 h 404812"/>
                  <a:gd name="connsiteX11" fmla="*/ 226695 w 405764"/>
                  <a:gd name="connsiteY11" fmla="*/ 0 h 404812"/>
                  <a:gd name="connsiteX12" fmla="*/ 179070 w 405764"/>
                  <a:gd name="connsiteY12" fmla="*/ 0 h 404812"/>
                  <a:gd name="connsiteX13" fmla="*/ 158115 w 405764"/>
                  <a:gd name="connsiteY13" fmla="*/ 41910 h 404812"/>
                  <a:gd name="connsiteX14" fmla="*/ 120968 w 405764"/>
                  <a:gd name="connsiteY14" fmla="*/ 57150 h 404812"/>
                  <a:gd name="connsiteX15" fmla="*/ 76200 w 405764"/>
                  <a:gd name="connsiteY15" fmla="*/ 41910 h 404812"/>
                  <a:gd name="connsiteX16" fmla="*/ 41910 w 405764"/>
                  <a:gd name="connsiteY16" fmla="*/ 76200 h 404812"/>
                  <a:gd name="connsiteX17" fmla="*/ 57150 w 405764"/>
                  <a:gd name="connsiteY17" fmla="*/ 120968 h 404812"/>
                  <a:gd name="connsiteX18" fmla="*/ 41910 w 405764"/>
                  <a:gd name="connsiteY18" fmla="*/ 158115 h 404812"/>
                  <a:gd name="connsiteX19" fmla="*/ 0 w 405764"/>
                  <a:gd name="connsiteY19" fmla="*/ 179070 h 404812"/>
                  <a:gd name="connsiteX20" fmla="*/ 0 w 405764"/>
                  <a:gd name="connsiteY20" fmla="*/ 226695 h 404812"/>
                  <a:gd name="connsiteX21" fmla="*/ 41910 w 405764"/>
                  <a:gd name="connsiteY21" fmla="*/ 247650 h 404812"/>
                  <a:gd name="connsiteX22" fmla="*/ 57150 w 405764"/>
                  <a:gd name="connsiteY22" fmla="*/ 284798 h 404812"/>
                  <a:gd name="connsiteX23" fmla="*/ 41910 w 405764"/>
                  <a:gd name="connsiteY23" fmla="*/ 329565 h 404812"/>
                  <a:gd name="connsiteX24" fmla="*/ 75248 w 405764"/>
                  <a:gd name="connsiteY24" fmla="*/ 362903 h 404812"/>
                  <a:gd name="connsiteX25" fmla="*/ 120015 w 405764"/>
                  <a:gd name="connsiteY25" fmla="*/ 347663 h 404812"/>
                  <a:gd name="connsiteX26" fmla="*/ 157163 w 405764"/>
                  <a:gd name="connsiteY26" fmla="*/ 362903 h 404812"/>
                  <a:gd name="connsiteX27" fmla="*/ 178118 w 405764"/>
                  <a:gd name="connsiteY27" fmla="*/ 404813 h 404812"/>
                  <a:gd name="connsiteX28" fmla="*/ 225743 w 405764"/>
                  <a:gd name="connsiteY28" fmla="*/ 404813 h 404812"/>
                  <a:gd name="connsiteX29" fmla="*/ 246698 w 405764"/>
                  <a:gd name="connsiteY29" fmla="*/ 362903 h 404812"/>
                  <a:gd name="connsiteX30" fmla="*/ 283845 w 405764"/>
                  <a:gd name="connsiteY30" fmla="*/ 347663 h 404812"/>
                  <a:gd name="connsiteX31" fmla="*/ 328613 w 405764"/>
                  <a:gd name="connsiteY31" fmla="*/ 362903 h 404812"/>
                  <a:gd name="connsiteX32" fmla="*/ 362903 w 405764"/>
                  <a:gd name="connsiteY32" fmla="*/ 329565 h 404812"/>
                  <a:gd name="connsiteX33" fmla="*/ 347663 w 405764"/>
                  <a:gd name="connsiteY33" fmla="*/ 284798 h 404812"/>
                  <a:gd name="connsiteX34" fmla="*/ 363855 w 405764"/>
                  <a:gd name="connsiteY34" fmla="*/ 247650 h 404812"/>
                  <a:gd name="connsiteX35" fmla="*/ 405765 w 405764"/>
                  <a:gd name="connsiteY35" fmla="*/ 226695 h 404812"/>
                  <a:gd name="connsiteX36" fmla="*/ 405765 w 405764"/>
                  <a:gd name="connsiteY36" fmla="*/ 179070 h 404812"/>
                  <a:gd name="connsiteX37" fmla="*/ 363855 w 405764"/>
                  <a:gd name="connsiteY37" fmla="*/ 158115 h 40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05764" h="404812">
                    <a:moveTo>
                      <a:pt x="202883" y="274320"/>
                    </a:moveTo>
                    <a:cubicBezTo>
                      <a:pt x="162877" y="274320"/>
                      <a:pt x="131445" y="241935"/>
                      <a:pt x="131445" y="202883"/>
                    </a:cubicBezTo>
                    <a:cubicBezTo>
                      <a:pt x="131445" y="163830"/>
                      <a:pt x="163830" y="131445"/>
                      <a:pt x="202883" y="131445"/>
                    </a:cubicBezTo>
                    <a:cubicBezTo>
                      <a:pt x="242888" y="131445"/>
                      <a:pt x="274320" y="163830"/>
                      <a:pt x="274320" y="202883"/>
                    </a:cubicBezTo>
                    <a:cubicBezTo>
                      <a:pt x="274320" y="241935"/>
                      <a:pt x="241935" y="274320"/>
                      <a:pt x="202883" y="274320"/>
                    </a:cubicBezTo>
                    <a:close/>
                    <a:moveTo>
                      <a:pt x="363855" y="158115"/>
                    </a:moveTo>
                    <a:cubicBezTo>
                      <a:pt x="360045" y="144780"/>
                      <a:pt x="355283" y="132398"/>
                      <a:pt x="348615" y="120968"/>
                    </a:cubicBezTo>
                    <a:lnTo>
                      <a:pt x="363855" y="76200"/>
                    </a:lnTo>
                    <a:lnTo>
                      <a:pt x="329565" y="41910"/>
                    </a:lnTo>
                    <a:lnTo>
                      <a:pt x="284798" y="57150"/>
                    </a:lnTo>
                    <a:cubicBezTo>
                      <a:pt x="273367" y="50483"/>
                      <a:pt x="260985" y="45720"/>
                      <a:pt x="247650" y="41910"/>
                    </a:cubicBezTo>
                    <a:lnTo>
                      <a:pt x="226695" y="0"/>
                    </a:lnTo>
                    <a:lnTo>
                      <a:pt x="179070" y="0"/>
                    </a:lnTo>
                    <a:lnTo>
                      <a:pt x="158115" y="41910"/>
                    </a:lnTo>
                    <a:cubicBezTo>
                      <a:pt x="144780" y="45720"/>
                      <a:pt x="132398" y="50483"/>
                      <a:pt x="120968" y="57150"/>
                    </a:cubicBezTo>
                    <a:lnTo>
                      <a:pt x="76200" y="41910"/>
                    </a:lnTo>
                    <a:lnTo>
                      <a:pt x="41910" y="76200"/>
                    </a:lnTo>
                    <a:lnTo>
                      <a:pt x="57150" y="120968"/>
                    </a:lnTo>
                    <a:cubicBezTo>
                      <a:pt x="50482" y="132398"/>
                      <a:pt x="45720" y="144780"/>
                      <a:pt x="41910" y="158115"/>
                    </a:cubicBezTo>
                    <a:lnTo>
                      <a:pt x="0" y="179070"/>
                    </a:lnTo>
                    <a:lnTo>
                      <a:pt x="0" y="226695"/>
                    </a:lnTo>
                    <a:lnTo>
                      <a:pt x="41910" y="247650"/>
                    </a:lnTo>
                    <a:cubicBezTo>
                      <a:pt x="45720" y="260985"/>
                      <a:pt x="50482" y="273368"/>
                      <a:pt x="57150" y="284798"/>
                    </a:cubicBezTo>
                    <a:lnTo>
                      <a:pt x="41910" y="329565"/>
                    </a:lnTo>
                    <a:lnTo>
                      <a:pt x="75248" y="362903"/>
                    </a:lnTo>
                    <a:lnTo>
                      <a:pt x="120015" y="347663"/>
                    </a:lnTo>
                    <a:cubicBezTo>
                      <a:pt x="131445" y="354330"/>
                      <a:pt x="143827" y="359093"/>
                      <a:pt x="157163" y="362903"/>
                    </a:cubicBezTo>
                    <a:lnTo>
                      <a:pt x="178118" y="404813"/>
                    </a:lnTo>
                    <a:lnTo>
                      <a:pt x="225743" y="404813"/>
                    </a:lnTo>
                    <a:lnTo>
                      <a:pt x="246698" y="362903"/>
                    </a:lnTo>
                    <a:cubicBezTo>
                      <a:pt x="260033" y="359093"/>
                      <a:pt x="272415" y="354330"/>
                      <a:pt x="283845" y="347663"/>
                    </a:cubicBezTo>
                    <a:lnTo>
                      <a:pt x="328613" y="362903"/>
                    </a:lnTo>
                    <a:lnTo>
                      <a:pt x="362903" y="329565"/>
                    </a:lnTo>
                    <a:lnTo>
                      <a:pt x="347663" y="284798"/>
                    </a:lnTo>
                    <a:cubicBezTo>
                      <a:pt x="354330" y="273368"/>
                      <a:pt x="360045" y="260033"/>
                      <a:pt x="363855" y="247650"/>
                    </a:cubicBezTo>
                    <a:lnTo>
                      <a:pt x="405765" y="226695"/>
                    </a:lnTo>
                    <a:lnTo>
                      <a:pt x="405765" y="179070"/>
                    </a:lnTo>
                    <a:lnTo>
                      <a:pt x="363855" y="158115"/>
                    </a:lnTo>
                    <a:close/>
                  </a:path>
                </a:pathLst>
              </a:custGeom>
              <a:solidFill>
                <a:schemeClr val="accent1">
                  <a:lumMod val="75000"/>
                  <a:alpha val="55000"/>
                </a:schemeClr>
              </a:solidFill>
              <a:ln w="9525" cap="flat">
                <a:noFill/>
                <a:prstDash val="solid"/>
                <a:miter/>
              </a:ln>
            </p:spPr>
            <p:txBody>
              <a:bodyPr rtlCol="0" anchor="ctr"/>
              <a:lstStyle/>
              <a:p>
                <a:endParaRPr lang="en-US">
                  <a:solidFill>
                    <a:schemeClr val="accent5">
                      <a:lumMod val="50000"/>
                    </a:schemeClr>
                  </a:solidFill>
                </a:endParaRPr>
              </a:p>
            </p:txBody>
          </p:sp>
          <p:sp>
            <p:nvSpPr>
              <p:cNvPr id="28" name="Freeform 23">
                <a:extLst>
                  <a:ext uri="{FF2B5EF4-FFF2-40B4-BE49-F238E27FC236}">
                    <a16:creationId xmlns:a16="http://schemas.microsoft.com/office/drawing/2014/main" id="{7AD064D5-ADF2-1A5A-F34B-30011549D371}"/>
                  </a:ext>
                </a:extLst>
              </p:cNvPr>
              <p:cNvSpPr/>
              <p:nvPr/>
            </p:nvSpPr>
            <p:spPr>
              <a:xfrm>
                <a:off x="3695018" y="3714474"/>
                <a:ext cx="405765" cy="404812"/>
              </a:xfrm>
              <a:custGeom>
                <a:avLst/>
                <a:gdLst>
                  <a:gd name="connsiteX0" fmla="*/ 202883 w 405765"/>
                  <a:gd name="connsiteY0" fmla="*/ 274320 h 404812"/>
                  <a:gd name="connsiteX1" fmla="*/ 131445 w 405765"/>
                  <a:gd name="connsiteY1" fmla="*/ 202882 h 404812"/>
                  <a:gd name="connsiteX2" fmla="*/ 202883 w 405765"/>
                  <a:gd name="connsiteY2" fmla="*/ 131445 h 404812"/>
                  <a:gd name="connsiteX3" fmla="*/ 274320 w 405765"/>
                  <a:gd name="connsiteY3" fmla="*/ 202882 h 404812"/>
                  <a:gd name="connsiteX4" fmla="*/ 202883 w 405765"/>
                  <a:gd name="connsiteY4" fmla="*/ 274320 h 404812"/>
                  <a:gd name="connsiteX5" fmla="*/ 202883 w 405765"/>
                  <a:gd name="connsiteY5" fmla="*/ 274320 h 404812"/>
                  <a:gd name="connsiteX6" fmla="*/ 348615 w 405765"/>
                  <a:gd name="connsiteY6" fmla="*/ 120967 h 404812"/>
                  <a:gd name="connsiteX7" fmla="*/ 363855 w 405765"/>
                  <a:gd name="connsiteY7" fmla="*/ 76200 h 404812"/>
                  <a:gd name="connsiteX8" fmla="*/ 329565 w 405765"/>
                  <a:gd name="connsiteY8" fmla="*/ 41910 h 404812"/>
                  <a:gd name="connsiteX9" fmla="*/ 284798 w 405765"/>
                  <a:gd name="connsiteY9" fmla="*/ 57150 h 404812"/>
                  <a:gd name="connsiteX10" fmla="*/ 247650 w 405765"/>
                  <a:gd name="connsiteY10" fmla="*/ 41910 h 404812"/>
                  <a:gd name="connsiteX11" fmla="*/ 226695 w 405765"/>
                  <a:gd name="connsiteY11" fmla="*/ 0 h 404812"/>
                  <a:gd name="connsiteX12" fmla="*/ 179070 w 405765"/>
                  <a:gd name="connsiteY12" fmla="*/ 0 h 404812"/>
                  <a:gd name="connsiteX13" fmla="*/ 158115 w 405765"/>
                  <a:gd name="connsiteY13" fmla="*/ 41910 h 404812"/>
                  <a:gd name="connsiteX14" fmla="*/ 120968 w 405765"/>
                  <a:gd name="connsiteY14" fmla="*/ 57150 h 404812"/>
                  <a:gd name="connsiteX15" fmla="*/ 76200 w 405765"/>
                  <a:gd name="connsiteY15" fmla="*/ 41910 h 404812"/>
                  <a:gd name="connsiteX16" fmla="*/ 42863 w 405765"/>
                  <a:gd name="connsiteY16" fmla="*/ 75247 h 404812"/>
                  <a:gd name="connsiteX17" fmla="*/ 57150 w 405765"/>
                  <a:gd name="connsiteY17" fmla="*/ 120015 h 404812"/>
                  <a:gd name="connsiteX18" fmla="*/ 41910 w 405765"/>
                  <a:gd name="connsiteY18" fmla="*/ 157163 h 404812"/>
                  <a:gd name="connsiteX19" fmla="*/ 0 w 405765"/>
                  <a:gd name="connsiteY19" fmla="*/ 178117 h 404812"/>
                  <a:gd name="connsiteX20" fmla="*/ 0 w 405765"/>
                  <a:gd name="connsiteY20" fmla="*/ 225742 h 404812"/>
                  <a:gd name="connsiteX21" fmla="*/ 41910 w 405765"/>
                  <a:gd name="connsiteY21" fmla="*/ 246698 h 404812"/>
                  <a:gd name="connsiteX22" fmla="*/ 57150 w 405765"/>
                  <a:gd name="connsiteY22" fmla="*/ 283845 h 404812"/>
                  <a:gd name="connsiteX23" fmla="*/ 42863 w 405765"/>
                  <a:gd name="connsiteY23" fmla="*/ 328613 h 404812"/>
                  <a:gd name="connsiteX24" fmla="*/ 76200 w 405765"/>
                  <a:gd name="connsiteY24" fmla="*/ 361950 h 404812"/>
                  <a:gd name="connsiteX25" fmla="*/ 120968 w 405765"/>
                  <a:gd name="connsiteY25" fmla="*/ 347663 h 404812"/>
                  <a:gd name="connsiteX26" fmla="*/ 158115 w 405765"/>
                  <a:gd name="connsiteY26" fmla="*/ 362903 h 404812"/>
                  <a:gd name="connsiteX27" fmla="*/ 179070 w 405765"/>
                  <a:gd name="connsiteY27" fmla="*/ 404813 h 404812"/>
                  <a:gd name="connsiteX28" fmla="*/ 226695 w 405765"/>
                  <a:gd name="connsiteY28" fmla="*/ 404813 h 404812"/>
                  <a:gd name="connsiteX29" fmla="*/ 247650 w 405765"/>
                  <a:gd name="connsiteY29" fmla="*/ 362903 h 404812"/>
                  <a:gd name="connsiteX30" fmla="*/ 284798 w 405765"/>
                  <a:gd name="connsiteY30" fmla="*/ 347663 h 404812"/>
                  <a:gd name="connsiteX31" fmla="*/ 329565 w 405765"/>
                  <a:gd name="connsiteY31" fmla="*/ 362903 h 404812"/>
                  <a:gd name="connsiteX32" fmla="*/ 362903 w 405765"/>
                  <a:gd name="connsiteY32" fmla="*/ 328613 h 404812"/>
                  <a:gd name="connsiteX33" fmla="*/ 348615 w 405765"/>
                  <a:gd name="connsiteY33" fmla="*/ 284798 h 404812"/>
                  <a:gd name="connsiteX34" fmla="*/ 363855 w 405765"/>
                  <a:gd name="connsiteY34" fmla="*/ 247650 h 404812"/>
                  <a:gd name="connsiteX35" fmla="*/ 405765 w 405765"/>
                  <a:gd name="connsiteY35" fmla="*/ 226695 h 404812"/>
                  <a:gd name="connsiteX36" fmla="*/ 405765 w 405765"/>
                  <a:gd name="connsiteY36" fmla="*/ 179070 h 404812"/>
                  <a:gd name="connsiteX37" fmla="*/ 363855 w 405765"/>
                  <a:gd name="connsiteY37" fmla="*/ 158115 h 404812"/>
                  <a:gd name="connsiteX38" fmla="*/ 348615 w 405765"/>
                  <a:gd name="connsiteY38" fmla="*/ 120967 h 40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405765" h="404812">
                    <a:moveTo>
                      <a:pt x="202883" y="274320"/>
                    </a:moveTo>
                    <a:cubicBezTo>
                      <a:pt x="162878" y="274320"/>
                      <a:pt x="131445" y="241935"/>
                      <a:pt x="131445" y="202882"/>
                    </a:cubicBezTo>
                    <a:cubicBezTo>
                      <a:pt x="131445" y="162877"/>
                      <a:pt x="163830" y="131445"/>
                      <a:pt x="202883" y="131445"/>
                    </a:cubicBezTo>
                    <a:cubicBezTo>
                      <a:pt x="242888" y="131445"/>
                      <a:pt x="274320" y="163830"/>
                      <a:pt x="274320" y="202882"/>
                    </a:cubicBezTo>
                    <a:cubicBezTo>
                      <a:pt x="274320" y="241935"/>
                      <a:pt x="242888" y="274320"/>
                      <a:pt x="202883" y="274320"/>
                    </a:cubicBezTo>
                    <a:lnTo>
                      <a:pt x="202883" y="274320"/>
                    </a:lnTo>
                    <a:close/>
                    <a:moveTo>
                      <a:pt x="348615" y="120967"/>
                    </a:moveTo>
                    <a:lnTo>
                      <a:pt x="363855" y="76200"/>
                    </a:lnTo>
                    <a:lnTo>
                      <a:pt x="329565" y="41910"/>
                    </a:lnTo>
                    <a:lnTo>
                      <a:pt x="284798" y="57150"/>
                    </a:lnTo>
                    <a:cubicBezTo>
                      <a:pt x="273368" y="50482"/>
                      <a:pt x="260033" y="45720"/>
                      <a:pt x="247650" y="41910"/>
                    </a:cubicBezTo>
                    <a:lnTo>
                      <a:pt x="226695" y="0"/>
                    </a:lnTo>
                    <a:lnTo>
                      <a:pt x="179070" y="0"/>
                    </a:lnTo>
                    <a:lnTo>
                      <a:pt x="158115" y="41910"/>
                    </a:lnTo>
                    <a:cubicBezTo>
                      <a:pt x="144780" y="45720"/>
                      <a:pt x="132398" y="50482"/>
                      <a:pt x="120968" y="57150"/>
                    </a:cubicBezTo>
                    <a:lnTo>
                      <a:pt x="76200" y="41910"/>
                    </a:lnTo>
                    <a:lnTo>
                      <a:pt x="42863" y="75247"/>
                    </a:lnTo>
                    <a:lnTo>
                      <a:pt x="57150" y="120015"/>
                    </a:lnTo>
                    <a:cubicBezTo>
                      <a:pt x="50483" y="131445"/>
                      <a:pt x="45720" y="144780"/>
                      <a:pt x="41910" y="157163"/>
                    </a:cubicBezTo>
                    <a:lnTo>
                      <a:pt x="0" y="178117"/>
                    </a:lnTo>
                    <a:lnTo>
                      <a:pt x="0" y="225742"/>
                    </a:lnTo>
                    <a:lnTo>
                      <a:pt x="41910" y="246698"/>
                    </a:lnTo>
                    <a:cubicBezTo>
                      <a:pt x="45720" y="260032"/>
                      <a:pt x="50483" y="272415"/>
                      <a:pt x="57150" y="283845"/>
                    </a:cubicBezTo>
                    <a:lnTo>
                      <a:pt x="42863" y="328613"/>
                    </a:lnTo>
                    <a:lnTo>
                      <a:pt x="76200" y="361950"/>
                    </a:lnTo>
                    <a:lnTo>
                      <a:pt x="120968" y="347663"/>
                    </a:lnTo>
                    <a:cubicBezTo>
                      <a:pt x="132398" y="354330"/>
                      <a:pt x="144780" y="359092"/>
                      <a:pt x="158115" y="362903"/>
                    </a:cubicBezTo>
                    <a:lnTo>
                      <a:pt x="179070" y="404813"/>
                    </a:lnTo>
                    <a:lnTo>
                      <a:pt x="226695" y="404813"/>
                    </a:lnTo>
                    <a:lnTo>
                      <a:pt x="247650" y="362903"/>
                    </a:lnTo>
                    <a:cubicBezTo>
                      <a:pt x="260985" y="359092"/>
                      <a:pt x="273368" y="354330"/>
                      <a:pt x="284798" y="347663"/>
                    </a:cubicBezTo>
                    <a:lnTo>
                      <a:pt x="329565" y="362903"/>
                    </a:lnTo>
                    <a:lnTo>
                      <a:pt x="362903" y="328613"/>
                    </a:lnTo>
                    <a:lnTo>
                      <a:pt x="348615" y="284798"/>
                    </a:lnTo>
                    <a:cubicBezTo>
                      <a:pt x="355283" y="273367"/>
                      <a:pt x="360045" y="260985"/>
                      <a:pt x="363855" y="247650"/>
                    </a:cubicBezTo>
                    <a:lnTo>
                      <a:pt x="405765" y="226695"/>
                    </a:lnTo>
                    <a:lnTo>
                      <a:pt x="405765" y="179070"/>
                    </a:lnTo>
                    <a:lnTo>
                      <a:pt x="363855" y="158115"/>
                    </a:lnTo>
                    <a:cubicBezTo>
                      <a:pt x="360045" y="144780"/>
                      <a:pt x="355283" y="132397"/>
                      <a:pt x="348615" y="120967"/>
                    </a:cubicBezTo>
                    <a:close/>
                  </a:path>
                </a:pathLst>
              </a:custGeom>
              <a:solidFill>
                <a:schemeClr val="accent1">
                  <a:lumMod val="75000"/>
                  <a:alpha val="55126"/>
                </a:schemeClr>
              </a:solidFill>
              <a:ln w="9525" cap="flat">
                <a:noFill/>
                <a:prstDash val="solid"/>
                <a:miter/>
              </a:ln>
            </p:spPr>
            <p:txBody>
              <a:bodyPr rtlCol="0" anchor="ctr"/>
              <a:lstStyle/>
              <a:p>
                <a:endParaRPr lang="en-US"/>
              </a:p>
            </p:txBody>
          </p:sp>
        </p:grpSp>
        <p:sp>
          <p:nvSpPr>
            <p:cNvPr id="31" name="Down Arrow 21">
              <a:extLst>
                <a:ext uri="{FF2B5EF4-FFF2-40B4-BE49-F238E27FC236}">
                  <a16:creationId xmlns:a16="http://schemas.microsoft.com/office/drawing/2014/main" id="{F9466066-31BC-A805-8C50-3B690270FBCA}"/>
                </a:ext>
              </a:extLst>
            </p:cNvPr>
            <p:cNvSpPr/>
            <p:nvPr/>
          </p:nvSpPr>
          <p:spPr>
            <a:xfrm rot="11415052">
              <a:off x="3687617" y="4417223"/>
              <a:ext cx="182880" cy="621067"/>
            </a:xfrm>
            <a:prstGeom prst="downArrow">
              <a:avLst>
                <a:gd name="adj1" fmla="val 30537"/>
                <a:gd name="adj2" fmla="val 54593"/>
              </a:avLst>
            </a:prstGeom>
            <a:solidFill>
              <a:schemeClr val="accent1">
                <a:lumMod val="75000"/>
                <a:alpha val="54732"/>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chemeClr val="accent5">
                    <a:lumMod val="60000"/>
                    <a:lumOff val="40000"/>
                  </a:schemeClr>
                </a:solidFill>
                <a:effectLst/>
                <a:uFillTx/>
                <a:latin typeface="Abadi MT Std"/>
                <a:ea typeface="Abadi MT Std"/>
                <a:cs typeface="Abadi MT Std"/>
                <a:sym typeface="Abadi MT Std"/>
              </a:endParaRPr>
            </a:p>
          </p:txBody>
        </p:sp>
        <p:sp>
          <p:nvSpPr>
            <p:cNvPr id="35" name="Oval 34">
              <a:extLst>
                <a:ext uri="{FF2B5EF4-FFF2-40B4-BE49-F238E27FC236}">
                  <a16:creationId xmlns:a16="http://schemas.microsoft.com/office/drawing/2014/main" id="{83554091-9562-8D35-AA69-CE970C8E339C}"/>
                </a:ext>
              </a:extLst>
            </p:cNvPr>
            <p:cNvSpPr/>
            <p:nvPr/>
          </p:nvSpPr>
          <p:spPr>
            <a:xfrm>
              <a:off x="3561589" y="5090016"/>
              <a:ext cx="274320" cy="274320"/>
            </a:xfrm>
            <a:prstGeom prst="ellipse">
              <a:avLst/>
            </a:prstGeom>
            <a:solidFill>
              <a:srgbClr val="FF0000">
                <a:alpha val="25343"/>
              </a:srgb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37" name="Oval 36">
              <a:extLst>
                <a:ext uri="{FF2B5EF4-FFF2-40B4-BE49-F238E27FC236}">
                  <a16:creationId xmlns:a16="http://schemas.microsoft.com/office/drawing/2014/main" id="{AC07B7CC-42AE-4801-E89C-88D1D241E395}"/>
                </a:ext>
              </a:extLst>
            </p:cNvPr>
            <p:cNvSpPr/>
            <p:nvPr/>
          </p:nvSpPr>
          <p:spPr>
            <a:xfrm>
              <a:off x="5441216" y="5085457"/>
              <a:ext cx="274320" cy="274320"/>
            </a:xfrm>
            <a:prstGeom prst="ellipse">
              <a:avLst/>
            </a:prstGeom>
            <a:solidFill>
              <a:srgbClr val="FF0000">
                <a:alpha val="73071"/>
              </a:srgb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38" name="Circular Arrow 28">
              <a:extLst>
                <a:ext uri="{FF2B5EF4-FFF2-40B4-BE49-F238E27FC236}">
                  <a16:creationId xmlns:a16="http://schemas.microsoft.com/office/drawing/2014/main" id="{AD26DB72-FC4C-15E1-7945-44E1FB0ACFFA}"/>
                </a:ext>
              </a:extLst>
            </p:cNvPr>
            <p:cNvSpPr/>
            <p:nvPr/>
          </p:nvSpPr>
          <p:spPr>
            <a:xfrm>
              <a:off x="4466397" y="4489651"/>
              <a:ext cx="1126532" cy="1097280"/>
            </a:xfrm>
            <a:prstGeom prst="circularArrow">
              <a:avLst>
                <a:gd name="adj1" fmla="val 5568"/>
                <a:gd name="adj2" fmla="val 1142319"/>
                <a:gd name="adj3" fmla="val 20593923"/>
                <a:gd name="adj4" fmla="val 10800000"/>
                <a:gd name="adj5" fmla="val 12500"/>
              </a:avLst>
            </a:prstGeom>
            <a:solidFill>
              <a:schemeClr val="accent1">
                <a:lumMod val="75000"/>
                <a:alpha val="69692"/>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sp>
        <p:nvSpPr>
          <p:cNvPr id="3" name="Content Placeholder 2">
            <a:extLst>
              <a:ext uri="{FF2B5EF4-FFF2-40B4-BE49-F238E27FC236}">
                <a16:creationId xmlns:a16="http://schemas.microsoft.com/office/drawing/2014/main" id="{E36DD0FB-6FEA-E9D1-060A-51314366D374}"/>
              </a:ext>
            </a:extLst>
          </p:cNvPr>
          <p:cNvSpPr>
            <a:spLocks noGrp="1"/>
          </p:cNvSpPr>
          <p:nvPr>
            <p:ph idx="1"/>
          </p:nvPr>
        </p:nvSpPr>
        <p:spPr>
          <a:xfrm>
            <a:off x="266700" y="1825625"/>
            <a:ext cx="11887200" cy="1603375"/>
          </a:xfrm>
        </p:spPr>
        <p:txBody>
          <a:bodyPr>
            <a:normAutofit/>
          </a:bodyPr>
          <a:lstStyle/>
          <a:p>
            <a:r>
              <a:rPr lang="en-US"/>
              <a:t>Observation: There is a large design space of taint schemes</a:t>
            </a:r>
          </a:p>
          <a:p>
            <a:r>
              <a:rPr lang="en-US"/>
              <a:t>Goal: Find taint schemes that are simple and precise</a:t>
            </a:r>
          </a:p>
          <a:p>
            <a:r>
              <a:rPr lang="en-US"/>
              <a:t>Solution: An automated, iterative approach to find efficient taint schemes</a:t>
            </a:r>
          </a:p>
        </p:txBody>
      </p:sp>
      <p:sp>
        <p:nvSpPr>
          <p:cNvPr id="14" name="Rectangle 13">
            <a:extLst>
              <a:ext uri="{FF2B5EF4-FFF2-40B4-BE49-F238E27FC236}">
                <a16:creationId xmlns:a16="http://schemas.microsoft.com/office/drawing/2014/main" id="{4C7F60D1-A60D-BE60-2257-42873F864CFF}"/>
              </a:ext>
            </a:extLst>
          </p:cNvPr>
          <p:cNvSpPr/>
          <p:nvPr/>
        </p:nvSpPr>
        <p:spPr>
          <a:xfrm rot="471580">
            <a:off x="6097968" y="3619677"/>
            <a:ext cx="6050472" cy="809319"/>
          </a:xfrm>
          <a:prstGeom prst="rect">
            <a:avLst/>
          </a:prstGeom>
          <a:solidFill>
            <a:srgbClr val="FFFF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defTabSz="914400" hangingPunct="0"/>
            <a:r>
              <a:rPr lang="en-US" sz="2400">
                <a:solidFill>
                  <a:srgbClr val="000000"/>
                </a:solidFill>
                <a:latin typeface="Arial" panose="020B0604020202020204" pitchFamily="34" charset="0"/>
                <a:cs typeface="Arial" panose="020B0604020202020204" pitchFamily="34" charset="0"/>
              </a:rPr>
              <a:t>Technique:</a:t>
            </a:r>
          </a:p>
          <a:p>
            <a:pPr algn="ctr" defTabSz="914400" hangingPunct="0"/>
            <a:r>
              <a:rPr lang="en-US" sz="2400">
                <a:solidFill>
                  <a:srgbClr val="000000"/>
                </a:solidFill>
                <a:latin typeface="Arial" panose="020B0604020202020204" pitchFamily="34" charset="0"/>
                <a:cs typeface="Arial" panose="020B0604020202020204" pitchFamily="34" charset="0"/>
              </a:rPr>
              <a:t>Counterexample-guided Taint Refinement</a:t>
            </a:r>
            <a:endParaRPr kumimoji="0" lang="en-US" sz="2400" i="0" u="none" strike="noStrike" cap="none" spc="0" normalizeH="0" baseline="0">
              <a:ln>
                <a:noFill/>
              </a:ln>
              <a:solidFill>
                <a:srgbClr val="000000"/>
              </a:solidFill>
              <a:effectLst/>
              <a:uFillTx/>
              <a:latin typeface="Arial" panose="020B0604020202020204" pitchFamily="34" charset="0"/>
              <a:cs typeface="Arial" panose="020B0604020202020204" pitchFamily="34" charset="0"/>
              <a:sym typeface="Abadi MT Std"/>
            </a:endParaRPr>
          </a:p>
        </p:txBody>
      </p:sp>
    </p:spTree>
    <p:custDataLst>
      <p:tags r:id="rId1"/>
    </p:custDataLst>
    <p:extLst>
      <p:ext uri="{BB962C8B-B14F-4D97-AF65-F5344CB8AC3E}">
        <p14:creationId xmlns:p14="http://schemas.microsoft.com/office/powerpoint/2010/main" val="2767247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22" presetClass="entr" presetSubtype="8"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2000"/>
                                        <p:tgtEl>
                                          <p:spTgt spid="10"/>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1E489-9C76-66D9-1073-B67F6B445525}"/>
              </a:ext>
            </a:extLst>
          </p:cNvPr>
          <p:cNvSpPr>
            <a:spLocks noGrp="1"/>
          </p:cNvSpPr>
          <p:nvPr>
            <p:ph type="title"/>
          </p:nvPr>
        </p:nvSpPr>
        <p:spPr/>
        <p:txBody>
          <a:bodyPr/>
          <a:lstStyle/>
          <a:p>
            <a:r>
              <a:rPr lang="en-US"/>
              <a:t>Design Taint Schemes</a:t>
            </a:r>
          </a:p>
        </p:txBody>
      </p:sp>
      <p:sp>
        <p:nvSpPr>
          <p:cNvPr id="4" name="Slide Number Placeholder 3">
            <a:extLst>
              <a:ext uri="{FF2B5EF4-FFF2-40B4-BE49-F238E27FC236}">
                <a16:creationId xmlns:a16="http://schemas.microsoft.com/office/drawing/2014/main" id="{9A0232F0-14F3-AA99-5561-0D4BF6E3E6B9}"/>
              </a:ext>
            </a:extLst>
          </p:cNvPr>
          <p:cNvSpPr>
            <a:spLocks noGrp="1"/>
          </p:cNvSpPr>
          <p:nvPr>
            <p:ph type="sldNum" sz="quarter" idx="12"/>
          </p:nvPr>
        </p:nvSpPr>
        <p:spPr/>
        <p:txBody>
          <a:bodyPr/>
          <a:lstStyle/>
          <a:p>
            <a:fld id="{B0512EA2-30EC-4E42-9D99-67A89FA603D9}" type="slidenum">
              <a:rPr lang="en-US" smtClean="0"/>
              <a:pPr/>
              <a:t>6</a:t>
            </a:fld>
            <a:endParaRPr lang="en-US"/>
          </a:p>
        </p:txBody>
      </p:sp>
      <p:grpSp>
        <p:nvGrpSpPr>
          <p:cNvPr id="3" name="Group 2">
            <a:extLst>
              <a:ext uri="{FF2B5EF4-FFF2-40B4-BE49-F238E27FC236}">
                <a16:creationId xmlns:a16="http://schemas.microsoft.com/office/drawing/2014/main" id="{13A1812B-E2B1-2C66-A9B4-C9F23BA68467}"/>
              </a:ext>
            </a:extLst>
          </p:cNvPr>
          <p:cNvGrpSpPr/>
          <p:nvPr/>
        </p:nvGrpSpPr>
        <p:grpSpPr>
          <a:xfrm>
            <a:off x="1530227" y="5288280"/>
            <a:ext cx="3956173" cy="485184"/>
            <a:chOff x="1530227" y="5288280"/>
            <a:chExt cx="3956173" cy="485184"/>
          </a:xfrm>
        </p:grpSpPr>
        <p:cxnSp>
          <p:nvCxnSpPr>
            <p:cNvPr id="8" name="Straight Arrow Connector 7">
              <a:extLst>
                <a:ext uri="{FF2B5EF4-FFF2-40B4-BE49-F238E27FC236}">
                  <a16:creationId xmlns:a16="http://schemas.microsoft.com/office/drawing/2014/main" id="{D9266A39-5F81-4E3E-5319-48C584D06076}"/>
                </a:ext>
              </a:extLst>
            </p:cNvPr>
            <p:cNvCxnSpPr>
              <a:cxnSpLocks/>
            </p:cNvCxnSpPr>
            <p:nvPr/>
          </p:nvCxnSpPr>
          <p:spPr>
            <a:xfrm>
              <a:off x="1530227" y="5288280"/>
              <a:ext cx="3238052" cy="0"/>
            </a:xfrm>
            <a:prstGeom prst="straightConnector1">
              <a:avLst/>
            </a:prstGeom>
            <a:ln w="508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B44E26C7-ED63-A9CD-B268-E38C841F5048}"/>
                </a:ext>
              </a:extLst>
            </p:cNvPr>
            <p:cNvSpPr txBox="1"/>
            <p:nvPr/>
          </p:nvSpPr>
          <p:spPr>
            <a:xfrm>
              <a:off x="3188336" y="5373356"/>
              <a:ext cx="2298064"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2000">
                  <a:latin typeface="Arial" panose="020B0604020202020204" pitchFamily="34" charset="0"/>
                  <a:cs typeface="Arial" panose="020B0604020202020204" pitchFamily="34" charset="0"/>
                </a:rPr>
                <a:t>Overhead (# gates)</a:t>
              </a:r>
              <a:endParaRPr kumimoji="0" lang="en-US" sz="2000" b="0" i="0" u="none" strike="noStrike" cap="none" spc="0" normalizeH="0" baseline="0">
                <a:ln>
                  <a:noFill/>
                </a:ln>
                <a:effectLst/>
                <a:uFillTx/>
                <a:latin typeface="Arial" panose="020B0604020202020204" pitchFamily="34" charset="0"/>
                <a:cs typeface="Arial" panose="020B0604020202020204" pitchFamily="34" charset="0"/>
                <a:sym typeface="Abadi MT Std"/>
              </a:endParaRPr>
            </a:p>
          </p:txBody>
        </p:sp>
      </p:grpSp>
      <p:grpSp>
        <p:nvGrpSpPr>
          <p:cNvPr id="5" name="Group 4">
            <a:extLst>
              <a:ext uri="{FF2B5EF4-FFF2-40B4-BE49-F238E27FC236}">
                <a16:creationId xmlns:a16="http://schemas.microsoft.com/office/drawing/2014/main" id="{4BB38350-AA00-3043-1CD8-8576D2AE4B1A}"/>
              </a:ext>
            </a:extLst>
          </p:cNvPr>
          <p:cNvGrpSpPr/>
          <p:nvPr/>
        </p:nvGrpSpPr>
        <p:grpSpPr>
          <a:xfrm>
            <a:off x="260990" y="2362200"/>
            <a:ext cx="1269237" cy="2926080"/>
            <a:chOff x="260990" y="2362200"/>
            <a:chExt cx="1269237" cy="2926080"/>
          </a:xfrm>
        </p:grpSpPr>
        <p:cxnSp>
          <p:nvCxnSpPr>
            <p:cNvPr id="11" name="Straight Arrow Connector 10">
              <a:extLst>
                <a:ext uri="{FF2B5EF4-FFF2-40B4-BE49-F238E27FC236}">
                  <a16:creationId xmlns:a16="http://schemas.microsoft.com/office/drawing/2014/main" id="{6CCA13CD-789A-4BB5-62F8-479480062915}"/>
                </a:ext>
              </a:extLst>
            </p:cNvPr>
            <p:cNvCxnSpPr>
              <a:cxnSpLocks/>
            </p:cNvCxnSpPr>
            <p:nvPr/>
          </p:nvCxnSpPr>
          <p:spPr>
            <a:xfrm flipH="1" flipV="1">
              <a:off x="1505366" y="2362200"/>
              <a:ext cx="24861" cy="2926080"/>
            </a:xfrm>
            <a:prstGeom prst="straightConnector1">
              <a:avLst/>
            </a:prstGeom>
            <a:ln w="508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9203720-E5B1-3CE1-DF2A-09D3F8FBEC45}"/>
                </a:ext>
              </a:extLst>
            </p:cNvPr>
            <p:cNvSpPr txBox="1"/>
            <p:nvPr/>
          </p:nvSpPr>
          <p:spPr>
            <a:xfrm>
              <a:off x="260990" y="2507470"/>
              <a:ext cx="1148710"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2000">
                  <a:latin typeface="Arial" panose="020B0604020202020204" pitchFamily="34" charset="0"/>
                  <a:cs typeface="Arial" panose="020B0604020202020204" pitchFamily="34" charset="0"/>
                </a:rPr>
                <a:t>Precision</a:t>
              </a:r>
            </a:p>
          </p:txBody>
        </p:sp>
      </p:grpSp>
      <p:sp>
        <p:nvSpPr>
          <p:cNvPr id="18" name="Oval 17">
            <a:extLst>
              <a:ext uri="{FF2B5EF4-FFF2-40B4-BE49-F238E27FC236}">
                <a16:creationId xmlns:a16="http://schemas.microsoft.com/office/drawing/2014/main" id="{8479B358-BC0F-0F75-D94D-8F2B9616868E}"/>
              </a:ext>
            </a:extLst>
          </p:cNvPr>
          <p:cNvSpPr/>
          <p:nvPr/>
        </p:nvSpPr>
        <p:spPr>
          <a:xfrm>
            <a:off x="1701195" y="4556760"/>
            <a:ext cx="1371600" cy="548640"/>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accent1">
                    <a:lumMod val="50000"/>
                  </a:schemeClr>
                </a:solidFill>
              </a:rPr>
              <a:t>Naïve</a:t>
            </a:r>
            <a:endParaRPr lang="en-US" sz="2000">
              <a:solidFill>
                <a:schemeClr val="tx1"/>
              </a:solidFill>
            </a:endParaRPr>
          </a:p>
        </p:txBody>
      </p:sp>
      <p:sp>
        <p:nvSpPr>
          <p:cNvPr id="19" name="Oval 18">
            <a:extLst>
              <a:ext uri="{FF2B5EF4-FFF2-40B4-BE49-F238E27FC236}">
                <a16:creationId xmlns:a16="http://schemas.microsoft.com/office/drawing/2014/main" id="{B933D5C1-ECCC-573D-6911-A8F49BDE5C5D}"/>
              </a:ext>
            </a:extLst>
          </p:cNvPr>
          <p:cNvSpPr/>
          <p:nvPr/>
        </p:nvSpPr>
        <p:spPr>
          <a:xfrm>
            <a:off x="3162300" y="2590800"/>
            <a:ext cx="1600200" cy="548640"/>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accent1">
                    <a:lumMod val="50000"/>
                  </a:schemeClr>
                </a:solidFill>
              </a:rPr>
              <a:t>Precise*</a:t>
            </a:r>
          </a:p>
        </p:txBody>
      </p:sp>
      <p:grpSp>
        <p:nvGrpSpPr>
          <p:cNvPr id="36" name="Group 35">
            <a:extLst>
              <a:ext uri="{FF2B5EF4-FFF2-40B4-BE49-F238E27FC236}">
                <a16:creationId xmlns:a16="http://schemas.microsoft.com/office/drawing/2014/main" id="{FB66B619-BEDD-5514-2DA3-40E07C035DB5}"/>
              </a:ext>
            </a:extLst>
          </p:cNvPr>
          <p:cNvGrpSpPr/>
          <p:nvPr/>
        </p:nvGrpSpPr>
        <p:grpSpPr>
          <a:xfrm>
            <a:off x="7734300" y="1959774"/>
            <a:ext cx="737188" cy="1867020"/>
            <a:chOff x="8685297" y="3058051"/>
            <a:chExt cx="737188" cy="1867020"/>
          </a:xfrm>
        </p:grpSpPr>
        <p:sp>
          <p:nvSpPr>
            <p:cNvPr id="37" name="TextBox 36">
              <a:extLst>
                <a:ext uri="{FF2B5EF4-FFF2-40B4-BE49-F238E27FC236}">
                  <a16:creationId xmlns:a16="http://schemas.microsoft.com/office/drawing/2014/main" id="{9FC794E8-660B-5ACC-D60B-A125A4C914E2}"/>
                </a:ext>
              </a:extLst>
            </p:cNvPr>
            <p:cNvSpPr txBox="1"/>
            <p:nvPr/>
          </p:nvSpPr>
          <p:spPr>
            <a:xfrm>
              <a:off x="8685297" y="3058051"/>
              <a:ext cx="356188" cy="400110"/>
            </a:xfrm>
            <a:prstGeom prst="rect">
              <a:avLst/>
            </a:prstGeom>
            <a:noFill/>
          </p:spPr>
          <p:txBody>
            <a:bodyPr wrap="none" rtlCol="0">
              <a:spAutoFit/>
            </a:bodyPr>
            <a:lstStyle/>
            <a:p>
              <a:r>
                <a:rPr lang="en-US" sz="2000"/>
                <a:t>A</a:t>
              </a:r>
            </a:p>
          </p:txBody>
        </p:sp>
        <p:sp>
          <p:nvSpPr>
            <p:cNvPr id="38" name="TextBox 37">
              <a:extLst>
                <a:ext uri="{FF2B5EF4-FFF2-40B4-BE49-F238E27FC236}">
                  <a16:creationId xmlns:a16="http://schemas.microsoft.com/office/drawing/2014/main" id="{505B8F3B-7E0F-E38A-A855-9D4DF59788F3}"/>
                </a:ext>
              </a:extLst>
            </p:cNvPr>
            <p:cNvSpPr txBox="1"/>
            <p:nvPr/>
          </p:nvSpPr>
          <p:spPr>
            <a:xfrm>
              <a:off x="9066297" y="3058051"/>
              <a:ext cx="356188" cy="400110"/>
            </a:xfrm>
            <a:prstGeom prst="rect">
              <a:avLst/>
            </a:prstGeom>
            <a:noFill/>
          </p:spPr>
          <p:txBody>
            <a:bodyPr wrap="none" rtlCol="0">
              <a:spAutoFit/>
            </a:bodyPr>
            <a:lstStyle/>
            <a:p>
              <a:r>
                <a:rPr lang="en-US" sz="2000"/>
                <a:t>B</a:t>
              </a:r>
            </a:p>
          </p:txBody>
        </p:sp>
        <p:sp>
          <p:nvSpPr>
            <p:cNvPr id="39" name="TextBox 38">
              <a:extLst>
                <a:ext uri="{FF2B5EF4-FFF2-40B4-BE49-F238E27FC236}">
                  <a16:creationId xmlns:a16="http://schemas.microsoft.com/office/drawing/2014/main" id="{863B8808-4DC9-1177-A6CC-1CA57D4F2D13}"/>
                </a:ext>
              </a:extLst>
            </p:cNvPr>
            <p:cNvSpPr txBox="1"/>
            <p:nvPr/>
          </p:nvSpPr>
          <p:spPr>
            <a:xfrm>
              <a:off x="8863391" y="4524961"/>
              <a:ext cx="383438" cy="400110"/>
            </a:xfrm>
            <a:prstGeom prst="rect">
              <a:avLst/>
            </a:prstGeom>
            <a:noFill/>
          </p:spPr>
          <p:txBody>
            <a:bodyPr wrap="none" rtlCol="0">
              <a:spAutoFit/>
            </a:bodyPr>
            <a:lstStyle/>
            <a:p>
              <a:r>
                <a:rPr lang="en-US" sz="2000"/>
                <a:t>O</a:t>
              </a:r>
            </a:p>
          </p:txBody>
        </p:sp>
      </p:grpSp>
      <p:grpSp>
        <p:nvGrpSpPr>
          <p:cNvPr id="42" name="Group 41">
            <a:extLst>
              <a:ext uri="{FF2B5EF4-FFF2-40B4-BE49-F238E27FC236}">
                <a16:creationId xmlns:a16="http://schemas.microsoft.com/office/drawing/2014/main" id="{8416530C-822C-7A11-A836-3A7A9193A5AB}"/>
              </a:ext>
            </a:extLst>
          </p:cNvPr>
          <p:cNvGrpSpPr>
            <a:grpSpLocks noChangeAspect="1"/>
          </p:cNvGrpSpPr>
          <p:nvPr/>
        </p:nvGrpSpPr>
        <p:grpSpPr>
          <a:xfrm>
            <a:off x="7821891" y="2321783"/>
            <a:ext cx="564447" cy="1142999"/>
            <a:chOff x="4985571" y="3599477"/>
            <a:chExt cx="301038" cy="609600"/>
          </a:xfrm>
        </p:grpSpPr>
        <p:sp>
          <p:nvSpPr>
            <p:cNvPr id="43" name="Graphic 43">
              <a:extLst>
                <a:ext uri="{FF2B5EF4-FFF2-40B4-BE49-F238E27FC236}">
                  <a16:creationId xmlns:a16="http://schemas.microsoft.com/office/drawing/2014/main" id="{592D33E7-EEC4-408F-0430-C9C247F26591}"/>
                </a:ext>
              </a:extLst>
            </p:cNvPr>
            <p:cNvSpPr>
              <a:spLocks noChangeAspect="1"/>
            </p:cNvSpPr>
            <p:nvPr/>
          </p:nvSpPr>
          <p:spPr>
            <a:xfrm rot="5400000">
              <a:off x="4953209" y="3755182"/>
              <a:ext cx="365761" cy="301038"/>
            </a:xfrm>
            <a:custGeom>
              <a:avLst/>
              <a:gdLst>
                <a:gd name="csX0" fmla="*/ 166688 w 285750"/>
                <a:gd name="csY0" fmla="*/ 235185 h 235185"/>
                <a:gd name="csX1" fmla="*/ 285750 w 285750"/>
                <a:gd name="csY1" fmla="*/ 117593 h 235185"/>
                <a:gd name="csX2" fmla="*/ 166688 w 285750"/>
                <a:gd name="csY2" fmla="*/ 0 h 235185"/>
                <a:gd name="csX3" fmla="*/ 0 w 285750"/>
                <a:gd name="csY3" fmla="*/ 0 h 235185"/>
                <a:gd name="csX4" fmla="*/ 0 w 285750"/>
                <a:gd name="csY4" fmla="*/ 235185 h 235185"/>
                <a:gd name="csX5" fmla="*/ 166688 w 285750"/>
                <a:gd name="csY5" fmla="*/ 235185 h 235185"/>
              </a:gdLst>
              <a:ahLst/>
              <a:cxnLst>
                <a:cxn ang="0">
                  <a:pos x="csX0" y="csY0"/>
                </a:cxn>
                <a:cxn ang="0">
                  <a:pos x="csX1" y="csY1"/>
                </a:cxn>
                <a:cxn ang="0">
                  <a:pos x="csX2" y="csY2"/>
                </a:cxn>
                <a:cxn ang="0">
                  <a:pos x="csX3" y="csY3"/>
                </a:cxn>
                <a:cxn ang="0">
                  <a:pos x="csX4" y="csY4"/>
                </a:cxn>
                <a:cxn ang="0">
                  <a:pos x="csX5" y="csY5"/>
                </a:cxn>
              </a:cxnLst>
              <a:rect l="l" t="t" r="r" b="b"/>
              <a:pathLst>
                <a:path w="285750" h="235185">
                  <a:moveTo>
                    <a:pt x="166688" y="235185"/>
                  </a:moveTo>
                  <a:cubicBezTo>
                    <a:pt x="232444" y="235185"/>
                    <a:pt x="285750" y="182538"/>
                    <a:pt x="285750" y="117593"/>
                  </a:cubicBezTo>
                  <a:cubicBezTo>
                    <a:pt x="285750" y="52648"/>
                    <a:pt x="232444" y="0"/>
                    <a:pt x="166688" y="0"/>
                  </a:cubicBezTo>
                  <a:lnTo>
                    <a:pt x="0" y="0"/>
                  </a:lnTo>
                  <a:lnTo>
                    <a:pt x="0" y="235185"/>
                  </a:lnTo>
                  <a:lnTo>
                    <a:pt x="166688" y="235185"/>
                  </a:lnTo>
                  <a:close/>
                </a:path>
              </a:pathLst>
            </a:custGeom>
            <a:noFill/>
            <a:ln w="31750" cap="flat">
              <a:solidFill>
                <a:srgbClr val="000000"/>
              </a:solidFill>
              <a:prstDash val="solid"/>
              <a:miter/>
            </a:ln>
          </p:spPr>
          <p:txBody>
            <a:bodyPr/>
            <a:lstStyle/>
            <a:p>
              <a:endParaRPr lang="en-US"/>
            </a:p>
          </p:txBody>
        </p:sp>
        <p:cxnSp>
          <p:nvCxnSpPr>
            <p:cNvPr id="44" name="Straight Arrow Connector 43">
              <a:extLst>
                <a:ext uri="{FF2B5EF4-FFF2-40B4-BE49-F238E27FC236}">
                  <a16:creationId xmlns:a16="http://schemas.microsoft.com/office/drawing/2014/main" id="{3C9F9C91-5B89-3927-FD12-E8AF7A674937}"/>
                </a:ext>
              </a:extLst>
            </p:cNvPr>
            <p:cNvCxnSpPr>
              <a:cxnSpLocks/>
            </p:cNvCxnSpPr>
            <p:nvPr/>
          </p:nvCxnSpPr>
          <p:spPr>
            <a:xfrm>
              <a:off x="5035903"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DE79672F-97EA-B77A-8F1D-9D08AC5C1B35}"/>
                </a:ext>
              </a:extLst>
            </p:cNvPr>
            <p:cNvCxnSpPr>
              <a:cxnSpLocks/>
            </p:cNvCxnSpPr>
            <p:nvPr/>
          </p:nvCxnSpPr>
          <p:spPr>
            <a:xfrm>
              <a:off x="5223932"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7AAE3451-58EC-9CF9-9723-90955A996571}"/>
                </a:ext>
              </a:extLst>
            </p:cNvPr>
            <p:cNvCxnSpPr>
              <a:cxnSpLocks/>
              <a:stCxn id="43" idx="1"/>
            </p:cNvCxnSpPr>
            <p:nvPr/>
          </p:nvCxnSpPr>
          <p:spPr>
            <a:xfrm>
              <a:off x="5136089" y="4088582"/>
              <a:ext cx="0" cy="120495"/>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grpSp>
      <p:sp>
        <p:nvSpPr>
          <p:cNvPr id="65" name="TextBox 64">
            <a:extLst>
              <a:ext uri="{FF2B5EF4-FFF2-40B4-BE49-F238E27FC236}">
                <a16:creationId xmlns:a16="http://schemas.microsoft.com/office/drawing/2014/main" id="{628965DB-66DC-4AA4-55B1-1A2F16F198ED}"/>
              </a:ext>
            </a:extLst>
          </p:cNvPr>
          <p:cNvSpPr txBox="1"/>
          <p:nvPr/>
        </p:nvSpPr>
        <p:spPr>
          <a:xfrm>
            <a:off x="7391143" y="1519535"/>
            <a:ext cx="1587294" cy="461665"/>
          </a:xfrm>
          <a:prstGeom prst="rect">
            <a:avLst/>
          </a:prstGeom>
          <a:noFill/>
        </p:spPr>
        <p:txBody>
          <a:bodyPr wrap="none" rtlCol="0">
            <a:spAutoFit/>
          </a:bodyPr>
          <a:lstStyle/>
          <a:p>
            <a:r>
              <a:rPr lang="en-US" sz="2400"/>
              <a:t>AND Gate</a:t>
            </a:r>
          </a:p>
        </p:txBody>
      </p:sp>
      <p:sp>
        <p:nvSpPr>
          <p:cNvPr id="67" name="TextBox 66">
            <a:extLst>
              <a:ext uri="{FF2B5EF4-FFF2-40B4-BE49-F238E27FC236}">
                <a16:creationId xmlns:a16="http://schemas.microsoft.com/office/drawing/2014/main" id="{4F48F54D-6D21-F54B-ADC4-7856F38CC4FD}"/>
              </a:ext>
            </a:extLst>
          </p:cNvPr>
          <p:cNvSpPr txBox="1"/>
          <p:nvPr/>
        </p:nvSpPr>
        <p:spPr>
          <a:xfrm>
            <a:off x="2791111" y="4547773"/>
            <a:ext cx="2194832" cy="400110"/>
          </a:xfrm>
          <a:prstGeom prst="rect">
            <a:avLst/>
          </a:prstGeom>
          <a:noFill/>
        </p:spPr>
        <p:txBody>
          <a:bodyPr wrap="none" rtlCol="0">
            <a:spAutoFit/>
          </a:bodyPr>
          <a:lstStyle/>
          <a:p>
            <a:r>
              <a:rPr lang="en-US" sz="2000">
                <a:solidFill>
                  <a:srgbClr val="FF0000"/>
                </a:solidFill>
              </a:rPr>
              <a:t>❌ False Leakage</a:t>
            </a:r>
          </a:p>
        </p:txBody>
      </p:sp>
      <p:sp>
        <p:nvSpPr>
          <p:cNvPr id="68" name="TextBox 67">
            <a:extLst>
              <a:ext uri="{FF2B5EF4-FFF2-40B4-BE49-F238E27FC236}">
                <a16:creationId xmlns:a16="http://schemas.microsoft.com/office/drawing/2014/main" id="{D5CF3BD5-CACC-65DD-FC91-9851112FCC07}"/>
              </a:ext>
            </a:extLst>
          </p:cNvPr>
          <p:cNvSpPr txBox="1"/>
          <p:nvPr/>
        </p:nvSpPr>
        <p:spPr>
          <a:xfrm>
            <a:off x="4400900" y="2566897"/>
            <a:ext cx="2695225" cy="707886"/>
          </a:xfrm>
          <a:prstGeom prst="rect">
            <a:avLst/>
          </a:prstGeom>
          <a:noFill/>
        </p:spPr>
        <p:txBody>
          <a:bodyPr wrap="none" rtlCol="0">
            <a:spAutoFit/>
          </a:bodyPr>
          <a:lstStyle/>
          <a:p>
            <a:r>
              <a:rPr lang="en-US" sz="2000">
                <a:solidFill>
                  <a:srgbClr val="FF0000"/>
                </a:solidFill>
              </a:rPr>
              <a:t>❌ ~4x Overhead</a:t>
            </a:r>
          </a:p>
          <a:p>
            <a:r>
              <a:rPr lang="en-US" sz="2000">
                <a:solidFill>
                  <a:srgbClr val="FF0000"/>
                </a:solidFill>
              </a:rPr>
              <a:t>    </a:t>
            </a:r>
            <a:r>
              <a:rPr lang="en-US" sz="2000">
                <a:solidFill>
                  <a:srgbClr val="FF0000"/>
                </a:solidFill>
                <a:sym typeface="Wingdings" pitchFamily="2" charset="2"/>
              </a:rPr>
              <a:t> </a:t>
            </a:r>
            <a:r>
              <a:rPr lang="en-US" sz="2000">
                <a:solidFill>
                  <a:srgbClr val="FF0000"/>
                </a:solidFill>
              </a:rPr>
              <a:t>Slow Verification</a:t>
            </a:r>
          </a:p>
        </p:txBody>
      </p:sp>
      <p:grpSp>
        <p:nvGrpSpPr>
          <p:cNvPr id="13" name="Group 12">
            <a:extLst>
              <a:ext uri="{FF2B5EF4-FFF2-40B4-BE49-F238E27FC236}">
                <a16:creationId xmlns:a16="http://schemas.microsoft.com/office/drawing/2014/main" id="{34DF4755-4CCC-07A9-CF7B-43C09AF92C91}"/>
              </a:ext>
            </a:extLst>
          </p:cNvPr>
          <p:cNvGrpSpPr/>
          <p:nvPr/>
        </p:nvGrpSpPr>
        <p:grpSpPr>
          <a:xfrm>
            <a:off x="9388280" y="1519534"/>
            <a:ext cx="2610395" cy="2440548"/>
            <a:chOff x="9388280" y="1519534"/>
            <a:chExt cx="2610395" cy="2440548"/>
          </a:xfrm>
        </p:grpSpPr>
        <p:grpSp>
          <p:nvGrpSpPr>
            <p:cNvPr id="50" name="Group 49">
              <a:extLst>
                <a:ext uri="{FF2B5EF4-FFF2-40B4-BE49-F238E27FC236}">
                  <a16:creationId xmlns:a16="http://schemas.microsoft.com/office/drawing/2014/main" id="{9B6AB5AA-98BB-FE91-E196-7A26DF3B1E0F}"/>
                </a:ext>
              </a:extLst>
            </p:cNvPr>
            <p:cNvGrpSpPr/>
            <p:nvPr/>
          </p:nvGrpSpPr>
          <p:grpSpPr>
            <a:xfrm>
              <a:off x="9790013" y="1990583"/>
              <a:ext cx="1834593" cy="640923"/>
              <a:chOff x="3964785" y="3040469"/>
              <a:chExt cx="1834593" cy="640923"/>
            </a:xfrm>
          </p:grpSpPr>
          <p:sp>
            <p:nvSpPr>
              <p:cNvPr id="51" name="TextBox 50">
                <a:extLst>
                  <a:ext uri="{FF2B5EF4-FFF2-40B4-BE49-F238E27FC236}">
                    <a16:creationId xmlns:a16="http://schemas.microsoft.com/office/drawing/2014/main" id="{CA4C5016-7AEF-B019-4B07-633531DFD839}"/>
                  </a:ext>
                </a:extLst>
              </p:cNvPr>
              <p:cNvSpPr txBox="1"/>
              <p:nvPr/>
            </p:nvSpPr>
            <p:spPr>
              <a:xfrm>
                <a:off x="3964785" y="3040469"/>
                <a:ext cx="890626"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000" err="1">
                    <a:solidFill>
                      <a:schemeClr val="accent1">
                        <a:lumMod val="60000"/>
                        <a:lumOff val="40000"/>
                      </a:schemeClr>
                    </a:solidFill>
                    <a:latin typeface="Arial" panose="020B0604020202020204" pitchFamily="34" charset="0"/>
                    <a:cs typeface="Arial" panose="020B0604020202020204" pitchFamily="34" charset="0"/>
                    <a:sym typeface="Abadi MT Std"/>
                  </a:rPr>
                  <a:t>A</a:t>
                </a:r>
                <a:r>
                  <a:rPr kumimoji="0" lang="en-US" sz="2000" b="0" i="0" u="none" strike="noStrike" cap="none" spc="0" normalizeH="0" baseline="0" err="1">
                    <a:ln>
                      <a:noFill/>
                    </a:ln>
                    <a:solidFill>
                      <a:schemeClr val="accent1">
                        <a:lumMod val="60000"/>
                        <a:lumOff val="40000"/>
                      </a:schemeClr>
                    </a:solidFill>
                    <a:effectLst/>
                    <a:uFillTx/>
                    <a:latin typeface="Arial" panose="020B0604020202020204" pitchFamily="34" charset="0"/>
                    <a:cs typeface="Arial" panose="020B0604020202020204" pitchFamily="34" charset="0"/>
                    <a:sym typeface="Abadi MT Std"/>
                  </a:rPr>
                  <a:t>_</a:t>
                </a:r>
                <a:r>
                  <a:rPr lang="en-US" sz="2000" err="1">
                    <a:solidFill>
                      <a:schemeClr val="accent1">
                        <a:lumMod val="60000"/>
                        <a:lumOff val="40000"/>
                      </a:schemeClr>
                    </a:solidFill>
                    <a:latin typeface="Arial" panose="020B0604020202020204" pitchFamily="34" charset="0"/>
                    <a:cs typeface="Arial" panose="020B0604020202020204" pitchFamily="34" charset="0"/>
                  </a:rPr>
                  <a:t>taint</a:t>
                </a:r>
                <a:endParaRPr kumimoji="0" lang="en-US" sz="2000" b="0" i="0" u="none" strike="noStrike" cap="none" spc="0" normalizeH="0" baseline="0">
                  <a:ln>
                    <a:noFill/>
                  </a:ln>
                  <a:solidFill>
                    <a:schemeClr val="accent1">
                      <a:lumMod val="60000"/>
                      <a:lumOff val="40000"/>
                    </a:schemeClr>
                  </a:solidFill>
                  <a:effectLst/>
                  <a:uFillTx/>
                  <a:latin typeface="Arial" panose="020B0604020202020204" pitchFamily="34" charset="0"/>
                  <a:cs typeface="Arial" panose="020B0604020202020204" pitchFamily="34" charset="0"/>
                  <a:sym typeface="Abadi MT Std"/>
                </a:endParaRPr>
              </a:p>
            </p:txBody>
          </p:sp>
          <p:sp>
            <p:nvSpPr>
              <p:cNvPr id="52" name="TextBox 51">
                <a:extLst>
                  <a:ext uri="{FF2B5EF4-FFF2-40B4-BE49-F238E27FC236}">
                    <a16:creationId xmlns:a16="http://schemas.microsoft.com/office/drawing/2014/main" id="{3900D76E-9B9A-9284-3CD4-FC490008BE61}"/>
                  </a:ext>
                </a:extLst>
              </p:cNvPr>
              <p:cNvSpPr txBox="1"/>
              <p:nvPr/>
            </p:nvSpPr>
            <p:spPr>
              <a:xfrm>
                <a:off x="4908752" y="3040469"/>
                <a:ext cx="890626"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US" sz="2000" err="1">
                    <a:solidFill>
                      <a:schemeClr val="accent1">
                        <a:lumMod val="60000"/>
                        <a:lumOff val="40000"/>
                      </a:schemeClr>
                    </a:solidFill>
                    <a:latin typeface="Arial" panose="020B0604020202020204" pitchFamily="34" charset="0"/>
                    <a:cs typeface="Arial" panose="020B0604020202020204" pitchFamily="34" charset="0"/>
                  </a:rPr>
                  <a:t>B_taint</a:t>
                </a:r>
                <a:endParaRPr kumimoji="0" lang="en-US" sz="2000" b="0" i="0" u="none" strike="noStrike" cap="none" spc="0" normalizeH="0" baseline="0">
                  <a:ln>
                    <a:noFill/>
                  </a:ln>
                  <a:solidFill>
                    <a:schemeClr val="accent1">
                      <a:lumMod val="60000"/>
                      <a:lumOff val="40000"/>
                    </a:schemeClr>
                  </a:solidFill>
                  <a:effectLst/>
                  <a:uFillTx/>
                  <a:latin typeface="Arial" panose="020B0604020202020204" pitchFamily="34" charset="0"/>
                  <a:cs typeface="Arial" panose="020B0604020202020204" pitchFamily="34" charset="0"/>
                  <a:sym typeface="Abadi MT Std"/>
                </a:endParaRPr>
              </a:p>
            </p:txBody>
          </p:sp>
          <p:cxnSp>
            <p:nvCxnSpPr>
              <p:cNvPr id="53" name="Straight Arrow Connector 52">
                <a:extLst>
                  <a:ext uri="{FF2B5EF4-FFF2-40B4-BE49-F238E27FC236}">
                    <a16:creationId xmlns:a16="http://schemas.microsoft.com/office/drawing/2014/main" id="{8139B816-8750-5D8C-52C9-1270CFF8310D}"/>
                  </a:ext>
                </a:extLst>
              </p:cNvPr>
              <p:cNvCxnSpPr>
                <a:cxnSpLocks/>
              </p:cNvCxnSpPr>
              <p:nvPr/>
            </p:nvCxnSpPr>
            <p:spPr>
              <a:xfrm>
                <a:off x="4697712" y="3428760"/>
                <a:ext cx="0" cy="252629"/>
              </a:xfrm>
              <a:prstGeom prst="straightConnector1">
                <a:avLst/>
              </a:prstGeom>
              <a:ln w="31750">
                <a:solidFill>
                  <a:schemeClr val="accent1">
                    <a:lumMod val="60000"/>
                    <a:lumOff val="40000"/>
                  </a:schemeClr>
                </a:solidFill>
                <a:tailEnd type="none"/>
              </a:ln>
            </p:spPr>
            <p:style>
              <a:lnRef idx="2">
                <a:schemeClr val="accent1"/>
              </a:lnRef>
              <a:fillRef idx="0">
                <a:schemeClr val="accent1"/>
              </a:fillRef>
              <a:effectRef idx="1">
                <a:schemeClr val="accent1"/>
              </a:effectRef>
              <a:fontRef idx="minor">
                <a:schemeClr val="tx1"/>
              </a:fontRef>
            </p:style>
          </p:cxnSp>
          <p:cxnSp>
            <p:nvCxnSpPr>
              <p:cNvPr id="54" name="Straight Arrow Connector 53">
                <a:extLst>
                  <a:ext uri="{FF2B5EF4-FFF2-40B4-BE49-F238E27FC236}">
                    <a16:creationId xmlns:a16="http://schemas.microsoft.com/office/drawing/2014/main" id="{36CC2E5A-B290-EEBE-F855-91E882676235}"/>
                  </a:ext>
                </a:extLst>
              </p:cNvPr>
              <p:cNvCxnSpPr>
                <a:cxnSpLocks/>
              </p:cNvCxnSpPr>
              <p:nvPr/>
            </p:nvCxnSpPr>
            <p:spPr>
              <a:xfrm>
                <a:off x="5047114" y="3428760"/>
                <a:ext cx="0" cy="252632"/>
              </a:xfrm>
              <a:prstGeom prst="straightConnector1">
                <a:avLst/>
              </a:prstGeom>
              <a:ln w="31750">
                <a:solidFill>
                  <a:schemeClr val="accent1">
                    <a:lumMod val="60000"/>
                    <a:lumOff val="40000"/>
                  </a:schemeClr>
                </a:solidFill>
                <a:tailEnd type="none"/>
              </a:ln>
            </p:spPr>
            <p:style>
              <a:lnRef idx="2">
                <a:schemeClr val="accent1"/>
              </a:lnRef>
              <a:fillRef idx="0">
                <a:schemeClr val="accent1"/>
              </a:fillRef>
              <a:effectRef idx="1">
                <a:schemeClr val="accent1"/>
              </a:effectRef>
              <a:fontRef idx="minor">
                <a:schemeClr val="tx1"/>
              </a:fontRef>
            </p:style>
          </p:cxnSp>
        </p:grpSp>
        <p:grpSp>
          <p:nvGrpSpPr>
            <p:cNvPr id="55" name="Group 54">
              <a:extLst>
                <a:ext uri="{FF2B5EF4-FFF2-40B4-BE49-F238E27FC236}">
                  <a16:creationId xmlns:a16="http://schemas.microsoft.com/office/drawing/2014/main" id="{44E49C5E-BE4E-C016-259D-82C1D7BCE5D0}"/>
                </a:ext>
              </a:extLst>
            </p:cNvPr>
            <p:cNvGrpSpPr/>
            <p:nvPr/>
          </p:nvGrpSpPr>
          <p:grpSpPr>
            <a:xfrm>
              <a:off x="10307901" y="2569374"/>
              <a:ext cx="917878" cy="1390708"/>
              <a:chOff x="4482673" y="3711684"/>
              <a:chExt cx="917878" cy="1390708"/>
            </a:xfrm>
          </p:grpSpPr>
          <p:sp>
            <p:nvSpPr>
              <p:cNvPr id="56" name="Graphic 77">
                <a:extLst>
                  <a:ext uri="{FF2B5EF4-FFF2-40B4-BE49-F238E27FC236}">
                    <a16:creationId xmlns:a16="http://schemas.microsoft.com/office/drawing/2014/main" id="{D3DFAE32-00EE-8838-C674-599A862BAF9B}"/>
                  </a:ext>
                </a:extLst>
              </p:cNvPr>
              <p:cNvSpPr/>
              <p:nvPr/>
            </p:nvSpPr>
            <p:spPr>
              <a:xfrm rot="5400000">
                <a:off x="4510500" y="3748081"/>
                <a:ext cx="727923" cy="655130"/>
              </a:xfrm>
              <a:custGeom>
                <a:avLst/>
                <a:gdLst>
                  <a:gd name="csX0" fmla="*/ 0 w 571500"/>
                  <a:gd name="csY0" fmla="*/ 0 h 514350"/>
                  <a:gd name="csX1" fmla="*/ 0 w 571500"/>
                  <a:gd name="csY1" fmla="*/ 514350 h 514350"/>
                  <a:gd name="csX2" fmla="*/ 571500 w 571500"/>
                  <a:gd name="csY2" fmla="*/ 257175 h 514350"/>
                  <a:gd name="csX3" fmla="*/ 0 w 571500"/>
                  <a:gd name="csY3" fmla="*/ 0 h 514350"/>
                </a:gdLst>
                <a:ahLst/>
                <a:cxnLst>
                  <a:cxn ang="0">
                    <a:pos x="csX0" y="csY0"/>
                  </a:cxn>
                  <a:cxn ang="0">
                    <a:pos x="csX1" y="csY1"/>
                  </a:cxn>
                  <a:cxn ang="0">
                    <a:pos x="csX2" y="csY2"/>
                  </a:cxn>
                  <a:cxn ang="0">
                    <a:pos x="csX3" y="csY3"/>
                  </a:cxn>
                </a:cxnLst>
                <a:rect l="l" t="t" r="r" b="b"/>
                <a:pathLst>
                  <a:path w="571500" h="514350">
                    <a:moveTo>
                      <a:pt x="0" y="0"/>
                    </a:moveTo>
                    <a:cubicBezTo>
                      <a:pt x="81721" y="200867"/>
                      <a:pt x="81547" y="313483"/>
                      <a:pt x="0" y="514350"/>
                    </a:cubicBezTo>
                    <a:cubicBezTo>
                      <a:pt x="311728" y="514350"/>
                      <a:pt x="415636" y="462915"/>
                      <a:pt x="571500" y="257175"/>
                    </a:cubicBezTo>
                    <a:cubicBezTo>
                      <a:pt x="415636" y="51435"/>
                      <a:pt x="259772" y="0"/>
                      <a:pt x="0" y="0"/>
                    </a:cubicBezTo>
                    <a:close/>
                  </a:path>
                </a:pathLst>
              </a:custGeom>
              <a:noFill/>
              <a:ln w="31750" cap="flat">
                <a:solidFill>
                  <a:schemeClr val="accent1">
                    <a:lumMod val="60000"/>
                    <a:lumOff val="40000"/>
                  </a:schemeClr>
                </a:solidFill>
                <a:prstDash val="solid"/>
                <a:miter/>
              </a:ln>
            </p:spPr>
            <p:txBody>
              <a:bodyPr/>
              <a:lstStyle/>
              <a:p>
                <a:endParaRPr lang="en-US"/>
              </a:p>
            </p:txBody>
          </p:sp>
          <p:cxnSp>
            <p:nvCxnSpPr>
              <p:cNvPr id="57" name="Straight Arrow Connector 56">
                <a:extLst>
                  <a:ext uri="{FF2B5EF4-FFF2-40B4-BE49-F238E27FC236}">
                    <a16:creationId xmlns:a16="http://schemas.microsoft.com/office/drawing/2014/main" id="{9A821E55-173D-9000-C24C-AD3D2356E7F2}"/>
                  </a:ext>
                </a:extLst>
              </p:cNvPr>
              <p:cNvCxnSpPr>
                <a:cxnSpLocks/>
              </p:cNvCxnSpPr>
              <p:nvPr/>
            </p:nvCxnSpPr>
            <p:spPr>
              <a:xfrm>
                <a:off x="4872842" y="4430386"/>
                <a:ext cx="0" cy="228600"/>
              </a:xfrm>
              <a:prstGeom prst="straightConnector1">
                <a:avLst/>
              </a:prstGeom>
              <a:ln w="31750">
                <a:solidFill>
                  <a:schemeClr val="accent1">
                    <a:lumMod val="60000"/>
                    <a:lumOff val="40000"/>
                  </a:schemeClr>
                </a:solidFill>
                <a:tailEnd type="none"/>
              </a:ln>
            </p:spPr>
            <p:style>
              <a:lnRef idx="2">
                <a:schemeClr val="accent1"/>
              </a:lnRef>
              <a:fillRef idx="0">
                <a:schemeClr val="accent1"/>
              </a:fillRef>
              <a:effectRef idx="1">
                <a:schemeClr val="accent1"/>
              </a:effectRef>
              <a:fontRef idx="minor">
                <a:schemeClr val="tx1"/>
              </a:fontRef>
            </p:style>
          </p:cxnSp>
          <p:sp>
            <p:nvSpPr>
              <p:cNvPr id="58" name="TextBox 57">
                <a:extLst>
                  <a:ext uri="{FF2B5EF4-FFF2-40B4-BE49-F238E27FC236}">
                    <a16:creationId xmlns:a16="http://schemas.microsoft.com/office/drawing/2014/main" id="{FDB8F760-0124-5CA5-0C3B-3A736FD9B944}"/>
                  </a:ext>
                </a:extLst>
              </p:cNvPr>
              <p:cNvSpPr txBox="1"/>
              <p:nvPr/>
            </p:nvSpPr>
            <p:spPr>
              <a:xfrm>
                <a:off x="4482673" y="4702284"/>
                <a:ext cx="917878"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err="1">
                    <a:ln>
                      <a:noFill/>
                    </a:ln>
                    <a:solidFill>
                      <a:schemeClr val="accent1">
                        <a:lumMod val="60000"/>
                        <a:lumOff val="40000"/>
                      </a:schemeClr>
                    </a:solidFill>
                    <a:effectLst/>
                    <a:uFillTx/>
                    <a:latin typeface="Arial" panose="020B0604020202020204" pitchFamily="34" charset="0"/>
                    <a:cs typeface="Arial" panose="020B0604020202020204" pitchFamily="34" charset="0"/>
                    <a:sym typeface="Abadi MT Std"/>
                  </a:rPr>
                  <a:t>O_taint</a:t>
                </a:r>
                <a:endParaRPr kumimoji="0" lang="en-US" sz="2000" b="0" i="0" u="none" strike="noStrike" cap="none" spc="0" normalizeH="0" baseline="0">
                  <a:ln>
                    <a:noFill/>
                  </a:ln>
                  <a:solidFill>
                    <a:schemeClr val="accent1">
                      <a:lumMod val="60000"/>
                      <a:lumOff val="40000"/>
                    </a:schemeClr>
                  </a:solidFill>
                  <a:effectLst/>
                  <a:uFillTx/>
                  <a:latin typeface="Arial" panose="020B0604020202020204" pitchFamily="34" charset="0"/>
                  <a:cs typeface="Arial" panose="020B0604020202020204" pitchFamily="34" charset="0"/>
                  <a:sym typeface="Abadi MT Std"/>
                </a:endParaRPr>
              </a:p>
            </p:txBody>
          </p:sp>
        </p:grpSp>
        <p:sp>
          <p:nvSpPr>
            <p:cNvPr id="74" name="TextBox 73">
              <a:extLst>
                <a:ext uri="{FF2B5EF4-FFF2-40B4-BE49-F238E27FC236}">
                  <a16:creationId xmlns:a16="http://schemas.microsoft.com/office/drawing/2014/main" id="{07B75D98-4C83-E713-6B79-238DBAB8A6B8}"/>
                </a:ext>
              </a:extLst>
            </p:cNvPr>
            <p:cNvSpPr txBox="1"/>
            <p:nvPr/>
          </p:nvSpPr>
          <p:spPr>
            <a:xfrm>
              <a:off x="9388280" y="1519534"/>
              <a:ext cx="2610395" cy="461665"/>
            </a:xfrm>
            <a:prstGeom prst="rect">
              <a:avLst/>
            </a:prstGeom>
            <a:noFill/>
          </p:spPr>
          <p:txBody>
            <a:bodyPr wrap="none" rtlCol="0">
              <a:spAutoFit/>
            </a:bodyPr>
            <a:lstStyle/>
            <a:p>
              <a:r>
                <a:rPr lang="en-US" sz="2400">
                  <a:solidFill>
                    <a:schemeClr val="accent1">
                      <a:lumMod val="60000"/>
                      <a:lumOff val="40000"/>
                    </a:schemeClr>
                  </a:solidFill>
                </a:rPr>
                <a:t>Naïve Taint Logic</a:t>
              </a:r>
            </a:p>
          </p:txBody>
        </p:sp>
      </p:grpSp>
      <p:sp>
        <p:nvSpPr>
          <p:cNvPr id="7" name="Rectangle 6">
            <a:extLst>
              <a:ext uri="{FF2B5EF4-FFF2-40B4-BE49-F238E27FC236}">
                <a16:creationId xmlns:a16="http://schemas.microsoft.com/office/drawing/2014/main" id="{8378B992-109C-4E34-6288-8C9BD81679A3}"/>
              </a:ext>
            </a:extLst>
          </p:cNvPr>
          <p:cNvSpPr/>
          <p:nvPr/>
        </p:nvSpPr>
        <p:spPr>
          <a:xfrm>
            <a:off x="6445296" y="4154619"/>
            <a:ext cx="5213304" cy="1962637"/>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Naïve taint logic introduces false flow</a:t>
            </a:r>
          </a:p>
          <a:p>
            <a:pPr algn="ctr"/>
            <a:endParaRPr lang="en-US" sz="2000">
              <a:solidFill>
                <a:schemeClr val="tx1"/>
              </a:solidFill>
            </a:endParaRPr>
          </a:p>
          <a:p>
            <a:pPr algn="ctr"/>
            <a:endParaRPr lang="en-US" sz="2000">
              <a:solidFill>
                <a:schemeClr val="tx1"/>
              </a:solidFill>
            </a:endParaRPr>
          </a:p>
          <a:p>
            <a:pPr algn="ctr"/>
            <a:endParaRPr lang="en-US" sz="2000">
              <a:solidFill>
                <a:schemeClr val="tx1"/>
              </a:solidFill>
            </a:endParaRPr>
          </a:p>
          <a:p>
            <a:pPr algn="ctr"/>
            <a:endParaRPr lang="en-US" sz="2000">
              <a:solidFill>
                <a:schemeClr val="tx1"/>
              </a:solidFill>
            </a:endParaRPr>
          </a:p>
          <a:p>
            <a:pPr algn="ctr"/>
            <a:endParaRPr lang="en-US" sz="2000">
              <a:solidFill>
                <a:schemeClr val="tx1"/>
              </a:solidFill>
            </a:endParaRPr>
          </a:p>
        </p:txBody>
      </p:sp>
      <p:graphicFrame>
        <p:nvGraphicFramePr>
          <p:cNvPr id="10" name="Table 9">
            <a:extLst>
              <a:ext uri="{FF2B5EF4-FFF2-40B4-BE49-F238E27FC236}">
                <a16:creationId xmlns:a16="http://schemas.microsoft.com/office/drawing/2014/main" id="{952C7FEF-5935-F758-D0D7-5A9AD0D6DF61}"/>
              </a:ext>
            </a:extLst>
          </p:cNvPr>
          <p:cNvGraphicFramePr>
            <a:graphicFrameLocks noGrp="1"/>
          </p:cNvGraphicFramePr>
          <p:nvPr>
            <p:extLst>
              <p:ext uri="{D42A27DB-BD31-4B8C-83A1-F6EECF244321}">
                <p14:modId xmlns:p14="http://schemas.microsoft.com/office/powerpoint/2010/main" val="1479847108"/>
              </p:ext>
            </p:extLst>
          </p:nvPr>
        </p:nvGraphicFramePr>
        <p:xfrm>
          <a:off x="6578669" y="4685236"/>
          <a:ext cx="4937760" cy="1188720"/>
        </p:xfrm>
        <a:graphic>
          <a:graphicData uri="http://schemas.openxmlformats.org/drawingml/2006/table">
            <a:tbl>
              <a:tblPr firstRow="1" bandRow="1">
                <a:tableStyleId>{5940675A-B579-460E-94D1-54222C63F5DA}</a:tableStyleId>
              </a:tblPr>
              <a:tblGrid>
                <a:gridCol w="731520">
                  <a:extLst>
                    <a:ext uri="{9D8B030D-6E8A-4147-A177-3AD203B41FA5}">
                      <a16:colId xmlns:a16="http://schemas.microsoft.com/office/drawing/2014/main" val="3207462655"/>
                    </a:ext>
                  </a:extLst>
                </a:gridCol>
                <a:gridCol w="731520">
                  <a:extLst>
                    <a:ext uri="{9D8B030D-6E8A-4147-A177-3AD203B41FA5}">
                      <a16:colId xmlns:a16="http://schemas.microsoft.com/office/drawing/2014/main" val="4241191385"/>
                    </a:ext>
                  </a:extLst>
                </a:gridCol>
                <a:gridCol w="731520">
                  <a:extLst>
                    <a:ext uri="{9D8B030D-6E8A-4147-A177-3AD203B41FA5}">
                      <a16:colId xmlns:a16="http://schemas.microsoft.com/office/drawing/2014/main" val="3879436800"/>
                    </a:ext>
                  </a:extLst>
                </a:gridCol>
                <a:gridCol w="1371600">
                  <a:extLst>
                    <a:ext uri="{9D8B030D-6E8A-4147-A177-3AD203B41FA5}">
                      <a16:colId xmlns:a16="http://schemas.microsoft.com/office/drawing/2014/main" val="1707138101"/>
                    </a:ext>
                  </a:extLst>
                </a:gridCol>
                <a:gridCol w="1371600">
                  <a:extLst>
                    <a:ext uri="{9D8B030D-6E8A-4147-A177-3AD203B41FA5}">
                      <a16:colId xmlns:a16="http://schemas.microsoft.com/office/drawing/2014/main" val="496852311"/>
                    </a:ext>
                  </a:extLst>
                </a:gridCol>
              </a:tblGrid>
              <a:tr h="370840">
                <a:tc>
                  <a:txBody>
                    <a:bodyPr/>
                    <a:lstStyle/>
                    <a:p>
                      <a:pPr algn="ctr"/>
                      <a:r>
                        <a:rPr lang="en-US" sz="2000">
                          <a:solidFill>
                            <a:srgbClr val="FF0000"/>
                          </a:solidFill>
                        </a:rPr>
                        <a:t>A</a:t>
                      </a:r>
                    </a:p>
                  </a:txBody>
                  <a:tcPr/>
                </a:tc>
                <a:tc>
                  <a:txBody>
                    <a:bodyPr/>
                    <a:lstStyle/>
                    <a:p>
                      <a:pPr algn="ctr"/>
                      <a:r>
                        <a:rPr lang="en-US" sz="2000">
                          <a:solidFill>
                            <a:srgbClr val="00B050"/>
                          </a:solidFill>
                        </a:rPr>
                        <a:t>B</a:t>
                      </a:r>
                    </a:p>
                  </a:txBody>
                  <a:tcPr/>
                </a:tc>
                <a:tc>
                  <a:txBody>
                    <a:bodyPr/>
                    <a:lstStyle/>
                    <a:p>
                      <a:pPr algn="ctr"/>
                      <a:r>
                        <a:rPr lang="en-US" sz="2000"/>
                        <a:t>O</a:t>
                      </a:r>
                    </a:p>
                  </a:txBody>
                  <a:tcPr/>
                </a:tc>
                <a:tc>
                  <a:txBody>
                    <a:bodyPr/>
                    <a:lstStyle/>
                    <a:p>
                      <a:pPr algn="ctr"/>
                      <a:r>
                        <a:rPr lang="en-US" sz="2000"/>
                        <a:t>Leakage ?</a:t>
                      </a:r>
                    </a:p>
                  </a:txBody>
                  <a:tcPr/>
                </a:tc>
                <a:tc>
                  <a:txBody>
                    <a:bodyPr/>
                    <a:lstStyle/>
                    <a:p>
                      <a:pPr algn="ctr"/>
                      <a:r>
                        <a:rPr lang="en-US" sz="2000" err="1"/>
                        <a:t>O_taint</a:t>
                      </a:r>
                      <a:endParaRPr lang="en-US" sz="2000"/>
                    </a:p>
                  </a:txBody>
                  <a:tcPr/>
                </a:tc>
                <a:extLst>
                  <a:ext uri="{0D108BD9-81ED-4DB2-BD59-A6C34878D82A}">
                    <a16:rowId xmlns:a16="http://schemas.microsoft.com/office/drawing/2014/main" val="2213350781"/>
                  </a:ext>
                </a:extLst>
              </a:tr>
              <a:tr h="370840">
                <a:tc>
                  <a:txBody>
                    <a:bodyPr/>
                    <a:lstStyle/>
                    <a:p>
                      <a:pPr algn="ctr"/>
                      <a:r>
                        <a:rPr lang="en-US" sz="2000">
                          <a:solidFill>
                            <a:srgbClr val="FF0000"/>
                          </a:solidFill>
                        </a:rPr>
                        <a:t>0</a:t>
                      </a:r>
                    </a:p>
                  </a:txBody>
                  <a:tcPr/>
                </a:tc>
                <a:tc>
                  <a:txBody>
                    <a:bodyPr/>
                    <a:lstStyle/>
                    <a:p>
                      <a:pPr algn="ctr"/>
                      <a:r>
                        <a:rPr lang="en-US" sz="2000">
                          <a:solidFill>
                            <a:srgbClr val="00B050"/>
                          </a:solidFill>
                        </a:rPr>
                        <a:t>0</a:t>
                      </a:r>
                    </a:p>
                  </a:txBody>
                  <a:tcPr/>
                </a:tc>
                <a:tc>
                  <a:txBody>
                    <a:bodyPr/>
                    <a:lstStyle/>
                    <a:p>
                      <a:pPr algn="ctr"/>
                      <a:r>
                        <a:rPr lang="en-US" sz="2000">
                          <a:solidFill>
                            <a:srgbClr val="00B050"/>
                          </a:solidFill>
                        </a:rPr>
                        <a:t>0</a:t>
                      </a:r>
                    </a:p>
                  </a:txBody>
                  <a:tcPr/>
                </a:tc>
                <a:tc rowSpan="2">
                  <a:txBody>
                    <a:bodyPr/>
                    <a:lstStyle/>
                    <a:p>
                      <a:pPr algn="ctr"/>
                      <a:r>
                        <a:rPr lang="en-US" sz="2000">
                          <a:solidFill>
                            <a:srgbClr val="00B050"/>
                          </a:solidFill>
                        </a:rPr>
                        <a:t>No</a:t>
                      </a:r>
                    </a:p>
                  </a:txBody>
                  <a:tcPr anchor="ctr"/>
                </a:tc>
                <a:tc rowSpan="2">
                  <a:txBody>
                    <a:bodyPr/>
                    <a:lstStyle/>
                    <a:p>
                      <a:pPr algn="ctr"/>
                      <a:r>
                        <a:rPr lang="en-US" sz="2000">
                          <a:solidFill>
                            <a:srgbClr val="FF0000"/>
                          </a:solidFill>
                        </a:rPr>
                        <a:t>1</a:t>
                      </a:r>
                    </a:p>
                  </a:txBody>
                  <a:tcPr anchor="ctr"/>
                </a:tc>
                <a:extLst>
                  <a:ext uri="{0D108BD9-81ED-4DB2-BD59-A6C34878D82A}">
                    <a16:rowId xmlns:a16="http://schemas.microsoft.com/office/drawing/2014/main" val="333927746"/>
                  </a:ext>
                </a:extLst>
              </a:tr>
              <a:tr h="370840">
                <a:tc>
                  <a:txBody>
                    <a:bodyPr/>
                    <a:lstStyle/>
                    <a:p>
                      <a:pPr algn="ctr"/>
                      <a:r>
                        <a:rPr lang="en-US" sz="2000">
                          <a:solidFill>
                            <a:srgbClr val="FF0000"/>
                          </a:solidFill>
                        </a:rPr>
                        <a:t>1</a:t>
                      </a:r>
                    </a:p>
                  </a:txBody>
                  <a:tcPr/>
                </a:tc>
                <a:tc>
                  <a:txBody>
                    <a:bodyPr/>
                    <a:lstStyle/>
                    <a:p>
                      <a:pPr algn="ctr"/>
                      <a:r>
                        <a:rPr lang="en-US" sz="2000">
                          <a:solidFill>
                            <a:srgbClr val="00B050"/>
                          </a:solidFill>
                        </a:rPr>
                        <a:t>0</a:t>
                      </a:r>
                    </a:p>
                  </a:txBody>
                  <a:tcPr/>
                </a:tc>
                <a:tc>
                  <a:txBody>
                    <a:bodyPr/>
                    <a:lstStyle/>
                    <a:p>
                      <a:pPr algn="ctr"/>
                      <a:r>
                        <a:rPr lang="en-US" sz="2000">
                          <a:solidFill>
                            <a:srgbClr val="00B050"/>
                          </a:solidFill>
                        </a:rPr>
                        <a:t>0</a:t>
                      </a:r>
                    </a:p>
                  </a:txBody>
                  <a:tcPr/>
                </a:tc>
                <a:tc vMerge="1">
                  <a:txBody>
                    <a:bodyPr/>
                    <a:lstStyle/>
                    <a:p>
                      <a:endParaRPr/>
                    </a:p>
                  </a:txBody>
                  <a:tcPr/>
                </a:tc>
                <a:tc vMerge="1">
                  <a:txBody>
                    <a:bodyPr/>
                    <a:lstStyle/>
                    <a:p>
                      <a:pPr algn="ctr"/>
                      <a:endParaRPr lang="en-US">
                        <a:solidFill>
                          <a:srgbClr val="FF0000"/>
                        </a:solidFill>
                      </a:endParaRPr>
                    </a:p>
                  </a:txBody>
                  <a:tcPr/>
                </a:tc>
                <a:extLst>
                  <a:ext uri="{0D108BD9-81ED-4DB2-BD59-A6C34878D82A}">
                    <a16:rowId xmlns:a16="http://schemas.microsoft.com/office/drawing/2014/main" val="352948615"/>
                  </a:ext>
                </a:extLst>
              </a:tr>
            </a:tbl>
          </a:graphicData>
        </a:graphic>
      </p:graphicFrame>
      <p:grpSp>
        <p:nvGrpSpPr>
          <p:cNvPr id="22" name="Group 21">
            <a:extLst>
              <a:ext uri="{FF2B5EF4-FFF2-40B4-BE49-F238E27FC236}">
                <a16:creationId xmlns:a16="http://schemas.microsoft.com/office/drawing/2014/main" id="{A4B6FEB1-1543-3642-6EB7-077E9AA7062C}"/>
              </a:ext>
            </a:extLst>
          </p:cNvPr>
          <p:cNvGrpSpPr/>
          <p:nvPr/>
        </p:nvGrpSpPr>
        <p:grpSpPr>
          <a:xfrm>
            <a:off x="8184790" y="5133953"/>
            <a:ext cx="444084" cy="696911"/>
            <a:chOff x="8184790" y="5400653"/>
            <a:chExt cx="444084" cy="696911"/>
          </a:xfrm>
        </p:grpSpPr>
        <p:sp>
          <p:nvSpPr>
            <p:cNvPr id="20" name="Rectangle 19">
              <a:extLst>
                <a:ext uri="{FF2B5EF4-FFF2-40B4-BE49-F238E27FC236}">
                  <a16:creationId xmlns:a16="http://schemas.microsoft.com/office/drawing/2014/main" id="{7AD0575F-0965-6A90-4C8A-4EFC7EFAE251}"/>
                </a:ext>
              </a:extLst>
            </p:cNvPr>
            <p:cNvSpPr/>
            <p:nvPr/>
          </p:nvSpPr>
          <p:spPr>
            <a:xfrm>
              <a:off x="8184790" y="5400653"/>
              <a:ext cx="444084" cy="291286"/>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21" name="Rectangle 20">
              <a:extLst>
                <a:ext uri="{FF2B5EF4-FFF2-40B4-BE49-F238E27FC236}">
                  <a16:creationId xmlns:a16="http://schemas.microsoft.com/office/drawing/2014/main" id="{6BBA0590-F7A3-0864-8178-A1A42147C400}"/>
                </a:ext>
              </a:extLst>
            </p:cNvPr>
            <p:cNvSpPr/>
            <p:nvPr/>
          </p:nvSpPr>
          <p:spPr>
            <a:xfrm>
              <a:off x="8184790" y="5806278"/>
              <a:ext cx="444084" cy="291286"/>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grpSp>
      <p:sp>
        <p:nvSpPr>
          <p:cNvPr id="23" name="Rectangle 22">
            <a:extLst>
              <a:ext uri="{FF2B5EF4-FFF2-40B4-BE49-F238E27FC236}">
                <a16:creationId xmlns:a16="http://schemas.microsoft.com/office/drawing/2014/main" id="{69A0954D-64D9-AAE6-239E-2C3D082D2A3E}"/>
              </a:ext>
            </a:extLst>
          </p:cNvPr>
          <p:cNvSpPr/>
          <p:nvPr/>
        </p:nvSpPr>
        <p:spPr>
          <a:xfrm>
            <a:off x="9166238" y="5306710"/>
            <a:ext cx="511162" cy="33209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24" name="Rectangle 23">
            <a:extLst>
              <a:ext uri="{FF2B5EF4-FFF2-40B4-BE49-F238E27FC236}">
                <a16:creationId xmlns:a16="http://schemas.microsoft.com/office/drawing/2014/main" id="{6DFB89A1-8429-790A-9005-1731AE73639D}"/>
              </a:ext>
            </a:extLst>
          </p:cNvPr>
          <p:cNvSpPr/>
          <p:nvPr/>
        </p:nvSpPr>
        <p:spPr>
          <a:xfrm>
            <a:off x="10636296" y="5346260"/>
            <a:ext cx="511162" cy="33209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6" name="TextBox 5">
            <a:extLst>
              <a:ext uri="{FF2B5EF4-FFF2-40B4-BE49-F238E27FC236}">
                <a16:creationId xmlns:a16="http://schemas.microsoft.com/office/drawing/2014/main" id="{5BB9112E-EDD1-DCB5-99E0-18A211AF7484}"/>
              </a:ext>
            </a:extLst>
          </p:cNvPr>
          <p:cNvSpPr txBox="1"/>
          <p:nvPr/>
        </p:nvSpPr>
        <p:spPr>
          <a:xfrm>
            <a:off x="0" y="6519446"/>
            <a:ext cx="7567841" cy="338554"/>
          </a:xfrm>
          <a:prstGeom prst="rect">
            <a:avLst/>
          </a:prstGeom>
          <a:noFill/>
        </p:spPr>
        <p:txBody>
          <a:bodyPr wrap="none" rtlCol="0">
            <a:spAutoFit/>
          </a:bodyPr>
          <a:lstStyle/>
          <a:p>
            <a:r>
              <a:rPr lang="en-US" sz="1600"/>
              <a:t>*Complete Information Flow Tracking from the Gates Up. Mohit Tiwari, et al. 2009.</a:t>
            </a:r>
          </a:p>
        </p:txBody>
      </p:sp>
    </p:spTree>
    <p:custDataLst>
      <p:tags r:id="rId1"/>
    </p:custDataLst>
    <p:extLst>
      <p:ext uri="{BB962C8B-B14F-4D97-AF65-F5344CB8AC3E}">
        <p14:creationId xmlns:p14="http://schemas.microsoft.com/office/powerpoint/2010/main" val="384923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nodeType="clickEffect">
                                  <p:stCondLst>
                                    <p:cond delay="0"/>
                                  </p:stCondLst>
                                  <p:childTnLst>
                                    <p:set>
                                      <p:cBhvr>
                                        <p:cTn id="34" dur="1" fill="hold">
                                          <p:stCondLst>
                                            <p:cond delay="0"/>
                                          </p:stCondLst>
                                        </p:cTn>
                                        <p:tgtEl>
                                          <p:spTgt spid="22"/>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2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2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67" grpId="0"/>
      <p:bldP spid="68" grpId="0"/>
      <p:bldP spid="7" grpId="0" animBg="1"/>
      <p:bldP spid="23" grpId="0" animBg="1"/>
      <p:bldP spid="23" grpId="1" animBg="1"/>
      <p:bldP spid="24" grpId="0" animBg="1"/>
      <p:bldP spid="24" grpId="1" animBg="1"/>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9B7EA-F72D-4184-E1A5-E651B4B2DD1E}"/>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2D195A29-6599-EBE2-AE25-5E9983D21DAA}"/>
              </a:ext>
            </a:extLst>
          </p:cNvPr>
          <p:cNvSpPr/>
          <p:nvPr/>
        </p:nvSpPr>
        <p:spPr>
          <a:xfrm>
            <a:off x="9906000" y="2743200"/>
            <a:ext cx="1645920" cy="1645920"/>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accent1">
                  <a:lumMod val="50000"/>
                </a:schemeClr>
              </a:solidFill>
            </a:endParaRPr>
          </a:p>
        </p:txBody>
      </p:sp>
      <p:sp>
        <p:nvSpPr>
          <p:cNvPr id="3" name="Oval 2">
            <a:extLst>
              <a:ext uri="{FF2B5EF4-FFF2-40B4-BE49-F238E27FC236}">
                <a16:creationId xmlns:a16="http://schemas.microsoft.com/office/drawing/2014/main" id="{C629B26A-5E0B-88CC-EF10-508EFC9272FE}"/>
              </a:ext>
            </a:extLst>
          </p:cNvPr>
          <p:cNvSpPr/>
          <p:nvPr/>
        </p:nvSpPr>
        <p:spPr>
          <a:xfrm>
            <a:off x="8458200" y="2971800"/>
            <a:ext cx="1828800" cy="1828800"/>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accent1">
                  <a:lumMod val="50000"/>
                </a:schemeClr>
              </a:solidFill>
            </a:endParaRPr>
          </a:p>
        </p:txBody>
      </p:sp>
      <p:grpSp>
        <p:nvGrpSpPr>
          <p:cNvPr id="13" name="Group 12">
            <a:extLst>
              <a:ext uri="{FF2B5EF4-FFF2-40B4-BE49-F238E27FC236}">
                <a16:creationId xmlns:a16="http://schemas.microsoft.com/office/drawing/2014/main" id="{E66542EC-284F-1791-49EF-048935A6980D}"/>
              </a:ext>
            </a:extLst>
          </p:cNvPr>
          <p:cNvGrpSpPr>
            <a:grpSpLocks noChangeAspect="1"/>
          </p:cNvGrpSpPr>
          <p:nvPr/>
        </p:nvGrpSpPr>
        <p:grpSpPr>
          <a:xfrm>
            <a:off x="9177296" y="3011527"/>
            <a:ext cx="365760" cy="740660"/>
            <a:chOff x="4985571" y="3599477"/>
            <a:chExt cx="301038" cy="609600"/>
          </a:xfrm>
        </p:grpSpPr>
        <p:sp>
          <p:nvSpPr>
            <p:cNvPr id="14" name="Graphic 43">
              <a:extLst>
                <a:ext uri="{FF2B5EF4-FFF2-40B4-BE49-F238E27FC236}">
                  <a16:creationId xmlns:a16="http://schemas.microsoft.com/office/drawing/2014/main" id="{778F34F5-AC6B-65F7-1864-F98678291742}"/>
                </a:ext>
              </a:extLst>
            </p:cNvPr>
            <p:cNvSpPr>
              <a:spLocks noChangeAspect="1"/>
            </p:cNvSpPr>
            <p:nvPr/>
          </p:nvSpPr>
          <p:spPr>
            <a:xfrm rot="5400000">
              <a:off x="4953209" y="3755182"/>
              <a:ext cx="365761" cy="301038"/>
            </a:xfrm>
            <a:custGeom>
              <a:avLst/>
              <a:gdLst>
                <a:gd name="csX0" fmla="*/ 166688 w 285750"/>
                <a:gd name="csY0" fmla="*/ 235185 h 235185"/>
                <a:gd name="csX1" fmla="*/ 285750 w 285750"/>
                <a:gd name="csY1" fmla="*/ 117593 h 235185"/>
                <a:gd name="csX2" fmla="*/ 166688 w 285750"/>
                <a:gd name="csY2" fmla="*/ 0 h 235185"/>
                <a:gd name="csX3" fmla="*/ 0 w 285750"/>
                <a:gd name="csY3" fmla="*/ 0 h 235185"/>
                <a:gd name="csX4" fmla="*/ 0 w 285750"/>
                <a:gd name="csY4" fmla="*/ 235185 h 235185"/>
                <a:gd name="csX5" fmla="*/ 166688 w 285750"/>
                <a:gd name="csY5" fmla="*/ 235185 h 235185"/>
              </a:gdLst>
              <a:ahLst/>
              <a:cxnLst>
                <a:cxn ang="0">
                  <a:pos x="csX0" y="csY0"/>
                </a:cxn>
                <a:cxn ang="0">
                  <a:pos x="csX1" y="csY1"/>
                </a:cxn>
                <a:cxn ang="0">
                  <a:pos x="csX2" y="csY2"/>
                </a:cxn>
                <a:cxn ang="0">
                  <a:pos x="csX3" y="csY3"/>
                </a:cxn>
                <a:cxn ang="0">
                  <a:pos x="csX4" y="csY4"/>
                </a:cxn>
                <a:cxn ang="0">
                  <a:pos x="csX5" y="csY5"/>
                </a:cxn>
              </a:cxnLst>
              <a:rect l="l" t="t" r="r" b="b"/>
              <a:pathLst>
                <a:path w="285750" h="235185">
                  <a:moveTo>
                    <a:pt x="166688" y="235185"/>
                  </a:moveTo>
                  <a:cubicBezTo>
                    <a:pt x="232444" y="235185"/>
                    <a:pt x="285750" y="182538"/>
                    <a:pt x="285750" y="117593"/>
                  </a:cubicBezTo>
                  <a:cubicBezTo>
                    <a:pt x="285750" y="52648"/>
                    <a:pt x="232444" y="0"/>
                    <a:pt x="166688" y="0"/>
                  </a:cubicBezTo>
                  <a:lnTo>
                    <a:pt x="0" y="0"/>
                  </a:lnTo>
                  <a:lnTo>
                    <a:pt x="0" y="235185"/>
                  </a:lnTo>
                  <a:lnTo>
                    <a:pt x="166688" y="235185"/>
                  </a:lnTo>
                  <a:close/>
                </a:path>
              </a:pathLst>
            </a:custGeom>
            <a:noFill/>
            <a:ln w="31750" cap="flat">
              <a:solidFill>
                <a:srgbClr val="000000"/>
              </a:solidFill>
              <a:prstDash val="solid"/>
              <a:miter/>
            </a:ln>
          </p:spPr>
          <p:txBody>
            <a:bodyPr/>
            <a:lstStyle/>
            <a:p>
              <a:endParaRPr lang="en-US"/>
            </a:p>
          </p:txBody>
        </p:sp>
        <p:cxnSp>
          <p:nvCxnSpPr>
            <p:cNvPr id="15" name="Straight Arrow Connector 14">
              <a:extLst>
                <a:ext uri="{FF2B5EF4-FFF2-40B4-BE49-F238E27FC236}">
                  <a16:creationId xmlns:a16="http://schemas.microsoft.com/office/drawing/2014/main" id="{E3F86C92-6D25-54AC-BCC8-5B25B47A4283}"/>
                </a:ext>
              </a:extLst>
            </p:cNvPr>
            <p:cNvCxnSpPr>
              <a:cxnSpLocks/>
            </p:cNvCxnSpPr>
            <p:nvPr/>
          </p:nvCxnSpPr>
          <p:spPr>
            <a:xfrm>
              <a:off x="5035903"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C6A55837-040E-D34B-2540-403EBB554117}"/>
                </a:ext>
              </a:extLst>
            </p:cNvPr>
            <p:cNvCxnSpPr>
              <a:cxnSpLocks/>
            </p:cNvCxnSpPr>
            <p:nvPr/>
          </p:nvCxnSpPr>
          <p:spPr>
            <a:xfrm>
              <a:off x="5223932"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E25B0D1E-B400-1B6F-02E6-51B75357A560}"/>
                </a:ext>
              </a:extLst>
            </p:cNvPr>
            <p:cNvCxnSpPr>
              <a:cxnSpLocks/>
              <a:stCxn id="14" idx="1"/>
            </p:cNvCxnSpPr>
            <p:nvPr/>
          </p:nvCxnSpPr>
          <p:spPr>
            <a:xfrm>
              <a:off x="5136089" y="4088582"/>
              <a:ext cx="0" cy="120495"/>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B36C1721-0EB8-B8B1-073F-F8365B95C17F}"/>
              </a:ext>
            </a:extLst>
          </p:cNvPr>
          <p:cNvSpPr>
            <a:spLocks noGrp="1"/>
          </p:cNvSpPr>
          <p:nvPr>
            <p:ph type="title"/>
          </p:nvPr>
        </p:nvSpPr>
        <p:spPr/>
        <p:txBody>
          <a:bodyPr/>
          <a:lstStyle/>
          <a:p>
            <a:r>
              <a:rPr lang="en-US"/>
              <a:t>Design Taint Schemes</a:t>
            </a:r>
          </a:p>
        </p:txBody>
      </p:sp>
      <p:sp>
        <p:nvSpPr>
          <p:cNvPr id="4" name="Slide Number Placeholder 3">
            <a:extLst>
              <a:ext uri="{FF2B5EF4-FFF2-40B4-BE49-F238E27FC236}">
                <a16:creationId xmlns:a16="http://schemas.microsoft.com/office/drawing/2014/main" id="{0A0022AF-7CBD-5845-D4DC-F9CAE7E6F766}"/>
              </a:ext>
            </a:extLst>
          </p:cNvPr>
          <p:cNvSpPr>
            <a:spLocks noGrp="1"/>
          </p:cNvSpPr>
          <p:nvPr>
            <p:ph type="sldNum" sz="quarter" idx="12"/>
          </p:nvPr>
        </p:nvSpPr>
        <p:spPr/>
        <p:txBody>
          <a:bodyPr/>
          <a:lstStyle/>
          <a:p>
            <a:fld id="{B0512EA2-30EC-4E42-9D99-67A89FA603D9}" type="slidenum">
              <a:rPr lang="en-US" smtClean="0"/>
              <a:pPr/>
              <a:t>7</a:t>
            </a:fld>
            <a:endParaRPr lang="en-US"/>
          </a:p>
        </p:txBody>
      </p:sp>
      <p:sp>
        <p:nvSpPr>
          <p:cNvPr id="5" name="Cloud 4">
            <a:extLst>
              <a:ext uri="{FF2B5EF4-FFF2-40B4-BE49-F238E27FC236}">
                <a16:creationId xmlns:a16="http://schemas.microsoft.com/office/drawing/2014/main" id="{9E5A5D70-AF4F-61AC-3DCF-663B2137C946}"/>
              </a:ext>
            </a:extLst>
          </p:cNvPr>
          <p:cNvSpPr/>
          <p:nvPr/>
        </p:nvSpPr>
        <p:spPr>
          <a:xfrm>
            <a:off x="7813964" y="2342252"/>
            <a:ext cx="4270663" cy="2819870"/>
          </a:xfrm>
          <a:prstGeom prst="cloud">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57D57179-11F1-FB3D-0F78-5A1788C11FA3}"/>
              </a:ext>
            </a:extLst>
          </p:cNvPr>
          <p:cNvGrpSpPr>
            <a:grpSpLocks noChangeAspect="1"/>
          </p:cNvGrpSpPr>
          <p:nvPr/>
        </p:nvGrpSpPr>
        <p:grpSpPr>
          <a:xfrm>
            <a:off x="8702005" y="3921523"/>
            <a:ext cx="365760" cy="635237"/>
            <a:chOff x="10372125" y="3352800"/>
            <a:chExt cx="655130" cy="1137802"/>
          </a:xfrm>
        </p:grpSpPr>
        <p:sp>
          <p:nvSpPr>
            <p:cNvPr id="20" name="Graphic 77">
              <a:extLst>
                <a:ext uri="{FF2B5EF4-FFF2-40B4-BE49-F238E27FC236}">
                  <a16:creationId xmlns:a16="http://schemas.microsoft.com/office/drawing/2014/main" id="{13B4C841-7D2A-3E4C-7BE6-2A22A9A14ACD}"/>
                </a:ext>
              </a:extLst>
            </p:cNvPr>
            <p:cNvSpPr/>
            <p:nvPr/>
          </p:nvSpPr>
          <p:spPr>
            <a:xfrm rot="5400000">
              <a:off x="10335728" y="3579697"/>
              <a:ext cx="727923" cy="655130"/>
            </a:xfrm>
            <a:custGeom>
              <a:avLst/>
              <a:gdLst>
                <a:gd name="csX0" fmla="*/ 0 w 571500"/>
                <a:gd name="csY0" fmla="*/ 0 h 514350"/>
                <a:gd name="csX1" fmla="*/ 0 w 571500"/>
                <a:gd name="csY1" fmla="*/ 514350 h 514350"/>
                <a:gd name="csX2" fmla="*/ 571500 w 571500"/>
                <a:gd name="csY2" fmla="*/ 257175 h 514350"/>
                <a:gd name="csX3" fmla="*/ 0 w 571500"/>
                <a:gd name="csY3" fmla="*/ 0 h 514350"/>
              </a:gdLst>
              <a:ahLst/>
              <a:cxnLst>
                <a:cxn ang="0">
                  <a:pos x="csX0" y="csY0"/>
                </a:cxn>
                <a:cxn ang="0">
                  <a:pos x="csX1" y="csY1"/>
                </a:cxn>
                <a:cxn ang="0">
                  <a:pos x="csX2" y="csY2"/>
                </a:cxn>
                <a:cxn ang="0">
                  <a:pos x="csX3" y="csY3"/>
                </a:cxn>
              </a:cxnLst>
              <a:rect l="l" t="t" r="r" b="b"/>
              <a:pathLst>
                <a:path w="571500" h="514350">
                  <a:moveTo>
                    <a:pt x="0" y="0"/>
                  </a:moveTo>
                  <a:cubicBezTo>
                    <a:pt x="81721" y="200867"/>
                    <a:pt x="81547" y="313483"/>
                    <a:pt x="0" y="514350"/>
                  </a:cubicBezTo>
                  <a:cubicBezTo>
                    <a:pt x="311728" y="514350"/>
                    <a:pt x="415636" y="462915"/>
                    <a:pt x="571500" y="257175"/>
                  </a:cubicBezTo>
                  <a:cubicBezTo>
                    <a:pt x="415636" y="51435"/>
                    <a:pt x="259772" y="0"/>
                    <a:pt x="0" y="0"/>
                  </a:cubicBezTo>
                  <a:close/>
                </a:path>
              </a:pathLst>
            </a:custGeom>
            <a:noFill/>
            <a:ln w="31750" cap="flat">
              <a:solidFill>
                <a:schemeClr val="tx1"/>
              </a:solidFill>
              <a:prstDash val="solid"/>
              <a:miter/>
            </a:ln>
          </p:spPr>
          <p:txBody>
            <a:bodyPr/>
            <a:lstStyle/>
            <a:p>
              <a:endParaRPr lang="en-US"/>
            </a:p>
          </p:txBody>
        </p:sp>
        <p:cxnSp>
          <p:nvCxnSpPr>
            <p:cNvPr id="21" name="Straight Arrow Connector 20">
              <a:extLst>
                <a:ext uri="{FF2B5EF4-FFF2-40B4-BE49-F238E27FC236}">
                  <a16:creationId xmlns:a16="http://schemas.microsoft.com/office/drawing/2014/main" id="{9CA7FBCC-7851-C41E-72E1-D49593062151}"/>
                </a:ext>
              </a:extLst>
            </p:cNvPr>
            <p:cNvCxnSpPr>
              <a:cxnSpLocks/>
            </p:cNvCxnSpPr>
            <p:nvPr/>
          </p:nvCxnSpPr>
          <p:spPr>
            <a:xfrm>
              <a:off x="10698070" y="4262002"/>
              <a:ext cx="0" cy="228600"/>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15E37249-3C06-A749-05A8-4BF7AEACB31E}"/>
                </a:ext>
              </a:extLst>
            </p:cNvPr>
            <p:cNvCxnSpPr>
              <a:cxnSpLocks/>
            </p:cNvCxnSpPr>
            <p:nvPr/>
          </p:nvCxnSpPr>
          <p:spPr>
            <a:xfrm>
              <a:off x="10522940" y="3352800"/>
              <a:ext cx="0" cy="252629"/>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3CE100B2-F7AC-E127-998F-49E62BD93EED}"/>
                </a:ext>
              </a:extLst>
            </p:cNvPr>
            <p:cNvCxnSpPr>
              <a:cxnSpLocks/>
            </p:cNvCxnSpPr>
            <p:nvPr/>
          </p:nvCxnSpPr>
          <p:spPr>
            <a:xfrm>
              <a:off x="10872342" y="3352800"/>
              <a:ext cx="0" cy="252632"/>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grpSp>
      <p:grpSp>
        <p:nvGrpSpPr>
          <p:cNvPr id="25" name="Group 24">
            <a:extLst>
              <a:ext uri="{FF2B5EF4-FFF2-40B4-BE49-F238E27FC236}">
                <a16:creationId xmlns:a16="http://schemas.microsoft.com/office/drawing/2014/main" id="{0A5615E8-C140-FC14-E0F5-90C579F76023}"/>
              </a:ext>
            </a:extLst>
          </p:cNvPr>
          <p:cNvGrpSpPr>
            <a:grpSpLocks noChangeAspect="1"/>
          </p:cNvGrpSpPr>
          <p:nvPr/>
        </p:nvGrpSpPr>
        <p:grpSpPr>
          <a:xfrm>
            <a:off x="10210606" y="3000341"/>
            <a:ext cx="365760" cy="635237"/>
            <a:chOff x="10372125" y="3352800"/>
            <a:chExt cx="655130" cy="1137802"/>
          </a:xfrm>
        </p:grpSpPr>
        <p:sp>
          <p:nvSpPr>
            <p:cNvPr id="26" name="Graphic 77">
              <a:extLst>
                <a:ext uri="{FF2B5EF4-FFF2-40B4-BE49-F238E27FC236}">
                  <a16:creationId xmlns:a16="http://schemas.microsoft.com/office/drawing/2014/main" id="{A3668A3D-2FC9-0E63-9C67-DDD5B2568324}"/>
                </a:ext>
              </a:extLst>
            </p:cNvPr>
            <p:cNvSpPr/>
            <p:nvPr/>
          </p:nvSpPr>
          <p:spPr>
            <a:xfrm rot="5400000">
              <a:off x="10335728" y="3579697"/>
              <a:ext cx="727923" cy="655130"/>
            </a:xfrm>
            <a:custGeom>
              <a:avLst/>
              <a:gdLst>
                <a:gd name="csX0" fmla="*/ 0 w 571500"/>
                <a:gd name="csY0" fmla="*/ 0 h 514350"/>
                <a:gd name="csX1" fmla="*/ 0 w 571500"/>
                <a:gd name="csY1" fmla="*/ 514350 h 514350"/>
                <a:gd name="csX2" fmla="*/ 571500 w 571500"/>
                <a:gd name="csY2" fmla="*/ 257175 h 514350"/>
                <a:gd name="csX3" fmla="*/ 0 w 571500"/>
                <a:gd name="csY3" fmla="*/ 0 h 514350"/>
              </a:gdLst>
              <a:ahLst/>
              <a:cxnLst>
                <a:cxn ang="0">
                  <a:pos x="csX0" y="csY0"/>
                </a:cxn>
                <a:cxn ang="0">
                  <a:pos x="csX1" y="csY1"/>
                </a:cxn>
                <a:cxn ang="0">
                  <a:pos x="csX2" y="csY2"/>
                </a:cxn>
                <a:cxn ang="0">
                  <a:pos x="csX3" y="csY3"/>
                </a:cxn>
              </a:cxnLst>
              <a:rect l="l" t="t" r="r" b="b"/>
              <a:pathLst>
                <a:path w="571500" h="514350">
                  <a:moveTo>
                    <a:pt x="0" y="0"/>
                  </a:moveTo>
                  <a:cubicBezTo>
                    <a:pt x="81721" y="200867"/>
                    <a:pt x="81547" y="313483"/>
                    <a:pt x="0" y="514350"/>
                  </a:cubicBezTo>
                  <a:cubicBezTo>
                    <a:pt x="311728" y="514350"/>
                    <a:pt x="415636" y="462915"/>
                    <a:pt x="571500" y="257175"/>
                  </a:cubicBezTo>
                  <a:cubicBezTo>
                    <a:pt x="415636" y="51435"/>
                    <a:pt x="259772" y="0"/>
                    <a:pt x="0" y="0"/>
                  </a:cubicBezTo>
                  <a:close/>
                </a:path>
              </a:pathLst>
            </a:custGeom>
            <a:noFill/>
            <a:ln w="31750" cap="flat">
              <a:solidFill>
                <a:schemeClr val="tx1"/>
              </a:solidFill>
              <a:prstDash val="solid"/>
              <a:miter/>
            </a:ln>
          </p:spPr>
          <p:txBody>
            <a:bodyPr/>
            <a:lstStyle/>
            <a:p>
              <a:endParaRPr lang="en-US"/>
            </a:p>
          </p:txBody>
        </p:sp>
        <p:cxnSp>
          <p:nvCxnSpPr>
            <p:cNvPr id="27" name="Straight Arrow Connector 26">
              <a:extLst>
                <a:ext uri="{FF2B5EF4-FFF2-40B4-BE49-F238E27FC236}">
                  <a16:creationId xmlns:a16="http://schemas.microsoft.com/office/drawing/2014/main" id="{CB22E706-BCEE-FE9B-1AE1-8C99CD90401C}"/>
                </a:ext>
              </a:extLst>
            </p:cNvPr>
            <p:cNvCxnSpPr>
              <a:cxnSpLocks/>
            </p:cNvCxnSpPr>
            <p:nvPr/>
          </p:nvCxnSpPr>
          <p:spPr>
            <a:xfrm>
              <a:off x="10698070" y="4262002"/>
              <a:ext cx="0" cy="228600"/>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1B85FB46-98B3-C05D-1756-CFCDD4A474A4}"/>
                </a:ext>
              </a:extLst>
            </p:cNvPr>
            <p:cNvCxnSpPr>
              <a:cxnSpLocks/>
            </p:cNvCxnSpPr>
            <p:nvPr/>
          </p:nvCxnSpPr>
          <p:spPr>
            <a:xfrm>
              <a:off x="10522940" y="3352800"/>
              <a:ext cx="0" cy="252629"/>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F39F7F83-A5C0-AFB0-C6B0-EC270ED0AB24}"/>
                </a:ext>
              </a:extLst>
            </p:cNvPr>
            <p:cNvCxnSpPr>
              <a:cxnSpLocks/>
            </p:cNvCxnSpPr>
            <p:nvPr/>
          </p:nvCxnSpPr>
          <p:spPr>
            <a:xfrm>
              <a:off x="10872342" y="3352800"/>
              <a:ext cx="0" cy="252632"/>
            </a:xfrm>
            <a:prstGeom prst="straightConnector1">
              <a:avLst/>
            </a:prstGeom>
            <a:ln w="31750">
              <a:solidFill>
                <a:schemeClr val="tx1"/>
              </a:solidFill>
              <a:tailEnd type="none"/>
            </a:ln>
          </p:spPr>
          <p:style>
            <a:lnRef idx="2">
              <a:schemeClr val="accent1"/>
            </a:lnRef>
            <a:fillRef idx="0">
              <a:schemeClr val="accent1"/>
            </a:fillRef>
            <a:effectRef idx="1">
              <a:schemeClr val="accent1"/>
            </a:effectRef>
            <a:fontRef idx="minor">
              <a:schemeClr val="tx1"/>
            </a:fontRef>
          </p:style>
        </p:cxnSp>
      </p:grpSp>
      <p:grpSp>
        <p:nvGrpSpPr>
          <p:cNvPr id="43" name="Group 42">
            <a:extLst>
              <a:ext uri="{FF2B5EF4-FFF2-40B4-BE49-F238E27FC236}">
                <a16:creationId xmlns:a16="http://schemas.microsoft.com/office/drawing/2014/main" id="{5D753C3F-EE2F-B7F7-71F1-04227AB4387D}"/>
              </a:ext>
            </a:extLst>
          </p:cNvPr>
          <p:cNvGrpSpPr/>
          <p:nvPr/>
        </p:nvGrpSpPr>
        <p:grpSpPr>
          <a:xfrm>
            <a:off x="1701195" y="4556760"/>
            <a:ext cx="3559668" cy="723126"/>
            <a:chOff x="1701195" y="4556760"/>
            <a:chExt cx="3559668" cy="723126"/>
          </a:xfrm>
        </p:grpSpPr>
        <p:sp>
          <p:nvSpPr>
            <p:cNvPr id="18" name="Oval 17">
              <a:extLst>
                <a:ext uri="{FF2B5EF4-FFF2-40B4-BE49-F238E27FC236}">
                  <a16:creationId xmlns:a16="http://schemas.microsoft.com/office/drawing/2014/main" id="{53AE4AFA-95B3-2976-CEA2-E2B9C9199F12}"/>
                </a:ext>
              </a:extLst>
            </p:cNvPr>
            <p:cNvSpPr/>
            <p:nvPr/>
          </p:nvSpPr>
          <p:spPr>
            <a:xfrm>
              <a:off x="1701195" y="4556760"/>
              <a:ext cx="1371600" cy="548640"/>
            </a:xfrm>
            <a:prstGeom prst="ellipse">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accent1">
                    <a:lumMod val="50000"/>
                  </a:schemeClr>
                </a:solidFill>
              </a:endParaRPr>
            </a:p>
          </p:txBody>
        </p:sp>
        <p:sp>
          <p:nvSpPr>
            <p:cNvPr id="31" name="TextBox 30">
              <a:extLst>
                <a:ext uri="{FF2B5EF4-FFF2-40B4-BE49-F238E27FC236}">
                  <a16:creationId xmlns:a16="http://schemas.microsoft.com/office/drawing/2014/main" id="{18F36754-4728-5753-54AF-03A4C12CDC60}"/>
                </a:ext>
              </a:extLst>
            </p:cNvPr>
            <p:cNvSpPr txBox="1"/>
            <p:nvPr/>
          </p:nvSpPr>
          <p:spPr>
            <a:xfrm>
              <a:off x="3055772" y="4572000"/>
              <a:ext cx="2205091" cy="707886"/>
            </a:xfrm>
            <a:prstGeom prst="rect">
              <a:avLst/>
            </a:prstGeom>
            <a:noFill/>
          </p:spPr>
          <p:txBody>
            <a:bodyPr wrap="none" rtlCol="0">
              <a:spAutoFit/>
            </a:bodyPr>
            <a:lstStyle/>
            <a:p>
              <a:r>
                <a:rPr lang="en-US" sz="2000"/>
                <a:t>Always Use</a:t>
              </a:r>
            </a:p>
            <a:p>
              <a:r>
                <a:rPr lang="en-US" sz="2000"/>
                <a:t>Naïve Taint Logic</a:t>
              </a:r>
            </a:p>
          </p:txBody>
        </p:sp>
      </p:grpSp>
      <p:grpSp>
        <p:nvGrpSpPr>
          <p:cNvPr id="42" name="Group 41">
            <a:extLst>
              <a:ext uri="{FF2B5EF4-FFF2-40B4-BE49-F238E27FC236}">
                <a16:creationId xmlns:a16="http://schemas.microsoft.com/office/drawing/2014/main" id="{781E5C65-1889-B1CE-D27D-6DC2BE5215E8}"/>
              </a:ext>
            </a:extLst>
          </p:cNvPr>
          <p:cNvGrpSpPr/>
          <p:nvPr/>
        </p:nvGrpSpPr>
        <p:grpSpPr>
          <a:xfrm>
            <a:off x="3251653" y="2514600"/>
            <a:ext cx="3796371" cy="707886"/>
            <a:chOff x="3251653" y="2514600"/>
            <a:chExt cx="3796371" cy="707886"/>
          </a:xfrm>
        </p:grpSpPr>
        <p:sp>
          <p:nvSpPr>
            <p:cNvPr id="19" name="Oval 18">
              <a:extLst>
                <a:ext uri="{FF2B5EF4-FFF2-40B4-BE49-F238E27FC236}">
                  <a16:creationId xmlns:a16="http://schemas.microsoft.com/office/drawing/2014/main" id="{7FC6F980-7364-02A1-A1D7-724C29BE8BCA}"/>
                </a:ext>
              </a:extLst>
            </p:cNvPr>
            <p:cNvSpPr/>
            <p:nvPr/>
          </p:nvSpPr>
          <p:spPr>
            <a:xfrm>
              <a:off x="3251653" y="2590800"/>
              <a:ext cx="1463040" cy="548640"/>
            </a:xfrm>
            <a:prstGeom prst="ellipse">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accent1">
                    <a:lumMod val="50000"/>
                  </a:schemeClr>
                </a:solidFill>
              </a:endParaRPr>
            </a:p>
          </p:txBody>
        </p:sp>
        <p:sp>
          <p:nvSpPr>
            <p:cNvPr id="32" name="TextBox 31">
              <a:extLst>
                <a:ext uri="{FF2B5EF4-FFF2-40B4-BE49-F238E27FC236}">
                  <a16:creationId xmlns:a16="http://schemas.microsoft.com/office/drawing/2014/main" id="{5D898E79-9312-A296-512E-08202E3C76DF}"/>
                </a:ext>
              </a:extLst>
            </p:cNvPr>
            <p:cNvSpPr txBox="1"/>
            <p:nvPr/>
          </p:nvSpPr>
          <p:spPr>
            <a:xfrm>
              <a:off x="4714693" y="2514600"/>
              <a:ext cx="2333331" cy="707886"/>
            </a:xfrm>
            <a:prstGeom prst="rect">
              <a:avLst/>
            </a:prstGeom>
            <a:noFill/>
          </p:spPr>
          <p:txBody>
            <a:bodyPr wrap="none" rtlCol="0">
              <a:spAutoFit/>
            </a:bodyPr>
            <a:lstStyle/>
            <a:p>
              <a:r>
                <a:rPr lang="en-US" sz="2000"/>
                <a:t>Always Use</a:t>
              </a:r>
            </a:p>
            <a:p>
              <a:r>
                <a:rPr lang="en-US" sz="2000"/>
                <a:t>Precise Taint Logic</a:t>
              </a:r>
            </a:p>
          </p:txBody>
        </p:sp>
      </p:grpSp>
      <p:grpSp>
        <p:nvGrpSpPr>
          <p:cNvPr id="46" name="Group 45">
            <a:extLst>
              <a:ext uri="{FF2B5EF4-FFF2-40B4-BE49-F238E27FC236}">
                <a16:creationId xmlns:a16="http://schemas.microsoft.com/office/drawing/2014/main" id="{2F083E3D-0CBA-255B-0251-92E5E1900065}"/>
              </a:ext>
            </a:extLst>
          </p:cNvPr>
          <p:cNvGrpSpPr/>
          <p:nvPr/>
        </p:nvGrpSpPr>
        <p:grpSpPr>
          <a:xfrm>
            <a:off x="2502536" y="3560648"/>
            <a:ext cx="4042320" cy="548640"/>
            <a:chOff x="2502536" y="3560648"/>
            <a:chExt cx="4042320" cy="548640"/>
          </a:xfrm>
        </p:grpSpPr>
        <p:sp>
          <p:nvSpPr>
            <p:cNvPr id="72" name="Oval 71">
              <a:extLst>
                <a:ext uri="{FF2B5EF4-FFF2-40B4-BE49-F238E27FC236}">
                  <a16:creationId xmlns:a16="http://schemas.microsoft.com/office/drawing/2014/main" id="{B30CC861-1550-A058-6562-7A643CF9C92B}"/>
                </a:ext>
              </a:extLst>
            </p:cNvPr>
            <p:cNvSpPr/>
            <p:nvPr/>
          </p:nvSpPr>
          <p:spPr>
            <a:xfrm>
              <a:off x="2502536" y="3560648"/>
              <a:ext cx="1371600" cy="548640"/>
            </a:xfrm>
            <a:prstGeom prst="ellipse">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rgbClr val="FF0000"/>
                  </a:solidFill>
                </a:rPr>
                <a:t>Ours</a:t>
              </a:r>
            </a:p>
          </p:txBody>
        </p:sp>
        <p:sp>
          <p:nvSpPr>
            <p:cNvPr id="33" name="TextBox 32">
              <a:extLst>
                <a:ext uri="{FF2B5EF4-FFF2-40B4-BE49-F238E27FC236}">
                  <a16:creationId xmlns:a16="http://schemas.microsoft.com/office/drawing/2014/main" id="{275816C7-2D97-F1E3-6CB1-549FC496F4FB}"/>
                </a:ext>
              </a:extLst>
            </p:cNvPr>
            <p:cNvSpPr txBox="1"/>
            <p:nvPr/>
          </p:nvSpPr>
          <p:spPr>
            <a:xfrm>
              <a:off x="3870085" y="3637299"/>
              <a:ext cx="2674771" cy="400110"/>
            </a:xfrm>
            <a:prstGeom prst="rect">
              <a:avLst/>
            </a:prstGeom>
            <a:noFill/>
          </p:spPr>
          <p:txBody>
            <a:bodyPr wrap="none" rtlCol="0">
              <a:spAutoFit/>
            </a:bodyPr>
            <a:lstStyle/>
            <a:p>
              <a:r>
                <a:rPr lang="en-US" sz="2000"/>
                <a:t>Mixing Taint Schemes</a:t>
              </a:r>
            </a:p>
          </p:txBody>
        </p:sp>
      </p:grpSp>
      <p:grpSp>
        <p:nvGrpSpPr>
          <p:cNvPr id="34" name="Group 33">
            <a:extLst>
              <a:ext uri="{FF2B5EF4-FFF2-40B4-BE49-F238E27FC236}">
                <a16:creationId xmlns:a16="http://schemas.microsoft.com/office/drawing/2014/main" id="{0F74CF20-4DA6-EA09-70AF-EE38C34A5F86}"/>
              </a:ext>
            </a:extLst>
          </p:cNvPr>
          <p:cNvGrpSpPr>
            <a:grpSpLocks noChangeAspect="1"/>
          </p:cNvGrpSpPr>
          <p:nvPr/>
        </p:nvGrpSpPr>
        <p:grpSpPr>
          <a:xfrm>
            <a:off x="9735256" y="3803800"/>
            <a:ext cx="365760" cy="740660"/>
            <a:chOff x="4985571" y="3599477"/>
            <a:chExt cx="301038" cy="609600"/>
          </a:xfrm>
        </p:grpSpPr>
        <p:sp>
          <p:nvSpPr>
            <p:cNvPr id="35" name="Graphic 43">
              <a:extLst>
                <a:ext uri="{FF2B5EF4-FFF2-40B4-BE49-F238E27FC236}">
                  <a16:creationId xmlns:a16="http://schemas.microsoft.com/office/drawing/2014/main" id="{8D031E83-26B2-2C65-B4E7-DE184C9A9CE4}"/>
                </a:ext>
              </a:extLst>
            </p:cNvPr>
            <p:cNvSpPr>
              <a:spLocks noChangeAspect="1"/>
            </p:cNvSpPr>
            <p:nvPr/>
          </p:nvSpPr>
          <p:spPr>
            <a:xfrm rot="5400000">
              <a:off x="4953209" y="3755182"/>
              <a:ext cx="365761" cy="301038"/>
            </a:xfrm>
            <a:custGeom>
              <a:avLst/>
              <a:gdLst>
                <a:gd name="csX0" fmla="*/ 166688 w 285750"/>
                <a:gd name="csY0" fmla="*/ 235185 h 235185"/>
                <a:gd name="csX1" fmla="*/ 285750 w 285750"/>
                <a:gd name="csY1" fmla="*/ 117593 h 235185"/>
                <a:gd name="csX2" fmla="*/ 166688 w 285750"/>
                <a:gd name="csY2" fmla="*/ 0 h 235185"/>
                <a:gd name="csX3" fmla="*/ 0 w 285750"/>
                <a:gd name="csY3" fmla="*/ 0 h 235185"/>
                <a:gd name="csX4" fmla="*/ 0 w 285750"/>
                <a:gd name="csY4" fmla="*/ 235185 h 235185"/>
                <a:gd name="csX5" fmla="*/ 166688 w 285750"/>
                <a:gd name="csY5" fmla="*/ 235185 h 235185"/>
              </a:gdLst>
              <a:ahLst/>
              <a:cxnLst>
                <a:cxn ang="0">
                  <a:pos x="csX0" y="csY0"/>
                </a:cxn>
                <a:cxn ang="0">
                  <a:pos x="csX1" y="csY1"/>
                </a:cxn>
                <a:cxn ang="0">
                  <a:pos x="csX2" y="csY2"/>
                </a:cxn>
                <a:cxn ang="0">
                  <a:pos x="csX3" y="csY3"/>
                </a:cxn>
                <a:cxn ang="0">
                  <a:pos x="csX4" y="csY4"/>
                </a:cxn>
                <a:cxn ang="0">
                  <a:pos x="csX5" y="csY5"/>
                </a:cxn>
              </a:cxnLst>
              <a:rect l="l" t="t" r="r" b="b"/>
              <a:pathLst>
                <a:path w="285750" h="235185">
                  <a:moveTo>
                    <a:pt x="166688" y="235185"/>
                  </a:moveTo>
                  <a:cubicBezTo>
                    <a:pt x="232444" y="235185"/>
                    <a:pt x="285750" y="182538"/>
                    <a:pt x="285750" y="117593"/>
                  </a:cubicBezTo>
                  <a:cubicBezTo>
                    <a:pt x="285750" y="52648"/>
                    <a:pt x="232444" y="0"/>
                    <a:pt x="166688" y="0"/>
                  </a:cubicBezTo>
                  <a:lnTo>
                    <a:pt x="0" y="0"/>
                  </a:lnTo>
                  <a:lnTo>
                    <a:pt x="0" y="235185"/>
                  </a:lnTo>
                  <a:lnTo>
                    <a:pt x="166688" y="235185"/>
                  </a:lnTo>
                  <a:close/>
                </a:path>
              </a:pathLst>
            </a:custGeom>
            <a:noFill/>
            <a:ln w="31750" cap="flat">
              <a:solidFill>
                <a:srgbClr val="000000"/>
              </a:solidFill>
              <a:prstDash val="solid"/>
              <a:miter/>
            </a:ln>
          </p:spPr>
          <p:txBody>
            <a:bodyPr/>
            <a:lstStyle/>
            <a:p>
              <a:endParaRPr lang="en-US"/>
            </a:p>
          </p:txBody>
        </p:sp>
        <p:cxnSp>
          <p:nvCxnSpPr>
            <p:cNvPr id="47" name="Straight Arrow Connector 46">
              <a:extLst>
                <a:ext uri="{FF2B5EF4-FFF2-40B4-BE49-F238E27FC236}">
                  <a16:creationId xmlns:a16="http://schemas.microsoft.com/office/drawing/2014/main" id="{06817C29-A32F-15C7-B788-1AACC784C237}"/>
                </a:ext>
              </a:extLst>
            </p:cNvPr>
            <p:cNvCxnSpPr>
              <a:cxnSpLocks/>
            </p:cNvCxnSpPr>
            <p:nvPr/>
          </p:nvCxnSpPr>
          <p:spPr>
            <a:xfrm>
              <a:off x="5035903"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E4F291A9-AF7E-5F38-6478-05AB3B8C66F4}"/>
                </a:ext>
              </a:extLst>
            </p:cNvPr>
            <p:cNvCxnSpPr>
              <a:cxnSpLocks/>
            </p:cNvCxnSpPr>
            <p:nvPr/>
          </p:nvCxnSpPr>
          <p:spPr>
            <a:xfrm>
              <a:off x="5223932"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AC18271-EA01-288C-7773-84DEF3049125}"/>
                </a:ext>
              </a:extLst>
            </p:cNvPr>
            <p:cNvCxnSpPr>
              <a:cxnSpLocks/>
              <a:stCxn id="35" idx="1"/>
            </p:cNvCxnSpPr>
            <p:nvPr/>
          </p:nvCxnSpPr>
          <p:spPr>
            <a:xfrm>
              <a:off x="5136089" y="4088582"/>
              <a:ext cx="0" cy="120495"/>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grpSp>
      <p:sp>
        <p:nvSpPr>
          <p:cNvPr id="44" name="TextBox 43">
            <a:extLst>
              <a:ext uri="{FF2B5EF4-FFF2-40B4-BE49-F238E27FC236}">
                <a16:creationId xmlns:a16="http://schemas.microsoft.com/office/drawing/2014/main" id="{6552D432-470E-E914-2F89-F98E9F69CE5B}"/>
              </a:ext>
            </a:extLst>
          </p:cNvPr>
          <p:cNvSpPr txBox="1"/>
          <p:nvPr/>
        </p:nvSpPr>
        <p:spPr>
          <a:xfrm>
            <a:off x="6096000" y="2442721"/>
            <a:ext cx="2395464" cy="400110"/>
          </a:xfrm>
          <a:prstGeom prst="rect">
            <a:avLst/>
          </a:prstGeom>
          <a:noFill/>
        </p:spPr>
        <p:txBody>
          <a:bodyPr wrap="none" rtlCol="0">
            <a:spAutoFit/>
          </a:bodyPr>
          <a:lstStyle/>
          <a:p>
            <a:r>
              <a:rPr lang="en-US" sz="2000">
                <a:solidFill>
                  <a:srgbClr val="FF0000"/>
                </a:solidFill>
              </a:rPr>
              <a:t>❌ Slow Verification</a:t>
            </a:r>
          </a:p>
        </p:txBody>
      </p:sp>
      <p:sp>
        <p:nvSpPr>
          <p:cNvPr id="45" name="TextBox 44">
            <a:extLst>
              <a:ext uri="{FF2B5EF4-FFF2-40B4-BE49-F238E27FC236}">
                <a16:creationId xmlns:a16="http://schemas.microsoft.com/office/drawing/2014/main" id="{71A661C8-4ACD-19C1-5E4F-F294157092F2}"/>
              </a:ext>
            </a:extLst>
          </p:cNvPr>
          <p:cNvSpPr txBox="1"/>
          <p:nvPr/>
        </p:nvSpPr>
        <p:spPr>
          <a:xfrm>
            <a:off x="4429054" y="4525833"/>
            <a:ext cx="2194832" cy="400110"/>
          </a:xfrm>
          <a:prstGeom prst="rect">
            <a:avLst/>
          </a:prstGeom>
          <a:noFill/>
        </p:spPr>
        <p:txBody>
          <a:bodyPr wrap="none" rtlCol="0">
            <a:spAutoFit/>
          </a:bodyPr>
          <a:lstStyle/>
          <a:p>
            <a:r>
              <a:rPr lang="en-US" sz="2000">
                <a:solidFill>
                  <a:srgbClr val="FF0000"/>
                </a:solidFill>
              </a:rPr>
              <a:t>❌ False Leakage</a:t>
            </a:r>
          </a:p>
        </p:txBody>
      </p:sp>
      <p:grpSp>
        <p:nvGrpSpPr>
          <p:cNvPr id="50" name="Group 49">
            <a:extLst>
              <a:ext uri="{FF2B5EF4-FFF2-40B4-BE49-F238E27FC236}">
                <a16:creationId xmlns:a16="http://schemas.microsoft.com/office/drawing/2014/main" id="{607A07C9-997E-18E1-BB03-345E80B5F76F}"/>
              </a:ext>
            </a:extLst>
          </p:cNvPr>
          <p:cNvGrpSpPr>
            <a:grpSpLocks noChangeAspect="1"/>
          </p:cNvGrpSpPr>
          <p:nvPr/>
        </p:nvGrpSpPr>
        <p:grpSpPr>
          <a:xfrm>
            <a:off x="10716496" y="3571764"/>
            <a:ext cx="365760" cy="740660"/>
            <a:chOff x="4985571" y="3599477"/>
            <a:chExt cx="301038" cy="609600"/>
          </a:xfrm>
        </p:grpSpPr>
        <p:sp>
          <p:nvSpPr>
            <p:cNvPr id="51" name="Graphic 43">
              <a:extLst>
                <a:ext uri="{FF2B5EF4-FFF2-40B4-BE49-F238E27FC236}">
                  <a16:creationId xmlns:a16="http://schemas.microsoft.com/office/drawing/2014/main" id="{5B3218BE-87C0-6E14-F009-92BF5779B37C}"/>
                </a:ext>
              </a:extLst>
            </p:cNvPr>
            <p:cNvSpPr>
              <a:spLocks noChangeAspect="1"/>
            </p:cNvSpPr>
            <p:nvPr/>
          </p:nvSpPr>
          <p:spPr>
            <a:xfrm rot="5400000">
              <a:off x="4953209" y="3755182"/>
              <a:ext cx="365761" cy="301038"/>
            </a:xfrm>
            <a:custGeom>
              <a:avLst/>
              <a:gdLst>
                <a:gd name="csX0" fmla="*/ 166688 w 285750"/>
                <a:gd name="csY0" fmla="*/ 235185 h 235185"/>
                <a:gd name="csX1" fmla="*/ 285750 w 285750"/>
                <a:gd name="csY1" fmla="*/ 117593 h 235185"/>
                <a:gd name="csX2" fmla="*/ 166688 w 285750"/>
                <a:gd name="csY2" fmla="*/ 0 h 235185"/>
                <a:gd name="csX3" fmla="*/ 0 w 285750"/>
                <a:gd name="csY3" fmla="*/ 0 h 235185"/>
                <a:gd name="csX4" fmla="*/ 0 w 285750"/>
                <a:gd name="csY4" fmla="*/ 235185 h 235185"/>
                <a:gd name="csX5" fmla="*/ 166688 w 285750"/>
                <a:gd name="csY5" fmla="*/ 235185 h 235185"/>
              </a:gdLst>
              <a:ahLst/>
              <a:cxnLst>
                <a:cxn ang="0">
                  <a:pos x="csX0" y="csY0"/>
                </a:cxn>
                <a:cxn ang="0">
                  <a:pos x="csX1" y="csY1"/>
                </a:cxn>
                <a:cxn ang="0">
                  <a:pos x="csX2" y="csY2"/>
                </a:cxn>
                <a:cxn ang="0">
                  <a:pos x="csX3" y="csY3"/>
                </a:cxn>
                <a:cxn ang="0">
                  <a:pos x="csX4" y="csY4"/>
                </a:cxn>
                <a:cxn ang="0">
                  <a:pos x="csX5" y="csY5"/>
                </a:cxn>
              </a:cxnLst>
              <a:rect l="l" t="t" r="r" b="b"/>
              <a:pathLst>
                <a:path w="285750" h="235185">
                  <a:moveTo>
                    <a:pt x="166688" y="235185"/>
                  </a:moveTo>
                  <a:cubicBezTo>
                    <a:pt x="232444" y="235185"/>
                    <a:pt x="285750" y="182538"/>
                    <a:pt x="285750" y="117593"/>
                  </a:cubicBezTo>
                  <a:cubicBezTo>
                    <a:pt x="285750" y="52648"/>
                    <a:pt x="232444" y="0"/>
                    <a:pt x="166688" y="0"/>
                  </a:cubicBezTo>
                  <a:lnTo>
                    <a:pt x="0" y="0"/>
                  </a:lnTo>
                  <a:lnTo>
                    <a:pt x="0" y="235185"/>
                  </a:lnTo>
                  <a:lnTo>
                    <a:pt x="166688" y="235185"/>
                  </a:lnTo>
                  <a:close/>
                </a:path>
              </a:pathLst>
            </a:custGeom>
            <a:noFill/>
            <a:ln w="31750" cap="flat">
              <a:solidFill>
                <a:srgbClr val="000000"/>
              </a:solidFill>
              <a:prstDash val="solid"/>
              <a:miter/>
            </a:ln>
          </p:spPr>
          <p:txBody>
            <a:bodyPr/>
            <a:lstStyle/>
            <a:p>
              <a:endParaRPr lang="en-US"/>
            </a:p>
          </p:txBody>
        </p:sp>
        <p:cxnSp>
          <p:nvCxnSpPr>
            <p:cNvPr id="52" name="Straight Arrow Connector 51">
              <a:extLst>
                <a:ext uri="{FF2B5EF4-FFF2-40B4-BE49-F238E27FC236}">
                  <a16:creationId xmlns:a16="http://schemas.microsoft.com/office/drawing/2014/main" id="{126418AF-4441-54FB-95CA-2391D2AC4A8C}"/>
                </a:ext>
              </a:extLst>
            </p:cNvPr>
            <p:cNvCxnSpPr>
              <a:cxnSpLocks/>
            </p:cNvCxnSpPr>
            <p:nvPr/>
          </p:nvCxnSpPr>
          <p:spPr>
            <a:xfrm>
              <a:off x="5035903"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29C643CA-4C8D-09E8-444A-938073542D7F}"/>
                </a:ext>
              </a:extLst>
            </p:cNvPr>
            <p:cNvCxnSpPr>
              <a:cxnSpLocks/>
            </p:cNvCxnSpPr>
            <p:nvPr/>
          </p:nvCxnSpPr>
          <p:spPr>
            <a:xfrm>
              <a:off x="5223932" y="3599477"/>
              <a:ext cx="0" cy="123343"/>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47425031-5CF4-11D5-4A9C-99A7CA68FDCE}"/>
                </a:ext>
              </a:extLst>
            </p:cNvPr>
            <p:cNvCxnSpPr>
              <a:cxnSpLocks/>
              <a:stCxn id="51" idx="1"/>
            </p:cNvCxnSpPr>
            <p:nvPr/>
          </p:nvCxnSpPr>
          <p:spPr>
            <a:xfrm>
              <a:off x="5136089" y="4088582"/>
              <a:ext cx="0" cy="120495"/>
            </a:xfrm>
            <a:prstGeom prst="straightConnector1">
              <a:avLst/>
            </a:prstGeom>
            <a:ln w="3175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7" name="Group 6">
            <a:extLst>
              <a:ext uri="{FF2B5EF4-FFF2-40B4-BE49-F238E27FC236}">
                <a16:creationId xmlns:a16="http://schemas.microsoft.com/office/drawing/2014/main" id="{3047944A-AAF4-1CC5-3871-5558898570B5}"/>
              </a:ext>
            </a:extLst>
          </p:cNvPr>
          <p:cNvGrpSpPr/>
          <p:nvPr/>
        </p:nvGrpSpPr>
        <p:grpSpPr>
          <a:xfrm>
            <a:off x="7374793" y="4525833"/>
            <a:ext cx="1802502" cy="1295730"/>
            <a:chOff x="6401415" y="1524278"/>
            <a:chExt cx="1802502" cy="1295730"/>
          </a:xfrm>
        </p:grpSpPr>
        <p:sp>
          <p:nvSpPr>
            <p:cNvPr id="10" name="TextBox 9">
              <a:extLst>
                <a:ext uri="{FF2B5EF4-FFF2-40B4-BE49-F238E27FC236}">
                  <a16:creationId xmlns:a16="http://schemas.microsoft.com/office/drawing/2014/main" id="{D93B3211-66DE-3BE4-E608-85A414023F57}"/>
                </a:ext>
              </a:extLst>
            </p:cNvPr>
            <p:cNvSpPr txBox="1"/>
            <p:nvPr/>
          </p:nvSpPr>
          <p:spPr>
            <a:xfrm>
              <a:off x="6401415" y="2112122"/>
              <a:ext cx="1411412" cy="707886"/>
            </a:xfrm>
            <a:prstGeom prst="rect">
              <a:avLst/>
            </a:prstGeom>
            <a:noFill/>
          </p:spPr>
          <p:txBody>
            <a:bodyPr wrap="none" rtlCol="0">
              <a:spAutoFit/>
            </a:bodyPr>
            <a:lstStyle/>
            <a:p>
              <a:pPr algn="ctr"/>
              <a:r>
                <a:rPr lang="en-US" sz="2000">
                  <a:solidFill>
                    <a:schemeClr val="accent1">
                      <a:lumMod val="60000"/>
                      <a:lumOff val="40000"/>
                    </a:schemeClr>
                  </a:solidFill>
                  <a:latin typeface="Arial" panose="020B0604020202020204" pitchFamily="34" charset="0"/>
                  <a:cs typeface="Arial" panose="020B0604020202020204" pitchFamily="34" charset="0"/>
                </a:rPr>
                <a:t>Naïve</a:t>
              </a:r>
            </a:p>
            <a:p>
              <a:pPr algn="ctr"/>
              <a:r>
                <a:rPr lang="en-US" sz="2000">
                  <a:solidFill>
                    <a:schemeClr val="accent1">
                      <a:lumMod val="60000"/>
                      <a:lumOff val="40000"/>
                    </a:schemeClr>
                  </a:solidFill>
                  <a:latin typeface="Arial" panose="020B0604020202020204" pitchFamily="34" charset="0"/>
                  <a:cs typeface="Arial" panose="020B0604020202020204" pitchFamily="34" charset="0"/>
                </a:rPr>
                <a:t>Taint Logic</a:t>
              </a:r>
            </a:p>
          </p:txBody>
        </p:sp>
        <p:cxnSp>
          <p:nvCxnSpPr>
            <p:cNvPr id="30" name="Straight Arrow Connector 29">
              <a:extLst>
                <a:ext uri="{FF2B5EF4-FFF2-40B4-BE49-F238E27FC236}">
                  <a16:creationId xmlns:a16="http://schemas.microsoft.com/office/drawing/2014/main" id="{87C798F6-E8A0-0A76-C37C-5FE06C4234B2}"/>
                </a:ext>
              </a:extLst>
            </p:cNvPr>
            <p:cNvCxnSpPr>
              <a:cxnSpLocks/>
            </p:cNvCxnSpPr>
            <p:nvPr/>
          </p:nvCxnSpPr>
          <p:spPr>
            <a:xfrm flipV="1">
              <a:off x="7538901" y="1524278"/>
              <a:ext cx="665016" cy="730961"/>
            </a:xfrm>
            <a:prstGeom prst="straightConnector1">
              <a:avLst/>
            </a:prstGeom>
            <a:ln w="44450">
              <a:solidFill>
                <a:schemeClr val="accent1">
                  <a:lumMod val="60000"/>
                  <a:lumOff val="40000"/>
                </a:schemeClr>
              </a:solidFill>
              <a:tailEnd type="triangle"/>
            </a:ln>
          </p:spPr>
          <p:style>
            <a:lnRef idx="2">
              <a:schemeClr val="accent1"/>
            </a:lnRef>
            <a:fillRef idx="0">
              <a:schemeClr val="accent1"/>
            </a:fillRef>
            <a:effectRef idx="1">
              <a:schemeClr val="accent1"/>
            </a:effectRef>
            <a:fontRef idx="minor">
              <a:schemeClr val="tx1"/>
            </a:fontRef>
          </p:style>
        </p:cxnSp>
      </p:grpSp>
      <p:grpSp>
        <p:nvGrpSpPr>
          <p:cNvPr id="40" name="Group 39">
            <a:extLst>
              <a:ext uri="{FF2B5EF4-FFF2-40B4-BE49-F238E27FC236}">
                <a16:creationId xmlns:a16="http://schemas.microsoft.com/office/drawing/2014/main" id="{5CA0A181-55D5-FD05-380E-55A97F6E2276}"/>
              </a:ext>
            </a:extLst>
          </p:cNvPr>
          <p:cNvGrpSpPr/>
          <p:nvPr/>
        </p:nvGrpSpPr>
        <p:grpSpPr>
          <a:xfrm>
            <a:off x="10657813" y="1473763"/>
            <a:ext cx="1411412" cy="1526578"/>
            <a:chOff x="5660501" y="1716427"/>
            <a:chExt cx="1411412" cy="1526578"/>
          </a:xfrm>
        </p:grpSpPr>
        <p:sp>
          <p:nvSpPr>
            <p:cNvPr id="41" name="TextBox 40">
              <a:extLst>
                <a:ext uri="{FF2B5EF4-FFF2-40B4-BE49-F238E27FC236}">
                  <a16:creationId xmlns:a16="http://schemas.microsoft.com/office/drawing/2014/main" id="{BC8031A6-64CD-13B8-6B84-0F08CBDADCFF}"/>
                </a:ext>
              </a:extLst>
            </p:cNvPr>
            <p:cNvSpPr txBox="1"/>
            <p:nvPr/>
          </p:nvSpPr>
          <p:spPr>
            <a:xfrm>
              <a:off x="5660501" y="1716427"/>
              <a:ext cx="1411412" cy="707886"/>
            </a:xfrm>
            <a:prstGeom prst="rect">
              <a:avLst/>
            </a:prstGeom>
            <a:noFill/>
          </p:spPr>
          <p:txBody>
            <a:bodyPr wrap="none" rtlCol="0">
              <a:spAutoFit/>
            </a:bodyPr>
            <a:lstStyle/>
            <a:p>
              <a:pPr algn="ctr"/>
              <a:r>
                <a:rPr lang="en-US" sz="2000">
                  <a:solidFill>
                    <a:schemeClr val="accent1">
                      <a:lumMod val="75000"/>
                    </a:schemeClr>
                  </a:solidFill>
                  <a:latin typeface="Arial" panose="020B0604020202020204" pitchFamily="34" charset="0"/>
                  <a:cs typeface="Arial" panose="020B0604020202020204" pitchFamily="34" charset="0"/>
                </a:rPr>
                <a:t>Precise</a:t>
              </a:r>
            </a:p>
            <a:p>
              <a:pPr algn="ctr"/>
              <a:r>
                <a:rPr lang="en-US" sz="2000">
                  <a:solidFill>
                    <a:schemeClr val="accent1">
                      <a:lumMod val="75000"/>
                    </a:schemeClr>
                  </a:solidFill>
                  <a:latin typeface="Arial" panose="020B0604020202020204" pitchFamily="34" charset="0"/>
                  <a:cs typeface="Arial" panose="020B0604020202020204" pitchFamily="34" charset="0"/>
                </a:rPr>
                <a:t>Taint Logic</a:t>
              </a:r>
            </a:p>
          </p:txBody>
        </p:sp>
        <p:cxnSp>
          <p:nvCxnSpPr>
            <p:cNvPr id="55" name="Straight Arrow Connector 54">
              <a:extLst>
                <a:ext uri="{FF2B5EF4-FFF2-40B4-BE49-F238E27FC236}">
                  <a16:creationId xmlns:a16="http://schemas.microsoft.com/office/drawing/2014/main" id="{40CC5D97-87CB-27F5-6113-AF2BF9CA035E}"/>
                </a:ext>
              </a:extLst>
            </p:cNvPr>
            <p:cNvCxnSpPr>
              <a:cxnSpLocks/>
            </p:cNvCxnSpPr>
            <p:nvPr/>
          </p:nvCxnSpPr>
          <p:spPr>
            <a:xfrm flipH="1">
              <a:off x="5863534" y="2409010"/>
              <a:ext cx="394973" cy="833995"/>
            </a:xfrm>
            <a:prstGeom prst="straightConnector1">
              <a:avLst/>
            </a:prstGeom>
            <a:ln w="44450">
              <a:solidFill>
                <a:schemeClr val="accent1">
                  <a:lumMod val="75000"/>
                </a:schemeClr>
              </a:solidFill>
              <a:tailEnd type="triangle"/>
            </a:ln>
          </p:spPr>
          <p:style>
            <a:lnRef idx="2">
              <a:schemeClr val="accent1"/>
            </a:lnRef>
            <a:fillRef idx="0">
              <a:schemeClr val="accent1"/>
            </a:fillRef>
            <a:effectRef idx="1">
              <a:schemeClr val="accent1"/>
            </a:effectRef>
            <a:fontRef idx="minor">
              <a:schemeClr val="tx1"/>
            </a:fontRef>
          </p:style>
        </p:cxnSp>
      </p:grpSp>
      <p:grpSp>
        <p:nvGrpSpPr>
          <p:cNvPr id="59" name="Group 58">
            <a:extLst>
              <a:ext uri="{FF2B5EF4-FFF2-40B4-BE49-F238E27FC236}">
                <a16:creationId xmlns:a16="http://schemas.microsoft.com/office/drawing/2014/main" id="{E5F02E36-D5C5-BE01-FFF4-91A8EC9E7310}"/>
              </a:ext>
            </a:extLst>
          </p:cNvPr>
          <p:cNvGrpSpPr/>
          <p:nvPr/>
        </p:nvGrpSpPr>
        <p:grpSpPr>
          <a:xfrm>
            <a:off x="1530227" y="5288280"/>
            <a:ext cx="3956173" cy="485184"/>
            <a:chOff x="1530227" y="5288280"/>
            <a:chExt cx="3956173" cy="485184"/>
          </a:xfrm>
        </p:grpSpPr>
        <p:cxnSp>
          <p:nvCxnSpPr>
            <p:cNvPr id="60" name="Straight Arrow Connector 59">
              <a:extLst>
                <a:ext uri="{FF2B5EF4-FFF2-40B4-BE49-F238E27FC236}">
                  <a16:creationId xmlns:a16="http://schemas.microsoft.com/office/drawing/2014/main" id="{367313E2-46EE-3C49-1A8C-47607B83CE03}"/>
                </a:ext>
              </a:extLst>
            </p:cNvPr>
            <p:cNvCxnSpPr>
              <a:cxnSpLocks/>
            </p:cNvCxnSpPr>
            <p:nvPr/>
          </p:nvCxnSpPr>
          <p:spPr>
            <a:xfrm>
              <a:off x="1530227" y="5288280"/>
              <a:ext cx="3238052" cy="0"/>
            </a:xfrm>
            <a:prstGeom prst="straightConnector1">
              <a:avLst/>
            </a:prstGeom>
            <a:ln w="508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A68B8DCF-1D76-3E68-6D7A-41AFC01CECA7}"/>
                </a:ext>
              </a:extLst>
            </p:cNvPr>
            <p:cNvSpPr txBox="1"/>
            <p:nvPr/>
          </p:nvSpPr>
          <p:spPr>
            <a:xfrm>
              <a:off x="3188336" y="5373356"/>
              <a:ext cx="2298064"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2000">
                  <a:latin typeface="Arial" panose="020B0604020202020204" pitchFamily="34" charset="0"/>
                  <a:cs typeface="Arial" panose="020B0604020202020204" pitchFamily="34" charset="0"/>
                </a:rPr>
                <a:t>Overhead (# gates)</a:t>
              </a:r>
              <a:endParaRPr kumimoji="0" lang="en-US" sz="2000" b="0" i="0" u="none" strike="noStrike" cap="none" spc="0" normalizeH="0" baseline="0">
                <a:ln>
                  <a:noFill/>
                </a:ln>
                <a:effectLst/>
                <a:uFillTx/>
                <a:latin typeface="Arial" panose="020B0604020202020204" pitchFamily="34" charset="0"/>
                <a:cs typeface="Arial" panose="020B0604020202020204" pitchFamily="34" charset="0"/>
                <a:sym typeface="Abadi MT Std"/>
              </a:endParaRPr>
            </a:p>
          </p:txBody>
        </p:sp>
      </p:grpSp>
      <p:grpSp>
        <p:nvGrpSpPr>
          <p:cNvPr id="62" name="Group 61">
            <a:extLst>
              <a:ext uri="{FF2B5EF4-FFF2-40B4-BE49-F238E27FC236}">
                <a16:creationId xmlns:a16="http://schemas.microsoft.com/office/drawing/2014/main" id="{9FE414FF-387C-7C8A-53A5-34D1AAC0E44E}"/>
              </a:ext>
            </a:extLst>
          </p:cNvPr>
          <p:cNvGrpSpPr/>
          <p:nvPr/>
        </p:nvGrpSpPr>
        <p:grpSpPr>
          <a:xfrm>
            <a:off x="260990" y="2362200"/>
            <a:ext cx="1269237" cy="2926080"/>
            <a:chOff x="260990" y="2362200"/>
            <a:chExt cx="1269237" cy="2926080"/>
          </a:xfrm>
        </p:grpSpPr>
        <p:cxnSp>
          <p:nvCxnSpPr>
            <p:cNvPr id="63" name="Straight Arrow Connector 62">
              <a:extLst>
                <a:ext uri="{FF2B5EF4-FFF2-40B4-BE49-F238E27FC236}">
                  <a16:creationId xmlns:a16="http://schemas.microsoft.com/office/drawing/2014/main" id="{3573DA9B-D75F-71E6-170C-D4CEE3C4C786}"/>
                </a:ext>
              </a:extLst>
            </p:cNvPr>
            <p:cNvCxnSpPr>
              <a:cxnSpLocks/>
            </p:cNvCxnSpPr>
            <p:nvPr/>
          </p:nvCxnSpPr>
          <p:spPr>
            <a:xfrm flipH="1" flipV="1">
              <a:off x="1505366" y="2362200"/>
              <a:ext cx="24861" cy="2926080"/>
            </a:xfrm>
            <a:prstGeom prst="straightConnector1">
              <a:avLst/>
            </a:prstGeom>
            <a:ln w="508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B0082C2E-8EC0-4002-AAB3-5E530B25495D}"/>
                </a:ext>
              </a:extLst>
            </p:cNvPr>
            <p:cNvSpPr txBox="1"/>
            <p:nvPr/>
          </p:nvSpPr>
          <p:spPr>
            <a:xfrm>
              <a:off x="260990" y="2507470"/>
              <a:ext cx="1148710"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2000">
                  <a:latin typeface="Arial" panose="020B0604020202020204" pitchFamily="34" charset="0"/>
                  <a:cs typeface="Arial" panose="020B0604020202020204" pitchFamily="34" charset="0"/>
                </a:rPr>
                <a:t>Precision</a:t>
              </a:r>
            </a:p>
          </p:txBody>
        </p:sp>
      </p:grpSp>
    </p:spTree>
    <p:custDataLst>
      <p:tags r:id="rId1"/>
    </p:custDataLst>
    <p:extLst>
      <p:ext uri="{BB962C8B-B14F-4D97-AF65-F5344CB8AC3E}">
        <p14:creationId xmlns:p14="http://schemas.microsoft.com/office/powerpoint/2010/main" val="5783726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15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 grpId="0" animBg="1"/>
      <p:bldP spid="44" grpId="0"/>
      <p:bldP spid="4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0" name="Graphic 89">
            <a:extLst>
              <a:ext uri="{FF2B5EF4-FFF2-40B4-BE49-F238E27FC236}">
                <a16:creationId xmlns:a16="http://schemas.microsoft.com/office/drawing/2014/main" id="{40F2F033-9582-DC78-6397-44436DC8FE1A}"/>
              </a:ext>
            </a:extLst>
          </p:cNvPr>
          <p:cNvPicPr>
            <a:picLocks noChangeAspect="1"/>
          </p:cNvPicPr>
          <p:nvPr/>
        </p:nvPicPr>
        <p:blipFill>
          <a:blip>
            <a:extLst>
              <a:ext uri="{96DAC541-7B7A-43D3-8B79-37D633B846F1}">
                <asvg:svgBlip xmlns:asvg="http://schemas.microsoft.com/office/drawing/2016/SVG/main" r:embed="rId4"/>
              </a:ext>
            </a:extLst>
          </a:blip>
          <a:srcRect r="11603"/>
          <a:stretch>
            <a:fillRect/>
          </a:stretch>
        </p:blipFill>
        <p:spPr>
          <a:xfrm>
            <a:off x="3464069" y="2404412"/>
            <a:ext cx="3394885" cy="640080"/>
          </a:xfrm>
          <a:prstGeom prst="rect">
            <a:avLst/>
          </a:prstGeom>
        </p:spPr>
      </p:pic>
      <p:sp>
        <p:nvSpPr>
          <p:cNvPr id="3" name="Freeform 2">
            <a:extLst>
              <a:ext uri="{FF2B5EF4-FFF2-40B4-BE49-F238E27FC236}">
                <a16:creationId xmlns:a16="http://schemas.microsoft.com/office/drawing/2014/main" id="{90F648BC-F853-101B-7D32-BD970167DD29}"/>
              </a:ext>
            </a:extLst>
          </p:cNvPr>
          <p:cNvSpPr>
            <a:spLocks/>
          </p:cNvSpPr>
          <p:nvPr/>
        </p:nvSpPr>
        <p:spPr>
          <a:xfrm>
            <a:off x="8642960" y="2322648"/>
            <a:ext cx="449529" cy="1285486"/>
          </a:xfrm>
          <a:custGeom>
            <a:avLst/>
            <a:gdLst>
              <a:gd name="csX0" fmla="*/ 178562 w 178562"/>
              <a:gd name="csY0" fmla="*/ 89939 h 410707"/>
              <a:gd name="csX1" fmla="*/ 178562 w 178562"/>
              <a:gd name="csY1" fmla="*/ 320768 h 410707"/>
              <a:gd name="csX2" fmla="*/ 0 w 178562"/>
              <a:gd name="csY2" fmla="*/ 410707 h 410707"/>
              <a:gd name="csX3" fmla="*/ 0 w 178562"/>
              <a:gd name="csY3" fmla="*/ 0 h 410707"/>
              <a:gd name="csX4" fmla="*/ 178562 w 178562"/>
              <a:gd name="csY4" fmla="*/ 89939 h 410707"/>
            </a:gdLst>
            <a:ahLst/>
            <a:cxnLst>
              <a:cxn ang="0">
                <a:pos x="csX0" y="csY0"/>
              </a:cxn>
              <a:cxn ang="0">
                <a:pos x="csX1" y="csY1"/>
              </a:cxn>
              <a:cxn ang="0">
                <a:pos x="csX2" y="csY2"/>
              </a:cxn>
              <a:cxn ang="0">
                <a:pos x="csX3" y="csY3"/>
              </a:cxn>
              <a:cxn ang="0">
                <a:pos x="csX4" y="csY4"/>
              </a:cxn>
            </a:cxnLst>
            <a:rect l="l" t="t" r="r" b="b"/>
            <a:pathLst>
              <a:path w="178562" h="410707">
                <a:moveTo>
                  <a:pt x="178562" y="89939"/>
                </a:moveTo>
                <a:lnTo>
                  <a:pt x="178562" y="320768"/>
                </a:lnTo>
                <a:lnTo>
                  <a:pt x="0" y="410707"/>
                </a:lnTo>
                <a:lnTo>
                  <a:pt x="0" y="0"/>
                </a:lnTo>
                <a:lnTo>
                  <a:pt x="178562" y="89939"/>
                </a:lnTo>
                <a:close/>
              </a:path>
            </a:pathLst>
          </a:custGeom>
          <a:solidFill>
            <a:schemeClr val="accent1">
              <a:lumMod val="75000"/>
            </a:schemeClr>
          </a:solidFill>
          <a:ln w="38100" cap="flat">
            <a:noFill/>
            <a:prstDash val="solid"/>
            <a:miter/>
          </a:ln>
        </p:spPr>
        <p:txBody>
          <a:bodyPr/>
          <a:lstStyle/>
          <a:p>
            <a:endParaRPr lang="en-US"/>
          </a:p>
        </p:txBody>
      </p:sp>
      <p:sp>
        <p:nvSpPr>
          <p:cNvPr id="42" name="Content Placeholder 2">
            <a:extLst>
              <a:ext uri="{FF2B5EF4-FFF2-40B4-BE49-F238E27FC236}">
                <a16:creationId xmlns:a16="http://schemas.microsoft.com/office/drawing/2014/main" id="{0F982E74-D598-03AE-7525-122CF3B401DE}"/>
              </a:ext>
            </a:extLst>
          </p:cNvPr>
          <p:cNvSpPr>
            <a:spLocks noGrp="1"/>
          </p:cNvSpPr>
          <p:nvPr>
            <p:ph idx="1"/>
          </p:nvPr>
        </p:nvSpPr>
        <p:spPr>
          <a:xfrm>
            <a:off x="838200" y="1825625"/>
            <a:ext cx="10515600" cy="4351338"/>
          </a:xfrm>
        </p:spPr>
        <p:txBody>
          <a:bodyPr>
            <a:normAutofit/>
          </a:bodyPr>
          <a:lstStyle/>
          <a:p>
            <a:r>
              <a:rPr lang="en-US"/>
              <a:t>Design:</a:t>
            </a:r>
          </a:p>
          <a:p>
            <a:endParaRPr lang="en-US"/>
          </a:p>
          <a:p>
            <a:endParaRPr lang="en-US"/>
          </a:p>
          <a:p>
            <a:endParaRPr lang="en-US"/>
          </a:p>
          <a:p>
            <a:endParaRPr lang="en-US" sz="3600"/>
          </a:p>
          <a:p>
            <a:r>
              <a:rPr lang="en-US"/>
              <a:t>Property:</a:t>
            </a:r>
          </a:p>
          <a:p>
            <a:pPr lvl="1"/>
            <a:r>
              <a:rPr lang="en-US"/>
              <a:t>Prove that if </a:t>
            </a:r>
            <a:r>
              <a:rPr lang="en-US" b="1" err="1">
                <a:latin typeface="Courier New" panose="02070309020205020404" pitchFamily="49" charset="0"/>
                <a:cs typeface="Courier New" panose="02070309020205020404" pitchFamily="49" charset="0"/>
              </a:rPr>
              <a:t>inst_type</a:t>
            </a:r>
            <a:r>
              <a:rPr lang="en-US" b="1">
                <a:latin typeface="Courier New" panose="02070309020205020404" pitchFamily="49" charset="0"/>
                <a:cs typeface="Courier New" panose="02070309020205020404" pitchFamily="49" charset="0"/>
              </a:rPr>
              <a:t>==ADD</a:t>
            </a:r>
            <a:r>
              <a:rPr lang="en-US"/>
              <a:t>, then </a:t>
            </a:r>
            <a:r>
              <a:rPr lang="en-US" b="1" err="1">
                <a:latin typeface="Courier New" panose="02070309020205020404" pitchFamily="49" charset="0"/>
                <a:cs typeface="Courier New" panose="02070309020205020404" pitchFamily="49" charset="0"/>
              </a:rPr>
              <a:t>commit_taint</a:t>
            </a:r>
            <a:r>
              <a:rPr lang="en-US" b="1">
                <a:latin typeface="Courier New" panose="02070309020205020404" pitchFamily="49" charset="0"/>
                <a:cs typeface="Courier New" panose="02070309020205020404" pitchFamily="49" charset="0"/>
              </a:rPr>
              <a:t>==0</a:t>
            </a:r>
          </a:p>
        </p:txBody>
      </p:sp>
      <p:sp>
        <p:nvSpPr>
          <p:cNvPr id="44" name="Rectangle 43">
            <a:extLst>
              <a:ext uri="{FF2B5EF4-FFF2-40B4-BE49-F238E27FC236}">
                <a16:creationId xmlns:a16="http://schemas.microsoft.com/office/drawing/2014/main" id="{C233F977-D5ED-D6AD-E04B-0918C367C720}"/>
              </a:ext>
            </a:extLst>
          </p:cNvPr>
          <p:cNvSpPr/>
          <p:nvPr/>
        </p:nvSpPr>
        <p:spPr>
          <a:xfrm>
            <a:off x="3478692" y="3322923"/>
            <a:ext cx="3383280" cy="64008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BA09BF-BDEC-8D42-ABC7-8D0CFA2015F9}"/>
              </a:ext>
            </a:extLst>
          </p:cNvPr>
          <p:cNvSpPr>
            <a:spLocks noGrp="1"/>
          </p:cNvSpPr>
          <p:nvPr>
            <p:ph type="title"/>
          </p:nvPr>
        </p:nvSpPr>
        <p:spPr/>
        <p:txBody>
          <a:bodyPr/>
          <a:lstStyle/>
          <a:p>
            <a:r>
              <a:rPr lang="en-US"/>
              <a:t>Advantage of Mixing Taint Schemes</a:t>
            </a:r>
          </a:p>
        </p:txBody>
      </p:sp>
      <p:sp>
        <p:nvSpPr>
          <p:cNvPr id="4" name="Slide Number Placeholder 3">
            <a:extLst>
              <a:ext uri="{FF2B5EF4-FFF2-40B4-BE49-F238E27FC236}">
                <a16:creationId xmlns:a16="http://schemas.microsoft.com/office/drawing/2014/main" id="{36931FCD-972D-D08A-12B3-9729B419FA68}"/>
              </a:ext>
            </a:extLst>
          </p:cNvPr>
          <p:cNvSpPr>
            <a:spLocks noGrp="1"/>
          </p:cNvSpPr>
          <p:nvPr>
            <p:ph type="sldNum" sz="quarter" idx="12"/>
          </p:nvPr>
        </p:nvSpPr>
        <p:spPr/>
        <p:txBody>
          <a:bodyPr/>
          <a:lstStyle/>
          <a:p>
            <a:fld id="{B0512EA2-30EC-4E42-9D99-67A89FA603D9}" type="slidenum">
              <a:rPr lang="en-US" smtClean="0"/>
              <a:pPr/>
              <a:t>8</a:t>
            </a:fld>
            <a:endParaRPr lang="en-US"/>
          </a:p>
        </p:txBody>
      </p:sp>
      <p:sp>
        <p:nvSpPr>
          <p:cNvPr id="19" name="Rectangle 18">
            <a:extLst>
              <a:ext uri="{FF2B5EF4-FFF2-40B4-BE49-F238E27FC236}">
                <a16:creationId xmlns:a16="http://schemas.microsoft.com/office/drawing/2014/main" id="{78D1CECB-1428-82FB-4BF3-6F88EF54E678}"/>
              </a:ext>
            </a:extLst>
          </p:cNvPr>
          <p:cNvSpPr/>
          <p:nvPr/>
        </p:nvSpPr>
        <p:spPr>
          <a:xfrm>
            <a:off x="3467911" y="2405487"/>
            <a:ext cx="3390899" cy="64008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Single-Cycle Adder</a:t>
            </a:r>
          </a:p>
        </p:txBody>
      </p:sp>
      <p:sp>
        <p:nvSpPr>
          <p:cNvPr id="20" name="Rectangle 19">
            <a:extLst>
              <a:ext uri="{FF2B5EF4-FFF2-40B4-BE49-F238E27FC236}">
                <a16:creationId xmlns:a16="http://schemas.microsoft.com/office/drawing/2014/main" id="{143E0371-3A84-841B-674E-2B0539B3C029}"/>
              </a:ext>
            </a:extLst>
          </p:cNvPr>
          <p:cNvSpPr/>
          <p:nvPr/>
        </p:nvSpPr>
        <p:spPr>
          <a:xfrm>
            <a:off x="3467100" y="3314700"/>
            <a:ext cx="3391711" cy="640080"/>
          </a:xfrm>
          <a:prstGeom prst="rect">
            <a:avLst/>
          </a:prstGeom>
          <a:no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a:solidFill>
                  <a:schemeClr val="tx1"/>
                </a:solidFill>
              </a:rPr>
              <a:t>Zero-Skip Multiplier</a:t>
            </a:r>
          </a:p>
        </p:txBody>
      </p:sp>
      <p:grpSp>
        <p:nvGrpSpPr>
          <p:cNvPr id="5" name="Group 4">
            <a:extLst>
              <a:ext uri="{FF2B5EF4-FFF2-40B4-BE49-F238E27FC236}">
                <a16:creationId xmlns:a16="http://schemas.microsoft.com/office/drawing/2014/main" id="{CEF84EBE-C7EC-8331-B7E3-5A295A42DF51}"/>
              </a:ext>
            </a:extLst>
          </p:cNvPr>
          <p:cNvGrpSpPr/>
          <p:nvPr/>
        </p:nvGrpSpPr>
        <p:grpSpPr>
          <a:xfrm>
            <a:off x="1600200" y="2743200"/>
            <a:ext cx="1867587" cy="1101862"/>
            <a:chOff x="1599514" y="2851042"/>
            <a:chExt cx="1867587" cy="1101862"/>
          </a:xfrm>
        </p:grpSpPr>
        <p:cxnSp>
          <p:nvCxnSpPr>
            <p:cNvPr id="22" name="Straight Arrow Connector 21">
              <a:extLst>
                <a:ext uri="{FF2B5EF4-FFF2-40B4-BE49-F238E27FC236}">
                  <a16:creationId xmlns:a16="http://schemas.microsoft.com/office/drawing/2014/main" id="{4420D872-92F2-D200-98D4-47E51455100D}"/>
                </a:ext>
              </a:extLst>
            </p:cNvPr>
            <p:cNvCxnSpPr/>
            <p:nvPr/>
          </p:nvCxnSpPr>
          <p:spPr>
            <a:xfrm>
              <a:off x="2439212" y="3053584"/>
              <a:ext cx="1027889"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Freeform 22">
              <a:extLst>
                <a:ext uri="{FF2B5EF4-FFF2-40B4-BE49-F238E27FC236}">
                  <a16:creationId xmlns:a16="http://schemas.microsoft.com/office/drawing/2014/main" id="{CD6BC671-FF52-8552-8ADE-4A5417F3662E}"/>
                </a:ext>
              </a:extLst>
            </p:cNvPr>
            <p:cNvSpPr/>
            <p:nvPr/>
          </p:nvSpPr>
          <p:spPr>
            <a:xfrm>
              <a:off x="2926406" y="3051097"/>
              <a:ext cx="515566" cy="901807"/>
            </a:xfrm>
            <a:custGeom>
              <a:avLst/>
              <a:gdLst>
                <a:gd name="csX0" fmla="*/ 9727 w 515566"/>
                <a:gd name="csY0" fmla="*/ 0 h 1118681"/>
                <a:gd name="csX1" fmla="*/ 0 w 515566"/>
                <a:gd name="csY1" fmla="*/ 1118681 h 1118681"/>
                <a:gd name="csX2" fmla="*/ 515566 w 515566"/>
                <a:gd name="csY2" fmla="*/ 1118681 h 1118681"/>
              </a:gdLst>
              <a:ahLst/>
              <a:cxnLst>
                <a:cxn ang="0">
                  <a:pos x="csX0" y="csY0"/>
                </a:cxn>
                <a:cxn ang="0">
                  <a:pos x="csX1" y="csY1"/>
                </a:cxn>
                <a:cxn ang="0">
                  <a:pos x="csX2" y="csY2"/>
                </a:cxn>
              </a:cxnLst>
              <a:rect l="l" t="t" r="r" b="b"/>
              <a:pathLst>
                <a:path w="515566" h="1118681">
                  <a:moveTo>
                    <a:pt x="9727" y="0"/>
                  </a:moveTo>
                  <a:cubicBezTo>
                    <a:pt x="6485" y="372894"/>
                    <a:pt x="3242" y="745787"/>
                    <a:pt x="0" y="1118681"/>
                  </a:cubicBezTo>
                  <a:lnTo>
                    <a:pt x="515566" y="1118681"/>
                  </a:lnTo>
                </a:path>
              </a:pathLst>
            </a:custGeom>
            <a:noFill/>
            <a:ln w="38100">
              <a:tailEnd type="triangle"/>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a:extLst>
                <a:ext uri="{FF2B5EF4-FFF2-40B4-BE49-F238E27FC236}">
                  <a16:creationId xmlns:a16="http://schemas.microsoft.com/office/drawing/2014/main" id="{855F6A44-2B94-8972-0C1F-443BF42EE142}"/>
                </a:ext>
              </a:extLst>
            </p:cNvPr>
            <p:cNvSpPr txBox="1"/>
            <p:nvPr/>
          </p:nvSpPr>
          <p:spPr>
            <a:xfrm>
              <a:off x="1599514" y="2851042"/>
              <a:ext cx="881973" cy="400110"/>
            </a:xfrm>
            <a:prstGeom prst="rect">
              <a:avLst/>
            </a:prstGeom>
            <a:noFill/>
          </p:spPr>
          <p:txBody>
            <a:bodyPr wrap="none" rtlCol="0">
              <a:spAutoFit/>
            </a:bodyPr>
            <a:lstStyle/>
            <a:p>
              <a:r>
                <a:rPr lang="en-US" sz="2000">
                  <a:solidFill>
                    <a:srgbClr val="FF0000"/>
                  </a:solidFill>
                </a:rPr>
                <a:t>secret</a:t>
              </a:r>
            </a:p>
          </p:txBody>
        </p:sp>
      </p:grpSp>
      <p:grpSp>
        <p:nvGrpSpPr>
          <p:cNvPr id="52" name="Group 51">
            <a:extLst>
              <a:ext uri="{FF2B5EF4-FFF2-40B4-BE49-F238E27FC236}">
                <a16:creationId xmlns:a16="http://schemas.microsoft.com/office/drawing/2014/main" id="{15BBC84D-6967-CC06-A5E8-A3073B68FBAC}"/>
              </a:ext>
            </a:extLst>
          </p:cNvPr>
          <p:cNvGrpSpPr/>
          <p:nvPr/>
        </p:nvGrpSpPr>
        <p:grpSpPr>
          <a:xfrm>
            <a:off x="6843208" y="2095500"/>
            <a:ext cx="1799753" cy="1334410"/>
            <a:chOff x="6843208" y="2357494"/>
            <a:chExt cx="1799753" cy="1334410"/>
          </a:xfrm>
        </p:grpSpPr>
        <p:grpSp>
          <p:nvGrpSpPr>
            <p:cNvPr id="7" name="Group 6">
              <a:extLst>
                <a:ext uri="{FF2B5EF4-FFF2-40B4-BE49-F238E27FC236}">
                  <a16:creationId xmlns:a16="http://schemas.microsoft.com/office/drawing/2014/main" id="{4CF2E0DF-C677-EA57-98F7-5678C8B5AA2E}"/>
                </a:ext>
              </a:extLst>
            </p:cNvPr>
            <p:cNvGrpSpPr/>
            <p:nvPr/>
          </p:nvGrpSpPr>
          <p:grpSpPr>
            <a:xfrm>
              <a:off x="6843208" y="3291794"/>
              <a:ext cx="1799753" cy="400110"/>
              <a:chOff x="6827029" y="3612360"/>
              <a:chExt cx="1799753" cy="400110"/>
            </a:xfrm>
          </p:grpSpPr>
          <p:cxnSp>
            <p:nvCxnSpPr>
              <p:cNvPr id="25" name="Straight Arrow Connector 24">
                <a:extLst>
                  <a:ext uri="{FF2B5EF4-FFF2-40B4-BE49-F238E27FC236}">
                    <a16:creationId xmlns:a16="http://schemas.microsoft.com/office/drawing/2014/main" id="{A0EAD699-DE65-2A91-37F3-BBD8DEC12394}"/>
                  </a:ext>
                </a:extLst>
              </p:cNvPr>
              <p:cNvCxnSpPr>
                <a:cxnSpLocks/>
              </p:cNvCxnSpPr>
              <p:nvPr/>
            </p:nvCxnSpPr>
            <p:spPr>
              <a:xfrm>
                <a:off x="6858810" y="3998095"/>
                <a:ext cx="176797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7C710020-E84E-6670-1CB8-42E9B0055F3E}"/>
                  </a:ext>
                </a:extLst>
              </p:cNvPr>
              <p:cNvSpPr txBox="1"/>
              <p:nvPr/>
            </p:nvSpPr>
            <p:spPr>
              <a:xfrm>
                <a:off x="6827029" y="3612360"/>
                <a:ext cx="1340432" cy="400110"/>
              </a:xfrm>
              <a:prstGeom prst="rect">
                <a:avLst/>
              </a:prstGeom>
              <a:noFill/>
            </p:spPr>
            <p:txBody>
              <a:bodyPr wrap="none" rtlCol="0">
                <a:spAutoFit/>
              </a:bodyPr>
              <a:lstStyle/>
              <a:p>
                <a:r>
                  <a:rPr lang="en-US" sz="2000" err="1">
                    <a:solidFill>
                      <a:srgbClr val="FF0000"/>
                    </a:solidFill>
                  </a:rPr>
                  <a:t>mul_finish</a:t>
                </a:r>
                <a:endParaRPr lang="en-US" sz="2000">
                  <a:solidFill>
                    <a:srgbClr val="FF0000"/>
                  </a:solidFill>
                </a:endParaRPr>
              </a:p>
            </p:txBody>
          </p:sp>
        </p:grpSp>
        <p:grpSp>
          <p:nvGrpSpPr>
            <p:cNvPr id="6" name="Group 5">
              <a:extLst>
                <a:ext uri="{FF2B5EF4-FFF2-40B4-BE49-F238E27FC236}">
                  <a16:creationId xmlns:a16="http://schemas.microsoft.com/office/drawing/2014/main" id="{B3F00C06-0F31-D935-4F36-EDC8F35BECA5}"/>
                </a:ext>
              </a:extLst>
            </p:cNvPr>
            <p:cNvGrpSpPr/>
            <p:nvPr/>
          </p:nvGrpSpPr>
          <p:grpSpPr>
            <a:xfrm>
              <a:off x="6843208" y="2357494"/>
              <a:ext cx="1799753" cy="400110"/>
              <a:chOff x="6827029" y="2662655"/>
              <a:chExt cx="1799753" cy="400110"/>
            </a:xfrm>
          </p:grpSpPr>
          <p:cxnSp>
            <p:nvCxnSpPr>
              <p:cNvPr id="28" name="Straight Arrow Connector 27">
                <a:extLst>
                  <a:ext uri="{FF2B5EF4-FFF2-40B4-BE49-F238E27FC236}">
                    <a16:creationId xmlns:a16="http://schemas.microsoft.com/office/drawing/2014/main" id="{0340335E-5356-0A58-4F94-964991010AE0}"/>
                  </a:ext>
                </a:extLst>
              </p:cNvPr>
              <p:cNvCxnSpPr>
                <a:cxnSpLocks/>
              </p:cNvCxnSpPr>
              <p:nvPr/>
            </p:nvCxnSpPr>
            <p:spPr>
              <a:xfrm>
                <a:off x="6858810" y="3051097"/>
                <a:ext cx="1767972"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1AF4EF13-DF56-58BB-A8D3-B948EFD01641}"/>
                  </a:ext>
                </a:extLst>
              </p:cNvPr>
              <p:cNvSpPr txBox="1"/>
              <p:nvPr/>
            </p:nvSpPr>
            <p:spPr>
              <a:xfrm>
                <a:off x="6827029" y="2662655"/>
                <a:ext cx="1354858" cy="400110"/>
              </a:xfrm>
              <a:prstGeom prst="rect">
                <a:avLst/>
              </a:prstGeom>
              <a:noFill/>
            </p:spPr>
            <p:txBody>
              <a:bodyPr wrap="none" rtlCol="0">
                <a:spAutoFit/>
              </a:bodyPr>
              <a:lstStyle/>
              <a:p>
                <a:r>
                  <a:rPr lang="en-US" sz="2000" err="1">
                    <a:solidFill>
                      <a:srgbClr val="00B050"/>
                    </a:solidFill>
                  </a:rPr>
                  <a:t>add_finish</a:t>
                </a:r>
                <a:endParaRPr lang="en-US" sz="2000">
                  <a:solidFill>
                    <a:srgbClr val="00B050"/>
                  </a:solidFill>
                </a:endParaRPr>
              </a:p>
            </p:txBody>
          </p:sp>
        </p:grpSp>
      </p:grpSp>
      <p:grpSp>
        <p:nvGrpSpPr>
          <p:cNvPr id="8" name="Group 7">
            <a:extLst>
              <a:ext uri="{FF2B5EF4-FFF2-40B4-BE49-F238E27FC236}">
                <a16:creationId xmlns:a16="http://schemas.microsoft.com/office/drawing/2014/main" id="{6EB940C4-5F48-265B-CA1A-B6E6A0A4A040}"/>
              </a:ext>
            </a:extLst>
          </p:cNvPr>
          <p:cNvGrpSpPr/>
          <p:nvPr/>
        </p:nvGrpSpPr>
        <p:grpSpPr>
          <a:xfrm>
            <a:off x="8405982" y="1670671"/>
            <a:ext cx="1804818" cy="1948830"/>
            <a:chOff x="8283201" y="2009125"/>
            <a:chExt cx="1804818" cy="1948830"/>
          </a:xfrm>
        </p:grpSpPr>
        <p:sp>
          <p:nvSpPr>
            <p:cNvPr id="17" name="Freeform 16">
              <a:extLst>
                <a:ext uri="{FF2B5EF4-FFF2-40B4-BE49-F238E27FC236}">
                  <a16:creationId xmlns:a16="http://schemas.microsoft.com/office/drawing/2014/main" id="{A665F3C9-FDA1-C9C6-9573-0A6B45763858}"/>
                </a:ext>
              </a:extLst>
            </p:cNvPr>
            <p:cNvSpPr>
              <a:spLocks/>
            </p:cNvSpPr>
            <p:nvPr/>
          </p:nvSpPr>
          <p:spPr>
            <a:xfrm>
              <a:off x="8520180" y="2672469"/>
              <a:ext cx="449529" cy="1285486"/>
            </a:xfrm>
            <a:custGeom>
              <a:avLst/>
              <a:gdLst>
                <a:gd name="csX0" fmla="*/ 178562 w 178562"/>
                <a:gd name="csY0" fmla="*/ 89939 h 410707"/>
                <a:gd name="csX1" fmla="*/ 178562 w 178562"/>
                <a:gd name="csY1" fmla="*/ 320768 h 410707"/>
                <a:gd name="csX2" fmla="*/ 0 w 178562"/>
                <a:gd name="csY2" fmla="*/ 410707 h 410707"/>
                <a:gd name="csX3" fmla="*/ 0 w 178562"/>
                <a:gd name="csY3" fmla="*/ 0 h 410707"/>
                <a:gd name="csX4" fmla="*/ 178562 w 178562"/>
                <a:gd name="csY4" fmla="*/ 89939 h 410707"/>
              </a:gdLst>
              <a:ahLst/>
              <a:cxnLst>
                <a:cxn ang="0">
                  <a:pos x="csX0" y="csY0"/>
                </a:cxn>
                <a:cxn ang="0">
                  <a:pos x="csX1" y="csY1"/>
                </a:cxn>
                <a:cxn ang="0">
                  <a:pos x="csX2" y="csY2"/>
                </a:cxn>
                <a:cxn ang="0">
                  <a:pos x="csX3" y="csY3"/>
                </a:cxn>
                <a:cxn ang="0">
                  <a:pos x="csX4" y="csY4"/>
                </a:cxn>
              </a:cxnLst>
              <a:rect l="l" t="t" r="r" b="b"/>
              <a:pathLst>
                <a:path w="178562" h="410707">
                  <a:moveTo>
                    <a:pt x="178562" y="89939"/>
                  </a:moveTo>
                  <a:lnTo>
                    <a:pt x="178562" y="320768"/>
                  </a:lnTo>
                  <a:lnTo>
                    <a:pt x="0" y="410707"/>
                  </a:lnTo>
                  <a:lnTo>
                    <a:pt x="0" y="0"/>
                  </a:lnTo>
                  <a:lnTo>
                    <a:pt x="178562" y="89939"/>
                  </a:lnTo>
                  <a:close/>
                </a:path>
              </a:pathLst>
            </a:custGeom>
            <a:noFill/>
            <a:ln w="38100" cap="flat">
              <a:solidFill>
                <a:srgbClr val="000000"/>
              </a:solidFill>
              <a:prstDash val="solid"/>
              <a:miter/>
            </a:ln>
          </p:spPr>
          <p:txBody>
            <a:bodyPr/>
            <a:lstStyle/>
            <a:p>
              <a:endParaRPr lang="en-US"/>
            </a:p>
          </p:txBody>
        </p:sp>
        <p:cxnSp>
          <p:nvCxnSpPr>
            <p:cNvPr id="30" name="Straight Arrow Connector 29">
              <a:extLst>
                <a:ext uri="{FF2B5EF4-FFF2-40B4-BE49-F238E27FC236}">
                  <a16:creationId xmlns:a16="http://schemas.microsoft.com/office/drawing/2014/main" id="{88FD1358-9F82-663C-1FCF-F8FA47927D7E}"/>
                </a:ext>
              </a:extLst>
            </p:cNvPr>
            <p:cNvCxnSpPr>
              <a:cxnSpLocks/>
            </p:cNvCxnSpPr>
            <p:nvPr/>
          </p:nvCxnSpPr>
          <p:spPr>
            <a:xfrm>
              <a:off x="8960389" y="3380039"/>
              <a:ext cx="112763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4EF04DE8-A8BC-AA3D-733C-A5D91FF8E31B}"/>
                </a:ext>
              </a:extLst>
            </p:cNvPr>
            <p:cNvSpPr txBox="1"/>
            <p:nvPr/>
          </p:nvSpPr>
          <p:spPr>
            <a:xfrm>
              <a:off x="8960389" y="2991929"/>
              <a:ext cx="1010213" cy="400110"/>
            </a:xfrm>
            <a:prstGeom prst="rect">
              <a:avLst/>
            </a:prstGeom>
            <a:noFill/>
          </p:spPr>
          <p:txBody>
            <a:bodyPr wrap="none" rtlCol="0">
              <a:spAutoFit/>
            </a:bodyPr>
            <a:lstStyle/>
            <a:p>
              <a:r>
                <a:rPr lang="en-US" sz="2000">
                  <a:solidFill>
                    <a:srgbClr val="00B050"/>
                  </a:solidFill>
                </a:rPr>
                <a:t>commit</a:t>
              </a:r>
            </a:p>
          </p:txBody>
        </p:sp>
        <p:cxnSp>
          <p:nvCxnSpPr>
            <p:cNvPr id="33" name="Straight Arrow Connector 32">
              <a:extLst>
                <a:ext uri="{FF2B5EF4-FFF2-40B4-BE49-F238E27FC236}">
                  <a16:creationId xmlns:a16="http://schemas.microsoft.com/office/drawing/2014/main" id="{44C91BF4-CE06-6D55-6FB3-E874643708F1}"/>
                </a:ext>
              </a:extLst>
            </p:cNvPr>
            <p:cNvCxnSpPr>
              <a:cxnSpLocks/>
            </p:cNvCxnSpPr>
            <p:nvPr/>
          </p:nvCxnSpPr>
          <p:spPr>
            <a:xfrm>
              <a:off x="8797583" y="2392587"/>
              <a:ext cx="0" cy="460467"/>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46D76F90-FA42-361E-E75A-E5AB32FBF31D}"/>
                </a:ext>
              </a:extLst>
            </p:cNvPr>
            <p:cNvSpPr txBox="1"/>
            <p:nvPr/>
          </p:nvSpPr>
          <p:spPr>
            <a:xfrm>
              <a:off x="8283201" y="2009125"/>
              <a:ext cx="1210588" cy="400110"/>
            </a:xfrm>
            <a:prstGeom prst="rect">
              <a:avLst/>
            </a:prstGeom>
            <a:noFill/>
          </p:spPr>
          <p:txBody>
            <a:bodyPr wrap="none" rtlCol="0">
              <a:spAutoFit/>
            </a:bodyPr>
            <a:lstStyle/>
            <a:p>
              <a:r>
                <a:rPr lang="en-US" sz="2000" err="1">
                  <a:solidFill>
                    <a:srgbClr val="00B050"/>
                  </a:solidFill>
                </a:rPr>
                <a:t>inst_type</a:t>
              </a:r>
              <a:endParaRPr lang="en-US" sz="2000">
                <a:solidFill>
                  <a:srgbClr val="00B050"/>
                </a:solidFill>
              </a:endParaRPr>
            </a:p>
          </p:txBody>
        </p:sp>
      </p:grpSp>
      <p:sp>
        <p:nvSpPr>
          <p:cNvPr id="49" name="Rectangle 48">
            <a:extLst>
              <a:ext uri="{FF2B5EF4-FFF2-40B4-BE49-F238E27FC236}">
                <a16:creationId xmlns:a16="http://schemas.microsoft.com/office/drawing/2014/main" id="{DE5A5F4F-635E-81AA-FB9B-A927F64D6E3B}"/>
              </a:ext>
            </a:extLst>
          </p:cNvPr>
          <p:cNvSpPr/>
          <p:nvPr/>
        </p:nvSpPr>
        <p:spPr>
          <a:xfrm>
            <a:off x="482712" y="5524500"/>
            <a:ext cx="11083593" cy="809319"/>
          </a:xfrm>
          <a:prstGeom prst="rect">
            <a:avLst/>
          </a:prstGeom>
          <a:solidFill>
            <a:srgbClr val="FFFF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algn="ctr" defTabSz="914400" hangingPunct="0"/>
            <a:r>
              <a:rPr lang="en-US" sz="2400">
                <a:solidFill>
                  <a:srgbClr val="000000"/>
                </a:solidFill>
                <a:latin typeface="Arial" panose="020B0604020202020204" pitchFamily="34" charset="0"/>
                <a:cs typeface="Arial" panose="020B0604020202020204" pitchFamily="34" charset="0"/>
              </a:rPr>
              <a:t>Challenge: How to automatically discover gates that need precise taint logic?</a:t>
            </a:r>
            <a:endParaRPr kumimoji="0" lang="en-US" sz="2400" i="0" u="none" strike="noStrike" cap="none" spc="0" normalizeH="0" baseline="0">
              <a:ln>
                <a:noFill/>
              </a:ln>
              <a:solidFill>
                <a:srgbClr val="000000"/>
              </a:solidFill>
              <a:effectLst/>
              <a:uFillTx/>
              <a:latin typeface="Arial" panose="020B0604020202020204" pitchFamily="34" charset="0"/>
              <a:cs typeface="Arial" panose="020B0604020202020204" pitchFamily="34" charset="0"/>
              <a:sym typeface="Abadi MT Std"/>
            </a:endParaRPr>
          </a:p>
        </p:txBody>
      </p:sp>
      <p:grpSp>
        <p:nvGrpSpPr>
          <p:cNvPr id="48" name="Group 47">
            <a:extLst>
              <a:ext uri="{FF2B5EF4-FFF2-40B4-BE49-F238E27FC236}">
                <a16:creationId xmlns:a16="http://schemas.microsoft.com/office/drawing/2014/main" id="{9B136A60-372F-BBE9-BFB8-30987BC2ABFE}"/>
              </a:ext>
            </a:extLst>
          </p:cNvPr>
          <p:cNvGrpSpPr/>
          <p:nvPr/>
        </p:nvGrpSpPr>
        <p:grpSpPr>
          <a:xfrm>
            <a:off x="6827318" y="2590800"/>
            <a:ext cx="924220" cy="1314510"/>
            <a:chOff x="6827318" y="2876490"/>
            <a:chExt cx="924220" cy="1314510"/>
          </a:xfrm>
        </p:grpSpPr>
        <p:grpSp>
          <p:nvGrpSpPr>
            <p:cNvPr id="14" name="Group 13">
              <a:extLst>
                <a:ext uri="{FF2B5EF4-FFF2-40B4-BE49-F238E27FC236}">
                  <a16:creationId xmlns:a16="http://schemas.microsoft.com/office/drawing/2014/main" id="{61248357-1352-3EA1-A635-DF4E37DEFBE7}"/>
                </a:ext>
              </a:extLst>
            </p:cNvPr>
            <p:cNvGrpSpPr/>
            <p:nvPr/>
          </p:nvGrpSpPr>
          <p:grpSpPr>
            <a:xfrm>
              <a:off x="6841933" y="3790890"/>
              <a:ext cx="909605" cy="400110"/>
              <a:chOff x="6827029" y="3601316"/>
              <a:chExt cx="909605" cy="400110"/>
            </a:xfrm>
          </p:grpSpPr>
          <p:cxnSp>
            <p:nvCxnSpPr>
              <p:cNvPr id="15" name="Straight Arrow Connector 14">
                <a:extLst>
                  <a:ext uri="{FF2B5EF4-FFF2-40B4-BE49-F238E27FC236}">
                    <a16:creationId xmlns:a16="http://schemas.microsoft.com/office/drawing/2014/main" id="{805B2D92-7582-774E-A80F-EF554747DBB2}"/>
                  </a:ext>
                </a:extLst>
              </p:cNvPr>
              <p:cNvCxnSpPr>
                <a:cxnSpLocks/>
              </p:cNvCxnSpPr>
              <p:nvPr/>
            </p:nvCxnSpPr>
            <p:spPr>
              <a:xfrm>
                <a:off x="6858810" y="3941178"/>
                <a:ext cx="87782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11D4830E-F6A2-DEEE-314B-05B34C0FE2C0}"/>
                  </a:ext>
                </a:extLst>
              </p:cNvPr>
              <p:cNvSpPr txBox="1"/>
              <p:nvPr/>
            </p:nvSpPr>
            <p:spPr>
              <a:xfrm>
                <a:off x="6827029" y="3601316"/>
                <a:ext cx="811441" cy="400110"/>
              </a:xfrm>
              <a:prstGeom prst="rect">
                <a:avLst/>
              </a:prstGeom>
              <a:noFill/>
            </p:spPr>
            <p:txBody>
              <a:bodyPr wrap="none" rtlCol="0">
                <a:spAutoFit/>
              </a:bodyPr>
              <a:lstStyle/>
              <a:p>
                <a:r>
                  <a:rPr lang="en-US" sz="2000">
                    <a:solidFill>
                      <a:srgbClr val="FF0000"/>
                    </a:solidFill>
                  </a:rPr>
                  <a:t>result</a:t>
                </a:r>
              </a:p>
            </p:txBody>
          </p:sp>
        </p:grpSp>
        <p:grpSp>
          <p:nvGrpSpPr>
            <p:cNvPr id="18" name="Group 17">
              <a:extLst>
                <a:ext uri="{FF2B5EF4-FFF2-40B4-BE49-F238E27FC236}">
                  <a16:creationId xmlns:a16="http://schemas.microsoft.com/office/drawing/2014/main" id="{6324B8E9-C062-BF6F-EBEF-5E2309FC4234}"/>
                </a:ext>
              </a:extLst>
            </p:cNvPr>
            <p:cNvGrpSpPr/>
            <p:nvPr/>
          </p:nvGrpSpPr>
          <p:grpSpPr>
            <a:xfrm>
              <a:off x="6827318" y="2876490"/>
              <a:ext cx="906982" cy="400110"/>
              <a:chOff x="6827029" y="3818056"/>
              <a:chExt cx="906982" cy="400110"/>
            </a:xfrm>
          </p:grpSpPr>
          <p:cxnSp>
            <p:nvCxnSpPr>
              <p:cNvPr id="21" name="Straight Arrow Connector 20">
                <a:extLst>
                  <a:ext uri="{FF2B5EF4-FFF2-40B4-BE49-F238E27FC236}">
                    <a16:creationId xmlns:a16="http://schemas.microsoft.com/office/drawing/2014/main" id="{9B35945D-0725-D1C9-F3C0-30CB24524F8C}"/>
                  </a:ext>
                </a:extLst>
              </p:cNvPr>
              <p:cNvCxnSpPr>
                <a:cxnSpLocks/>
              </p:cNvCxnSpPr>
              <p:nvPr/>
            </p:nvCxnSpPr>
            <p:spPr>
              <a:xfrm>
                <a:off x="6858810" y="4169778"/>
                <a:ext cx="875201"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91E42AF9-1A1C-8568-9E63-15420742B1F4}"/>
                  </a:ext>
                </a:extLst>
              </p:cNvPr>
              <p:cNvSpPr txBox="1"/>
              <p:nvPr/>
            </p:nvSpPr>
            <p:spPr>
              <a:xfrm>
                <a:off x="6827029" y="3818056"/>
                <a:ext cx="811441" cy="400110"/>
              </a:xfrm>
              <a:prstGeom prst="rect">
                <a:avLst/>
              </a:prstGeom>
              <a:noFill/>
            </p:spPr>
            <p:txBody>
              <a:bodyPr wrap="none" rtlCol="0">
                <a:spAutoFit/>
              </a:bodyPr>
              <a:lstStyle/>
              <a:p>
                <a:r>
                  <a:rPr lang="en-US" sz="2000">
                    <a:solidFill>
                      <a:srgbClr val="FF0000"/>
                    </a:solidFill>
                  </a:rPr>
                  <a:t>result</a:t>
                </a:r>
              </a:p>
            </p:txBody>
          </p:sp>
        </p:grpSp>
      </p:grpSp>
      <p:grpSp>
        <p:nvGrpSpPr>
          <p:cNvPr id="12" name="Group 11">
            <a:extLst>
              <a:ext uri="{FF2B5EF4-FFF2-40B4-BE49-F238E27FC236}">
                <a16:creationId xmlns:a16="http://schemas.microsoft.com/office/drawing/2014/main" id="{22D0870D-5206-F45C-238F-A72720901F1A}"/>
              </a:ext>
            </a:extLst>
          </p:cNvPr>
          <p:cNvGrpSpPr/>
          <p:nvPr/>
        </p:nvGrpSpPr>
        <p:grpSpPr>
          <a:xfrm>
            <a:off x="10125060" y="2640340"/>
            <a:ext cx="1253182" cy="1005700"/>
            <a:chOff x="8871039" y="5433804"/>
            <a:chExt cx="1253182" cy="1005700"/>
          </a:xfrm>
        </p:grpSpPr>
        <p:pic>
          <p:nvPicPr>
            <p:cNvPr id="13" name="Graphic 12" descr="Detective male with solid fill">
              <a:extLst>
                <a:ext uri="{FF2B5EF4-FFF2-40B4-BE49-F238E27FC236}">
                  <a16:creationId xmlns:a16="http://schemas.microsoft.com/office/drawing/2014/main" id="{E1FC61EA-A567-8117-79D9-4317D02EAB5D}"/>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9209821" y="5525104"/>
              <a:ext cx="914400" cy="914400"/>
            </a:xfrm>
            <a:prstGeom prst="rect">
              <a:avLst/>
            </a:prstGeom>
          </p:spPr>
        </p:pic>
        <p:pic>
          <p:nvPicPr>
            <p:cNvPr id="32" name="Graphic 31" descr="Magnifying glass with solid fill">
              <a:extLst>
                <a:ext uri="{FF2B5EF4-FFF2-40B4-BE49-F238E27FC236}">
                  <a16:creationId xmlns:a16="http://schemas.microsoft.com/office/drawing/2014/main" id="{B74446B4-5F84-579E-031E-0CCDACFDA6E0}"/>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871039" y="5433804"/>
              <a:ext cx="548640" cy="548640"/>
            </a:xfrm>
            <a:prstGeom prst="rect">
              <a:avLst/>
            </a:prstGeom>
          </p:spPr>
        </p:pic>
      </p:grpSp>
      <p:sp>
        <p:nvSpPr>
          <p:cNvPr id="65" name="TextBox 64">
            <a:extLst>
              <a:ext uri="{FF2B5EF4-FFF2-40B4-BE49-F238E27FC236}">
                <a16:creationId xmlns:a16="http://schemas.microsoft.com/office/drawing/2014/main" id="{33329D36-C5D8-A6F3-9A9B-6D52AD60DA65}"/>
              </a:ext>
            </a:extLst>
          </p:cNvPr>
          <p:cNvSpPr txBox="1"/>
          <p:nvPr/>
        </p:nvSpPr>
        <p:spPr>
          <a:xfrm>
            <a:off x="9495990" y="1690191"/>
            <a:ext cx="952633" cy="400110"/>
          </a:xfrm>
          <a:prstGeom prst="rect">
            <a:avLst/>
          </a:prstGeom>
          <a:noFill/>
        </p:spPr>
        <p:txBody>
          <a:bodyPr wrap="none" rtlCol="0">
            <a:spAutoFit/>
          </a:bodyPr>
          <a:lstStyle/>
          <a:p>
            <a:r>
              <a:rPr lang="en-US" sz="2000" b="1">
                <a:solidFill>
                  <a:srgbClr val="00B050"/>
                </a:solidFill>
              </a:rPr>
              <a:t>= ADD</a:t>
            </a:r>
          </a:p>
        </p:txBody>
      </p:sp>
      <p:grpSp>
        <p:nvGrpSpPr>
          <p:cNvPr id="11" name="Group 10">
            <a:extLst>
              <a:ext uri="{FF2B5EF4-FFF2-40B4-BE49-F238E27FC236}">
                <a16:creationId xmlns:a16="http://schemas.microsoft.com/office/drawing/2014/main" id="{DCD16268-6DEF-C41D-9552-D5851F70FE39}"/>
              </a:ext>
            </a:extLst>
          </p:cNvPr>
          <p:cNvGrpSpPr/>
          <p:nvPr/>
        </p:nvGrpSpPr>
        <p:grpSpPr>
          <a:xfrm>
            <a:off x="7719948" y="3689971"/>
            <a:ext cx="1411412" cy="1086117"/>
            <a:chOff x="4513508" y="1106987"/>
            <a:chExt cx="1411412" cy="1086117"/>
          </a:xfrm>
        </p:grpSpPr>
        <p:sp>
          <p:nvSpPr>
            <p:cNvPr id="37" name="TextBox 36">
              <a:extLst>
                <a:ext uri="{FF2B5EF4-FFF2-40B4-BE49-F238E27FC236}">
                  <a16:creationId xmlns:a16="http://schemas.microsoft.com/office/drawing/2014/main" id="{148BA0C4-D58D-92AE-529A-18D98B42DE91}"/>
                </a:ext>
              </a:extLst>
            </p:cNvPr>
            <p:cNvSpPr txBox="1"/>
            <p:nvPr/>
          </p:nvSpPr>
          <p:spPr>
            <a:xfrm>
              <a:off x="4513508" y="1485218"/>
              <a:ext cx="1411412" cy="707886"/>
            </a:xfrm>
            <a:prstGeom prst="rect">
              <a:avLst/>
            </a:prstGeom>
            <a:noFill/>
          </p:spPr>
          <p:txBody>
            <a:bodyPr wrap="none" rtlCol="0">
              <a:spAutoFit/>
            </a:bodyPr>
            <a:lstStyle/>
            <a:p>
              <a:pPr algn="ctr"/>
              <a:r>
                <a:rPr lang="en-US" sz="2000">
                  <a:solidFill>
                    <a:schemeClr val="accent1">
                      <a:lumMod val="75000"/>
                    </a:schemeClr>
                  </a:solidFill>
                  <a:latin typeface="Arial" panose="020B0604020202020204" pitchFamily="34" charset="0"/>
                  <a:cs typeface="Arial" panose="020B0604020202020204" pitchFamily="34" charset="0"/>
                </a:rPr>
                <a:t>Precise</a:t>
              </a:r>
            </a:p>
            <a:p>
              <a:pPr algn="ctr"/>
              <a:r>
                <a:rPr lang="en-US" sz="2000">
                  <a:solidFill>
                    <a:schemeClr val="accent1">
                      <a:lumMod val="75000"/>
                    </a:schemeClr>
                  </a:solidFill>
                  <a:latin typeface="Arial" panose="020B0604020202020204" pitchFamily="34" charset="0"/>
                  <a:cs typeface="Arial" panose="020B0604020202020204" pitchFamily="34" charset="0"/>
                </a:rPr>
                <a:t>Taint Logic</a:t>
              </a:r>
            </a:p>
          </p:txBody>
        </p:sp>
        <p:cxnSp>
          <p:nvCxnSpPr>
            <p:cNvPr id="38" name="Straight Arrow Connector 37">
              <a:extLst>
                <a:ext uri="{FF2B5EF4-FFF2-40B4-BE49-F238E27FC236}">
                  <a16:creationId xmlns:a16="http://schemas.microsoft.com/office/drawing/2014/main" id="{607677D5-1698-31D5-4786-873DD3E12C2C}"/>
                </a:ext>
              </a:extLst>
            </p:cNvPr>
            <p:cNvCxnSpPr>
              <a:cxnSpLocks/>
              <a:stCxn id="37" idx="0"/>
            </p:cNvCxnSpPr>
            <p:nvPr/>
          </p:nvCxnSpPr>
          <p:spPr>
            <a:xfrm flipV="1">
              <a:off x="5219214" y="1106987"/>
              <a:ext cx="184946" cy="378231"/>
            </a:xfrm>
            <a:prstGeom prst="straightConnector1">
              <a:avLst/>
            </a:prstGeom>
            <a:ln w="44450">
              <a:solidFill>
                <a:schemeClr val="accent1">
                  <a:lumMod val="75000"/>
                </a:schemeClr>
              </a:solidFill>
              <a:tailEnd type="triangle"/>
            </a:ln>
          </p:spPr>
          <p:style>
            <a:lnRef idx="2">
              <a:schemeClr val="accent1"/>
            </a:lnRef>
            <a:fillRef idx="0">
              <a:schemeClr val="accent1"/>
            </a:fillRef>
            <a:effectRef idx="1">
              <a:schemeClr val="accent1"/>
            </a:effectRef>
            <a:fontRef idx="minor">
              <a:schemeClr val="tx1"/>
            </a:fontRef>
          </p:style>
        </p:cxnSp>
      </p:grpSp>
      <p:grpSp>
        <p:nvGrpSpPr>
          <p:cNvPr id="54" name="Group 53">
            <a:extLst>
              <a:ext uri="{FF2B5EF4-FFF2-40B4-BE49-F238E27FC236}">
                <a16:creationId xmlns:a16="http://schemas.microsoft.com/office/drawing/2014/main" id="{3A10A0D6-847B-5836-8943-EAE9DBB1D470}"/>
              </a:ext>
            </a:extLst>
          </p:cNvPr>
          <p:cNvGrpSpPr/>
          <p:nvPr/>
        </p:nvGrpSpPr>
        <p:grpSpPr>
          <a:xfrm>
            <a:off x="6213167" y="3791306"/>
            <a:ext cx="1411412" cy="1095066"/>
            <a:chOff x="6401415" y="1724942"/>
            <a:chExt cx="1411412" cy="1095066"/>
          </a:xfrm>
        </p:grpSpPr>
        <p:sp>
          <p:nvSpPr>
            <p:cNvPr id="55" name="TextBox 54">
              <a:extLst>
                <a:ext uri="{FF2B5EF4-FFF2-40B4-BE49-F238E27FC236}">
                  <a16:creationId xmlns:a16="http://schemas.microsoft.com/office/drawing/2014/main" id="{83C9A5CE-DF0F-6812-C5A5-19B8066D22ED}"/>
                </a:ext>
              </a:extLst>
            </p:cNvPr>
            <p:cNvSpPr txBox="1"/>
            <p:nvPr/>
          </p:nvSpPr>
          <p:spPr>
            <a:xfrm>
              <a:off x="6401415" y="2112122"/>
              <a:ext cx="1411412" cy="707886"/>
            </a:xfrm>
            <a:prstGeom prst="rect">
              <a:avLst/>
            </a:prstGeom>
            <a:noFill/>
          </p:spPr>
          <p:txBody>
            <a:bodyPr wrap="none" rtlCol="0">
              <a:spAutoFit/>
            </a:bodyPr>
            <a:lstStyle/>
            <a:p>
              <a:pPr algn="ctr"/>
              <a:r>
                <a:rPr lang="en-US" sz="2000">
                  <a:solidFill>
                    <a:schemeClr val="accent1">
                      <a:lumMod val="60000"/>
                      <a:lumOff val="40000"/>
                    </a:schemeClr>
                  </a:solidFill>
                  <a:latin typeface="Arial" panose="020B0604020202020204" pitchFamily="34" charset="0"/>
                  <a:cs typeface="Arial" panose="020B0604020202020204" pitchFamily="34" charset="0"/>
                </a:rPr>
                <a:t>Naïve</a:t>
              </a:r>
            </a:p>
            <a:p>
              <a:pPr algn="ctr"/>
              <a:r>
                <a:rPr lang="en-US" sz="2000">
                  <a:solidFill>
                    <a:schemeClr val="accent1">
                      <a:lumMod val="60000"/>
                      <a:lumOff val="40000"/>
                    </a:schemeClr>
                  </a:solidFill>
                  <a:latin typeface="Arial" panose="020B0604020202020204" pitchFamily="34" charset="0"/>
                  <a:cs typeface="Arial" panose="020B0604020202020204" pitchFamily="34" charset="0"/>
                </a:rPr>
                <a:t>Taint Logic</a:t>
              </a:r>
            </a:p>
          </p:txBody>
        </p:sp>
        <p:cxnSp>
          <p:nvCxnSpPr>
            <p:cNvPr id="56" name="Straight Arrow Connector 55">
              <a:extLst>
                <a:ext uri="{FF2B5EF4-FFF2-40B4-BE49-F238E27FC236}">
                  <a16:creationId xmlns:a16="http://schemas.microsoft.com/office/drawing/2014/main" id="{F465318B-7C9F-D1CA-02DA-3BE8FE817DEB}"/>
                </a:ext>
              </a:extLst>
            </p:cNvPr>
            <p:cNvCxnSpPr>
              <a:cxnSpLocks/>
              <a:stCxn id="55" idx="0"/>
            </p:cNvCxnSpPr>
            <p:nvPr/>
          </p:nvCxnSpPr>
          <p:spPr>
            <a:xfrm flipH="1" flipV="1">
              <a:off x="6840615" y="1724942"/>
              <a:ext cx="266506" cy="387180"/>
            </a:xfrm>
            <a:prstGeom prst="straightConnector1">
              <a:avLst/>
            </a:prstGeom>
            <a:ln w="44450">
              <a:solidFill>
                <a:schemeClr val="accent1">
                  <a:lumMod val="60000"/>
                  <a:lumOff val="40000"/>
                </a:schemeClr>
              </a:solidFill>
              <a:tailEnd type="triangle"/>
            </a:ln>
          </p:spPr>
          <p:style>
            <a:lnRef idx="2">
              <a:schemeClr val="accent1"/>
            </a:lnRef>
            <a:fillRef idx="0">
              <a:schemeClr val="accent1"/>
            </a:fillRef>
            <a:effectRef idx="1">
              <a:schemeClr val="accent1"/>
            </a:effectRef>
            <a:fontRef idx="minor">
              <a:schemeClr val="tx1"/>
            </a:fontRef>
          </p:style>
        </p:cxnSp>
      </p:grpSp>
    </p:spTree>
    <p:custDataLst>
      <p:tags r:id="rId1"/>
    </p:custDataLst>
    <p:extLst>
      <p:ext uri="{BB962C8B-B14F-4D97-AF65-F5344CB8AC3E}">
        <p14:creationId xmlns:p14="http://schemas.microsoft.com/office/powerpoint/2010/main" val="1378866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2">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4" grpId="0" animBg="1"/>
      <p:bldP spid="19" grpId="0" animBg="1"/>
      <p:bldP spid="20" grpId="0" animBg="1"/>
      <p:bldP spid="49" grpId="0" animBg="1"/>
      <p:bldP spid="6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EB2C7-26AD-FEA8-4108-CFFCDD853149}"/>
            </a:ext>
          </a:extLst>
        </p:cNvPr>
        <p:cNvGrpSpPr/>
        <p:nvPr/>
      </p:nvGrpSpPr>
      <p:grpSpPr>
        <a:xfrm>
          <a:off x="0" y="0"/>
          <a:ext cx="0" cy="0"/>
          <a:chOff x="0" y="0"/>
          <a:chExt cx="0" cy="0"/>
        </a:xfrm>
      </p:grpSpPr>
      <p:grpSp>
        <p:nvGrpSpPr>
          <p:cNvPr id="3" name="Group 2">
            <a:extLst>
              <a:ext uri="{FF2B5EF4-FFF2-40B4-BE49-F238E27FC236}">
                <a16:creationId xmlns:a16="http://schemas.microsoft.com/office/drawing/2014/main" id="{0E16848A-56B6-FE2C-E2B0-5552BCE5FB52}"/>
              </a:ext>
            </a:extLst>
          </p:cNvPr>
          <p:cNvGrpSpPr/>
          <p:nvPr/>
        </p:nvGrpSpPr>
        <p:grpSpPr>
          <a:xfrm>
            <a:off x="4351453" y="2338816"/>
            <a:ext cx="5312597" cy="1219783"/>
            <a:chOff x="5052478" y="2338816"/>
            <a:chExt cx="5312597" cy="1219783"/>
          </a:xfrm>
          <a:solidFill>
            <a:schemeClr val="accent2">
              <a:lumMod val="20000"/>
              <a:lumOff val="80000"/>
            </a:schemeClr>
          </a:solidFill>
        </p:grpSpPr>
        <p:sp>
          <p:nvSpPr>
            <p:cNvPr id="19" name="Rectangle 18">
              <a:extLst>
                <a:ext uri="{FF2B5EF4-FFF2-40B4-BE49-F238E27FC236}">
                  <a16:creationId xmlns:a16="http://schemas.microsoft.com/office/drawing/2014/main" id="{5433E1E0-4578-1DA7-C2CD-4A9245D63718}"/>
                </a:ext>
              </a:extLst>
            </p:cNvPr>
            <p:cNvSpPr/>
            <p:nvPr/>
          </p:nvSpPr>
          <p:spPr>
            <a:xfrm>
              <a:off x="5052478" y="2338816"/>
              <a:ext cx="5249748" cy="1219783"/>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a:extLst>
                <a:ext uri="{FF2B5EF4-FFF2-40B4-BE49-F238E27FC236}">
                  <a16:creationId xmlns:a16="http://schemas.microsoft.com/office/drawing/2014/main" id="{C41D4F91-D1C5-8CD5-325E-516496B4EC17}"/>
                </a:ext>
              </a:extLst>
            </p:cNvPr>
            <p:cNvSpPr txBox="1"/>
            <p:nvPr/>
          </p:nvSpPr>
          <p:spPr>
            <a:xfrm rot="757531">
              <a:off x="7801553" y="2532387"/>
              <a:ext cx="2563522" cy="523220"/>
            </a:xfrm>
            <a:prstGeom prst="rect">
              <a:avLst/>
            </a:prstGeom>
            <a:noFill/>
          </p:spPr>
          <p:txBody>
            <a:bodyPr wrap="none" rtlCol="0">
              <a:spAutoFit/>
            </a:bodyPr>
            <a:lstStyle/>
            <a:p>
              <a:r>
                <a:rPr lang="en-US" sz="2800">
                  <a:solidFill>
                    <a:srgbClr val="FF0000"/>
                  </a:solidFill>
                  <a:latin typeface="Arial" panose="020B0604020202020204" pitchFamily="34" charset="0"/>
                  <a:cs typeface="Arial" panose="020B0604020202020204" pitchFamily="34" charset="0"/>
                </a:rPr>
                <a:t>Key Procedure</a:t>
              </a:r>
            </a:p>
          </p:txBody>
        </p:sp>
      </p:grpSp>
      <p:sp>
        <p:nvSpPr>
          <p:cNvPr id="2" name="Title 1">
            <a:extLst>
              <a:ext uri="{FF2B5EF4-FFF2-40B4-BE49-F238E27FC236}">
                <a16:creationId xmlns:a16="http://schemas.microsoft.com/office/drawing/2014/main" id="{EA9CADAC-CB84-B184-18FE-60853E43D7BA}"/>
              </a:ext>
            </a:extLst>
          </p:cNvPr>
          <p:cNvSpPr>
            <a:spLocks noGrp="1"/>
          </p:cNvSpPr>
          <p:nvPr>
            <p:ph type="title"/>
          </p:nvPr>
        </p:nvSpPr>
        <p:spPr/>
        <p:txBody>
          <a:bodyPr/>
          <a:lstStyle/>
          <a:p>
            <a:r>
              <a:rPr lang="en-US"/>
              <a:t>Compass Framework</a:t>
            </a:r>
          </a:p>
        </p:txBody>
      </p:sp>
      <p:sp>
        <p:nvSpPr>
          <p:cNvPr id="4" name="Slide Number Placeholder 3">
            <a:extLst>
              <a:ext uri="{FF2B5EF4-FFF2-40B4-BE49-F238E27FC236}">
                <a16:creationId xmlns:a16="http://schemas.microsoft.com/office/drawing/2014/main" id="{2A2C9033-DCE8-E9B2-3E52-467E296C617D}"/>
              </a:ext>
            </a:extLst>
          </p:cNvPr>
          <p:cNvSpPr>
            <a:spLocks noGrp="1"/>
          </p:cNvSpPr>
          <p:nvPr>
            <p:ph type="sldNum" sz="quarter" idx="12"/>
          </p:nvPr>
        </p:nvSpPr>
        <p:spPr/>
        <p:txBody>
          <a:bodyPr/>
          <a:lstStyle/>
          <a:p>
            <a:fld id="{B0512EA2-30EC-4E42-9D99-67A89FA603D9}" type="slidenum">
              <a:rPr lang="en-US" smtClean="0"/>
              <a:pPr/>
              <a:t>9</a:t>
            </a:fld>
            <a:endParaRPr lang="en-US"/>
          </a:p>
        </p:txBody>
      </p:sp>
      <p:grpSp>
        <p:nvGrpSpPr>
          <p:cNvPr id="5" name="Group 4">
            <a:extLst>
              <a:ext uri="{FF2B5EF4-FFF2-40B4-BE49-F238E27FC236}">
                <a16:creationId xmlns:a16="http://schemas.microsoft.com/office/drawing/2014/main" id="{6B374DEF-ED3D-A5E9-1125-8C1489D78EBB}"/>
              </a:ext>
            </a:extLst>
          </p:cNvPr>
          <p:cNvGrpSpPr/>
          <p:nvPr/>
        </p:nvGrpSpPr>
        <p:grpSpPr>
          <a:xfrm>
            <a:off x="2711425" y="4777901"/>
            <a:ext cx="7808732" cy="610866"/>
            <a:chOff x="2654911" y="4509215"/>
            <a:chExt cx="7808732" cy="610866"/>
          </a:xfrm>
        </p:grpSpPr>
        <p:sp>
          <p:nvSpPr>
            <p:cNvPr id="6" name="Right Arrow 5">
              <a:extLst>
                <a:ext uri="{FF2B5EF4-FFF2-40B4-BE49-F238E27FC236}">
                  <a16:creationId xmlns:a16="http://schemas.microsoft.com/office/drawing/2014/main" id="{CBE6265A-2939-A9BE-BEC0-7B0444795D78}"/>
                </a:ext>
              </a:extLst>
            </p:cNvPr>
            <p:cNvSpPr/>
            <p:nvPr/>
          </p:nvSpPr>
          <p:spPr>
            <a:xfrm>
              <a:off x="3801123" y="4509215"/>
              <a:ext cx="5029200" cy="274320"/>
            </a:xfrm>
            <a:prstGeom prst="rightArrow">
              <a:avLst/>
            </a:prstGeom>
            <a:gradFill flip="none" rotWithShape="1">
              <a:gsLst>
                <a:gs pos="0">
                  <a:schemeClr val="accent1">
                    <a:lumMod val="20000"/>
                    <a:lumOff val="80000"/>
                  </a:schemeClr>
                </a:gs>
                <a:gs pos="100000">
                  <a:schemeClr val="accent1">
                    <a:lumMod val="75000"/>
                  </a:schemeClr>
                </a:gs>
              </a:gsLst>
              <a:lin ang="0" scaled="1"/>
              <a:tileRect/>
            </a:gra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7" name="TextBox 6">
              <a:extLst>
                <a:ext uri="{FF2B5EF4-FFF2-40B4-BE49-F238E27FC236}">
                  <a16:creationId xmlns:a16="http://schemas.microsoft.com/office/drawing/2014/main" id="{CF530986-8004-5559-E88D-A94DCAA089FB}"/>
                </a:ext>
              </a:extLst>
            </p:cNvPr>
            <p:cNvSpPr txBox="1"/>
            <p:nvPr/>
          </p:nvSpPr>
          <p:spPr>
            <a:xfrm>
              <a:off x="2654911" y="4719973"/>
              <a:ext cx="2241958"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defTabSz="914400" hangingPunct="0"/>
              <a:r>
                <a:rPr lang="en-US" sz="2000">
                  <a:solidFill>
                    <a:schemeClr val="accent1">
                      <a:lumMod val="60000"/>
                      <a:lumOff val="40000"/>
                    </a:schemeClr>
                  </a:solidFill>
                  <a:latin typeface="Arial" panose="020B0604020202020204" pitchFamily="34" charset="0"/>
                  <a:ea typeface="Abadi MT Std"/>
                  <a:cs typeface="Arial" panose="020B0604020202020204" pitchFamily="34" charset="0"/>
                  <a:sym typeface="Abadi MT Std"/>
                </a:rPr>
                <a:t>naïve taint scheme</a:t>
              </a:r>
            </a:p>
          </p:txBody>
        </p:sp>
        <p:sp>
          <p:nvSpPr>
            <p:cNvPr id="8" name="TextBox 7">
              <a:extLst>
                <a:ext uri="{FF2B5EF4-FFF2-40B4-BE49-F238E27FC236}">
                  <a16:creationId xmlns:a16="http://schemas.microsoft.com/office/drawing/2014/main" id="{8FD0499A-65EB-AAB4-18D2-B303A95FFDE0}"/>
                </a:ext>
              </a:extLst>
            </p:cNvPr>
            <p:cNvSpPr txBox="1"/>
            <p:nvPr/>
          </p:nvSpPr>
          <p:spPr>
            <a:xfrm>
              <a:off x="8021310" y="4719973"/>
              <a:ext cx="2442333"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defTabSz="914400" hangingPunct="0"/>
              <a:r>
                <a:rPr lang="en-US" sz="2000">
                  <a:solidFill>
                    <a:schemeClr val="accent1">
                      <a:lumMod val="75000"/>
                    </a:schemeClr>
                  </a:solidFill>
                  <a:latin typeface="Arial" panose="020B0604020202020204" pitchFamily="34" charset="0"/>
                  <a:cs typeface="Arial" panose="020B0604020202020204" pitchFamily="34" charset="0"/>
                </a:rPr>
                <a:t>precise taint scheme</a:t>
              </a:r>
              <a:endParaRPr lang="en-US" sz="2000">
                <a:solidFill>
                  <a:schemeClr val="accent1">
                    <a:lumMod val="75000"/>
                  </a:schemeClr>
                </a:solidFill>
                <a:latin typeface="Arial" panose="020B0604020202020204" pitchFamily="34" charset="0"/>
                <a:ea typeface="Abadi MT Std"/>
                <a:cs typeface="Arial" panose="020B0604020202020204" pitchFamily="34" charset="0"/>
                <a:sym typeface="Abadi MT Std"/>
              </a:endParaRPr>
            </a:p>
          </p:txBody>
        </p:sp>
      </p:grpSp>
      <p:grpSp>
        <p:nvGrpSpPr>
          <p:cNvPr id="9" name="Group 8">
            <a:extLst>
              <a:ext uri="{FF2B5EF4-FFF2-40B4-BE49-F238E27FC236}">
                <a16:creationId xmlns:a16="http://schemas.microsoft.com/office/drawing/2014/main" id="{5FBBC850-E480-CD81-0495-020FBBB6248F}"/>
              </a:ext>
            </a:extLst>
          </p:cNvPr>
          <p:cNvGrpSpPr/>
          <p:nvPr/>
        </p:nvGrpSpPr>
        <p:grpSpPr>
          <a:xfrm>
            <a:off x="5861871" y="4610924"/>
            <a:ext cx="2056864" cy="782076"/>
            <a:chOff x="5805357" y="4342238"/>
            <a:chExt cx="2056864" cy="782076"/>
          </a:xfrm>
        </p:grpSpPr>
        <p:sp>
          <p:nvSpPr>
            <p:cNvPr id="10" name="TextBox 9">
              <a:extLst>
                <a:ext uri="{FF2B5EF4-FFF2-40B4-BE49-F238E27FC236}">
                  <a16:creationId xmlns:a16="http://schemas.microsoft.com/office/drawing/2014/main" id="{4D1DD483-7D06-E510-6769-EB1E7EFA371F}"/>
                </a:ext>
              </a:extLst>
            </p:cNvPr>
            <p:cNvSpPr txBox="1"/>
            <p:nvPr/>
          </p:nvSpPr>
          <p:spPr>
            <a:xfrm>
              <a:off x="5805357" y="4724206"/>
              <a:ext cx="2056864"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ctr" defTabSz="914400" hangingPunct="0"/>
              <a:r>
                <a:rPr lang="en-US" sz="2000">
                  <a:solidFill>
                    <a:srgbClr val="FF0000"/>
                  </a:solidFill>
                  <a:latin typeface="Arial" panose="020B0604020202020204" pitchFamily="34" charset="0"/>
                  <a:ea typeface="Abadi MT Std"/>
                  <a:cs typeface="Arial" panose="020B0604020202020204" pitchFamily="34" charset="0"/>
                  <a:sym typeface="Abadi MT Std"/>
                </a:rPr>
                <a:t>Simple &amp; Precise</a:t>
              </a:r>
            </a:p>
          </p:txBody>
        </p:sp>
        <p:sp>
          <p:nvSpPr>
            <p:cNvPr id="11" name="5-Point Star 10">
              <a:extLst>
                <a:ext uri="{FF2B5EF4-FFF2-40B4-BE49-F238E27FC236}">
                  <a16:creationId xmlns:a16="http://schemas.microsoft.com/office/drawing/2014/main" id="{096A3BC8-DFE1-09F7-8CAA-F4A99BAB4198}"/>
                </a:ext>
              </a:extLst>
            </p:cNvPr>
            <p:cNvSpPr/>
            <p:nvPr/>
          </p:nvSpPr>
          <p:spPr>
            <a:xfrm>
              <a:off x="6580715" y="4342238"/>
              <a:ext cx="457200" cy="457200"/>
            </a:xfrm>
            <a:prstGeom prst="star5">
              <a:avLst/>
            </a:prstGeom>
            <a:solidFill>
              <a:srgbClr val="FF0000"/>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sp>
        <p:nvSpPr>
          <p:cNvPr id="12" name="Circular Arrow 11">
            <a:extLst>
              <a:ext uri="{FF2B5EF4-FFF2-40B4-BE49-F238E27FC236}">
                <a16:creationId xmlns:a16="http://schemas.microsoft.com/office/drawing/2014/main" id="{918FD54E-A625-D5B0-00E1-B88F7DC45223}"/>
              </a:ext>
            </a:extLst>
          </p:cNvPr>
          <p:cNvSpPr/>
          <p:nvPr/>
        </p:nvSpPr>
        <p:spPr>
          <a:xfrm>
            <a:off x="5685209" y="4087886"/>
            <a:ext cx="1195073" cy="1097280"/>
          </a:xfrm>
          <a:prstGeom prst="circularArrow">
            <a:avLst>
              <a:gd name="adj1" fmla="val 5568"/>
              <a:gd name="adj2" fmla="val 1142319"/>
              <a:gd name="adj3" fmla="val 20593923"/>
              <a:gd name="adj4" fmla="val 10800000"/>
              <a:gd name="adj5" fmla="val 12500"/>
            </a:avLst>
          </a:prstGeom>
          <a:solidFill>
            <a:schemeClr val="accent1">
              <a:lumMod val="75000"/>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nvGrpSpPr>
          <p:cNvPr id="13" name="Group 12">
            <a:extLst>
              <a:ext uri="{FF2B5EF4-FFF2-40B4-BE49-F238E27FC236}">
                <a16:creationId xmlns:a16="http://schemas.microsoft.com/office/drawing/2014/main" id="{37BDE4F3-3605-529E-9E65-F7E85D8499B1}"/>
              </a:ext>
            </a:extLst>
          </p:cNvPr>
          <p:cNvGrpSpPr/>
          <p:nvPr/>
        </p:nvGrpSpPr>
        <p:grpSpPr>
          <a:xfrm>
            <a:off x="2296815" y="3997327"/>
            <a:ext cx="1592929" cy="731520"/>
            <a:chOff x="1644886" y="867876"/>
            <a:chExt cx="1592929" cy="731520"/>
          </a:xfrm>
        </p:grpSpPr>
        <p:sp>
          <p:nvSpPr>
            <p:cNvPr id="14" name="TextBox 13">
              <a:extLst>
                <a:ext uri="{FF2B5EF4-FFF2-40B4-BE49-F238E27FC236}">
                  <a16:creationId xmlns:a16="http://schemas.microsoft.com/office/drawing/2014/main" id="{E2CDB30C-3EE5-5335-7FF2-0A3DC4853D3B}"/>
                </a:ext>
              </a:extLst>
            </p:cNvPr>
            <p:cNvSpPr txBox="1"/>
            <p:nvPr/>
          </p:nvSpPr>
          <p:spPr>
            <a:xfrm>
              <a:off x="1644886" y="867876"/>
              <a:ext cx="1097280" cy="731520"/>
            </a:xfrm>
            <a:prstGeom prst="rect">
              <a:avLst/>
            </a:prstGeom>
            <a:noFill/>
            <a:ln w="25400" cap="flat">
              <a:solidFill>
                <a:schemeClr val="tx1"/>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effectLst/>
                  <a:uFillTx/>
                  <a:latin typeface="Arial" panose="020B0604020202020204" pitchFamily="34" charset="0"/>
                  <a:ea typeface="Abadi MT Std"/>
                  <a:cs typeface="Arial" panose="020B0604020202020204" pitchFamily="34" charset="0"/>
                  <a:sym typeface="Abadi MT Std"/>
                </a:rPr>
                <a:t>Model</a:t>
              </a:r>
            </a:p>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effectLst/>
                  <a:uFillTx/>
                  <a:latin typeface="Arial" panose="020B0604020202020204" pitchFamily="34" charset="0"/>
                  <a:ea typeface="Abadi MT Std"/>
                  <a:cs typeface="Arial" panose="020B0604020202020204" pitchFamily="34" charset="0"/>
                  <a:sym typeface="Abadi MT Std"/>
                </a:rPr>
                <a:t>Checker</a:t>
              </a:r>
            </a:p>
          </p:txBody>
        </p:sp>
        <p:sp>
          <p:nvSpPr>
            <p:cNvPr id="15" name="Down Arrow 14">
              <a:extLst>
                <a:ext uri="{FF2B5EF4-FFF2-40B4-BE49-F238E27FC236}">
                  <a16:creationId xmlns:a16="http://schemas.microsoft.com/office/drawing/2014/main" id="{EA7A0C55-97A9-6BB6-A605-52CE9C5F929E}"/>
                </a:ext>
              </a:extLst>
            </p:cNvPr>
            <p:cNvSpPr/>
            <p:nvPr/>
          </p:nvSpPr>
          <p:spPr>
            <a:xfrm rot="7338739">
              <a:off x="2917775" y="1259588"/>
              <a:ext cx="182880" cy="457200"/>
            </a:xfrm>
            <a:prstGeom prst="downArrow">
              <a:avLst>
                <a:gd name="adj1" fmla="val 30537"/>
                <a:gd name="adj2" fmla="val 54593"/>
              </a:avLst>
            </a:prstGeom>
            <a:solidFill>
              <a:schemeClr val="accent1">
                <a:lumMod val="75000"/>
                <a:alpha val="55358"/>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grpSp>
        <p:nvGrpSpPr>
          <p:cNvPr id="16" name="Group 15">
            <a:extLst>
              <a:ext uri="{FF2B5EF4-FFF2-40B4-BE49-F238E27FC236}">
                <a16:creationId xmlns:a16="http://schemas.microsoft.com/office/drawing/2014/main" id="{EACAB13C-ED7C-E69B-738D-7D18F1D504D3}"/>
              </a:ext>
            </a:extLst>
          </p:cNvPr>
          <p:cNvGrpSpPr/>
          <p:nvPr/>
        </p:nvGrpSpPr>
        <p:grpSpPr>
          <a:xfrm>
            <a:off x="4512924" y="3658183"/>
            <a:ext cx="274320" cy="1299829"/>
            <a:chOff x="3710878" y="627957"/>
            <a:chExt cx="274320" cy="1299829"/>
          </a:xfrm>
        </p:grpSpPr>
        <p:sp>
          <p:nvSpPr>
            <p:cNvPr id="17" name="Oval 16">
              <a:extLst>
                <a:ext uri="{FF2B5EF4-FFF2-40B4-BE49-F238E27FC236}">
                  <a16:creationId xmlns:a16="http://schemas.microsoft.com/office/drawing/2014/main" id="{B568CC90-7397-B4D3-9D7D-F4A79E6533BB}"/>
                </a:ext>
              </a:extLst>
            </p:cNvPr>
            <p:cNvSpPr/>
            <p:nvPr/>
          </p:nvSpPr>
          <p:spPr>
            <a:xfrm>
              <a:off x="3710878" y="1653466"/>
              <a:ext cx="274320" cy="274320"/>
            </a:xfrm>
            <a:prstGeom prst="ellipse">
              <a:avLst/>
            </a:prstGeom>
            <a:solidFill>
              <a:srgbClr val="FF0000">
                <a:alpha val="49976"/>
              </a:srgb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18" name="Down Arrow 17">
              <a:extLst>
                <a:ext uri="{FF2B5EF4-FFF2-40B4-BE49-F238E27FC236}">
                  <a16:creationId xmlns:a16="http://schemas.microsoft.com/office/drawing/2014/main" id="{9EA63FFF-A227-992B-BB5A-160A35FD3972}"/>
                </a:ext>
              </a:extLst>
            </p:cNvPr>
            <p:cNvSpPr/>
            <p:nvPr/>
          </p:nvSpPr>
          <p:spPr>
            <a:xfrm>
              <a:off x="3733067" y="627957"/>
              <a:ext cx="182880" cy="909102"/>
            </a:xfrm>
            <a:prstGeom prst="downArrow">
              <a:avLst>
                <a:gd name="adj1" fmla="val 30537"/>
                <a:gd name="adj2" fmla="val 54593"/>
              </a:avLst>
            </a:prstGeom>
            <a:solidFill>
              <a:schemeClr val="accent1">
                <a:lumMod val="75000"/>
                <a:alpha val="54914"/>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sp>
        <p:nvSpPr>
          <p:cNvPr id="20" name="TextBox 19">
            <a:extLst>
              <a:ext uri="{FF2B5EF4-FFF2-40B4-BE49-F238E27FC236}">
                <a16:creationId xmlns:a16="http://schemas.microsoft.com/office/drawing/2014/main" id="{D1BB1F0A-D887-F1BF-451D-3B1C3A094E66}"/>
              </a:ext>
            </a:extLst>
          </p:cNvPr>
          <p:cNvSpPr txBox="1"/>
          <p:nvPr/>
        </p:nvSpPr>
        <p:spPr>
          <a:xfrm>
            <a:off x="4975107" y="2748682"/>
            <a:ext cx="2563779" cy="400110"/>
          </a:xfrm>
          <a:prstGeom prst="rect">
            <a:avLst/>
          </a:prstGeom>
          <a:noFill/>
        </p:spPr>
        <p:txBody>
          <a:bodyPr wrap="none" rtlCol="0">
            <a:spAutoFit/>
          </a:bodyPr>
          <a:lstStyle/>
          <a:p>
            <a:r>
              <a:rPr lang="en-US" sz="2000">
                <a:solidFill>
                  <a:schemeClr val="accent1">
                    <a:lumMod val="75000"/>
                    <a:alpha val="83252"/>
                  </a:schemeClr>
                </a:solidFill>
                <a:latin typeface="Arial" panose="020B0604020202020204" pitchFamily="34" charset="0"/>
                <a:cs typeface="Arial" panose="020B0604020202020204" pitchFamily="34" charset="0"/>
              </a:rPr>
              <a:t>Automated Algorithm</a:t>
            </a:r>
          </a:p>
        </p:txBody>
      </p:sp>
      <p:grpSp>
        <p:nvGrpSpPr>
          <p:cNvPr id="21" name="Content Placeholder 23" descr="Gears with solid fill">
            <a:extLst>
              <a:ext uri="{FF2B5EF4-FFF2-40B4-BE49-F238E27FC236}">
                <a16:creationId xmlns:a16="http://schemas.microsoft.com/office/drawing/2014/main" id="{EB5B0F78-5243-B83E-1913-D62E0DCCA73E}"/>
              </a:ext>
            </a:extLst>
          </p:cNvPr>
          <p:cNvGrpSpPr/>
          <p:nvPr/>
        </p:nvGrpSpPr>
        <p:grpSpPr>
          <a:xfrm>
            <a:off x="4411596" y="2739684"/>
            <a:ext cx="621030" cy="751522"/>
            <a:chOff x="3695018" y="3367764"/>
            <a:chExt cx="621030" cy="751522"/>
          </a:xfrm>
          <a:solidFill>
            <a:srgbClr val="000000"/>
          </a:solidFill>
        </p:grpSpPr>
        <p:sp>
          <p:nvSpPr>
            <p:cNvPr id="23" name="Freeform 22">
              <a:extLst>
                <a:ext uri="{FF2B5EF4-FFF2-40B4-BE49-F238E27FC236}">
                  <a16:creationId xmlns:a16="http://schemas.microsoft.com/office/drawing/2014/main" id="{1D55537F-4EC1-E55F-6701-D109D8E075A8}"/>
                </a:ext>
              </a:extLst>
            </p:cNvPr>
            <p:cNvSpPr/>
            <p:nvPr/>
          </p:nvSpPr>
          <p:spPr>
            <a:xfrm>
              <a:off x="3910284" y="3367764"/>
              <a:ext cx="405764" cy="404812"/>
            </a:xfrm>
            <a:custGeom>
              <a:avLst/>
              <a:gdLst>
                <a:gd name="connsiteX0" fmla="*/ 202883 w 405764"/>
                <a:gd name="connsiteY0" fmla="*/ 274320 h 404812"/>
                <a:gd name="connsiteX1" fmla="*/ 131445 w 405764"/>
                <a:gd name="connsiteY1" fmla="*/ 202883 h 404812"/>
                <a:gd name="connsiteX2" fmla="*/ 202883 w 405764"/>
                <a:gd name="connsiteY2" fmla="*/ 131445 h 404812"/>
                <a:gd name="connsiteX3" fmla="*/ 274320 w 405764"/>
                <a:gd name="connsiteY3" fmla="*/ 202883 h 404812"/>
                <a:gd name="connsiteX4" fmla="*/ 202883 w 405764"/>
                <a:gd name="connsiteY4" fmla="*/ 274320 h 404812"/>
                <a:gd name="connsiteX5" fmla="*/ 363855 w 405764"/>
                <a:gd name="connsiteY5" fmla="*/ 158115 h 404812"/>
                <a:gd name="connsiteX6" fmla="*/ 348615 w 405764"/>
                <a:gd name="connsiteY6" fmla="*/ 120968 h 404812"/>
                <a:gd name="connsiteX7" fmla="*/ 363855 w 405764"/>
                <a:gd name="connsiteY7" fmla="*/ 76200 h 404812"/>
                <a:gd name="connsiteX8" fmla="*/ 329565 w 405764"/>
                <a:gd name="connsiteY8" fmla="*/ 41910 h 404812"/>
                <a:gd name="connsiteX9" fmla="*/ 284798 w 405764"/>
                <a:gd name="connsiteY9" fmla="*/ 57150 h 404812"/>
                <a:gd name="connsiteX10" fmla="*/ 247650 w 405764"/>
                <a:gd name="connsiteY10" fmla="*/ 41910 h 404812"/>
                <a:gd name="connsiteX11" fmla="*/ 226695 w 405764"/>
                <a:gd name="connsiteY11" fmla="*/ 0 h 404812"/>
                <a:gd name="connsiteX12" fmla="*/ 179070 w 405764"/>
                <a:gd name="connsiteY12" fmla="*/ 0 h 404812"/>
                <a:gd name="connsiteX13" fmla="*/ 158115 w 405764"/>
                <a:gd name="connsiteY13" fmla="*/ 41910 h 404812"/>
                <a:gd name="connsiteX14" fmla="*/ 120968 w 405764"/>
                <a:gd name="connsiteY14" fmla="*/ 57150 h 404812"/>
                <a:gd name="connsiteX15" fmla="*/ 76200 w 405764"/>
                <a:gd name="connsiteY15" fmla="*/ 41910 h 404812"/>
                <a:gd name="connsiteX16" fmla="*/ 41910 w 405764"/>
                <a:gd name="connsiteY16" fmla="*/ 76200 h 404812"/>
                <a:gd name="connsiteX17" fmla="*/ 57150 w 405764"/>
                <a:gd name="connsiteY17" fmla="*/ 120968 h 404812"/>
                <a:gd name="connsiteX18" fmla="*/ 41910 w 405764"/>
                <a:gd name="connsiteY18" fmla="*/ 158115 h 404812"/>
                <a:gd name="connsiteX19" fmla="*/ 0 w 405764"/>
                <a:gd name="connsiteY19" fmla="*/ 179070 h 404812"/>
                <a:gd name="connsiteX20" fmla="*/ 0 w 405764"/>
                <a:gd name="connsiteY20" fmla="*/ 226695 h 404812"/>
                <a:gd name="connsiteX21" fmla="*/ 41910 w 405764"/>
                <a:gd name="connsiteY21" fmla="*/ 247650 h 404812"/>
                <a:gd name="connsiteX22" fmla="*/ 57150 w 405764"/>
                <a:gd name="connsiteY22" fmla="*/ 284798 h 404812"/>
                <a:gd name="connsiteX23" fmla="*/ 41910 w 405764"/>
                <a:gd name="connsiteY23" fmla="*/ 329565 h 404812"/>
                <a:gd name="connsiteX24" fmla="*/ 75248 w 405764"/>
                <a:gd name="connsiteY24" fmla="*/ 362903 h 404812"/>
                <a:gd name="connsiteX25" fmla="*/ 120015 w 405764"/>
                <a:gd name="connsiteY25" fmla="*/ 347663 h 404812"/>
                <a:gd name="connsiteX26" fmla="*/ 157163 w 405764"/>
                <a:gd name="connsiteY26" fmla="*/ 362903 h 404812"/>
                <a:gd name="connsiteX27" fmla="*/ 178118 w 405764"/>
                <a:gd name="connsiteY27" fmla="*/ 404813 h 404812"/>
                <a:gd name="connsiteX28" fmla="*/ 225743 w 405764"/>
                <a:gd name="connsiteY28" fmla="*/ 404813 h 404812"/>
                <a:gd name="connsiteX29" fmla="*/ 246698 w 405764"/>
                <a:gd name="connsiteY29" fmla="*/ 362903 h 404812"/>
                <a:gd name="connsiteX30" fmla="*/ 283845 w 405764"/>
                <a:gd name="connsiteY30" fmla="*/ 347663 h 404812"/>
                <a:gd name="connsiteX31" fmla="*/ 328613 w 405764"/>
                <a:gd name="connsiteY31" fmla="*/ 362903 h 404812"/>
                <a:gd name="connsiteX32" fmla="*/ 362903 w 405764"/>
                <a:gd name="connsiteY32" fmla="*/ 329565 h 404812"/>
                <a:gd name="connsiteX33" fmla="*/ 347663 w 405764"/>
                <a:gd name="connsiteY33" fmla="*/ 284798 h 404812"/>
                <a:gd name="connsiteX34" fmla="*/ 363855 w 405764"/>
                <a:gd name="connsiteY34" fmla="*/ 247650 h 404812"/>
                <a:gd name="connsiteX35" fmla="*/ 405765 w 405764"/>
                <a:gd name="connsiteY35" fmla="*/ 226695 h 404812"/>
                <a:gd name="connsiteX36" fmla="*/ 405765 w 405764"/>
                <a:gd name="connsiteY36" fmla="*/ 179070 h 404812"/>
                <a:gd name="connsiteX37" fmla="*/ 363855 w 405764"/>
                <a:gd name="connsiteY37" fmla="*/ 158115 h 40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405764" h="404812">
                  <a:moveTo>
                    <a:pt x="202883" y="274320"/>
                  </a:moveTo>
                  <a:cubicBezTo>
                    <a:pt x="162877" y="274320"/>
                    <a:pt x="131445" y="241935"/>
                    <a:pt x="131445" y="202883"/>
                  </a:cubicBezTo>
                  <a:cubicBezTo>
                    <a:pt x="131445" y="163830"/>
                    <a:pt x="163830" y="131445"/>
                    <a:pt x="202883" y="131445"/>
                  </a:cubicBezTo>
                  <a:cubicBezTo>
                    <a:pt x="242888" y="131445"/>
                    <a:pt x="274320" y="163830"/>
                    <a:pt x="274320" y="202883"/>
                  </a:cubicBezTo>
                  <a:cubicBezTo>
                    <a:pt x="274320" y="241935"/>
                    <a:pt x="241935" y="274320"/>
                    <a:pt x="202883" y="274320"/>
                  </a:cubicBezTo>
                  <a:close/>
                  <a:moveTo>
                    <a:pt x="363855" y="158115"/>
                  </a:moveTo>
                  <a:cubicBezTo>
                    <a:pt x="360045" y="144780"/>
                    <a:pt x="355283" y="132398"/>
                    <a:pt x="348615" y="120968"/>
                  </a:cubicBezTo>
                  <a:lnTo>
                    <a:pt x="363855" y="76200"/>
                  </a:lnTo>
                  <a:lnTo>
                    <a:pt x="329565" y="41910"/>
                  </a:lnTo>
                  <a:lnTo>
                    <a:pt x="284798" y="57150"/>
                  </a:lnTo>
                  <a:cubicBezTo>
                    <a:pt x="273367" y="50483"/>
                    <a:pt x="260985" y="45720"/>
                    <a:pt x="247650" y="41910"/>
                  </a:cubicBezTo>
                  <a:lnTo>
                    <a:pt x="226695" y="0"/>
                  </a:lnTo>
                  <a:lnTo>
                    <a:pt x="179070" y="0"/>
                  </a:lnTo>
                  <a:lnTo>
                    <a:pt x="158115" y="41910"/>
                  </a:lnTo>
                  <a:cubicBezTo>
                    <a:pt x="144780" y="45720"/>
                    <a:pt x="132398" y="50483"/>
                    <a:pt x="120968" y="57150"/>
                  </a:cubicBezTo>
                  <a:lnTo>
                    <a:pt x="76200" y="41910"/>
                  </a:lnTo>
                  <a:lnTo>
                    <a:pt x="41910" y="76200"/>
                  </a:lnTo>
                  <a:lnTo>
                    <a:pt x="57150" y="120968"/>
                  </a:lnTo>
                  <a:cubicBezTo>
                    <a:pt x="50482" y="132398"/>
                    <a:pt x="45720" y="144780"/>
                    <a:pt x="41910" y="158115"/>
                  </a:cubicBezTo>
                  <a:lnTo>
                    <a:pt x="0" y="179070"/>
                  </a:lnTo>
                  <a:lnTo>
                    <a:pt x="0" y="226695"/>
                  </a:lnTo>
                  <a:lnTo>
                    <a:pt x="41910" y="247650"/>
                  </a:lnTo>
                  <a:cubicBezTo>
                    <a:pt x="45720" y="260985"/>
                    <a:pt x="50482" y="273368"/>
                    <a:pt x="57150" y="284798"/>
                  </a:cubicBezTo>
                  <a:lnTo>
                    <a:pt x="41910" y="329565"/>
                  </a:lnTo>
                  <a:lnTo>
                    <a:pt x="75248" y="362903"/>
                  </a:lnTo>
                  <a:lnTo>
                    <a:pt x="120015" y="347663"/>
                  </a:lnTo>
                  <a:cubicBezTo>
                    <a:pt x="131445" y="354330"/>
                    <a:pt x="143827" y="359093"/>
                    <a:pt x="157163" y="362903"/>
                  </a:cubicBezTo>
                  <a:lnTo>
                    <a:pt x="178118" y="404813"/>
                  </a:lnTo>
                  <a:lnTo>
                    <a:pt x="225743" y="404813"/>
                  </a:lnTo>
                  <a:lnTo>
                    <a:pt x="246698" y="362903"/>
                  </a:lnTo>
                  <a:cubicBezTo>
                    <a:pt x="260033" y="359093"/>
                    <a:pt x="272415" y="354330"/>
                    <a:pt x="283845" y="347663"/>
                  </a:cubicBezTo>
                  <a:lnTo>
                    <a:pt x="328613" y="362903"/>
                  </a:lnTo>
                  <a:lnTo>
                    <a:pt x="362903" y="329565"/>
                  </a:lnTo>
                  <a:lnTo>
                    <a:pt x="347663" y="284798"/>
                  </a:lnTo>
                  <a:cubicBezTo>
                    <a:pt x="354330" y="273368"/>
                    <a:pt x="360045" y="260033"/>
                    <a:pt x="363855" y="247650"/>
                  </a:cubicBezTo>
                  <a:lnTo>
                    <a:pt x="405765" y="226695"/>
                  </a:lnTo>
                  <a:lnTo>
                    <a:pt x="405765" y="179070"/>
                  </a:lnTo>
                  <a:lnTo>
                    <a:pt x="363855" y="158115"/>
                  </a:lnTo>
                  <a:close/>
                </a:path>
              </a:pathLst>
            </a:custGeom>
            <a:solidFill>
              <a:schemeClr val="accent1">
                <a:lumMod val="75000"/>
                <a:alpha val="55000"/>
              </a:schemeClr>
            </a:solidFill>
            <a:ln w="9525" cap="flat">
              <a:noFill/>
              <a:prstDash val="solid"/>
              <a:miter/>
            </a:ln>
          </p:spPr>
          <p:txBody>
            <a:bodyPr rtlCol="0" anchor="ctr"/>
            <a:lstStyle/>
            <a:p>
              <a:endParaRPr lang="en-US">
                <a:solidFill>
                  <a:schemeClr val="accent5">
                    <a:lumMod val="50000"/>
                  </a:schemeClr>
                </a:solidFill>
              </a:endParaRPr>
            </a:p>
          </p:txBody>
        </p:sp>
        <p:sp>
          <p:nvSpPr>
            <p:cNvPr id="24" name="Freeform 23">
              <a:extLst>
                <a:ext uri="{FF2B5EF4-FFF2-40B4-BE49-F238E27FC236}">
                  <a16:creationId xmlns:a16="http://schemas.microsoft.com/office/drawing/2014/main" id="{D011C8B4-D092-D43D-45C2-943C8FBC6EAE}"/>
                </a:ext>
              </a:extLst>
            </p:cNvPr>
            <p:cNvSpPr/>
            <p:nvPr/>
          </p:nvSpPr>
          <p:spPr>
            <a:xfrm>
              <a:off x="3695018" y="3714474"/>
              <a:ext cx="405765" cy="404812"/>
            </a:xfrm>
            <a:custGeom>
              <a:avLst/>
              <a:gdLst>
                <a:gd name="connsiteX0" fmla="*/ 202883 w 405765"/>
                <a:gd name="connsiteY0" fmla="*/ 274320 h 404812"/>
                <a:gd name="connsiteX1" fmla="*/ 131445 w 405765"/>
                <a:gd name="connsiteY1" fmla="*/ 202882 h 404812"/>
                <a:gd name="connsiteX2" fmla="*/ 202883 w 405765"/>
                <a:gd name="connsiteY2" fmla="*/ 131445 h 404812"/>
                <a:gd name="connsiteX3" fmla="*/ 274320 w 405765"/>
                <a:gd name="connsiteY3" fmla="*/ 202882 h 404812"/>
                <a:gd name="connsiteX4" fmla="*/ 202883 w 405765"/>
                <a:gd name="connsiteY4" fmla="*/ 274320 h 404812"/>
                <a:gd name="connsiteX5" fmla="*/ 202883 w 405765"/>
                <a:gd name="connsiteY5" fmla="*/ 274320 h 404812"/>
                <a:gd name="connsiteX6" fmla="*/ 348615 w 405765"/>
                <a:gd name="connsiteY6" fmla="*/ 120967 h 404812"/>
                <a:gd name="connsiteX7" fmla="*/ 363855 w 405765"/>
                <a:gd name="connsiteY7" fmla="*/ 76200 h 404812"/>
                <a:gd name="connsiteX8" fmla="*/ 329565 w 405765"/>
                <a:gd name="connsiteY8" fmla="*/ 41910 h 404812"/>
                <a:gd name="connsiteX9" fmla="*/ 284798 w 405765"/>
                <a:gd name="connsiteY9" fmla="*/ 57150 h 404812"/>
                <a:gd name="connsiteX10" fmla="*/ 247650 w 405765"/>
                <a:gd name="connsiteY10" fmla="*/ 41910 h 404812"/>
                <a:gd name="connsiteX11" fmla="*/ 226695 w 405765"/>
                <a:gd name="connsiteY11" fmla="*/ 0 h 404812"/>
                <a:gd name="connsiteX12" fmla="*/ 179070 w 405765"/>
                <a:gd name="connsiteY12" fmla="*/ 0 h 404812"/>
                <a:gd name="connsiteX13" fmla="*/ 158115 w 405765"/>
                <a:gd name="connsiteY13" fmla="*/ 41910 h 404812"/>
                <a:gd name="connsiteX14" fmla="*/ 120968 w 405765"/>
                <a:gd name="connsiteY14" fmla="*/ 57150 h 404812"/>
                <a:gd name="connsiteX15" fmla="*/ 76200 w 405765"/>
                <a:gd name="connsiteY15" fmla="*/ 41910 h 404812"/>
                <a:gd name="connsiteX16" fmla="*/ 42863 w 405765"/>
                <a:gd name="connsiteY16" fmla="*/ 75247 h 404812"/>
                <a:gd name="connsiteX17" fmla="*/ 57150 w 405765"/>
                <a:gd name="connsiteY17" fmla="*/ 120015 h 404812"/>
                <a:gd name="connsiteX18" fmla="*/ 41910 w 405765"/>
                <a:gd name="connsiteY18" fmla="*/ 157163 h 404812"/>
                <a:gd name="connsiteX19" fmla="*/ 0 w 405765"/>
                <a:gd name="connsiteY19" fmla="*/ 178117 h 404812"/>
                <a:gd name="connsiteX20" fmla="*/ 0 w 405765"/>
                <a:gd name="connsiteY20" fmla="*/ 225742 h 404812"/>
                <a:gd name="connsiteX21" fmla="*/ 41910 w 405765"/>
                <a:gd name="connsiteY21" fmla="*/ 246698 h 404812"/>
                <a:gd name="connsiteX22" fmla="*/ 57150 w 405765"/>
                <a:gd name="connsiteY22" fmla="*/ 283845 h 404812"/>
                <a:gd name="connsiteX23" fmla="*/ 42863 w 405765"/>
                <a:gd name="connsiteY23" fmla="*/ 328613 h 404812"/>
                <a:gd name="connsiteX24" fmla="*/ 76200 w 405765"/>
                <a:gd name="connsiteY24" fmla="*/ 361950 h 404812"/>
                <a:gd name="connsiteX25" fmla="*/ 120968 w 405765"/>
                <a:gd name="connsiteY25" fmla="*/ 347663 h 404812"/>
                <a:gd name="connsiteX26" fmla="*/ 158115 w 405765"/>
                <a:gd name="connsiteY26" fmla="*/ 362903 h 404812"/>
                <a:gd name="connsiteX27" fmla="*/ 179070 w 405765"/>
                <a:gd name="connsiteY27" fmla="*/ 404813 h 404812"/>
                <a:gd name="connsiteX28" fmla="*/ 226695 w 405765"/>
                <a:gd name="connsiteY28" fmla="*/ 404813 h 404812"/>
                <a:gd name="connsiteX29" fmla="*/ 247650 w 405765"/>
                <a:gd name="connsiteY29" fmla="*/ 362903 h 404812"/>
                <a:gd name="connsiteX30" fmla="*/ 284798 w 405765"/>
                <a:gd name="connsiteY30" fmla="*/ 347663 h 404812"/>
                <a:gd name="connsiteX31" fmla="*/ 329565 w 405765"/>
                <a:gd name="connsiteY31" fmla="*/ 362903 h 404812"/>
                <a:gd name="connsiteX32" fmla="*/ 362903 w 405765"/>
                <a:gd name="connsiteY32" fmla="*/ 328613 h 404812"/>
                <a:gd name="connsiteX33" fmla="*/ 348615 w 405765"/>
                <a:gd name="connsiteY33" fmla="*/ 284798 h 404812"/>
                <a:gd name="connsiteX34" fmla="*/ 363855 w 405765"/>
                <a:gd name="connsiteY34" fmla="*/ 247650 h 404812"/>
                <a:gd name="connsiteX35" fmla="*/ 405765 w 405765"/>
                <a:gd name="connsiteY35" fmla="*/ 226695 h 404812"/>
                <a:gd name="connsiteX36" fmla="*/ 405765 w 405765"/>
                <a:gd name="connsiteY36" fmla="*/ 179070 h 404812"/>
                <a:gd name="connsiteX37" fmla="*/ 363855 w 405765"/>
                <a:gd name="connsiteY37" fmla="*/ 158115 h 404812"/>
                <a:gd name="connsiteX38" fmla="*/ 348615 w 405765"/>
                <a:gd name="connsiteY38" fmla="*/ 120967 h 40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405765" h="404812">
                  <a:moveTo>
                    <a:pt x="202883" y="274320"/>
                  </a:moveTo>
                  <a:cubicBezTo>
                    <a:pt x="162878" y="274320"/>
                    <a:pt x="131445" y="241935"/>
                    <a:pt x="131445" y="202882"/>
                  </a:cubicBezTo>
                  <a:cubicBezTo>
                    <a:pt x="131445" y="162877"/>
                    <a:pt x="163830" y="131445"/>
                    <a:pt x="202883" y="131445"/>
                  </a:cubicBezTo>
                  <a:cubicBezTo>
                    <a:pt x="242888" y="131445"/>
                    <a:pt x="274320" y="163830"/>
                    <a:pt x="274320" y="202882"/>
                  </a:cubicBezTo>
                  <a:cubicBezTo>
                    <a:pt x="274320" y="241935"/>
                    <a:pt x="242888" y="274320"/>
                    <a:pt x="202883" y="274320"/>
                  </a:cubicBezTo>
                  <a:lnTo>
                    <a:pt x="202883" y="274320"/>
                  </a:lnTo>
                  <a:close/>
                  <a:moveTo>
                    <a:pt x="348615" y="120967"/>
                  </a:moveTo>
                  <a:lnTo>
                    <a:pt x="363855" y="76200"/>
                  </a:lnTo>
                  <a:lnTo>
                    <a:pt x="329565" y="41910"/>
                  </a:lnTo>
                  <a:lnTo>
                    <a:pt x="284798" y="57150"/>
                  </a:lnTo>
                  <a:cubicBezTo>
                    <a:pt x="273368" y="50482"/>
                    <a:pt x="260033" y="45720"/>
                    <a:pt x="247650" y="41910"/>
                  </a:cubicBezTo>
                  <a:lnTo>
                    <a:pt x="226695" y="0"/>
                  </a:lnTo>
                  <a:lnTo>
                    <a:pt x="179070" y="0"/>
                  </a:lnTo>
                  <a:lnTo>
                    <a:pt x="158115" y="41910"/>
                  </a:lnTo>
                  <a:cubicBezTo>
                    <a:pt x="144780" y="45720"/>
                    <a:pt x="132398" y="50482"/>
                    <a:pt x="120968" y="57150"/>
                  </a:cubicBezTo>
                  <a:lnTo>
                    <a:pt x="76200" y="41910"/>
                  </a:lnTo>
                  <a:lnTo>
                    <a:pt x="42863" y="75247"/>
                  </a:lnTo>
                  <a:lnTo>
                    <a:pt x="57150" y="120015"/>
                  </a:lnTo>
                  <a:cubicBezTo>
                    <a:pt x="50483" y="131445"/>
                    <a:pt x="45720" y="144780"/>
                    <a:pt x="41910" y="157163"/>
                  </a:cubicBezTo>
                  <a:lnTo>
                    <a:pt x="0" y="178117"/>
                  </a:lnTo>
                  <a:lnTo>
                    <a:pt x="0" y="225742"/>
                  </a:lnTo>
                  <a:lnTo>
                    <a:pt x="41910" y="246698"/>
                  </a:lnTo>
                  <a:cubicBezTo>
                    <a:pt x="45720" y="260032"/>
                    <a:pt x="50483" y="272415"/>
                    <a:pt x="57150" y="283845"/>
                  </a:cubicBezTo>
                  <a:lnTo>
                    <a:pt x="42863" y="328613"/>
                  </a:lnTo>
                  <a:lnTo>
                    <a:pt x="76200" y="361950"/>
                  </a:lnTo>
                  <a:lnTo>
                    <a:pt x="120968" y="347663"/>
                  </a:lnTo>
                  <a:cubicBezTo>
                    <a:pt x="132398" y="354330"/>
                    <a:pt x="144780" y="359092"/>
                    <a:pt x="158115" y="362903"/>
                  </a:cubicBezTo>
                  <a:lnTo>
                    <a:pt x="179070" y="404813"/>
                  </a:lnTo>
                  <a:lnTo>
                    <a:pt x="226695" y="404813"/>
                  </a:lnTo>
                  <a:lnTo>
                    <a:pt x="247650" y="362903"/>
                  </a:lnTo>
                  <a:cubicBezTo>
                    <a:pt x="260985" y="359092"/>
                    <a:pt x="273368" y="354330"/>
                    <a:pt x="284798" y="347663"/>
                  </a:cubicBezTo>
                  <a:lnTo>
                    <a:pt x="329565" y="362903"/>
                  </a:lnTo>
                  <a:lnTo>
                    <a:pt x="362903" y="328613"/>
                  </a:lnTo>
                  <a:lnTo>
                    <a:pt x="348615" y="284798"/>
                  </a:lnTo>
                  <a:cubicBezTo>
                    <a:pt x="355283" y="273367"/>
                    <a:pt x="360045" y="260985"/>
                    <a:pt x="363855" y="247650"/>
                  </a:cubicBezTo>
                  <a:lnTo>
                    <a:pt x="405765" y="226695"/>
                  </a:lnTo>
                  <a:lnTo>
                    <a:pt x="405765" y="179070"/>
                  </a:lnTo>
                  <a:lnTo>
                    <a:pt x="363855" y="158115"/>
                  </a:lnTo>
                  <a:cubicBezTo>
                    <a:pt x="360045" y="144780"/>
                    <a:pt x="355283" y="132397"/>
                    <a:pt x="348615" y="120967"/>
                  </a:cubicBezTo>
                  <a:close/>
                </a:path>
              </a:pathLst>
            </a:custGeom>
            <a:solidFill>
              <a:schemeClr val="accent1">
                <a:lumMod val="75000"/>
                <a:alpha val="55126"/>
              </a:schemeClr>
            </a:solidFill>
            <a:ln w="9525" cap="flat">
              <a:noFill/>
              <a:prstDash val="solid"/>
              <a:miter/>
            </a:ln>
          </p:spPr>
          <p:txBody>
            <a:bodyPr rtlCol="0" anchor="ctr"/>
            <a:lstStyle/>
            <a:p>
              <a:endParaRPr lang="en-US"/>
            </a:p>
          </p:txBody>
        </p:sp>
      </p:grpSp>
      <p:sp>
        <p:nvSpPr>
          <p:cNvPr id="22" name="Down Arrow 21">
            <a:extLst>
              <a:ext uri="{FF2B5EF4-FFF2-40B4-BE49-F238E27FC236}">
                <a16:creationId xmlns:a16="http://schemas.microsoft.com/office/drawing/2014/main" id="{DEEFEB43-D892-5B2D-5DF8-FC8F09C1C348}"/>
              </a:ext>
            </a:extLst>
          </p:cNvPr>
          <p:cNvSpPr/>
          <p:nvPr/>
        </p:nvSpPr>
        <p:spPr>
          <a:xfrm rot="16200000">
            <a:off x="4005340" y="2920299"/>
            <a:ext cx="182880" cy="478287"/>
          </a:xfrm>
          <a:prstGeom prst="downArrow">
            <a:avLst>
              <a:gd name="adj1" fmla="val 30537"/>
              <a:gd name="adj2" fmla="val 54593"/>
            </a:avLst>
          </a:prstGeom>
          <a:solidFill>
            <a:schemeClr val="accent1">
              <a:lumMod val="75000"/>
              <a:alpha val="54732"/>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no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chemeClr val="accent5">
                  <a:lumMod val="60000"/>
                  <a:lumOff val="40000"/>
                </a:schemeClr>
              </a:solidFill>
              <a:effectLst/>
              <a:uFillTx/>
              <a:latin typeface="Abadi MT Std"/>
              <a:ea typeface="Abadi MT Std"/>
              <a:cs typeface="Abadi MT Std"/>
              <a:sym typeface="Abadi MT Std"/>
            </a:endParaRPr>
          </a:p>
        </p:txBody>
      </p:sp>
      <p:sp>
        <p:nvSpPr>
          <p:cNvPr id="25" name="TextBox 24">
            <a:extLst>
              <a:ext uri="{FF2B5EF4-FFF2-40B4-BE49-F238E27FC236}">
                <a16:creationId xmlns:a16="http://schemas.microsoft.com/office/drawing/2014/main" id="{41D586D5-7A59-424F-7F03-8ED2F8C8B0B8}"/>
              </a:ext>
            </a:extLst>
          </p:cNvPr>
          <p:cNvSpPr txBox="1"/>
          <p:nvPr/>
        </p:nvSpPr>
        <p:spPr>
          <a:xfrm>
            <a:off x="4861203" y="5675127"/>
            <a:ext cx="2843084" cy="4001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defTabSz="914400" hangingPunct="0"/>
            <a:r>
              <a:rPr lang="en-US" sz="2000">
                <a:solidFill>
                  <a:schemeClr val="accent1">
                    <a:lumMod val="75000"/>
                  </a:schemeClr>
                </a:solidFill>
                <a:latin typeface="Arial" panose="020B0604020202020204" pitchFamily="34" charset="0"/>
                <a:cs typeface="Arial" panose="020B0604020202020204" pitchFamily="34" charset="0"/>
                <a:sym typeface="Abadi MT Std"/>
              </a:rPr>
              <a:t>Different Taint Schemes</a:t>
            </a:r>
          </a:p>
        </p:txBody>
      </p:sp>
      <p:sp>
        <p:nvSpPr>
          <p:cNvPr id="26" name="Oval 25">
            <a:extLst>
              <a:ext uri="{FF2B5EF4-FFF2-40B4-BE49-F238E27FC236}">
                <a16:creationId xmlns:a16="http://schemas.microsoft.com/office/drawing/2014/main" id="{B5CE09C0-F708-3616-E28B-A3540494F003}"/>
              </a:ext>
            </a:extLst>
          </p:cNvPr>
          <p:cNvSpPr/>
          <p:nvPr/>
        </p:nvSpPr>
        <p:spPr>
          <a:xfrm>
            <a:off x="3857637" y="4688251"/>
            <a:ext cx="274320" cy="274320"/>
          </a:xfrm>
          <a:prstGeom prst="ellipse">
            <a:avLst/>
          </a:prstGeom>
          <a:solidFill>
            <a:srgbClr val="FF0000">
              <a:alpha val="25343"/>
            </a:srgb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nvGrpSpPr>
          <p:cNvPr id="27" name="Group 26">
            <a:extLst>
              <a:ext uri="{FF2B5EF4-FFF2-40B4-BE49-F238E27FC236}">
                <a16:creationId xmlns:a16="http://schemas.microsoft.com/office/drawing/2014/main" id="{B36E87D6-BCBA-B86D-9702-14E71C38377A}"/>
              </a:ext>
            </a:extLst>
          </p:cNvPr>
          <p:cNvGrpSpPr/>
          <p:nvPr/>
        </p:nvGrpSpPr>
        <p:grpSpPr>
          <a:xfrm>
            <a:off x="4612732" y="4087886"/>
            <a:ext cx="1249139" cy="1097280"/>
            <a:chOff x="1444354" y="4070507"/>
            <a:chExt cx="1249139" cy="1097280"/>
          </a:xfrm>
        </p:grpSpPr>
        <p:sp>
          <p:nvSpPr>
            <p:cNvPr id="28" name="Oval 27">
              <a:extLst>
                <a:ext uri="{FF2B5EF4-FFF2-40B4-BE49-F238E27FC236}">
                  <a16:creationId xmlns:a16="http://schemas.microsoft.com/office/drawing/2014/main" id="{999CAA7D-AB77-E305-5123-E6C14B36208A}"/>
                </a:ext>
              </a:extLst>
            </p:cNvPr>
            <p:cNvSpPr/>
            <p:nvPr/>
          </p:nvSpPr>
          <p:spPr>
            <a:xfrm>
              <a:off x="2419173" y="4666313"/>
              <a:ext cx="274320" cy="274320"/>
            </a:xfrm>
            <a:prstGeom prst="ellipse">
              <a:avLst/>
            </a:prstGeom>
            <a:solidFill>
              <a:srgbClr val="FF0000">
                <a:alpha val="73071"/>
              </a:srgb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sp>
          <p:nvSpPr>
            <p:cNvPr id="29" name="Circular Arrow 28">
              <a:extLst>
                <a:ext uri="{FF2B5EF4-FFF2-40B4-BE49-F238E27FC236}">
                  <a16:creationId xmlns:a16="http://schemas.microsoft.com/office/drawing/2014/main" id="{58FC990A-6311-E565-3D32-9FE948C6516F}"/>
                </a:ext>
              </a:extLst>
            </p:cNvPr>
            <p:cNvSpPr/>
            <p:nvPr/>
          </p:nvSpPr>
          <p:spPr>
            <a:xfrm>
              <a:off x="1444354" y="4070507"/>
              <a:ext cx="1126532" cy="1097280"/>
            </a:xfrm>
            <a:prstGeom prst="circularArrow">
              <a:avLst>
                <a:gd name="adj1" fmla="val 5568"/>
                <a:gd name="adj2" fmla="val 1142319"/>
                <a:gd name="adj3" fmla="val 20593923"/>
                <a:gd name="adj4" fmla="val 10800000"/>
                <a:gd name="adj5" fmla="val 12500"/>
              </a:avLst>
            </a:prstGeom>
            <a:solidFill>
              <a:schemeClr val="accent1">
                <a:lumMod val="75000"/>
                <a:alpha val="69692"/>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sp>
        <p:nvSpPr>
          <p:cNvPr id="39" name="TextBox 38">
            <a:extLst>
              <a:ext uri="{FF2B5EF4-FFF2-40B4-BE49-F238E27FC236}">
                <a16:creationId xmlns:a16="http://schemas.microsoft.com/office/drawing/2014/main" id="{962096F1-0808-7569-E768-AE2E29F5648C}"/>
              </a:ext>
            </a:extLst>
          </p:cNvPr>
          <p:cNvSpPr txBox="1"/>
          <p:nvPr/>
        </p:nvSpPr>
        <p:spPr>
          <a:xfrm>
            <a:off x="1766302" y="1505959"/>
            <a:ext cx="8659935" cy="523220"/>
          </a:xfrm>
          <a:prstGeom prst="rect">
            <a:avLst/>
          </a:prstGeom>
          <a:noFill/>
        </p:spPr>
        <p:txBody>
          <a:bodyPr wrap="none" rtlCol="0">
            <a:spAutoFit/>
          </a:bodyPr>
          <a:lstStyle/>
          <a:p>
            <a:r>
              <a:rPr lang="en-US" sz="2800"/>
              <a:t>Automated Counterexample-Guided Taint Refinement</a:t>
            </a:r>
          </a:p>
        </p:txBody>
      </p:sp>
      <p:grpSp>
        <p:nvGrpSpPr>
          <p:cNvPr id="46" name="Group 45">
            <a:extLst>
              <a:ext uri="{FF2B5EF4-FFF2-40B4-BE49-F238E27FC236}">
                <a16:creationId xmlns:a16="http://schemas.microsoft.com/office/drawing/2014/main" id="{1AD95ACA-D798-9223-0E2B-842761BBE2CC}"/>
              </a:ext>
            </a:extLst>
          </p:cNvPr>
          <p:cNvGrpSpPr/>
          <p:nvPr/>
        </p:nvGrpSpPr>
        <p:grpSpPr>
          <a:xfrm>
            <a:off x="1858148" y="2719628"/>
            <a:ext cx="1974256" cy="1159082"/>
            <a:chOff x="28678" y="1333166"/>
            <a:chExt cx="1974256" cy="1159082"/>
          </a:xfrm>
        </p:grpSpPr>
        <p:sp>
          <p:nvSpPr>
            <p:cNvPr id="47" name="TextBox 46">
              <a:extLst>
                <a:ext uri="{FF2B5EF4-FFF2-40B4-BE49-F238E27FC236}">
                  <a16:creationId xmlns:a16="http://schemas.microsoft.com/office/drawing/2014/main" id="{16612F98-3433-2230-768E-0D1CBAB36498}"/>
                </a:ext>
              </a:extLst>
            </p:cNvPr>
            <p:cNvSpPr txBox="1"/>
            <p:nvPr/>
          </p:nvSpPr>
          <p:spPr>
            <a:xfrm>
              <a:off x="28678" y="1333166"/>
              <a:ext cx="1974256" cy="7078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effectLst/>
                  <a:uFillTx/>
                  <a:latin typeface="Arial" panose="020B0604020202020204" pitchFamily="34" charset="0"/>
                  <a:ea typeface="Abadi MT Std"/>
                  <a:cs typeface="Arial" panose="020B0604020202020204" pitchFamily="34" charset="0"/>
                  <a:sym typeface="Abadi MT Std"/>
                </a:rPr>
                <a:t>False</a:t>
              </a:r>
            </a:p>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effectLst/>
                  <a:uFillTx/>
                  <a:latin typeface="Arial" panose="020B0604020202020204" pitchFamily="34" charset="0"/>
                  <a:ea typeface="Abadi MT Std"/>
                  <a:cs typeface="Arial" panose="020B0604020202020204" pitchFamily="34" charset="0"/>
                  <a:sym typeface="Abadi MT Std"/>
                </a:rPr>
                <a:t>Counterexample</a:t>
              </a:r>
            </a:p>
          </p:txBody>
        </p:sp>
        <p:sp>
          <p:nvSpPr>
            <p:cNvPr id="48" name="Down Arrow 47">
              <a:extLst>
                <a:ext uri="{FF2B5EF4-FFF2-40B4-BE49-F238E27FC236}">
                  <a16:creationId xmlns:a16="http://schemas.microsoft.com/office/drawing/2014/main" id="{89698576-8E5E-7FAF-5392-2EDC978E11B0}"/>
                </a:ext>
              </a:extLst>
            </p:cNvPr>
            <p:cNvSpPr/>
            <p:nvPr/>
          </p:nvSpPr>
          <p:spPr>
            <a:xfrm rot="10800000">
              <a:off x="930180" y="2035048"/>
              <a:ext cx="182880" cy="457200"/>
            </a:xfrm>
            <a:prstGeom prst="downArrow">
              <a:avLst>
                <a:gd name="adj1" fmla="val 30537"/>
                <a:gd name="adj2" fmla="val 54593"/>
              </a:avLst>
            </a:prstGeom>
            <a:solidFill>
              <a:schemeClr val="accent1">
                <a:lumMod val="75000"/>
                <a:alpha val="55358"/>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grpSp>
        <p:nvGrpSpPr>
          <p:cNvPr id="49" name="Group 48">
            <a:extLst>
              <a:ext uri="{FF2B5EF4-FFF2-40B4-BE49-F238E27FC236}">
                <a16:creationId xmlns:a16="http://schemas.microsoft.com/office/drawing/2014/main" id="{447A72AC-DAC2-6ED0-624A-47CFB04D151C}"/>
              </a:ext>
            </a:extLst>
          </p:cNvPr>
          <p:cNvGrpSpPr/>
          <p:nvPr/>
        </p:nvGrpSpPr>
        <p:grpSpPr>
          <a:xfrm>
            <a:off x="7109362" y="3741809"/>
            <a:ext cx="1920814" cy="1026134"/>
            <a:chOff x="496827" y="253926"/>
            <a:chExt cx="1920814" cy="1026134"/>
          </a:xfrm>
        </p:grpSpPr>
        <p:sp>
          <p:nvSpPr>
            <p:cNvPr id="50" name="TextBox 49">
              <a:extLst>
                <a:ext uri="{FF2B5EF4-FFF2-40B4-BE49-F238E27FC236}">
                  <a16:creationId xmlns:a16="http://schemas.microsoft.com/office/drawing/2014/main" id="{D2F28FA8-8D96-3F46-8ED2-5E4F4C792DBF}"/>
                </a:ext>
              </a:extLst>
            </p:cNvPr>
            <p:cNvSpPr txBox="1"/>
            <p:nvPr/>
          </p:nvSpPr>
          <p:spPr>
            <a:xfrm>
              <a:off x="574831" y="253926"/>
              <a:ext cx="1842810" cy="70788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ctr" defTabSz="914400" rtl="0" fontAlgn="auto" latinLnBrk="0" hangingPunct="0">
                <a:lnSpc>
                  <a:spcPct val="100000"/>
                </a:lnSpc>
                <a:spcBef>
                  <a:spcPts val="0"/>
                </a:spcBef>
                <a:spcAft>
                  <a:spcPts val="0"/>
                </a:spcAft>
                <a:buClrTx/>
                <a:buSzTx/>
                <a:buFontTx/>
                <a:buNone/>
                <a:tabLst/>
              </a:pPr>
              <a:r>
                <a:rPr lang="en-US" sz="2000">
                  <a:latin typeface="Arial" panose="020B0604020202020204" pitchFamily="34" charset="0"/>
                  <a:ea typeface="Abadi MT Std"/>
                  <a:cs typeface="Arial" panose="020B0604020202020204" pitchFamily="34" charset="0"/>
                  <a:sym typeface="Abadi MT Std"/>
                </a:rPr>
                <a:t>Security Proof /</a:t>
              </a:r>
            </a:p>
            <a:p>
              <a:pPr marL="0" marR="0" indent="0" algn="ctr" defTabSz="914400" rtl="0" fontAlgn="auto" latinLnBrk="0" hangingPunct="0">
                <a:lnSpc>
                  <a:spcPct val="100000"/>
                </a:lnSpc>
                <a:spcBef>
                  <a:spcPts val="0"/>
                </a:spcBef>
                <a:spcAft>
                  <a:spcPts val="0"/>
                </a:spcAft>
                <a:buClrTx/>
                <a:buSzTx/>
                <a:buFontTx/>
                <a:buNone/>
                <a:tabLst/>
              </a:pPr>
              <a:r>
                <a:rPr kumimoji="0" lang="en-US" sz="2000" b="0" i="0" u="none" strike="noStrike" cap="none" spc="0" normalizeH="0" baseline="0">
                  <a:ln>
                    <a:noFill/>
                  </a:ln>
                  <a:effectLst/>
                  <a:uFillTx/>
                  <a:latin typeface="Arial" panose="020B0604020202020204" pitchFamily="34" charset="0"/>
                  <a:ea typeface="Abadi MT Std"/>
                  <a:cs typeface="Arial" panose="020B0604020202020204" pitchFamily="34" charset="0"/>
                  <a:sym typeface="Abadi MT Std"/>
                </a:rPr>
                <a:t>Valid Attack</a:t>
              </a:r>
            </a:p>
          </p:txBody>
        </p:sp>
        <p:sp>
          <p:nvSpPr>
            <p:cNvPr id="51" name="Down Arrow 50">
              <a:extLst>
                <a:ext uri="{FF2B5EF4-FFF2-40B4-BE49-F238E27FC236}">
                  <a16:creationId xmlns:a16="http://schemas.microsoft.com/office/drawing/2014/main" id="{FDA8DD56-1C41-7BE7-A4E1-1117AB944F20}"/>
                </a:ext>
              </a:extLst>
            </p:cNvPr>
            <p:cNvSpPr/>
            <p:nvPr/>
          </p:nvSpPr>
          <p:spPr>
            <a:xfrm rot="12720487">
              <a:off x="496827" y="822860"/>
              <a:ext cx="182880" cy="457200"/>
            </a:xfrm>
            <a:prstGeom prst="downArrow">
              <a:avLst>
                <a:gd name="adj1" fmla="val 30537"/>
                <a:gd name="adj2" fmla="val 54593"/>
              </a:avLst>
            </a:prstGeom>
            <a:solidFill>
              <a:schemeClr val="accent1">
                <a:lumMod val="75000"/>
                <a:alpha val="55358"/>
              </a:schemeClr>
            </a:solidFill>
            <a:ln w="12700" cap="flat">
              <a:noFill/>
              <a:prstDash val="solid"/>
              <a:miter lim="8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1800" b="0" i="0" u="none" strike="noStrike" cap="none" spc="0" normalizeH="0" baseline="0">
                <a:ln>
                  <a:noFill/>
                </a:ln>
                <a:solidFill>
                  <a:srgbClr val="0F2E4C"/>
                </a:solidFill>
                <a:effectLst/>
                <a:uFillTx/>
                <a:latin typeface="Abadi MT Std"/>
                <a:ea typeface="Abadi MT Std"/>
                <a:cs typeface="Abadi MT Std"/>
                <a:sym typeface="Abadi MT Std"/>
              </a:endParaRPr>
            </a:p>
          </p:txBody>
        </p:sp>
      </p:grpSp>
    </p:spTree>
    <p:custDataLst>
      <p:tags r:id="rId1"/>
    </p:custDataLst>
    <p:extLst>
      <p:ext uri="{BB962C8B-B14F-4D97-AF65-F5344CB8AC3E}">
        <p14:creationId xmlns:p14="http://schemas.microsoft.com/office/powerpoint/2010/main" val="3668307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0" grpId="0"/>
      <p:bldP spid="22" grpId="0" animBg="1"/>
      <p:bldP spid="25" grpId="0"/>
      <p:bldP spid="26"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1.1"/>
</p:tagLst>
</file>

<file path=ppt/tags/tag10.xml><?xml version="1.0" encoding="utf-8"?>
<p:tagLst xmlns:a="http://schemas.openxmlformats.org/drawingml/2006/main" xmlns:r="http://schemas.openxmlformats.org/officeDocument/2006/relationships" xmlns:p="http://schemas.openxmlformats.org/presentationml/2006/main">
  <p:tag name="TIMING" val="|13.3|11.7|10|15.9|9.9"/>
</p:tagLst>
</file>

<file path=ppt/tags/tag11.xml><?xml version="1.0" encoding="utf-8"?>
<p:tagLst xmlns:a="http://schemas.openxmlformats.org/drawingml/2006/main" xmlns:r="http://schemas.openxmlformats.org/officeDocument/2006/relationships" xmlns:p="http://schemas.openxmlformats.org/presentationml/2006/main">
  <p:tag name="TIMING" val="|5.3|3.4|2.7|5|3.2|13.8|6.2|4.8|4.3|3.5|6.8|13.7"/>
</p:tagLst>
</file>

<file path=ppt/tags/tag12.xml><?xml version="1.0" encoding="utf-8"?>
<p:tagLst xmlns:a="http://schemas.openxmlformats.org/drawingml/2006/main" xmlns:r="http://schemas.openxmlformats.org/officeDocument/2006/relationships" xmlns:p="http://schemas.openxmlformats.org/presentationml/2006/main">
  <p:tag name="TIMING" val="|7.2|10.5|18.5|18.5|1.8"/>
</p:tagLst>
</file>

<file path=ppt/tags/tag13.xml><?xml version="1.0" encoding="utf-8"?>
<p:tagLst xmlns:a="http://schemas.openxmlformats.org/drawingml/2006/main" xmlns:r="http://schemas.openxmlformats.org/officeDocument/2006/relationships" xmlns:p="http://schemas.openxmlformats.org/presentationml/2006/main">
  <p:tag name="TIMING" val="|8.7|19.6|8|5.8|6|5.8"/>
</p:tagLst>
</file>

<file path=ppt/tags/tag14.xml><?xml version="1.0" encoding="utf-8"?>
<p:tagLst xmlns:a="http://schemas.openxmlformats.org/drawingml/2006/main" xmlns:r="http://schemas.openxmlformats.org/officeDocument/2006/relationships" xmlns:p="http://schemas.openxmlformats.org/presentationml/2006/main">
  <p:tag name="TIMING" val="|9.9|8.8|7.9"/>
</p:tagLst>
</file>

<file path=ppt/tags/tag15.xml><?xml version="1.0" encoding="utf-8"?>
<p:tagLst xmlns:a="http://schemas.openxmlformats.org/drawingml/2006/main" xmlns:r="http://schemas.openxmlformats.org/officeDocument/2006/relationships" xmlns:p="http://schemas.openxmlformats.org/presentationml/2006/main">
  <p:tag name="TIMING" val="|13.3|26.5|4.8|4.8|16.9"/>
</p:tagLst>
</file>

<file path=ppt/tags/tag16.xml><?xml version="1.0" encoding="utf-8"?>
<p:tagLst xmlns:a="http://schemas.openxmlformats.org/drawingml/2006/main" xmlns:r="http://schemas.openxmlformats.org/officeDocument/2006/relationships" xmlns:p="http://schemas.openxmlformats.org/presentationml/2006/main">
  <p:tag name="TIMING" val="|2|2.7|7.6"/>
</p:tagLst>
</file>

<file path=ppt/tags/tag2.xml><?xml version="1.0" encoding="utf-8"?>
<p:tagLst xmlns:a="http://schemas.openxmlformats.org/drawingml/2006/main" xmlns:r="http://schemas.openxmlformats.org/officeDocument/2006/relationships" xmlns:p="http://schemas.openxmlformats.org/presentationml/2006/main">
  <p:tag name="TIMING" val="|12|5.9|17"/>
</p:tagLst>
</file>

<file path=ppt/tags/tag3.xml><?xml version="1.0" encoding="utf-8"?>
<p:tagLst xmlns:a="http://schemas.openxmlformats.org/drawingml/2006/main" xmlns:r="http://schemas.openxmlformats.org/officeDocument/2006/relationships" xmlns:p="http://schemas.openxmlformats.org/presentationml/2006/main">
  <p:tag name="TIMING" val="|7.8|7.4|4|12.8|9"/>
</p:tagLst>
</file>

<file path=ppt/tags/tag4.xml><?xml version="1.0" encoding="utf-8"?>
<p:tagLst xmlns:a="http://schemas.openxmlformats.org/drawingml/2006/main" xmlns:r="http://schemas.openxmlformats.org/officeDocument/2006/relationships" xmlns:p="http://schemas.openxmlformats.org/presentationml/2006/main">
  <p:tag name="TIMING" val="|11.5|12.5|10|5.8"/>
</p:tagLst>
</file>

<file path=ppt/tags/tag5.xml><?xml version="1.0" encoding="utf-8"?>
<p:tagLst xmlns:a="http://schemas.openxmlformats.org/drawingml/2006/main" xmlns:r="http://schemas.openxmlformats.org/officeDocument/2006/relationships" xmlns:p="http://schemas.openxmlformats.org/presentationml/2006/main">
  <p:tag name="TIMING" val="|12.1|17|26.1|6.6|22.8|10|7.9|6.5|7.2"/>
</p:tagLst>
</file>

<file path=ppt/tags/tag6.xml><?xml version="1.0" encoding="utf-8"?>
<p:tagLst xmlns:a="http://schemas.openxmlformats.org/drawingml/2006/main" xmlns:r="http://schemas.openxmlformats.org/officeDocument/2006/relationships" xmlns:p="http://schemas.openxmlformats.org/presentationml/2006/main">
  <p:tag name="TIMING" val="|4.1|3.1|2.9|3.6|7.3|4.2|4.9"/>
</p:tagLst>
</file>

<file path=ppt/tags/tag7.xml><?xml version="1.0" encoding="utf-8"?>
<p:tagLst xmlns:a="http://schemas.openxmlformats.org/drawingml/2006/main" xmlns:r="http://schemas.openxmlformats.org/officeDocument/2006/relationships" xmlns:p="http://schemas.openxmlformats.org/presentationml/2006/main">
  <p:tag name="TIMING" val="|8.4|12.5|2.8|5.7|8.2|17.5|12.1|16.4|20.4|11.5|5.9"/>
</p:tagLst>
</file>

<file path=ppt/tags/tag8.xml><?xml version="1.0" encoding="utf-8"?>
<p:tagLst xmlns:a="http://schemas.openxmlformats.org/drawingml/2006/main" xmlns:r="http://schemas.openxmlformats.org/officeDocument/2006/relationships" xmlns:p="http://schemas.openxmlformats.org/presentationml/2006/main">
  <p:tag name="TIMING" val="|6.8|10.2|4.2|4.2|19.1|10.7|5.2|0.7|7.1|24.2"/>
</p:tagLst>
</file>

<file path=ppt/tags/tag9.xml><?xml version="1.0" encoding="utf-8"?>
<p:tagLst xmlns:a="http://schemas.openxmlformats.org/drawingml/2006/main" xmlns:r="http://schemas.openxmlformats.org/officeDocument/2006/relationships" xmlns:p="http://schemas.openxmlformats.org/presentationml/2006/main">
  <p:tag name="TIMING" val="|8.3|10.3|1.8|5.7|4.1|10.5|14.1|11.7|14.2|10.4|7.4|3.4"/>
</p:tagLst>
</file>

<file path=ppt/theme/theme1.xml><?xml version="1.0" encoding="utf-8"?>
<a:theme xmlns:a="http://schemas.openxmlformats.org/drawingml/2006/main" name="mit2">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t2" id="{E2050EC4-0C30-1046-A877-F468CD6A91E9}" vid="{CE79E16B-589E-E14F-815D-87A655EB328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97</TotalTime>
  <Words>3906</Words>
  <Application>Microsoft Macintosh PowerPoint</Application>
  <PresentationFormat>Widescreen</PresentationFormat>
  <Paragraphs>340</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Abadi MT Std</vt:lpstr>
      <vt:lpstr>Arial</vt:lpstr>
      <vt:lpstr>Calibri</vt:lpstr>
      <vt:lpstr>Courier New</vt:lpstr>
      <vt:lpstr>Wingdings</vt:lpstr>
      <vt:lpstr>mit2</vt:lpstr>
      <vt:lpstr>Compass: Navigating the Design Space of Taint Schemes for RTL Security Verification</vt:lpstr>
      <vt:lpstr>Hardware Security Problems</vt:lpstr>
      <vt:lpstr>Information Flow Property</vt:lpstr>
      <vt:lpstr>Taint Analysis</vt:lpstr>
      <vt:lpstr>Overview</vt:lpstr>
      <vt:lpstr>Design Taint Schemes</vt:lpstr>
      <vt:lpstr>Design Taint Schemes</vt:lpstr>
      <vt:lpstr>Advantage of Mixing Taint Schemes</vt:lpstr>
      <vt:lpstr>Compass Framework</vt:lpstr>
      <vt:lpstr>Refinement Problem Setup</vt:lpstr>
      <vt:lpstr>Some Complications…</vt:lpstr>
      <vt:lpstr>Our Iterative Algorithm</vt:lpstr>
      <vt:lpstr>Analysis of Refinement Results</vt:lpstr>
      <vt:lpstr>Result 1: Lower Taint Overhead</vt:lpstr>
      <vt:lpstr>Result 2: Faster Simulation</vt:lpstr>
      <vt:lpstr>Result 3: Faster Model Checking</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Pensieve: A Modular Approach for Security Evaluation of Microarchitectural Designs</dc:title>
  <dc:subject/>
  <dc:creator>Yuheng Yang</dc:creator>
  <cp:keywords/>
  <dc:description/>
  <cp:lastModifiedBy>Yuheng Yang</cp:lastModifiedBy>
  <cp:revision>2</cp:revision>
  <cp:lastPrinted>2023-06-16T14:15:25Z</cp:lastPrinted>
  <dcterms:created xsi:type="dcterms:W3CDTF">2023-01-16T04:21:57Z</dcterms:created>
  <dcterms:modified xsi:type="dcterms:W3CDTF">2026-03-25T15:29:21Z</dcterms:modified>
  <cp:category/>
</cp:coreProperties>
</file>