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22"/>
  </p:notesMasterIdLst>
  <p:sldIdLst>
    <p:sldId id="256" r:id="rId2"/>
    <p:sldId id="353" r:id="rId3"/>
    <p:sldId id="332" r:id="rId4"/>
    <p:sldId id="346" r:id="rId5"/>
    <p:sldId id="349" r:id="rId6"/>
    <p:sldId id="315" r:id="rId7"/>
    <p:sldId id="309" r:id="rId8"/>
    <p:sldId id="310" r:id="rId9"/>
    <p:sldId id="297" r:id="rId10"/>
    <p:sldId id="319" r:id="rId11"/>
    <p:sldId id="348" r:id="rId12"/>
    <p:sldId id="345" r:id="rId13"/>
    <p:sldId id="321" r:id="rId14"/>
    <p:sldId id="334" r:id="rId15"/>
    <p:sldId id="335" r:id="rId16"/>
    <p:sldId id="336" r:id="rId17"/>
    <p:sldId id="337" r:id="rId18"/>
    <p:sldId id="340" r:id="rId19"/>
    <p:sldId id="285" r:id="rId20"/>
    <p:sldId id="34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B6AD0A-4C1F-D745-F5FA-DE0D562BE5D4}" name="Mengjia Yan" initials="MY" userId="S::mengjiay@mit.edu::4a58b81e-ec28-4db8-b865-b4f95140806e" providerId="AD"/>
  <p188:author id="{ED6A6451-1708-977D-6039-D23AD60F5C81}" name="Yuheng Yang" initials="YY" userId="S::yuhengy@mit.edu::2ccc9c33-4e28-4424-a4f3-728b2d92ea80" providerId="AD"/>
  <p188:author id="{58E51FFF-253D-788E-A410-129FB8272A2B}" name="Yuheng Yang" initials="YY" userId="S::yuhengy@MIT.EDU::2ccc9c33-4e28-4424-a4f3-728b2d92ea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0FC594-EB54-1A4F-969E-AF6FB771E41D}" v="915" dt="2023-05-08T14:40:47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31"/>
    <p:restoredTop sz="59252"/>
  </p:normalViewPr>
  <p:slideViewPr>
    <p:cSldViewPr snapToGrid="0">
      <p:cViewPr varScale="1">
        <p:scale>
          <a:sx n="73" d="100"/>
          <a:sy n="73" d="100"/>
        </p:scale>
        <p:origin x="3104" y="176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7B1EF-4F67-1D4C-AD53-DC667960B0CD}" type="datetimeFigureOut">
              <a:rPr lang="en-US" smtClean="0"/>
              <a:t>5/8/23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4FDEA-097D-6142-88C8-D91D0274F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everyone, I’m </a:t>
            </a:r>
            <a:r>
              <a:rPr lang="en-US" dirty="0" err="1"/>
              <a:t>Yuheng</a:t>
            </a:r>
            <a:r>
              <a:rPr lang="en-US" dirty="0"/>
              <a:t> Yang. Today I will talk about our recent work, </a:t>
            </a:r>
            <a:r>
              <a:rPr lang="en-US" dirty="0" err="1"/>
              <a:t>Pensieve</a:t>
            </a:r>
            <a:r>
              <a:rPr lang="en-US" dirty="0"/>
              <a:t>: </a:t>
            </a:r>
            <a:r>
              <a:rPr lang="en-US" sz="1200" dirty="0"/>
              <a:t>Microarchitectural Modeling for Formal Security Evaluation.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Basically, the security is targeting speculative execution attacks.</a:t>
            </a:r>
          </a:p>
          <a:p>
            <a:r>
              <a:rPr lang="en-US" sz="1200" dirty="0"/>
              <a:t>It is a joint work by me, Thomas, Stella, and </a:t>
            </a:r>
            <a:r>
              <a:rPr lang="en-US" sz="1200" dirty="0" err="1"/>
              <a:t>Mengjia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/>
              <a:t>I am very happy to present this work to </a:t>
            </a:r>
            <a:r>
              <a:rPr lang="en-US" sz="1200" b="0" dirty="0"/>
              <a:t>our </a:t>
            </a:r>
            <a:r>
              <a:rPr lang="en-US" b="0" i="0" u="none" strike="noStrike" dirty="0">
                <a:solidFill>
                  <a:srgbClr val="990000"/>
                </a:solidFill>
                <a:effectLst/>
                <a:latin typeface="verdana" panose="020B0604030504040204" pitchFamily="34" charset="0"/>
              </a:rPr>
              <a:t>post-quantum side-channel analysis workshop.</a:t>
            </a:r>
          </a:p>
          <a:p>
            <a:r>
              <a:rPr lang="en-US" sz="1200" b="0" i="0" u="none" strike="noStrike" dirty="0">
                <a:solidFill>
                  <a:srgbClr val="990000"/>
                </a:solidFill>
                <a:effectLst/>
                <a:latin typeface="verdana" panose="020B0604030504040204" pitchFamily="34" charset="0"/>
              </a:rPr>
              <a:t>Because I hope can give you a sense why the </a:t>
            </a:r>
            <a:r>
              <a:rPr lang="en-US" sz="1200" b="0" i="0" u="none" strike="noStrike" dirty="0" err="1">
                <a:solidFill>
                  <a:srgbClr val="990000"/>
                </a:solidFill>
                <a:effectLst/>
                <a:latin typeface="verdana" panose="020B0604030504040204" pitchFamily="34" charset="0"/>
              </a:rPr>
              <a:t>microarchitecutre</a:t>
            </a:r>
            <a:r>
              <a:rPr lang="en-US" sz="1200" b="0" i="0" u="none" strike="noStrike" dirty="0">
                <a:solidFill>
                  <a:srgbClr val="990000"/>
                </a:solidFill>
                <a:effectLst/>
                <a:latin typeface="verdana" panose="020B0604030504040204" pitchFamily="34" charset="0"/>
              </a:rPr>
              <a:t>, the speculation scheme would play such an important role to achieve side-channel free, or to achieve constant-time </a:t>
            </a:r>
            <a:r>
              <a:rPr lang="en-US" b="0" i="0" u="none" strike="noStrike" dirty="0">
                <a:solidFill>
                  <a:srgbClr val="990000"/>
                </a:solidFill>
                <a:effectLst/>
                <a:latin typeface="verdana" panose="020B0604030504040204" pitchFamily="34" charset="0"/>
              </a:rPr>
              <a:t>cryptography</a:t>
            </a:r>
            <a:r>
              <a:rPr lang="en-US" sz="1200" b="0" i="0" u="none" strike="noStrike" dirty="0">
                <a:solidFill>
                  <a:srgbClr val="990000"/>
                </a:solidFill>
                <a:effectLst/>
                <a:latin typeface="verdana" panose="020B0604030504040204" pitchFamily="34" charset="0"/>
              </a:rPr>
              <a:t> program.</a:t>
            </a:r>
          </a:p>
          <a:p>
            <a:endParaRPr lang="en-US" sz="1200" b="0" dirty="0"/>
          </a:p>
          <a:p>
            <a:r>
              <a:rPr lang="en-US" sz="1200" dirty="0"/>
              <a:t>To start, what is the role of the microarchitecture here?</a:t>
            </a:r>
          </a:p>
          <a:p>
            <a:r>
              <a:rPr lang="en-US" sz="1200" dirty="0"/>
              <a:t>Isn’t all programmers’ job to guarantee the program runs in constant 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FDEA-097D-6142-88C8-D91D0274F2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09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multiplier request latency, basically how long a request will take, and we use a UF to generate this latency for this request.</a:t>
            </a:r>
          </a:p>
          <a:p>
            <a:r>
              <a:rPr lang="en-US" dirty="0"/>
              <a:t>To do so, the UF takes in the history of input valid signals.</a:t>
            </a:r>
          </a:p>
          <a:p>
            <a:r>
              <a:rPr lang="en-US" dirty="0"/>
              <a:t>You can imagine this representation can cover a lot of multipliers who decide the latency based on when it received all requests.</a:t>
            </a:r>
          </a:p>
          <a:p>
            <a:r>
              <a:rPr lang="en-US" dirty="0"/>
              <a:t>Such as 1-cycle multiplier, which replies after 1 cycle, 10-cycle multiplier, pipeline, or non-pipeline multipliers.</a:t>
            </a:r>
          </a:p>
          <a:p>
            <a:r>
              <a:rPr lang="en-US" dirty="0"/>
              <a:t>They all decide the latency based on the input history and this representation with UF can cover all of them.</a:t>
            </a:r>
          </a:p>
          <a:p>
            <a:endParaRPr lang="en-US" dirty="0"/>
          </a:p>
          <a:p>
            <a:r>
              <a:rPr lang="en-US" dirty="0"/>
              <a:t>You can even increase the coverage of this representation by adding more signals into the UF inputs.</a:t>
            </a:r>
          </a:p>
          <a:p>
            <a:r>
              <a:rPr lang="en-US" dirty="0"/>
              <a:t>For example, this UF takes in an extra history of input operands and can further cover multipliers which decide the latency based on operands.</a:t>
            </a:r>
          </a:p>
          <a:p>
            <a:r>
              <a:rPr lang="en-US" dirty="0"/>
              <a:t>Such as a multiplier with zero-skip optimization, meaning if it sees a zero operand, it reply immediately. Otherwise, it takes a longer path.</a:t>
            </a:r>
          </a:p>
          <a:p>
            <a:endParaRPr lang="en-US" dirty="0"/>
          </a:p>
          <a:p>
            <a:r>
              <a:rPr lang="en-US" dirty="0"/>
              <a:t>Just to give you more examples, here is a memory request latency represented with UF.</a:t>
            </a:r>
          </a:p>
          <a:p>
            <a:r>
              <a:rPr lang="en-US" dirty="0"/>
              <a:t>It can have different latencies based on the input valid and input address.</a:t>
            </a:r>
          </a:p>
          <a:p>
            <a:r>
              <a:rPr lang="en-US" dirty="0"/>
              <a:t>It actually covers an extremely large space of designs with different cache hierarchy, different Network-on-Chip designs, different DRAM details.</a:t>
            </a:r>
          </a:p>
          <a:p>
            <a:r>
              <a:rPr lang="en-US" dirty="0"/>
              <a:t>All with this simple UF representation.</a:t>
            </a:r>
          </a:p>
          <a:p>
            <a:endParaRPr lang="en-US" dirty="0"/>
          </a:p>
          <a:p>
            <a:r>
              <a:rPr lang="en-US" dirty="0"/>
              <a:t>The takeaway from all these examples is that </a:t>
            </a:r>
            <a:r>
              <a:rPr lang="en-US" dirty="0" err="1"/>
              <a:t>Penseive</a:t>
            </a:r>
            <a:r>
              <a:rPr lang="en-US" dirty="0"/>
              <a:t> use these simple models with UF to cover space of microarchitectures with complex timing behaviors.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4FDEA-097D-6142-88C8-D91D0274F2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708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this uninterpreted function, this cloud UF being explained, we now finish our introduction of </a:t>
            </a:r>
            <a:r>
              <a:rPr lang="en-US" dirty="0" err="1"/>
              <a:t>Pensieve</a:t>
            </a:r>
            <a:r>
              <a:rPr lang="en-US" dirty="0"/>
              <a:t> modeling approach, and it indeed can represent a space of timing behavior with uninterpreted functions.</a:t>
            </a:r>
          </a:p>
          <a:p>
            <a:r>
              <a:rPr lang="en-US" dirty="0"/>
              <a:t>Here, we only use the memory module to demonstrate, but we also use uninterpreted functions to represent a space of timing behavior in other modules in our microarchitecture, and also use uninterpreted functions to represent a space of functionality such as different branch predictor, different issuing policies, etc.</a:t>
            </a:r>
          </a:p>
          <a:p>
            <a:r>
              <a:rPr lang="en-US" dirty="0"/>
              <a:t>Any questions about this modeling approach before I move on?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4FDEA-097D-6142-88C8-D91D0274F2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115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 modeling approach I have been introducing, we further design a whole </a:t>
            </a:r>
            <a:r>
              <a:rPr lang="en-US" dirty="0" err="1"/>
              <a:t>Pensieve</a:t>
            </a:r>
            <a:r>
              <a:rPr lang="en-US" dirty="0"/>
              <a:t> security evaluation framework that finally, bridge the gap between </a:t>
            </a:r>
            <a:r>
              <a:rPr lang="en-US" dirty="0" err="1"/>
              <a:t>spectre</a:t>
            </a:r>
            <a:r>
              <a:rPr lang="en-US" dirty="0"/>
              <a:t> defenses and formal evaluation tools.</a:t>
            </a:r>
          </a:p>
          <a:p>
            <a:endParaRPr lang="en-US" dirty="0"/>
          </a:p>
          <a:p>
            <a:r>
              <a:rPr lang="en-US" dirty="0"/>
              <a:t>The framework takes the microarchitecture models of defenses and a security property</a:t>
            </a:r>
          </a:p>
          <a:p>
            <a:endParaRPr lang="en-US" dirty="0"/>
          </a:p>
          <a:p>
            <a:r>
              <a:rPr lang="en-US" dirty="0"/>
              <a:t>and send them to a model checker.</a:t>
            </a:r>
          </a:p>
          <a:p>
            <a:endParaRPr lang="en-US" dirty="0"/>
          </a:p>
          <a:p>
            <a:r>
              <a:rPr lang="en-US" dirty="0"/>
              <a:t>The model checker will do an automatic, push-</a:t>
            </a:r>
            <a:r>
              <a:rPr lang="en-US" dirty="0" err="1"/>
              <a:t>botton</a:t>
            </a:r>
            <a:r>
              <a:rPr lang="en-US" dirty="0"/>
              <a:t> model checking process.</a:t>
            </a:r>
          </a:p>
          <a:p>
            <a:endParaRPr lang="en-US" dirty="0"/>
          </a:p>
          <a:p>
            <a:r>
              <a:rPr lang="en-US" dirty="0"/>
              <a:t>And generate result that is either fail, giving an attack program violating the security property.</a:t>
            </a:r>
          </a:p>
          <a:p>
            <a:r>
              <a:rPr lang="en-US" dirty="0"/>
              <a:t>Or prove the security for a bounded number of cycles.</a:t>
            </a:r>
          </a:p>
          <a:p>
            <a:endParaRPr lang="en-US" dirty="0"/>
          </a:p>
          <a:p>
            <a:r>
              <a:rPr lang="en-US" dirty="0"/>
              <a:t>And finally, with all these work, </a:t>
            </a:r>
            <a:r>
              <a:rPr lang="en-US" dirty="0" err="1"/>
              <a:t>Pensieve</a:t>
            </a:r>
            <a:r>
              <a:rPr lang="en-US" dirty="0"/>
              <a:t> also finds unknow security vulnerabilities in the latest speculative execution defense,</a:t>
            </a:r>
            <a:r>
              <a:rPr lang="zh-CN" altLang="en-US" dirty="0"/>
              <a:t> </a:t>
            </a:r>
            <a:r>
              <a:rPr lang="en-US" altLang="zh-CN" dirty="0"/>
              <a:t>namely</a:t>
            </a:r>
            <a:r>
              <a:rPr lang="en-US" dirty="0"/>
              <a:t> </a:t>
            </a:r>
            <a:r>
              <a:rPr lang="en-US" dirty="0" err="1"/>
              <a:t>GhostMinion</a:t>
            </a:r>
            <a:r>
              <a:rPr lang="en-US" dirty="0"/>
              <a:t>.</a:t>
            </a:r>
          </a:p>
          <a:p>
            <a:r>
              <a:rPr lang="en-US" dirty="0"/>
              <a:t>In the next few slides, I will go through the </a:t>
            </a:r>
            <a:r>
              <a:rPr lang="en-US" dirty="0" err="1"/>
              <a:t>GhostMinion</a:t>
            </a:r>
            <a:r>
              <a:rPr lang="en-US" dirty="0"/>
              <a:t> defense scheme, and show you how the new vulnerability looks like.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4FDEA-097D-6142-88C8-D91D0274F2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633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defense scheme used in </a:t>
            </a:r>
            <a:r>
              <a:rPr lang="en-US" dirty="0" err="1"/>
              <a:t>GhostMinion</a:t>
            </a:r>
            <a:r>
              <a:rPr lang="en-US" dirty="0"/>
              <a:t> is called Invisible Speculation.</a:t>
            </a:r>
          </a:p>
          <a:p>
            <a:r>
              <a:rPr lang="en-US" dirty="0"/>
              <a:t>To show how it work, let me use this </a:t>
            </a:r>
            <a:r>
              <a:rPr lang="en-US" dirty="0" err="1"/>
              <a:t>Spectre</a:t>
            </a:r>
            <a:r>
              <a:rPr lang="en-US" dirty="0"/>
              <a:t> v1 as an example.</a:t>
            </a:r>
          </a:p>
          <a:p>
            <a:endParaRPr lang="en-US" dirty="0"/>
          </a:p>
          <a:p>
            <a:r>
              <a:rPr lang="en-US" dirty="0"/>
              <a:t>Basically, on the insecure baseline microarchitecture, there will be a speculative load using a secret value as the address.</a:t>
            </a:r>
          </a:p>
          <a:p>
            <a:endParaRPr lang="en-US" dirty="0"/>
          </a:p>
          <a:p>
            <a:r>
              <a:rPr lang="en-US" dirty="0"/>
              <a:t>The load is sent to the memory system and leave some footprint in them.</a:t>
            </a:r>
          </a:p>
          <a:p>
            <a:r>
              <a:rPr lang="en-US" dirty="0"/>
              <a:t>The footprint is some state update that depends on the value of the secret.</a:t>
            </a:r>
          </a:p>
          <a:p>
            <a:r>
              <a:rPr lang="en-US" dirty="0"/>
              <a:t>For example, the data stored in the memory entry whose address is secret is moved from DRAM to caches.</a:t>
            </a:r>
          </a:p>
          <a:p>
            <a:r>
              <a:rPr lang="en-US" dirty="0"/>
              <a:t>This footprint will be observable by later instructions.</a:t>
            </a:r>
          </a:p>
          <a:p>
            <a:endParaRPr lang="en-US" dirty="0"/>
          </a:p>
          <a:p>
            <a:r>
              <a:rPr lang="en-US" dirty="0"/>
              <a:t>How does invisible speculation defend it?</a:t>
            </a:r>
          </a:p>
          <a:p>
            <a:r>
              <a:rPr lang="en-US" dirty="0"/>
              <a:t>The key idea is to hide the footprint of speculative loads in an extra structure called invisible buffer, that is placed in parallel with L1 cache.</a:t>
            </a:r>
          </a:p>
          <a:p>
            <a:endParaRPr lang="en-US" dirty="0"/>
          </a:p>
          <a:p>
            <a:r>
              <a:rPr lang="en-US" dirty="0"/>
              <a:t>When a speculative load sends to the memory system, it will only leave the footprint on the invisible buffer and will not affect the state of the rest of the system.</a:t>
            </a:r>
          </a:p>
          <a:p>
            <a:r>
              <a:rPr lang="en-US" dirty="0"/>
              <a:t>We say this footprint in the invisible buffer is hidden because if load secret turns out to be squashed later, those footprint will also be discarded.</a:t>
            </a:r>
          </a:p>
          <a:p>
            <a:r>
              <a:rPr lang="en-US" dirty="0"/>
              <a:t>Only when load secret is committed, its state change in the invisible buffer will be merged in to L1.</a:t>
            </a:r>
          </a:p>
          <a:p>
            <a:r>
              <a:rPr lang="en-US" dirty="0"/>
              <a:t>That’s all about the invisible speculation.</a:t>
            </a:r>
          </a:p>
          <a:p>
            <a:r>
              <a:rPr lang="en-US" dirty="0"/>
              <a:t>Actually, in the first generation of </a:t>
            </a:r>
            <a:r>
              <a:rPr lang="en-US" dirty="0" err="1"/>
              <a:t>Spectre</a:t>
            </a:r>
            <a:r>
              <a:rPr lang="en-US" dirty="0"/>
              <a:t> defenses, there are defenses using invisible speculation, … and they only use invisible speculation, which turns out to be insufficient by an attack called speculative interference attack.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4FDEA-097D-6142-88C8-D91D0274F2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751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key idea of the speculative interference attack is to let younger speculative loads to interfere with older bound-to-commit loads.</a:t>
            </a:r>
          </a:p>
          <a:p>
            <a:endParaRPr lang="en-US" dirty="0"/>
          </a:p>
          <a:p>
            <a:r>
              <a:rPr lang="en-US" dirty="0"/>
              <a:t>Let’s look at this attack example and</a:t>
            </a:r>
          </a:p>
          <a:p>
            <a:endParaRPr lang="en-US" dirty="0"/>
          </a:p>
          <a:p>
            <a:r>
              <a:rPr lang="en-US" dirty="0"/>
              <a:t>how it bypasses the invisible speculation defense.</a:t>
            </a:r>
          </a:p>
          <a:p>
            <a:endParaRPr lang="en-US" dirty="0"/>
          </a:p>
          <a:p>
            <a:r>
              <a:rPr lang="en-US" dirty="0"/>
              <a:t>It utilize a special structure in the microarchitecture that is call MSHR.</a:t>
            </a:r>
          </a:p>
          <a:p>
            <a:endParaRPr lang="en-US" dirty="0"/>
          </a:p>
          <a:p>
            <a:r>
              <a:rPr lang="en-US" dirty="0"/>
              <a:t>The function of MSHR is that if one request misses at L1 cache or the invisible buffer, such as this load x request.</a:t>
            </a:r>
          </a:p>
          <a:p>
            <a:r>
              <a:rPr lang="en-US" dirty="0"/>
              <a:t>It will take an MSHR entry to remember it address.</a:t>
            </a:r>
          </a:p>
          <a:p>
            <a:endParaRPr lang="en-US" dirty="0"/>
          </a:p>
          <a:p>
            <a:r>
              <a:rPr lang="en-US" dirty="0"/>
              <a:t>When the request comes back from the lower level of caches, the MSHR entry will be freed.</a:t>
            </a:r>
          </a:p>
          <a:p>
            <a:r>
              <a:rPr lang="en-US" dirty="0"/>
              <a:t>Let’s just assume we only have one MSHR entry for simplicity.</a:t>
            </a:r>
          </a:p>
          <a:p>
            <a:r>
              <a:rPr lang="en-US" dirty="0"/>
              <a:t>Now let’s go back to this attack program and see how it will be executed.</a:t>
            </a:r>
          </a:p>
          <a:p>
            <a:r>
              <a:rPr lang="en-US" dirty="0"/>
              <a:t>We can see a load y comes first, but the instruction to compute value y is being delayed.</a:t>
            </a:r>
          </a:p>
          <a:p>
            <a:endParaRPr lang="en-US" dirty="0"/>
          </a:p>
          <a:p>
            <a:r>
              <a:rPr lang="en-US" dirty="0"/>
              <a:t>So, a younger speculative load using secret as address will be issued to the memory system first and will use up the MSHR entry.</a:t>
            </a:r>
          </a:p>
          <a:p>
            <a:endParaRPr lang="en-US" dirty="0"/>
          </a:p>
          <a:p>
            <a:r>
              <a:rPr lang="en-US" dirty="0"/>
              <a:t>Then, when we issue load y, an older bound-to-commit load, it will be stalled due to the contention at the MSHR.</a:t>
            </a:r>
          </a:p>
          <a:p>
            <a:r>
              <a:rPr lang="en-US" dirty="0"/>
              <a:t>And such stall will eventually leave some footprint on the L1 cache, because the request is delayed.</a:t>
            </a:r>
          </a:p>
          <a:p>
            <a:endParaRPr lang="en-US" dirty="0"/>
          </a:p>
          <a:p>
            <a:r>
              <a:rPr lang="en-US" dirty="0"/>
              <a:t>This is how the younger load secret will interfere with the older load y.</a:t>
            </a:r>
          </a:p>
          <a:p>
            <a:r>
              <a:rPr lang="en-US" dirty="0"/>
              <a:t>Even though the speculative load secret will not directly leave a footprint on the L1 cache, thanks to the invisible speculation.</a:t>
            </a:r>
          </a:p>
          <a:p>
            <a:r>
              <a:rPr lang="en-US" dirty="0"/>
              <a:t>But it will still interfere with the bound-to-commit load y and indirectly leave some footprint on the L1 cache.</a:t>
            </a:r>
          </a:p>
          <a:p>
            <a:endParaRPr lang="en-US" dirty="0"/>
          </a:p>
          <a:p>
            <a:r>
              <a:rPr lang="en-US" dirty="0"/>
              <a:t>In addition to MSHR, there are many other structures can introduce contention to be targeted by this attack such as non-pipelined ALU, cache port, etc.</a:t>
            </a:r>
          </a:p>
          <a:p>
            <a:r>
              <a:rPr lang="en-US" dirty="0"/>
              <a:t>After this attack came out, </a:t>
            </a:r>
            <a:r>
              <a:rPr lang="en-US" dirty="0" err="1"/>
              <a:t>GhostMinion</a:t>
            </a:r>
            <a:r>
              <a:rPr lang="en-US" dirty="0"/>
              <a:t> is designed specifically to block such attack with extra defense scheme.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4FDEA-097D-6142-88C8-D91D0274F2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849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extra defense is to prioritize older instructions through Timestamps.</a:t>
            </a:r>
          </a:p>
          <a:p>
            <a:endParaRPr lang="en-US" dirty="0"/>
          </a:p>
          <a:p>
            <a:r>
              <a:rPr lang="en-US" dirty="0"/>
              <a:t>Specifically, it assigns a timestamp to each instruction based their decode time.</a:t>
            </a:r>
          </a:p>
          <a:p>
            <a:endParaRPr lang="en-US" dirty="0"/>
          </a:p>
          <a:p>
            <a:r>
              <a:rPr lang="en-US" dirty="0"/>
              <a:t>And now, when we send the younger, speculative load secret to the memory and use up the MSHR entry, there will be a timestamp 3 on the MSHR entry.</a:t>
            </a:r>
          </a:p>
          <a:p>
            <a:endParaRPr lang="en-US" dirty="0"/>
          </a:p>
          <a:p>
            <a:r>
              <a:rPr lang="en-US" dirty="0"/>
              <a:t>Later, when the older instruction load y tries to use the MSHR entry, it will not be stalled.</a:t>
            </a:r>
          </a:p>
          <a:p>
            <a:endParaRPr lang="en-US" dirty="0"/>
          </a:p>
          <a:p>
            <a:r>
              <a:rPr lang="en-US" dirty="0"/>
              <a:t>Instead, by comparing the timestamp, we know load y is older and </a:t>
            </a:r>
            <a:r>
              <a:rPr lang="en-US" dirty="0" err="1"/>
              <a:t>GhostMinion</a:t>
            </a:r>
            <a:r>
              <a:rPr lang="en-US" dirty="0"/>
              <a:t> will prioritize it and evict the load secret back to the core.</a:t>
            </a:r>
          </a:p>
          <a:p>
            <a:endParaRPr lang="en-US" dirty="0"/>
          </a:p>
          <a:p>
            <a:r>
              <a:rPr lang="en-US" dirty="0"/>
              <a:t>With this scheme, the older, bound-to-commit instruction will not be interfered by younger speculative instructions.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4FDEA-097D-6142-88C8-D91D0274F2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904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far, we have been at the stage that </a:t>
            </a:r>
            <a:r>
              <a:rPr lang="en-US" dirty="0" err="1"/>
              <a:t>GhostMinion</a:t>
            </a:r>
            <a:r>
              <a:rPr lang="en-US" dirty="0"/>
              <a:t> came out.</a:t>
            </a:r>
          </a:p>
          <a:p>
            <a:r>
              <a:rPr lang="en-US" dirty="0"/>
              <a:t>It fixes the attack.</a:t>
            </a:r>
          </a:p>
          <a:p>
            <a:r>
              <a:rPr lang="en-US" dirty="0"/>
              <a:t>But it is hard to say whether there are still new attacks or not.</a:t>
            </a:r>
          </a:p>
          <a:p>
            <a:endParaRPr lang="en-US" dirty="0"/>
          </a:p>
          <a:p>
            <a:r>
              <a:rPr lang="en-US" dirty="0"/>
              <a:t>Then, we use </a:t>
            </a:r>
            <a:r>
              <a:rPr lang="en-US" dirty="0" err="1"/>
              <a:t>Penseive</a:t>
            </a:r>
            <a:r>
              <a:rPr lang="en-US" dirty="0"/>
              <a:t> framework to evaluate it and we actually got a new attack.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4FDEA-097D-6142-88C8-D91D0274F2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48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new attack is basically a variant of the speculative interference attack.</a:t>
            </a:r>
          </a:p>
          <a:p>
            <a:r>
              <a:rPr lang="en-US" dirty="0"/>
              <a:t>But because of some problem of the </a:t>
            </a:r>
            <a:r>
              <a:rPr lang="en-US" dirty="0" err="1"/>
              <a:t>GhostMinion</a:t>
            </a:r>
            <a:r>
              <a:rPr lang="en-US" dirty="0"/>
              <a:t> timestamp scheme, it can bypass </a:t>
            </a:r>
            <a:r>
              <a:rPr lang="en-US" dirty="0" err="1"/>
              <a:t>GhostMinion</a:t>
            </a:r>
            <a:r>
              <a:rPr lang="en-US" dirty="0"/>
              <a:t>.</a:t>
            </a:r>
          </a:p>
          <a:p>
            <a:r>
              <a:rPr lang="en-US" dirty="0"/>
              <a:t>Let’s have a look at how the attack work.</a:t>
            </a:r>
          </a:p>
          <a:p>
            <a:endParaRPr lang="en-US" dirty="0"/>
          </a:p>
          <a:p>
            <a:r>
              <a:rPr lang="en-US" dirty="0"/>
              <a:t>We have a misprediction at the branch</a:t>
            </a:r>
          </a:p>
          <a:p>
            <a:endParaRPr lang="en-US" dirty="0"/>
          </a:p>
          <a:p>
            <a:r>
              <a:rPr lang="en-US" dirty="0"/>
              <a:t>and start to execute the speculative load secret instruction.</a:t>
            </a:r>
          </a:p>
          <a:p>
            <a:endParaRPr lang="en-US" dirty="0"/>
          </a:p>
          <a:p>
            <a:r>
              <a:rPr lang="en-US" dirty="0"/>
              <a:t>Then, the misprediction squash happens and we start to execute the correct branch load y.</a:t>
            </a:r>
          </a:p>
          <a:p>
            <a:endParaRPr lang="en-US" dirty="0"/>
          </a:p>
          <a:p>
            <a:r>
              <a:rPr lang="en-US" dirty="0"/>
              <a:t>And assign it with a larger timestamp.</a:t>
            </a:r>
          </a:p>
          <a:p>
            <a:r>
              <a:rPr lang="en-US" dirty="0"/>
              <a:t>Note that even the speculative load secret instruction is squashed it can still contend with the load y.</a:t>
            </a:r>
          </a:p>
          <a:p>
            <a:r>
              <a:rPr lang="en-US" dirty="0"/>
              <a:t>The reason is that the speculative load’s corresponding memory request already sent into the memory system and cannot be immediately squash.</a:t>
            </a:r>
          </a:p>
          <a:p>
            <a:r>
              <a:rPr lang="en-US" dirty="0"/>
              <a:t>This memory request will use some resources in the memory system for a long time.</a:t>
            </a:r>
          </a:p>
          <a:p>
            <a:r>
              <a:rPr lang="en-US" dirty="0"/>
              <a:t>This will contend with load y because load y also want to use the memory resources.</a:t>
            </a:r>
          </a:p>
          <a:p>
            <a:endParaRPr lang="en-US" dirty="0"/>
          </a:p>
          <a:p>
            <a:r>
              <a:rPr lang="en-US" dirty="0"/>
              <a:t>But this time, the speculative load secret is older.</a:t>
            </a:r>
          </a:p>
          <a:p>
            <a:r>
              <a:rPr lang="en-US" dirty="0"/>
              <a:t>And since </a:t>
            </a:r>
            <a:r>
              <a:rPr lang="en-US" dirty="0" err="1"/>
              <a:t>GhostMinion</a:t>
            </a:r>
            <a:r>
              <a:rPr lang="en-US" dirty="0"/>
              <a:t> will always prioritize older instructions,</a:t>
            </a:r>
          </a:p>
          <a:p>
            <a:endParaRPr lang="en-US" dirty="0"/>
          </a:p>
          <a:p>
            <a:r>
              <a:rPr lang="en-US" dirty="0"/>
              <a:t>the speculative load can interfere the bound-to-commit load.</a:t>
            </a:r>
          </a:p>
          <a:p>
            <a:r>
              <a:rPr lang="en-US" dirty="0"/>
              <a:t>So, the attack works again and bypass the defense.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4FDEA-097D-6142-88C8-D91D0274F2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42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summarize the new attack on </a:t>
            </a:r>
            <a:r>
              <a:rPr lang="en-US" dirty="0" err="1"/>
              <a:t>GhostMinion</a:t>
            </a:r>
            <a:r>
              <a:rPr lang="en-US" dirty="0"/>
              <a:t>.</a:t>
            </a:r>
          </a:p>
          <a:p>
            <a:r>
              <a:rPr lang="en-US" dirty="0"/>
              <a:t>Let’s put the original attack and our new attack side-by-side.</a:t>
            </a:r>
          </a:p>
          <a:p>
            <a:endParaRPr lang="en-US" dirty="0"/>
          </a:p>
          <a:p>
            <a:r>
              <a:rPr lang="en-US" dirty="0"/>
              <a:t>The original attack on the left has a specific pattern that the speculative instruction is younger in the program order.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GhostMinion</a:t>
            </a:r>
            <a:r>
              <a:rPr lang="en-US" dirty="0"/>
              <a:t> actually uses this pattern to defend it with the timestamp scheme by saying that, aha, the older instruction is probably less speculative and should have higher priority.</a:t>
            </a:r>
          </a:p>
          <a:p>
            <a:r>
              <a:rPr lang="en-US" dirty="0"/>
              <a:t>However, when the program changes a little bit in our new attack, </a:t>
            </a:r>
            <a:r>
              <a:rPr lang="en-US" dirty="0" err="1"/>
              <a:t>GhostMinion</a:t>
            </a:r>
            <a:r>
              <a:rPr lang="en-US" dirty="0"/>
              <a:t> didn’t consider this case that two load instructions are on the two sides of the branch</a:t>
            </a:r>
          </a:p>
          <a:p>
            <a:endParaRPr lang="en-US" dirty="0"/>
          </a:p>
          <a:p>
            <a:r>
              <a:rPr lang="en-US" dirty="0"/>
              <a:t>and is not ordered in the sequential execution.</a:t>
            </a:r>
          </a:p>
          <a:p>
            <a:endParaRPr lang="en-US" dirty="0"/>
          </a:p>
          <a:p>
            <a:r>
              <a:rPr lang="en-US" dirty="0"/>
              <a:t>This case study gives us the lesson that manually study the attack pattern can easily be unsound, and we need </a:t>
            </a:r>
            <a:r>
              <a:rPr lang="en-US" dirty="0" err="1"/>
              <a:t>Pensieve</a:t>
            </a:r>
            <a:r>
              <a:rPr lang="en-US" dirty="0"/>
              <a:t>, a trustworthy evaluation tool.</a:t>
            </a:r>
          </a:p>
          <a:p>
            <a:r>
              <a:rPr lang="en-US" dirty="0"/>
              <a:t>Any question about this new attack variant?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FDEA-097D-6142-88C8-D91D0274F2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22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let me show you some performance result, meaning how long it takes for </a:t>
            </a:r>
            <a:r>
              <a:rPr lang="en-US" dirty="0" err="1"/>
              <a:t>Pensieve</a:t>
            </a:r>
            <a:r>
              <a:rPr lang="en-US" dirty="0"/>
              <a:t> to find a counterexample.</a:t>
            </a:r>
          </a:p>
          <a:p>
            <a:r>
              <a:rPr lang="en-US" dirty="0"/>
              <a:t>The setup of the microarchitecture is that we have 5 types of instructions.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have a 4-entry register file, 4-entry data memory, 16-entry instruction memory, and an 8-entry ROB to re-order instructions.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we augment the insecure baseline microarchitecture with </a:t>
            </a:r>
            <a:r>
              <a:rPr lang="en-US" dirty="0" err="1"/>
              <a:t>GhostMinion</a:t>
            </a:r>
            <a:r>
              <a:rPr lang="en-US" dirty="0"/>
              <a:t> defense.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might feel the microarchitecture is too simple, but it is actually enough to find interesting new attacks as we have explained with </a:t>
            </a:r>
            <a:r>
              <a:rPr lang="en-US" dirty="0" err="1"/>
              <a:t>GhostMinion</a:t>
            </a:r>
            <a:r>
              <a:rPr lang="en-US" dirty="0"/>
              <a:t> attack.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is the performance result.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y axis is the checking time in minutes and in log scale.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x axis is the number of simulated cycle during the model checking.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that we are using bounded model checking here, so it only checks a bounded number of cycles.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dot point means there is not counterexample and is secure.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x point means there exists a counterexample.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might already realize that there exists a serious scalability problem that checking time increases exponentially as the number of simulated cycles increases.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to deal with it?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Actually, this is mostly because of the verification tool we are using, which is the bounded model checking.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we can actually combine </a:t>
            </a:r>
            <a:r>
              <a:rPr lang="en-US" dirty="0" err="1"/>
              <a:t>Penseive</a:t>
            </a:r>
            <a:r>
              <a:rPr lang="en-US" dirty="0"/>
              <a:t> with more powerful formal verification backend, to solve the scalability problem.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leave this as a future 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FDEA-097D-6142-88C8-D91D0274F2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1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Actually, yes, programmer definitely should write constant-time program.</a:t>
            </a:r>
          </a:p>
          <a:p>
            <a:r>
              <a:rPr lang="en-US" sz="1200" dirty="0"/>
              <a:t>But when we run these program that supposed to be constant-time from programmers’ perspective.</a:t>
            </a:r>
          </a:p>
          <a:p>
            <a:r>
              <a:rPr lang="en-US" sz="1200" dirty="0"/>
              <a:t>Run them on real hardware, they might not be constant time anymore.</a:t>
            </a:r>
          </a:p>
          <a:p>
            <a:r>
              <a:rPr lang="en-US" sz="1200" dirty="0"/>
              <a:t>Let me show you how this could happen.</a:t>
            </a:r>
          </a:p>
          <a:p>
            <a:endParaRPr lang="en-US" sz="1200" dirty="0"/>
          </a:p>
          <a:p>
            <a:r>
              <a:rPr lang="en-US" sz="1200" dirty="0"/>
              <a:t>Originally, we have this very bad non-constant-time program.</a:t>
            </a:r>
          </a:p>
          <a:p>
            <a:r>
              <a:rPr lang="en-US" sz="1200" dirty="0"/>
              <a:t>They can execute different branches based on the secret and lead to side effects.</a:t>
            </a:r>
          </a:p>
          <a:p>
            <a:r>
              <a:rPr lang="en-US" sz="1200" dirty="0"/>
              <a:t>For example, the RSA algorithm, everyone know it right.</a:t>
            </a:r>
          </a:p>
          <a:p>
            <a:r>
              <a:rPr lang="en-US" sz="1200" dirty="0"/>
              <a:t>People realized the problem.</a:t>
            </a:r>
          </a:p>
          <a:p>
            <a:endParaRPr lang="en-US" sz="1200" dirty="0"/>
          </a:p>
          <a:p>
            <a:r>
              <a:rPr lang="en-US" sz="1200" dirty="0"/>
              <a:t>And now, when people design new algorithms, they introduce some rules like we should never branch on secrets.</a:t>
            </a:r>
          </a:p>
          <a:p>
            <a:r>
              <a:rPr lang="en-US" sz="1200" dirty="0"/>
              <a:t>And change the software design to achieve the constant-time property.</a:t>
            </a:r>
          </a:p>
          <a:p>
            <a:endParaRPr lang="en-US" sz="1200" dirty="0"/>
          </a:p>
          <a:p>
            <a:r>
              <a:rPr lang="en-US" sz="1200" dirty="0"/>
              <a:t>For example, this new program only branches on public value.</a:t>
            </a:r>
          </a:p>
          <a:p>
            <a:r>
              <a:rPr lang="en-US" sz="1200" dirty="0"/>
              <a:t>… And it seems to be constant time.</a:t>
            </a:r>
          </a:p>
          <a:p>
            <a:r>
              <a:rPr lang="en-US" sz="1200" dirty="0"/>
              <a:t>But be careful that this constant time is on a sequential machine that executes the instructions one by one.</a:t>
            </a:r>
          </a:p>
          <a:p>
            <a:r>
              <a:rPr lang="en-US" sz="1200" dirty="0"/>
              <a:t>This sequential machine is basically how programmers view the hardware.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 in reality, there is a mis-match.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hardware can execute instructions speculatively and introduce some new vulnerabilities.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example, when we execute through this for loop in the code block, we will actually execute some extra iterations, like when </a:t>
            </a:r>
            <a:r>
              <a:rPr lang="en-US" dirty="0" err="1"/>
              <a:t>i</a:t>
            </a:r>
            <a:r>
              <a:rPr lang="en-US" dirty="0"/>
              <a:t> equals to 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this will introduce an out-of-bound memory access to the public array.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example, this access to the public array with index n, which can be a secret and leaked through the side channel.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Such instruction sequences that look like constant-time to the programmer, but can still leak secret speculatively are basically </a:t>
            </a:r>
            <a:r>
              <a:rPr lang="en-US" dirty="0" err="1"/>
              <a:t>Spectre</a:t>
            </a:r>
            <a:r>
              <a:rPr lang="en-US" dirty="0"/>
              <a:t> gadgets.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is almost impossible for software designer alone to avoid all possible </a:t>
            </a:r>
            <a:r>
              <a:rPr lang="en-US" dirty="0" err="1"/>
              <a:t>Spectre</a:t>
            </a:r>
            <a:r>
              <a:rPr lang="en-US" dirty="0"/>
              <a:t> gadget in their program.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Because the speculation schemes in hardware can be very complex and people even do not know how </a:t>
            </a:r>
            <a:r>
              <a:rPr lang="en-US" dirty="0" err="1"/>
              <a:t>Spectre</a:t>
            </a:r>
            <a:r>
              <a:rPr lang="en-US" dirty="0"/>
              <a:t> gadget would look like in many cases.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also, the </a:t>
            </a:r>
            <a:r>
              <a:rPr lang="en-US" dirty="0" err="1"/>
              <a:t>spectre</a:t>
            </a:r>
            <a:r>
              <a:rPr lang="en-US" dirty="0"/>
              <a:t> gadget can be different in different hardware.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Thus, it is really hardware designers’ job to make sure that speculation is not a problem and provide a secure hardware for constant-time execution.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yet, this is not an easy task to provide secure hardware.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FDEA-097D-6142-88C8-D91D0274F2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454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OK. Now let me use this final slide to summarize this talk.</a:t>
            </a:r>
          </a:p>
          <a:p>
            <a:r>
              <a:rPr lang="en-US" dirty="0"/>
              <a:t>Originally, we were facing a problem that it is hard to formally evaluate the security of a microarchitecture because we do not have very good microarchitectural models.</a:t>
            </a:r>
          </a:p>
          <a:p>
            <a:endParaRPr lang="en-US" dirty="0"/>
          </a:p>
          <a:p>
            <a:r>
              <a:rPr lang="en-US" dirty="0"/>
              <a:t>But </a:t>
            </a:r>
            <a:r>
              <a:rPr lang="en-US" dirty="0" err="1"/>
              <a:t>Pensieve</a:t>
            </a:r>
            <a:r>
              <a:rPr lang="en-US" dirty="0"/>
              <a:t> </a:t>
            </a:r>
            <a:r>
              <a:rPr lang="en-US" sz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provides a </a:t>
            </a:r>
            <a:r>
              <a:rPr lang="en-US" sz="1200" b="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modeling principle that </a:t>
            </a:r>
            <a:r>
              <a:rPr lang="en-US" sz="1200" b="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aligns</a:t>
            </a:r>
            <a:r>
              <a:rPr lang="en-US" sz="1200" b="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with architecture design flow, and </a:t>
            </a:r>
            <a:r>
              <a:rPr lang="en-US" sz="1200" b="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links</a:t>
            </a:r>
            <a:r>
              <a:rPr lang="en-US" sz="1200" b="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computer architects to </a:t>
            </a:r>
            <a:r>
              <a:rPr lang="en-US" sz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accessible formal-methods tools.</a:t>
            </a:r>
          </a:p>
          <a:p>
            <a:endParaRPr lang="en-US" sz="12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build up this whole evaluation framework and find new attacks on </a:t>
            </a:r>
            <a:r>
              <a:rPr lang="en-US" sz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GhostMinion</a:t>
            </a:r>
            <a:r>
              <a:rPr lang="en-US" sz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endParaRPr lang="en-US" sz="12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Eventually, we hope this framework can help people to design secure hardware and make sure that constant-time program will run in constant time in the hardware.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concludes my talk.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4FDEA-097D-6142-88C8-D91D0274F2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85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During the last few years, hardware design came across this cat-and mouse game that we always fail to provide a secure hardware.</a:t>
            </a:r>
          </a:p>
          <a:p>
            <a:pPr marL="0" indent="0">
              <a:buFontTx/>
              <a:buNone/>
            </a:pPr>
            <a:r>
              <a:rPr lang="en-US" dirty="0"/>
              <a:t>In 2018, we discovered this scary </a:t>
            </a:r>
            <a:r>
              <a:rPr lang="en-US" dirty="0" err="1"/>
              <a:t>Spectre</a:t>
            </a:r>
            <a:r>
              <a:rPr lang="en-US" dirty="0"/>
              <a:t> gadget and wow, all constant programs do not make sense anymore as I explained in the last slide.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And people quicky come up with defenses like </a:t>
            </a:r>
            <a:r>
              <a:rPr lang="en-US" dirty="0" err="1"/>
              <a:t>invisiSpec</a:t>
            </a:r>
            <a:r>
              <a:rPr lang="en-US" dirty="0"/>
              <a:t> and Delay-on-Miss.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But just one year after that, two papers just come up with these new vulnerable gadget called </a:t>
            </a:r>
            <a:r>
              <a:rPr lang="en-US" dirty="0" err="1"/>
              <a:t>Spectre</a:t>
            </a:r>
            <a:r>
              <a:rPr lang="en-US" dirty="0"/>
              <a:t> rewind and Speculative interference that break the defense.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Then, people quickly fix the problem again with a new defense called </a:t>
            </a:r>
            <a:r>
              <a:rPr lang="en-US" dirty="0" err="1"/>
              <a:t>GhostMinion</a:t>
            </a:r>
            <a:r>
              <a:rPr lang="en-US" dirty="0"/>
              <a:t>, which has pretty complicated schemes like evicting in-flight requests, special priorities among requests.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But, at this stage, how do we know this new </a:t>
            </a:r>
            <a:r>
              <a:rPr lang="en-US" dirty="0" err="1"/>
              <a:t>GhostMinion</a:t>
            </a:r>
            <a:r>
              <a:rPr lang="en-US" dirty="0"/>
              <a:t> is secure? Given that the last defenses were broken just in one year.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4FDEA-097D-6142-88C8-D91D0274F2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97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real reason of the short lifetime of defenses is that the community has very weak security evaluation procedure.</a:t>
            </a:r>
          </a:p>
          <a:p>
            <a:r>
              <a:rPr lang="en-US" dirty="0"/>
              <a:t>What people are doing here is basically two steps of evaluation.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Step one, we implemented these defenses in Gem5 simulator.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Run the </a:t>
            </a:r>
            <a:r>
              <a:rPr lang="en-US" dirty="0" err="1"/>
              <a:t>spectre</a:t>
            </a:r>
            <a:r>
              <a:rPr lang="en-US" dirty="0"/>
              <a:t> gadget.</a:t>
            </a:r>
          </a:p>
          <a:p>
            <a:endParaRPr lang="en-US" dirty="0"/>
          </a:p>
          <a:p>
            <a:r>
              <a:rPr lang="en-US" dirty="0"/>
              <a:t>And see nothing bad happens.</a:t>
            </a:r>
          </a:p>
          <a:p>
            <a:endParaRPr lang="en-US" dirty="0"/>
          </a:p>
          <a:p>
            <a:r>
              <a:rPr lang="en-US" dirty="0"/>
              <a:t>Then, people move on to more comprehensive evaluation and want to argue the defense works for all possible </a:t>
            </a:r>
            <a:r>
              <a:rPr lang="en-US" dirty="0" err="1"/>
              <a:t>Spectre</a:t>
            </a:r>
            <a:r>
              <a:rPr lang="en-US" dirty="0"/>
              <a:t> gadgets.</a:t>
            </a:r>
          </a:p>
          <a:p>
            <a:r>
              <a:rPr lang="en-US" dirty="0"/>
              <a:t>How to do that?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Unfortunately, the current state is you ask PhD students to check all the details. Students need to keep all defense details in mind, search for related work, and hope getting a correct answer.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 who knows.</a:t>
            </a:r>
          </a:p>
          <a:p>
            <a:endParaRPr lang="en-US" dirty="0"/>
          </a:p>
          <a:p>
            <a:r>
              <a:rPr lang="en-US" dirty="0"/>
              <a:t>And this is why we want to find a principled</a:t>
            </a:r>
            <a:r>
              <a:rPr lang="en-US" altLang="zh-CN" dirty="0"/>
              <a:t>, trustworthy </a:t>
            </a:r>
            <a:r>
              <a:rPr lang="en-US" dirty="0"/>
              <a:t>security evaluation tool for these </a:t>
            </a:r>
            <a:r>
              <a:rPr lang="en-US" dirty="0" err="1"/>
              <a:t>spectre</a:t>
            </a:r>
            <a:r>
              <a:rPr lang="en-US" dirty="0"/>
              <a:t> defenses.</a:t>
            </a:r>
          </a:p>
          <a:p>
            <a:r>
              <a:rPr lang="en-US" dirty="0"/>
              <a:t>So that we can be confident that when you run a constant program on the hardware, the speculation will not turn it into non-constant execution time.</a:t>
            </a:r>
          </a:p>
          <a:p>
            <a:r>
              <a:rPr lang="en-US" dirty="0"/>
              <a:t>This topic of formal evaluation of </a:t>
            </a:r>
            <a:r>
              <a:rPr lang="en-US" dirty="0" err="1"/>
              <a:t>Spectre</a:t>
            </a:r>
            <a:r>
              <a:rPr lang="en-US" dirty="0"/>
              <a:t> defenses has been very popular in the hardware security community.</a:t>
            </a:r>
          </a:p>
          <a:p>
            <a:r>
              <a:rPr lang="en-US" dirty="0"/>
              <a:t>An important work has been done toward this direction is that we have formalized the security property.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FDEA-097D-6142-88C8-D91D0274F2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6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explain the security property for you.</a:t>
            </a:r>
          </a:p>
          <a:p>
            <a:r>
              <a:rPr lang="en-US" dirty="0"/>
              <a:t>First, I will give you some sense about how the property would look like, then I will go to the final formalization of it.</a:t>
            </a:r>
          </a:p>
          <a:p>
            <a:endParaRPr lang="en-US" dirty="0"/>
          </a:p>
          <a:p>
            <a:r>
              <a:rPr lang="en-US" dirty="0"/>
              <a:t>First, our security definition only consider the constant-time program.</a:t>
            </a:r>
          </a:p>
          <a:p>
            <a:r>
              <a:rPr lang="en-US" dirty="0"/>
              <a:t>Because, if the program is not constant time from the beginning, it could never be secure no matter how we design the hardware.</a:t>
            </a:r>
          </a:p>
          <a:p>
            <a:r>
              <a:rPr lang="en-US" dirty="0"/>
              <a:t>And second, for these constant-time programs, how do we say it is secure or not?</a:t>
            </a:r>
          </a:p>
          <a:p>
            <a:endParaRPr lang="en-US" dirty="0"/>
          </a:p>
          <a:p>
            <a:r>
              <a:rPr lang="en-US" dirty="0"/>
              <a:t>The definition focuses on avoiding the secret having side effect to affect the, …, execution time, for example, or the cache footprint.</a:t>
            </a:r>
          </a:p>
          <a:p>
            <a:endParaRPr lang="en-US" dirty="0"/>
          </a:p>
          <a:p>
            <a:r>
              <a:rPr lang="en-US" dirty="0"/>
              <a:t>We characterize all these side-effects using an observation model, meaning that when we say what we can observe from the hardware, we mean these execution time and cache footprint.</a:t>
            </a:r>
          </a:p>
          <a:p>
            <a:endParaRPr lang="en-US" dirty="0"/>
          </a:p>
          <a:p>
            <a:r>
              <a:rPr lang="en-US" dirty="0"/>
              <a:t>So here is our security property, called speculative non-interference property.</a:t>
            </a:r>
          </a:p>
          <a:p>
            <a:endParaRPr lang="en-US" dirty="0"/>
          </a:p>
          <a:p>
            <a:r>
              <a:rPr lang="en-US" dirty="0"/>
              <a:t>We will evaluate the hardware with any program and any two different secret memory.</a:t>
            </a:r>
          </a:p>
          <a:p>
            <a:endParaRPr lang="en-US" dirty="0"/>
          </a:p>
          <a:p>
            <a:r>
              <a:rPr lang="en-US" dirty="0"/>
              <a:t>First, we say if this program is constant time,</a:t>
            </a:r>
          </a:p>
          <a:p>
            <a:endParaRPr lang="en-US" dirty="0"/>
          </a:p>
          <a:p>
            <a:r>
              <a:rPr lang="en-US" dirty="0"/>
              <a:t>Then, we want to make sure that when we simulate the program under a microarchitectural model, we should observe the same trace independent from the two different secrets.</a:t>
            </a:r>
          </a:p>
          <a:p>
            <a:r>
              <a:rPr lang="en-US" dirty="0"/>
              <a:t>For example, observe the same trace of the commit time of each instruction. </a:t>
            </a:r>
          </a:p>
          <a:p>
            <a:r>
              <a:rPr lang="en-US" dirty="0"/>
              <a:t>This basically means the secret will not interfere the observation.</a:t>
            </a:r>
          </a:p>
          <a:p>
            <a:r>
              <a:rPr lang="en-US" dirty="0"/>
              <a:t>Finally, let us be more concrete about what we mean by saying the program is constant time, this if condition.</a:t>
            </a:r>
          </a:p>
          <a:p>
            <a:endParaRPr lang="en-US" dirty="0"/>
          </a:p>
          <a:p>
            <a:r>
              <a:rPr lang="en-US" dirty="0"/>
              <a:t>We actually mean that in software designers’ mind, they simulate the program under a sequential machine, and say the program is constant if we can observe the same side effects independent from the secret on this sequential machine.</a:t>
            </a:r>
          </a:p>
          <a:p>
            <a:r>
              <a:rPr lang="en-US" dirty="0"/>
              <a:t>So, if you have a final look at the whole property, you can see the difference between this if and then, is only about whether it is sequential simulation or a microarchitectural simulation that includes speculation.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what we want to express from this property is that, with this speculation in the microarchitecture, it will not allow secret to have extra interference on the observation.</a:t>
            </a:r>
          </a:p>
          <a:p>
            <a:r>
              <a:rPr lang="en-US" dirty="0"/>
              <a:t>OK, let me pause a little here and see whether there are any questions about this property.</a:t>
            </a:r>
          </a:p>
          <a:p>
            <a:endParaRPr lang="en-US" dirty="0"/>
          </a:p>
          <a:p>
            <a:r>
              <a:rPr lang="en-US" dirty="0"/>
              <a:t>Now that we have this precise security property, we can start to verify the hardware against it.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4FDEA-097D-6142-88C8-D91D0274F2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58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can actually leverage many existing formal evaluation tools.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They can precisely model a defense and formally prove the security property.</a:t>
            </a:r>
          </a:p>
          <a:p>
            <a:endParaRPr lang="en-US" dirty="0"/>
          </a:p>
          <a:p>
            <a:r>
              <a:rPr lang="en-US" dirty="0"/>
              <a:t>But why computer architects still did not use these tools to evaluate the defenses.</a:t>
            </a:r>
          </a:p>
          <a:p>
            <a:endParaRPr lang="en-US" dirty="0"/>
          </a:p>
          <a:p>
            <a:r>
              <a:rPr lang="en-US" dirty="0"/>
              <a:t>There are many reasons, like the biggest problem we think is that these tools require a lot formal verification expertise, like do some crazy mathematical abstraction, which architects generally do not have.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So, our work tries to </a:t>
            </a:r>
            <a:r>
              <a:rPr lang="en-US" altLang="zh-CN" dirty="0"/>
              <a:t>bridge the gap between defenses and formal evaluation tools.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The high-level idea is that we provide a way for defense designers, for architects to model their defenses and send the model to these tools for security evaluation.</a:t>
            </a:r>
          </a:p>
          <a:p>
            <a:endParaRPr lang="en-US" dirty="0"/>
          </a:p>
          <a:p>
            <a:r>
              <a:rPr lang="en-US" dirty="0"/>
              <a:t>We make our modeling process very available to architects by making it aligns with how architects come up with these defenses.</a:t>
            </a:r>
          </a:p>
          <a:p>
            <a:r>
              <a:rPr lang="en-US" dirty="0"/>
              <a:t>Align with the architectural design flow.</a:t>
            </a:r>
          </a:p>
          <a:p>
            <a:r>
              <a:rPr lang="en-US" dirty="0"/>
              <a:t>To understand our models.</a:t>
            </a:r>
          </a:p>
          <a:p>
            <a:r>
              <a:rPr lang="en-US" dirty="0"/>
              <a:t>Let’s start with this architectural design flow.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4FDEA-097D-6142-88C8-D91D0274F2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674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Basically, the defense design flow is a top-down view of the micro-architecture.</a:t>
            </a:r>
          </a:p>
          <a:p>
            <a:r>
              <a:rPr lang="en-US" dirty="0"/>
              <a:t>You have high-level modules like Fetch, decode, dispatch, memory, and commit.</a:t>
            </a:r>
          </a:p>
          <a:p>
            <a:r>
              <a:rPr lang="en-US" dirty="0"/>
              <a:t>Then, you want to add some defense scheme into it.</a:t>
            </a:r>
          </a:p>
          <a:p>
            <a:endParaRPr lang="en-US" dirty="0"/>
          </a:p>
          <a:p>
            <a:r>
              <a:rPr lang="en-US" dirty="0"/>
              <a:t>You probably will take out a module.</a:t>
            </a:r>
          </a:p>
          <a:p>
            <a:endParaRPr lang="en-US" dirty="0"/>
          </a:p>
          <a:p>
            <a:r>
              <a:rPr lang="en-US" dirty="0"/>
              <a:t>Do some modification, maybe on the timing behavior, like delay speculative requests, to make it secure.</a:t>
            </a:r>
          </a:p>
          <a:p>
            <a:endParaRPr lang="en-US" dirty="0"/>
          </a:p>
          <a:p>
            <a:r>
              <a:rPr lang="en-US" dirty="0"/>
              <a:t>And plug it back with the rest of the system and hope it will work.</a:t>
            </a:r>
          </a:p>
          <a:p>
            <a:endParaRPr lang="en-US" dirty="0"/>
          </a:p>
          <a:p>
            <a:r>
              <a:rPr lang="en-US" dirty="0"/>
              <a:t>Meanwhile, other modules might have been modified by different groups of people for different purposes like performance.</a:t>
            </a:r>
          </a:p>
          <a:p>
            <a:r>
              <a:rPr lang="en-US" dirty="0"/>
              <a:t>For example, there can be a new fetch module with a more precise branch predictor, larger caches, etc.</a:t>
            </a:r>
          </a:p>
          <a:p>
            <a:r>
              <a:rPr lang="en-US" dirty="0"/>
              <a:t>And you hope your defense on the memory module should work on all these different modifications on the rest of the system.</a:t>
            </a:r>
          </a:p>
          <a:p>
            <a:endParaRPr lang="en-US" dirty="0"/>
          </a:p>
          <a:p>
            <a:r>
              <a:rPr lang="en-US" dirty="0"/>
              <a:t>To summarize, this design flow has these three features.</a:t>
            </a:r>
          </a:p>
          <a:p>
            <a:r>
              <a:rPr lang="en-US" dirty="0"/>
              <a:t>First, be modular.</a:t>
            </a:r>
          </a:p>
          <a:p>
            <a:r>
              <a:rPr lang="en-US" dirty="0"/>
              <a:t>Second, the defenses are mostly modifying timing behavior, and thus modules should be precise on describing the timing behaviors, like when a memory request is sent and replied.</a:t>
            </a:r>
          </a:p>
          <a:p>
            <a:r>
              <a:rPr lang="en-US" dirty="0"/>
              <a:t>And finally, each module should be able to represent a space of designs because you want your defense to work with all different, say, branch predictors, caches, etc.</a:t>
            </a:r>
          </a:p>
          <a:p>
            <a:r>
              <a:rPr lang="en-US" dirty="0"/>
              <a:t>These three features actually guide us to design our modeling approach for security evaluation.</a:t>
            </a:r>
          </a:p>
          <a:p>
            <a:r>
              <a:rPr lang="en-US" dirty="0"/>
              <a:t>Let’s take a look on our model.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4FDEA-097D-6142-88C8-D91D0274F2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288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thing we do in our model is to decouple the timing and functionality using the hand-shaking interface.</a:t>
            </a:r>
          </a:p>
          <a:p>
            <a:endParaRPr lang="en-US" dirty="0"/>
          </a:p>
          <a:p>
            <a:r>
              <a:rPr lang="en-US" dirty="0"/>
              <a:t>Let me describe this process with this memory system example.</a:t>
            </a:r>
          </a:p>
          <a:p>
            <a:r>
              <a:rPr lang="en-US" dirty="0"/>
              <a:t>You can imagine in this memory system, there can be multiple level caches, DRAM, Network-on-Chip etc.</a:t>
            </a:r>
          </a:p>
          <a:p>
            <a:r>
              <a:rPr lang="en-US" dirty="0"/>
              <a:t>And we will cover all of these detailed structures after this modeling process.</a:t>
            </a:r>
          </a:p>
          <a:p>
            <a:endParaRPr lang="en-US" dirty="0"/>
          </a:p>
          <a:p>
            <a:r>
              <a:rPr lang="en-US" dirty="0"/>
              <a:t>First, all these possible internal structures achieve one functionality.</a:t>
            </a:r>
          </a:p>
          <a:p>
            <a:r>
              <a:rPr lang="en-US" dirty="0"/>
              <a:t>It takes the address and return the data.</a:t>
            </a:r>
          </a:p>
          <a:p>
            <a:endParaRPr lang="en-US" dirty="0"/>
          </a:p>
          <a:p>
            <a:r>
              <a:rPr lang="en-US" dirty="0"/>
              <a:t>And from the outside of the module, all the different implementation details in the memory system are exposed as different timing behavior.</a:t>
            </a:r>
          </a:p>
          <a:p>
            <a:r>
              <a:rPr lang="en-US" dirty="0"/>
              <a:t>We adopt hand-shaking signals to represent the timing behavior.</a:t>
            </a:r>
          </a:p>
          <a:p>
            <a:r>
              <a:rPr lang="en-US" dirty="0"/>
              <a:t>This is quite standard but still let me quickly go through the hand-shaking signals.</a:t>
            </a:r>
          </a:p>
          <a:p>
            <a:r>
              <a:rPr lang="en-US" dirty="0"/>
              <a:t>Basically, it adds a pair of valid and ready signals </a:t>
            </a:r>
            <a:r>
              <a:rPr lang="en-US" altLang="zh-CN" dirty="0"/>
              <a:t>at both input channel and output channel.</a:t>
            </a:r>
          </a:p>
          <a:p>
            <a:r>
              <a:rPr lang="en-US" altLang="zh-CN" dirty="0"/>
              <a:t>Let’s take the output channel as an example, the output valid signal indicates whether the memory finishes a request and wants to reply the data.</a:t>
            </a:r>
          </a:p>
          <a:p>
            <a:r>
              <a:rPr lang="en-US" altLang="zh-CN" dirty="0"/>
              <a:t>And output ready signal means whether the consumer of the memory, probably the </a:t>
            </a:r>
            <a:r>
              <a:rPr lang="en-US" altLang="zh-CN" dirty="0" err="1"/>
              <a:t>cpu</a:t>
            </a:r>
            <a:r>
              <a:rPr lang="en-US" altLang="zh-CN" dirty="0"/>
              <a:t> side can accept a data, or might have back pressure to the memory.</a:t>
            </a:r>
          </a:p>
          <a:p>
            <a:r>
              <a:rPr lang="en-US" altLang="zh-CN" dirty="0"/>
              <a:t>So, they literately describing the timing behavior between modules.</a:t>
            </a:r>
          </a:p>
          <a:p>
            <a:endParaRPr lang="en-US" altLang="zh-CN" dirty="0"/>
          </a:p>
          <a:p>
            <a:r>
              <a:rPr lang="en-US" altLang="zh-CN" dirty="0"/>
              <a:t>And with these interface, we have already satisfied the first two requirements, modular and precise on timing.</a:t>
            </a:r>
          </a:p>
          <a:p>
            <a:endParaRPr lang="en-US" altLang="zh-CN" dirty="0"/>
          </a:p>
          <a:p>
            <a:r>
              <a:rPr lang="en-US" altLang="zh-CN" dirty="0"/>
              <a:t>But the key of this modeling approach is really how we deal with the third requirement, represent a space of designs.</a:t>
            </a:r>
          </a:p>
          <a:p>
            <a:r>
              <a:rPr lang="en-US" altLang="zh-CN" dirty="0"/>
              <a:t>As I said, the space of the memory systems we are targeting is different cache organization and DRAM technologies.</a:t>
            </a:r>
          </a:p>
          <a:p>
            <a:endParaRPr lang="en-US" altLang="zh-CN" dirty="0"/>
          </a:p>
          <a:p>
            <a:r>
              <a:rPr lang="en-US" altLang="zh-CN" dirty="0"/>
              <a:t>And if</a:t>
            </a:r>
            <a:r>
              <a:rPr lang="zh-CN" altLang="en-US" dirty="0"/>
              <a:t> </a:t>
            </a:r>
            <a:r>
              <a:rPr lang="en-US" altLang="zh-CN" dirty="0"/>
              <a:t>you look at these detailed structures from the outside world, from the module level, they are really different timing behaviors, while achieving a same functionality.</a:t>
            </a:r>
          </a:p>
          <a:p>
            <a:r>
              <a:rPr lang="en-US" altLang="zh-CN" dirty="0"/>
              <a:t>So, what we really want to do is to represent a space of timing behaviors.</a:t>
            </a:r>
          </a:p>
          <a:p>
            <a:endParaRPr lang="en-US" altLang="zh-CN" dirty="0"/>
          </a:p>
          <a:p>
            <a:r>
              <a:rPr lang="en-US" altLang="zh-CN" dirty="0"/>
              <a:t>To achieve this, we first put a concrete functionality submodule to simulate the same functionality.</a:t>
            </a:r>
          </a:p>
          <a:p>
            <a:endParaRPr lang="en-US" altLang="zh-CN" dirty="0"/>
          </a:p>
          <a:p>
            <a:r>
              <a:rPr lang="en-US" altLang="zh-CN" dirty="0"/>
              <a:t>Then, we use a kind of abstract timing submodule with this cloud, which I will explain in next slide, to represent a space of timing behaviors.</a:t>
            </a:r>
          </a:p>
          <a:p>
            <a:r>
              <a:rPr lang="en-US" altLang="zh-CN" dirty="0"/>
              <a:t>And what is this cloud?</a:t>
            </a:r>
          </a:p>
          <a:p>
            <a:r>
              <a:rPr lang="en-US" altLang="zh-CN" dirty="0"/>
              <a:t>It is actually …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4FDEA-097D-6142-88C8-D91D0274F2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365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Uninterpreted function.</a:t>
            </a:r>
          </a:p>
          <a:p>
            <a:r>
              <a:rPr lang="en-US" dirty="0"/>
              <a:t>We use Uninterpreted function to represent a space of timing behavior.</a:t>
            </a:r>
          </a:p>
          <a:p>
            <a:r>
              <a:rPr lang="en-US" dirty="0"/>
              <a:t>Uninterpreted function or UF is basically a primitive from the programming language community.</a:t>
            </a:r>
          </a:p>
          <a:p>
            <a:r>
              <a:rPr lang="en-US" dirty="0"/>
              <a:t>It </a:t>
            </a:r>
            <a:r>
              <a:rPr lang="en-US" altLang="zh-CN" dirty="0"/>
              <a:t>is used to represent a space of functions with the same input/output types.</a:t>
            </a:r>
          </a:p>
          <a:p>
            <a:endParaRPr lang="en-US" altLang="zh-CN" dirty="0"/>
          </a:p>
          <a:p>
            <a:r>
              <a:rPr lang="en-US" dirty="0"/>
              <a:t>For example, this formula defines a UF with two Boolean inputs and one Boolean output.</a:t>
            </a:r>
          </a:p>
          <a:p>
            <a:r>
              <a:rPr lang="en-US" dirty="0"/>
              <a:t>The function body is unspecified, like a cloud.</a:t>
            </a:r>
          </a:p>
          <a:p>
            <a:endParaRPr lang="en-US" dirty="0"/>
          </a:p>
          <a:p>
            <a:r>
              <a:rPr lang="en-US" dirty="0"/>
              <a:t>This UF can be used to represent a space of binary operators like and logic, or logic, etc.</a:t>
            </a:r>
          </a:p>
          <a:p>
            <a:endParaRPr lang="en-US" dirty="0"/>
          </a:p>
          <a:p>
            <a:r>
              <a:rPr lang="en-US" dirty="0"/>
              <a:t>One interesting way to understand how UF can help us is that it helps us state</a:t>
            </a:r>
          </a:p>
          <a:p>
            <a:endParaRPr lang="en-US" dirty="0"/>
          </a:p>
          <a:p>
            <a:r>
              <a:rPr lang="en-US" dirty="0"/>
              <a:t>what affects the output, basically the two inputs affect the output, but not other value.</a:t>
            </a:r>
          </a:p>
          <a:p>
            <a:endParaRPr lang="en-US" dirty="0"/>
          </a:p>
          <a:p>
            <a:r>
              <a:rPr lang="en-US" dirty="0"/>
              <a:t>However, it abstracts away the details on how the input affects the output, meaning the detailed schemes that these cloud uses can be arbitrary, we do not really care.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properties of UF are very nice to help us model a space of timing behaviors.</a:t>
            </a:r>
          </a:p>
          <a:p>
            <a:r>
              <a:rPr lang="en-US" dirty="0"/>
              <a:t>Let me give some concrete examples on this.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4FDEA-097D-6142-88C8-D91D0274F2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28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B0512EA2-30EC-4E42-9D99-67A89FA603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drawing, window&#10;&#10;Description automatically generated">
            <a:extLst>
              <a:ext uri="{FF2B5EF4-FFF2-40B4-BE49-F238E27FC236}">
                <a16:creationId xmlns:a16="http://schemas.microsoft.com/office/drawing/2014/main" id="{ECCD118A-E9F5-6F4A-A174-7D2B08E3B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02" y="6156021"/>
            <a:ext cx="876117" cy="4623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B01EF-219E-1049-9955-98FAC7CCB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398" y="5839346"/>
            <a:ext cx="1193800" cy="8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5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4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2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_no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436000-DE29-E369-1A31-CB164A695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E3DAC7C-4BC8-49AF-550D-81D090A88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9315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no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8" y="5506793"/>
            <a:ext cx="3045063" cy="90507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D436000-DE29-E369-1A31-CB164A695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E3DAC7C-4BC8-49AF-550D-81D090A88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75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B0512EA2-30EC-4E42-9D99-67A89FA603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4105F4-7C2B-7248-BF45-FC4FB625FF16}"/>
              </a:ext>
            </a:extLst>
          </p:cNvPr>
          <p:cNvSpPr/>
          <p:nvPr/>
        </p:nvSpPr>
        <p:spPr>
          <a:xfrm>
            <a:off x="0" y="365126"/>
            <a:ext cx="243840" cy="1026795"/>
          </a:xfrm>
          <a:prstGeom prst="rect">
            <a:avLst/>
          </a:prstGeom>
          <a:solidFill>
            <a:srgbClr val="93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24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2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B0512EA2-30EC-4E42-9D99-67A89FA603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750524-66DC-AD42-91E0-AD54DDD7395E}"/>
              </a:ext>
            </a:extLst>
          </p:cNvPr>
          <p:cNvSpPr/>
          <p:nvPr/>
        </p:nvSpPr>
        <p:spPr>
          <a:xfrm>
            <a:off x="0" y="365126"/>
            <a:ext cx="243840" cy="1026795"/>
          </a:xfrm>
          <a:prstGeom prst="rect">
            <a:avLst/>
          </a:prstGeom>
          <a:solidFill>
            <a:srgbClr val="93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6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CBFA6F-AAB5-764F-BB6C-71DD54B38993}"/>
              </a:ext>
            </a:extLst>
          </p:cNvPr>
          <p:cNvSpPr/>
          <p:nvPr/>
        </p:nvSpPr>
        <p:spPr>
          <a:xfrm>
            <a:off x="0" y="365126"/>
            <a:ext cx="243840" cy="1026795"/>
          </a:xfrm>
          <a:prstGeom prst="rect">
            <a:avLst/>
          </a:prstGeom>
          <a:solidFill>
            <a:srgbClr val="93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9181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B75E8-172D-D441-BAE1-B8510816F575}"/>
              </a:ext>
            </a:extLst>
          </p:cNvPr>
          <p:cNvSpPr/>
          <p:nvPr/>
        </p:nvSpPr>
        <p:spPr>
          <a:xfrm>
            <a:off x="0" y="365126"/>
            <a:ext cx="243840" cy="1026795"/>
          </a:xfrm>
          <a:prstGeom prst="rect">
            <a:avLst/>
          </a:prstGeom>
          <a:solidFill>
            <a:srgbClr val="93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3373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7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5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1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1149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9652" y="6366129"/>
            <a:ext cx="7092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04704" y="6356350"/>
            <a:ext cx="1149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B0512EA2-30EC-4E42-9D99-67A89FA60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hyperlink" Target="https://pixabay.com/en/shield-badge-symbol-label-emblem-308792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s://pixabay.com/en/shield-badge-symbol-label-emblem-308792/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9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C1A27-9657-4E5C-6645-74FB76795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617" y="1152680"/>
            <a:ext cx="9574765" cy="2387600"/>
          </a:xfrm>
        </p:spPr>
        <p:txBody>
          <a:bodyPr anchor="b">
            <a:normAutofit/>
          </a:bodyPr>
          <a:lstStyle/>
          <a:p>
            <a:r>
              <a:rPr lang="en-US" sz="4800" b="1" dirty="0" err="1"/>
              <a:t>Pensieve</a:t>
            </a:r>
            <a:r>
              <a:rPr lang="en-US" sz="4800" b="1" dirty="0"/>
              <a:t>:</a:t>
            </a:r>
            <a:br>
              <a:rPr lang="en-US" sz="4800" b="1" dirty="0"/>
            </a:br>
            <a:r>
              <a:rPr lang="en-US" sz="4800" b="1" dirty="0"/>
              <a:t>Microarchitectural Modeling</a:t>
            </a:r>
            <a:br>
              <a:rPr lang="en-US" sz="4800" b="1" dirty="0"/>
            </a:br>
            <a:r>
              <a:rPr lang="en-US" sz="4800" b="1" dirty="0"/>
              <a:t>for Formal Security 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EC8F8-0805-AA42-097E-F403D12C8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3882"/>
            <a:ext cx="9144000" cy="1567205"/>
          </a:xfrm>
        </p:spPr>
        <p:txBody>
          <a:bodyPr>
            <a:normAutofit/>
          </a:bodyPr>
          <a:lstStyle/>
          <a:p>
            <a:r>
              <a:rPr lang="en-US" b="1" i="0" u="none" strike="noStrike" dirty="0" err="1">
                <a:effectLst/>
              </a:rPr>
              <a:t>Yuheng</a:t>
            </a:r>
            <a:r>
              <a:rPr lang="en-US" b="1" i="0" u="none" strike="noStrike" dirty="0">
                <a:effectLst/>
              </a:rPr>
              <a:t> Yang</a:t>
            </a:r>
            <a:r>
              <a:rPr lang="en-US" b="0" i="0" u="none" strike="noStrike" dirty="0">
                <a:effectLst/>
              </a:rPr>
              <a:t>, Thomas </a:t>
            </a:r>
            <a:r>
              <a:rPr lang="en-US" b="0" i="0" u="none" strike="noStrike" dirty="0" err="1">
                <a:effectLst/>
              </a:rPr>
              <a:t>Bourgeat</a:t>
            </a:r>
            <a:r>
              <a:rPr lang="en-US" b="0" i="0" u="none" strike="noStrike" dirty="0">
                <a:effectLst/>
              </a:rPr>
              <a:t>, Stella Lau, </a:t>
            </a:r>
            <a:r>
              <a:rPr lang="en-US" b="0" i="0" u="none" strike="noStrike" dirty="0" err="1">
                <a:effectLst/>
              </a:rPr>
              <a:t>Mengjia</a:t>
            </a:r>
            <a:r>
              <a:rPr lang="en-US" b="0" i="0" u="none" strike="noStrike" dirty="0">
                <a:effectLst/>
              </a:rPr>
              <a:t> Yan</a:t>
            </a:r>
          </a:p>
          <a:p>
            <a:endParaRPr lang="en-US" dirty="0"/>
          </a:p>
          <a:p>
            <a:r>
              <a:rPr lang="en-US" b="0" i="1" u="none" strike="noStrike" dirty="0">
                <a:effectLst/>
              </a:rPr>
              <a:t>To appear at ISCA’23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6C92248-3B98-7184-50C9-698E317379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52150" y="6421438"/>
            <a:ext cx="133985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0512EA2-30EC-4E42-9D99-67A89FA603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BCD875-294B-7379-3583-DA98A4945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4" y="5982527"/>
            <a:ext cx="1386036" cy="73152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1435489-05BA-FB1C-ABB2-6FCC366E5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65" y="5891087"/>
            <a:ext cx="1437871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845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11B40-384D-F621-B73A-0A88D873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1036287" cy="1325563"/>
          </a:xfrm>
        </p:spPr>
        <p:txBody>
          <a:bodyPr/>
          <a:lstStyle/>
          <a:p>
            <a:r>
              <a:rPr lang="en-US" dirty="0" err="1"/>
              <a:t>Pensieve</a:t>
            </a:r>
            <a:r>
              <a:rPr lang="en-US" dirty="0"/>
              <a:t> Modeling: Using UFs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FE528-9BCC-A101-259B-CCCE46451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749" y="1963046"/>
            <a:ext cx="10265576" cy="22342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Examples:</a:t>
            </a:r>
          </a:p>
          <a:p>
            <a:pPr lvl="1"/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16650D-953E-66E9-47A8-7CEA37453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23EC3-01D5-1AA5-A01A-AA40D2A9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kern="1200">
                <a:solidFill>
                  <a:srgbClr val="E7E6E6">
                    <a:lumMod val="25000"/>
                  </a:srgbClr>
                </a:solidFill>
              </a:rPr>
              <a:pPr/>
              <a:t>10</a:t>
            </a:fld>
            <a:endParaRPr lang="en-US" kern="120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0F466-9AEB-1A6F-60BD-F19058DEE0F2}"/>
              </a:ext>
            </a:extLst>
          </p:cNvPr>
          <p:cNvSpPr txBox="1"/>
          <p:nvPr/>
        </p:nvSpPr>
        <p:spPr>
          <a:xfrm>
            <a:off x="1065916" y="2680244"/>
            <a:ext cx="8664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Multiply_req_latency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UF(</a:t>
            </a:r>
            <a:r>
              <a:rPr lang="en-US" sz="24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historyOf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in_valid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537C4-BDE6-E4F5-3D69-2C3A6B85943F}"/>
              </a:ext>
            </a:extLst>
          </p:cNvPr>
          <p:cNvSpPr txBox="1"/>
          <p:nvPr/>
        </p:nvSpPr>
        <p:spPr>
          <a:xfrm>
            <a:off x="1065916" y="3283760"/>
            <a:ext cx="1106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Multiply_req_latency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UF(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historyOf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in_valid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in_operands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54385E-17C7-C4BD-D7DF-CD9A3F084CDE}"/>
              </a:ext>
            </a:extLst>
          </p:cNvPr>
          <p:cNvSpPr txBox="1"/>
          <p:nvPr/>
        </p:nvSpPr>
        <p:spPr>
          <a:xfrm>
            <a:off x="1435960" y="3887276"/>
            <a:ext cx="9954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Memory_req_latency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UF(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historyOf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in_valid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in_addr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584C14-AB09-99D3-44B5-2FAEAD3FD27D}"/>
              </a:ext>
            </a:extLst>
          </p:cNvPr>
          <p:cNvSpPr txBox="1"/>
          <p:nvPr/>
        </p:nvSpPr>
        <p:spPr>
          <a:xfrm>
            <a:off x="319260" y="4798647"/>
            <a:ext cx="11555227" cy="110799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300" dirty="0" err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Pensieve</a:t>
            </a:r>
            <a:r>
              <a:rPr lang="en-US" sz="33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can use </a:t>
            </a:r>
            <a:r>
              <a:rPr lang="en-US" sz="33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simple</a:t>
            </a:r>
            <a:r>
              <a:rPr lang="en-US" sz="33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models to cover</a:t>
            </a:r>
          </a:p>
          <a:p>
            <a:r>
              <a:rPr lang="en-US" sz="33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space</a:t>
            </a:r>
            <a:r>
              <a:rPr lang="en-US" sz="33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en-US" sz="3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microarchitectures</a:t>
            </a:r>
            <a:r>
              <a:rPr lang="en-US" sz="33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with </a:t>
            </a:r>
            <a:r>
              <a:rPr lang="en-US" sz="33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complex</a:t>
            </a:r>
            <a:r>
              <a:rPr lang="en-US" sz="33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timing behaviors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22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322C478-1D15-FEF0-FA0A-86FCCE3C4EFA}"/>
              </a:ext>
            </a:extLst>
          </p:cNvPr>
          <p:cNvSpPr/>
          <p:nvPr/>
        </p:nvSpPr>
        <p:spPr>
          <a:xfrm>
            <a:off x="3307495" y="3264422"/>
            <a:ext cx="3938576" cy="227876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1DCD6-8E8A-5151-F231-9E2F0788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Pensieve</a:t>
            </a:r>
            <a:r>
              <a:rPr lang="en-US" dirty="0">
                <a:cs typeface="Calibri Light"/>
              </a:rPr>
              <a:t> Modeling</a:t>
            </a:r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A4FD9F7-464F-E7F1-8893-EEED72F2C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62" y="1435586"/>
            <a:ext cx="11104475" cy="14782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1D1C1D"/>
                </a:solidFill>
              </a:rPr>
              <a:t>Decouple timing and functionality using the hand-shaking interface</a:t>
            </a:r>
          </a:p>
          <a:p>
            <a:r>
              <a:rPr lang="en-US" dirty="0"/>
              <a:t>Represent a space of timing behavior with uninterpreted functions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87BA89-3573-C616-C847-FB536BF4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D6638-DA88-04E4-683E-1349B56C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kern="1200">
                <a:solidFill>
                  <a:srgbClr val="E7E6E6">
                    <a:lumMod val="25000"/>
                  </a:srgbClr>
                </a:solidFill>
              </a:rPr>
              <a:pPr/>
              <a:t>11</a:t>
            </a:fld>
            <a:endParaRPr lang="en-US" kern="1200">
              <a:solidFill>
                <a:srgbClr val="E7E6E6">
                  <a:lumMod val="25000"/>
                </a:srgbClr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B2EB71-5B08-6500-D586-5B2E3DC89352}"/>
              </a:ext>
            </a:extLst>
          </p:cNvPr>
          <p:cNvCxnSpPr>
            <a:cxnSpLocks/>
          </p:cNvCxnSpPr>
          <p:nvPr/>
        </p:nvCxnSpPr>
        <p:spPr>
          <a:xfrm>
            <a:off x="2225376" y="3668554"/>
            <a:ext cx="3232858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4133C8-31DB-ACF5-7308-6D445E9AACBC}"/>
              </a:ext>
            </a:extLst>
          </p:cNvPr>
          <p:cNvCxnSpPr>
            <a:cxnSpLocks/>
          </p:cNvCxnSpPr>
          <p:nvPr/>
        </p:nvCxnSpPr>
        <p:spPr>
          <a:xfrm flipH="1">
            <a:off x="2225376" y="3844839"/>
            <a:ext cx="3232858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8BA8577-97C6-C2BE-880E-EDAA7F481943}"/>
              </a:ext>
            </a:extLst>
          </p:cNvPr>
          <p:cNvSpPr/>
          <p:nvPr/>
        </p:nvSpPr>
        <p:spPr>
          <a:xfrm>
            <a:off x="3605335" y="4026310"/>
            <a:ext cx="894902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Func</a:t>
            </a:r>
            <a:endParaRPr lang="en-US" sz="24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46F59C5-283C-302C-565C-22CAA4653372}"/>
              </a:ext>
            </a:extLst>
          </p:cNvPr>
          <p:cNvCxnSpPr>
            <a:cxnSpLocks/>
          </p:cNvCxnSpPr>
          <p:nvPr/>
        </p:nvCxnSpPr>
        <p:spPr>
          <a:xfrm>
            <a:off x="6809514" y="4699640"/>
            <a:ext cx="1575362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3FA92E9-E136-0A37-21FF-B07F41F4B79E}"/>
              </a:ext>
            </a:extLst>
          </p:cNvPr>
          <p:cNvGrpSpPr/>
          <p:nvPr/>
        </p:nvGrpSpPr>
        <p:grpSpPr>
          <a:xfrm>
            <a:off x="2490081" y="4312433"/>
            <a:ext cx="5750783" cy="444256"/>
            <a:chOff x="3098759" y="4375740"/>
            <a:chExt cx="5750783" cy="44425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DC7FE2-BA22-BC45-CCF4-20CA152F5C38}"/>
                </a:ext>
              </a:extLst>
            </p:cNvPr>
            <p:cNvSpPr txBox="1"/>
            <p:nvPr/>
          </p:nvSpPr>
          <p:spPr>
            <a:xfrm>
              <a:off x="3098759" y="4419886"/>
              <a:ext cx="7120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addr</a:t>
              </a:r>
              <a:endParaRPr 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CCD256-8FAF-0D01-A25A-1D9FE1303CC4}"/>
                </a:ext>
              </a:extLst>
            </p:cNvPr>
            <p:cNvSpPr txBox="1"/>
            <p:nvPr/>
          </p:nvSpPr>
          <p:spPr>
            <a:xfrm>
              <a:off x="7783224" y="4375740"/>
              <a:ext cx="1066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M[</a:t>
              </a:r>
              <a:r>
                <a:rPr lang="en-US" sz="2000" dirty="0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addr</a:t>
              </a:r>
              <a:r>
                <a:rPr lang="en-US" sz="2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]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7F7A3B4-2662-DE08-C7F5-19C2D685927C}"/>
              </a:ext>
            </a:extLst>
          </p:cNvPr>
          <p:cNvSpPr txBox="1"/>
          <p:nvPr/>
        </p:nvSpPr>
        <p:spPr>
          <a:xfrm>
            <a:off x="4169332" y="5110959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 System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7815F9-D79F-0959-DFB4-0E08F0C35FD3}"/>
              </a:ext>
            </a:extLst>
          </p:cNvPr>
          <p:cNvCxnSpPr>
            <a:cxnSpLocks/>
          </p:cNvCxnSpPr>
          <p:nvPr/>
        </p:nvCxnSpPr>
        <p:spPr>
          <a:xfrm flipH="1">
            <a:off x="6813806" y="3844839"/>
            <a:ext cx="1571071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9D1865-6ABA-FDD2-C651-9B652EAC80B5}"/>
              </a:ext>
            </a:extLst>
          </p:cNvPr>
          <p:cNvGrpSpPr/>
          <p:nvPr/>
        </p:nvGrpSpPr>
        <p:grpSpPr>
          <a:xfrm>
            <a:off x="2276176" y="3341436"/>
            <a:ext cx="6215872" cy="838859"/>
            <a:chOff x="2884854" y="3404743"/>
            <a:chExt cx="6215872" cy="83885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DE2D4F-3246-3D58-CF4E-CFFADA3C12BC}"/>
                </a:ext>
              </a:extLst>
            </p:cNvPr>
            <p:cNvSpPr txBox="1"/>
            <p:nvPr/>
          </p:nvSpPr>
          <p:spPr>
            <a:xfrm>
              <a:off x="2932139" y="3404743"/>
              <a:ext cx="1047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in_valid</a:t>
              </a:r>
              <a:endParaRPr lang="en-US" sz="200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5A4800-2C21-D5A8-CDE2-F35ADAF8CE39}"/>
                </a:ext>
              </a:extLst>
            </p:cNvPr>
            <p:cNvSpPr txBox="1"/>
            <p:nvPr/>
          </p:nvSpPr>
          <p:spPr>
            <a:xfrm>
              <a:off x="2884854" y="3843492"/>
              <a:ext cx="1149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in_ready</a:t>
              </a:r>
              <a:endParaRPr 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62D325-5889-64CE-7266-E03B3CEC9441}"/>
                </a:ext>
              </a:extLst>
            </p:cNvPr>
            <p:cNvSpPr txBox="1"/>
            <p:nvPr/>
          </p:nvSpPr>
          <p:spPr>
            <a:xfrm>
              <a:off x="7789692" y="3404743"/>
              <a:ext cx="1217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out_valid</a:t>
              </a:r>
              <a:endParaRPr 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339AD6-80C0-A175-C178-D920E7F5D8C9}"/>
                </a:ext>
              </a:extLst>
            </p:cNvPr>
            <p:cNvSpPr txBox="1"/>
            <p:nvPr/>
          </p:nvSpPr>
          <p:spPr>
            <a:xfrm>
              <a:off x="7780941" y="3843492"/>
              <a:ext cx="13197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out_ready</a:t>
              </a:r>
              <a:endParaRPr 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247A13-1EB8-4497-7735-B01472C1D7F0}"/>
              </a:ext>
            </a:extLst>
          </p:cNvPr>
          <p:cNvCxnSpPr>
            <a:cxnSpLocks/>
          </p:cNvCxnSpPr>
          <p:nvPr/>
        </p:nvCxnSpPr>
        <p:spPr>
          <a:xfrm>
            <a:off x="2225376" y="3668554"/>
            <a:ext cx="1404058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378B19D-6BC1-C83F-2BAD-C7FFE58D10C3}"/>
              </a:ext>
            </a:extLst>
          </p:cNvPr>
          <p:cNvCxnSpPr>
            <a:cxnSpLocks/>
          </p:cNvCxnSpPr>
          <p:nvPr/>
        </p:nvCxnSpPr>
        <p:spPr>
          <a:xfrm>
            <a:off x="2225376" y="3844839"/>
            <a:ext cx="1404058" cy="0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08DF2B2-185C-A7CE-F11D-48AA5A9B50C1}"/>
              </a:ext>
            </a:extLst>
          </p:cNvPr>
          <p:cNvCxnSpPr>
            <a:cxnSpLocks/>
          </p:cNvCxnSpPr>
          <p:nvPr/>
        </p:nvCxnSpPr>
        <p:spPr>
          <a:xfrm>
            <a:off x="2276177" y="4691548"/>
            <a:ext cx="1329159" cy="8092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752BA8-692A-E308-FC2C-C84C6161F433}"/>
              </a:ext>
            </a:extLst>
          </p:cNvPr>
          <p:cNvGrpSpPr/>
          <p:nvPr/>
        </p:nvGrpSpPr>
        <p:grpSpPr>
          <a:xfrm>
            <a:off x="4451928" y="4308777"/>
            <a:ext cx="3946086" cy="400110"/>
            <a:chOff x="5060605" y="4372084"/>
            <a:chExt cx="3946086" cy="4001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7C8C25-9366-3194-C09D-7FBD2C23D2FD}"/>
                </a:ext>
              </a:extLst>
            </p:cNvPr>
            <p:cNvSpPr txBox="1"/>
            <p:nvPr/>
          </p:nvSpPr>
          <p:spPr>
            <a:xfrm>
              <a:off x="5060605" y="4372084"/>
              <a:ext cx="11917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M[</a:t>
              </a:r>
              <a:r>
                <a:rPr lang="en-US" sz="2000" dirty="0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addr</a:t>
              </a:r>
              <a:r>
                <a:rPr lang="en-US" sz="2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]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A588BEB-896D-2A0F-A617-E114465DA4D9}"/>
                </a:ext>
              </a:extLst>
            </p:cNvPr>
            <p:cNvCxnSpPr>
              <a:cxnSpLocks/>
            </p:cNvCxnSpPr>
            <p:nvPr/>
          </p:nvCxnSpPr>
          <p:spPr>
            <a:xfrm>
              <a:off x="5108915" y="4762948"/>
              <a:ext cx="3897776" cy="9246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8617061-D4D6-E728-318A-60927C779667}"/>
              </a:ext>
            </a:extLst>
          </p:cNvPr>
          <p:cNvSpPr/>
          <p:nvPr/>
        </p:nvSpPr>
        <p:spPr>
          <a:xfrm>
            <a:off x="5458234" y="3468845"/>
            <a:ext cx="1340348" cy="16305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4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Time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3B83107-4371-8785-43DA-A5399D656F48}"/>
              </a:ext>
            </a:extLst>
          </p:cNvPr>
          <p:cNvGrpSpPr/>
          <p:nvPr/>
        </p:nvGrpSpPr>
        <p:grpSpPr>
          <a:xfrm>
            <a:off x="9077153" y="4804732"/>
            <a:ext cx="2571084" cy="369332"/>
            <a:chOff x="9100726" y="5382900"/>
            <a:chExt cx="2571084" cy="36933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7CE5959-9FC1-96A3-8CB7-44E69A47ADDB}"/>
                </a:ext>
              </a:extLst>
            </p:cNvPr>
            <p:cNvCxnSpPr>
              <a:cxnSpLocks/>
            </p:cNvCxnSpPr>
            <p:nvPr/>
          </p:nvCxnSpPr>
          <p:spPr>
            <a:xfrm>
              <a:off x="9100726" y="5525094"/>
              <a:ext cx="595863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59B97E-D778-3FF5-F11D-79A8A9F9963E}"/>
                </a:ext>
              </a:extLst>
            </p:cNvPr>
            <p:cNvSpPr txBox="1"/>
            <p:nvPr/>
          </p:nvSpPr>
          <p:spPr>
            <a:xfrm>
              <a:off x="9696589" y="5382900"/>
              <a:ext cx="1975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functional signals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6FE7DCD-9BE0-5201-4EAE-2DD8BEDE0B06}"/>
              </a:ext>
            </a:extLst>
          </p:cNvPr>
          <p:cNvGrpSpPr/>
          <p:nvPr/>
        </p:nvGrpSpPr>
        <p:grpSpPr>
          <a:xfrm>
            <a:off x="9074871" y="4422740"/>
            <a:ext cx="2195981" cy="369332"/>
            <a:chOff x="9100726" y="5776879"/>
            <a:chExt cx="2195981" cy="36933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44C557C-2CB8-00D6-529E-F3BC55C85FFA}"/>
                </a:ext>
              </a:extLst>
            </p:cNvPr>
            <p:cNvCxnSpPr>
              <a:cxnSpLocks/>
            </p:cNvCxnSpPr>
            <p:nvPr/>
          </p:nvCxnSpPr>
          <p:spPr>
            <a:xfrm>
              <a:off x="9100726" y="5943721"/>
              <a:ext cx="595863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147EED-E0F6-8F77-D442-B17B38A217F9}"/>
                </a:ext>
              </a:extLst>
            </p:cNvPr>
            <p:cNvSpPr txBox="1"/>
            <p:nvPr/>
          </p:nvSpPr>
          <p:spPr>
            <a:xfrm>
              <a:off x="9696589" y="5776879"/>
              <a:ext cx="1600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timing signals</a:t>
              </a:r>
            </a:p>
          </p:txBody>
        </p:sp>
      </p:grpSp>
      <p:sp>
        <p:nvSpPr>
          <p:cNvPr id="9" name="Cloud 8">
            <a:extLst>
              <a:ext uri="{FF2B5EF4-FFF2-40B4-BE49-F238E27FC236}">
                <a16:creationId xmlns:a16="http://schemas.microsoft.com/office/drawing/2014/main" id="{518B31CC-15ED-2D0A-DF04-C370F79CACF7}"/>
              </a:ext>
            </a:extLst>
          </p:cNvPr>
          <p:cNvSpPr/>
          <p:nvPr/>
        </p:nvSpPr>
        <p:spPr>
          <a:xfrm>
            <a:off x="5532545" y="3504646"/>
            <a:ext cx="1191726" cy="774689"/>
          </a:xfrm>
          <a:prstGeom prst="cloud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UF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5B612F7-62AB-C149-6688-AFC737F31B48}"/>
              </a:ext>
            </a:extLst>
          </p:cNvPr>
          <p:cNvCxnSpPr>
            <a:cxnSpLocks/>
          </p:cNvCxnSpPr>
          <p:nvPr/>
        </p:nvCxnSpPr>
        <p:spPr>
          <a:xfrm>
            <a:off x="6598202" y="3670849"/>
            <a:ext cx="1786675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07999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FC8A5293-3ED2-C537-D9FF-9602DDA6B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8" y="365126"/>
            <a:ext cx="11550316" cy="1325563"/>
          </a:xfrm>
        </p:spPr>
        <p:txBody>
          <a:bodyPr/>
          <a:lstStyle/>
          <a:p>
            <a:r>
              <a:rPr lang="en-US" dirty="0" err="1"/>
              <a:t>Pensieve</a:t>
            </a:r>
            <a:r>
              <a:rPr lang="en-US" dirty="0"/>
              <a:t> Security Evaluation Framework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BEF8895-102B-4540-F9EE-475BA2E2B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3C5BF-BB83-FDAD-195D-D5804C87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kern="1200">
                <a:solidFill>
                  <a:srgbClr val="E7E6E6">
                    <a:lumMod val="25000"/>
                  </a:srgbClr>
                </a:solidFill>
              </a:rPr>
              <a:pPr/>
              <a:t>12</a:t>
            </a:fld>
            <a:endParaRPr lang="en-US" kern="120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993120-75CB-CC5C-B5AF-D0352F660927}"/>
              </a:ext>
            </a:extLst>
          </p:cNvPr>
          <p:cNvSpPr/>
          <p:nvPr/>
        </p:nvSpPr>
        <p:spPr>
          <a:xfrm>
            <a:off x="5072002" y="3208469"/>
            <a:ext cx="1753758" cy="115171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</a:t>
            </a:r>
          </a:p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Checker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AEEE1079-63B9-82DC-5577-869EEAE4AF3C}"/>
              </a:ext>
            </a:extLst>
          </p:cNvPr>
          <p:cNvSpPr/>
          <p:nvPr/>
        </p:nvSpPr>
        <p:spPr>
          <a:xfrm rot="5400000">
            <a:off x="5646196" y="2568823"/>
            <a:ext cx="605368" cy="467527"/>
          </a:xfrm>
          <a:prstGeom prst="rightArrow">
            <a:avLst>
              <a:gd name="adj1" fmla="val 34166"/>
              <a:gd name="adj2" fmla="val 50000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34C14797-A8AF-AD2D-DE9B-0C857C56A6D9}"/>
              </a:ext>
            </a:extLst>
          </p:cNvPr>
          <p:cNvSpPr/>
          <p:nvPr/>
        </p:nvSpPr>
        <p:spPr>
          <a:xfrm>
            <a:off x="4259621" y="3570902"/>
            <a:ext cx="605368" cy="467527"/>
          </a:xfrm>
          <a:prstGeom prst="rightArrow">
            <a:avLst>
              <a:gd name="adj1" fmla="val 34166"/>
              <a:gd name="adj2" fmla="val 50000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7E8EA7AE-CEFE-DD51-EA55-44A4A7553DC7}"/>
              </a:ext>
            </a:extLst>
          </p:cNvPr>
          <p:cNvSpPr/>
          <p:nvPr/>
        </p:nvSpPr>
        <p:spPr>
          <a:xfrm>
            <a:off x="7032773" y="3550562"/>
            <a:ext cx="605368" cy="467527"/>
          </a:xfrm>
          <a:prstGeom prst="rightArrow">
            <a:avLst>
              <a:gd name="adj1" fmla="val 34166"/>
              <a:gd name="adj2" fmla="val 50000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C11210-3E96-F1CE-36AF-8161C9D95572}"/>
              </a:ext>
            </a:extLst>
          </p:cNvPr>
          <p:cNvSpPr txBox="1"/>
          <p:nvPr/>
        </p:nvSpPr>
        <p:spPr>
          <a:xfrm>
            <a:off x="7706698" y="3281363"/>
            <a:ext cx="33380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FAIL: Attack Program</a:t>
            </a:r>
          </a:p>
          <a:p>
            <a:endParaRPr lang="en-US" sz="2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000" dirty="0">
                <a:solidFill>
                  <a:srgbClr val="70AD47">
                    <a:lumMod val="75000"/>
                  </a:srgb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PASS: Security for k Cycles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27DFA7B-8A5C-43E5-9A78-46737E2C3171}"/>
              </a:ext>
            </a:extLst>
          </p:cNvPr>
          <p:cNvSpPr/>
          <p:nvPr/>
        </p:nvSpPr>
        <p:spPr>
          <a:xfrm>
            <a:off x="1714178" y="3105269"/>
            <a:ext cx="2338431" cy="136785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Micro-Arch Model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461182-0DE4-D408-8760-E6446DD1F702}"/>
              </a:ext>
            </a:extLst>
          </p:cNvPr>
          <p:cNvGrpSpPr/>
          <p:nvPr/>
        </p:nvGrpSpPr>
        <p:grpSpPr>
          <a:xfrm>
            <a:off x="4831354" y="1690689"/>
            <a:ext cx="2368275" cy="705523"/>
            <a:chOff x="5859236" y="1541107"/>
            <a:chExt cx="2368275" cy="705523"/>
          </a:xfrm>
        </p:grpSpPr>
        <p:sp>
          <p:nvSpPr>
            <p:cNvPr id="6" name="Folded Corner 5">
              <a:extLst>
                <a:ext uri="{FF2B5EF4-FFF2-40B4-BE49-F238E27FC236}">
                  <a16:creationId xmlns:a16="http://schemas.microsoft.com/office/drawing/2014/main" id="{B4D17FFF-3105-3808-56B0-9BBAC5CEFC3B}"/>
                </a:ext>
              </a:extLst>
            </p:cNvPr>
            <p:cNvSpPr/>
            <p:nvPr/>
          </p:nvSpPr>
          <p:spPr>
            <a:xfrm flipV="1">
              <a:off x="5859236" y="1541107"/>
              <a:ext cx="2368275" cy="705523"/>
            </a:xfrm>
            <a:prstGeom prst="foldedCorner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ysClr val="windowText" lastClr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C609E8-3A07-6330-948D-614B545900B3}"/>
                </a:ext>
              </a:extLst>
            </p:cNvPr>
            <p:cNvSpPr txBox="1"/>
            <p:nvPr/>
          </p:nvSpPr>
          <p:spPr>
            <a:xfrm>
              <a:off x="5934215" y="1748304"/>
              <a:ext cx="21693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Security Property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39DCBE-61E6-267D-BD81-D2AB2C61D0EE}"/>
              </a:ext>
            </a:extLst>
          </p:cNvPr>
          <p:cNvSpPr txBox="1"/>
          <p:nvPr/>
        </p:nvSpPr>
        <p:spPr>
          <a:xfrm>
            <a:off x="7199629" y="1936198"/>
            <a:ext cx="3652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(Speculative Non-interference)</a:t>
            </a:r>
          </a:p>
        </p:txBody>
      </p:sp>
      <p:pic>
        <p:nvPicPr>
          <p:cNvPr id="1026" name="Picture 2" descr="On Button Cartoon - Free image on Pixabay">
            <a:extLst>
              <a:ext uri="{FF2B5EF4-FFF2-40B4-BE49-F238E27FC236}">
                <a16:creationId xmlns:a16="http://schemas.microsoft.com/office/drawing/2014/main" id="{BBC17B0C-3756-EA98-835C-031605CA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5846" y="4025416"/>
            <a:ext cx="1240419" cy="148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3BD3CE-25DB-E43E-8842-98B499258E24}"/>
              </a:ext>
            </a:extLst>
          </p:cNvPr>
          <p:cNvSpPr/>
          <p:nvPr/>
        </p:nvSpPr>
        <p:spPr>
          <a:xfrm>
            <a:off x="744085" y="5270845"/>
            <a:ext cx="10703831" cy="1254914"/>
          </a:xfrm>
          <a:prstGeom prst="rect">
            <a:avLst/>
          </a:prstGeom>
          <a:noFill/>
          <a:ln w="3810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800" dirty="0" err="1">
                <a:solidFill>
                  <a:sysClr val="windowText" lastClr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Pensieve</a:t>
            </a:r>
            <a:r>
              <a:rPr lang="en-US" sz="2800" dirty="0">
                <a:solidFill>
                  <a:sysClr val="windowText" lastClr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finds </a:t>
            </a:r>
            <a:r>
              <a:rPr lang="en-US" sz="2800" b="1" dirty="0">
                <a:solidFill>
                  <a:sysClr val="windowText" lastClr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unknown</a:t>
            </a:r>
            <a:r>
              <a:rPr lang="en-US" sz="2800" dirty="0">
                <a:solidFill>
                  <a:sysClr val="windowText" lastClr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security vulnerabilities in the latest speculative execution defense, i.e., </a:t>
            </a:r>
            <a:r>
              <a:rPr lang="en-US" sz="2800" dirty="0" err="1">
                <a:solidFill>
                  <a:sysClr val="windowText" lastClr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GhostMinion</a:t>
            </a:r>
            <a:r>
              <a:rPr lang="en-US" sz="2800" dirty="0">
                <a:solidFill>
                  <a:sysClr val="windowText" lastClr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>
                <a:solidFill>
                  <a:sysClr val="windowText" lastClr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[2021]</a:t>
            </a:r>
            <a:endParaRPr lang="en-US" sz="2800" dirty="0">
              <a:solidFill>
                <a:sysClr val="windowText" lastClr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7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3" grpId="0"/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706F-676C-8CEB-F15E-4A29A4FC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135"/>
            <a:ext cx="10515600" cy="1325563"/>
          </a:xfrm>
        </p:spPr>
        <p:txBody>
          <a:bodyPr/>
          <a:lstStyle/>
          <a:p>
            <a:r>
              <a:rPr lang="en-US" err="1"/>
              <a:t>GhostMinion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4A113-C750-5F7B-E07F-787132F4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356" y="1781178"/>
            <a:ext cx="4962236" cy="63095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#1: Invisible Speculation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967176-05F6-E4A3-06D6-00F732ED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B4971-332B-3267-EC49-2BC65E09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kern="1200">
                <a:solidFill>
                  <a:srgbClr val="E7E6E6">
                    <a:lumMod val="25000"/>
                  </a:srgbClr>
                </a:solidFill>
              </a:rPr>
              <a:pPr/>
              <a:t>13</a:t>
            </a:fld>
            <a:endParaRPr lang="en-US" kern="1200">
              <a:solidFill>
                <a:srgbClr val="E7E6E6">
                  <a:lumMod val="25000"/>
                </a:srgb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6285A9E-FFD0-49E3-C4CF-F5D2345CEF05}"/>
              </a:ext>
            </a:extLst>
          </p:cNvPr>
          <p:cNvGrpSpPr/>
          <p:nvPr/>
        </p:nvGrpSpPr>
        <p:grpSpPr>
          <a:xfrm>
            <a:off x="4554915" y="4301346"/>
            <a:ext cx="365760" cy="731520"/>
            <a:chOff x="1801141" y="3643760"/>
            <a:chExt cx="365760" cy="731520"/>
          </a:xfrm>
          <a:solidFill>
            <a:srgbClr val="C00000"/>
          </a:solidFill>
        </p:grpSpPr>
        <p:pic>
          <p:nvPicPr>
            <p:cNvPr id="10" name="Graphic 9" descr="Shoe footprints with solid fill">
              <a:extLst>
                <a:ext uri="{FF2B5EF4-FFF2-40B4-BE49-F238E27FC236}">
                  <a16:creationId xmlns:a16="http://schemas.microsoft.com/office/drawing/2014/main" id="{08C16D40-72A5-63FF-C16F-EB8643DE1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1801141" y="3643760"/>
              <a:ext cx="365760" cy="365760"/>
            </a:xfrm>
            <a:prstGeom prst="rect">
              <a:avLst/>
            </a:prstGeom>
          </p:spPr>
        </p:pic>
        <p:pic>
          <p:nvPicPr>
            <p:cNvPr id="11" name="Graphic 10" descr="Shoe footprints with solid fill">
              <a:extLst>
                <a:ext uri="{FF2B5EF4-FFF2-40B4-BE49-F238E27FC236}">
                  <a16:creationId xmlns:a16="http://schemas.microsoft.com/office/drawing/2014/main" id="{090FB627-3916-35C3-1DFB-F50CC1DA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1801141" y="4009520"/>
              <a:ext cx="365760" cy="36576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2BAF0AF-CB39-3EE4-BA86-85D9F6FB72AF}"/>
              </a:ext>
            </a:extLst>
          </p:cNvPr>
          <p:cNvGrpSpPr/>
          <p:nvPr/>
        </p:nvGrpSpPr>
        <p:grpSpPr>
          <a:xfrm>
            <a:off x="4920675" y="5378622"/>
            <a:ext cx="731520" cy="365760"/>
            <a:chOff x="2166901" y="5285603"/>
            <a:chExt cx="731520" cy="365760"/>
          </a:xfrm>
          <a:solidFill>
            <a:srgbClr val="C00000"/>
          </a:solidFill>
        </p:grpSpPr>
        <p:pic>
          <p:nvPicPr>
            <p:cNvPr id="12" name="Graphic 11" descr="Shoe footprints with solid fill">
              <a:extLst>
                <a:ext uri="{FF2B5EF4-FFF2-40B4-BE49-F238E27FC236}">
                  <a16:creationId xmlns:a16="http://schemas.microsoft.com/office/drawing/2014/main" id="{DD26E2E6-FE3A-3575-A1C5-3139720CE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2166901" y="5285603"/>
              <a:ext cx="365760" cy="365760"/>
            </a:xfrm>
            <a:prstGeom prst="rect">
              <a:avLst/>
            </a:prstGeom>
          </p:spPr>
        </p:pic>
        <p:pic>
          <p:nvPicPr>
            <p:cNvPr id="13" name="Graphic 12" descr="Shoe footprints with solid fill">
              <a:extLst>
                <a:ext uri="{FF2B5EF4-FFF2-40B4-BE49-F238E27FC236}">
                  <a16:creationId xmlns:a16="http://schemas.microsoft.com/office/drawing/2014/main" id="{CF28CD72-09B2-D2D8-9953-6C69CCB85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2532661" y="5285603"/>
              <a:ext cx="365760" cy="36576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B266F2A-2843-4647-A9EB-FAF05B301BF6}"/>
              </a:ext>
            </a:extLst>
          </p:cNvPr>
          <p:cNvGrpSpPr/>
          <p:nvPr/>
        </p:nvGrpSpPr>
        <p:grpSpPr>
          <a:xfrm>
            <a:off x="3690012" y="2902720"/>
            <a:ext cx="3291840" cy="3584147"/>
            <a:chOff x="936238" y="2245133"/>
            <a:chExt cx="3291840" cy="358414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5CCBB01-A103-2331-9172-F69239BC0BDB}"/>
                </a:ext>
              </a:extLst>
            </p:cNvPr>
            <p:cNvSpPr/>
            <p:nvPr/>
          </p:nvSpPr>
          <p:spPr>
            <a:xfrm>
              <a:off x="1412111" y="2779822"/>
              <a:ext cx="2322653" cy="76909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Core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FA5DE2-A83A-70FF-CC14-2EC031CAD835}"/>
                </a:ext>
              </a:extLst>
            </p:cNvPr>
            <p:cNvSpPr/>
            <p:nvPr/>
          </p:nvSpPr>
          <p:spPr>
            <a:xfrm>
              <a:off x="1652231" y="3694222"/>
              <a:ext cx="1828800" cy="54864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L1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BD3DBA-3FDE-6E0D-9F25-B3A918145AA4}"/>
                </a:ext>
              </a:extLst>
            </p:cNvPr>
            <p:cNvSpPr/>
            <p:nvPr/>
          </p:nvSpPr>
          <p:spPr>
            <a:xfrm>
              <a:off x="936238" y="4485112"/>
              <a:ext cx="3291840" cy="134416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Rest of Memory System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CB2E89-6E47-0027-1EE7-C1F26346D9F3}"/>
                </a:ext>
              </a:extLst>
            </p:cNvPr>
            <p:cNvSpPr txBox="1"/>
            <p:nvPr/>
          </p:nvSpPr>
          <p:spPr>
            <a:xfrm>
              <a:off x="1379439" y="2245133"/>
              <a:ext cx="23553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>
                  <a:solidFill>
                    <a:srgbClr val="1D1C1D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Insecure Baseline</a:t>
              </a:r>
              <a:endParaRPr lang="en-US" sz="2000" b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0A8E19B5-4E08-EDF0-B348-B06F2B6A09AA}"/>
              </a:ext>
            </a:extLst>
          </p:cNvPr>
          <p:cNvSpPr/>
          <p:nvPr/>
        </p:nvSpPr>
        <p:spPr>
          <a:xfrm>
            <a:off x="4465197" y="3518442"/>
            <a:ext cx="584878" cy="58487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ea typeface="Helvetica Neue" panose="02000503000000020004" pitchFamily="2" charset="0"/>
                <a:cs typeface="Courier New" panose="02070309020205020404" pitchFamily="49" charset="0"/>
              </a:rPr>
              <a:t>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C859680-4868-4DE0-21F3-2FE9188A0A65}"/>
              </a:ext>
            </a:extLst>
          </p:cNvPr>
          <p:cNvGrpSpPr/>
          <p:nvPr/>
        </p:nvGrpSpPr>
        <p:grpSpPr>
          <a:xfrm>
            <a:off x="7696963" y="2926863"/>
            <a:ext cx="3877722" cy="3598091"/>
            <a:chOff x="6865746" y="2266726"/>
            <a:chExt cx="3877722" cy="359809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1CF6CA-BBED-1752-A1E6-0B682950C1E8}"/>
                </a:ext>
              </a:extLst>
            </p:cNvPr>
            <p:cNvSpPr txBox="1"/>
            <p:nvPr/>
          </p:nvSpPr>
          <p:spPr>
            <a:xfrm>
              <a:off x="7252056" y="2266726"/>
              <a:ext cx="2451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Invisible Speculation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28C23B-33E9-CDC3-191E-34B19B350230}"/>
                </a:ext>
              </a:extLst>
            </p:cNvPr>
            <p:cNvSpPr/>
            <p:nvPr/>
          </p:nvSpPr>
          <p:spPr>
            <a:xfrm>
              <a:off x="7346112" y="2760187"/>
              <a:ext cx="2322576" cy="76809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Core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6EBE1D1-F060-4379-560B-B70A8B39D1CF}"/>
                </a:ext>
              </a:extLst>
            </p:cNvPr>
            <p:cNvSpPr/>
            <p:nvPr/>
          </p:nvSpPr>
          <p:spPr>
            <a:xfrm>
              <a:off x="7565633" y="3691672"/>
              <a:ext cx="1828800" cy="54864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L1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C789E75-62CE-BF8C-D0CA-BC202E057ECE}"/>
                </a:ext>
              </a:extLst>
            </p:cNvPr>
            <p:cNvSpPr/>
            <p:nvPr/>
          </p:nvSpPr>
          <p:spPr>
            <a:xfrm>
              <a:off x="6865746" y="4518298"/>
              <a:ext cx="3223933" cy="134651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Rest of Memory System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8FD804-3CC6-4E1C-5400-CB1D5D793D7C}"/>
                </a:ext>
              </a:extLst>
            </p:cNvPr>
            <p:cNvSpPr/>
            <p:nvPr/>
          </p:nvSpPr>
          <p:spPr>
            <a:xfrm>
              <a:off x="9569048" y="3691647"/>
              <a:ext cx="1174420" cy="54864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C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Invisible Buffer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B9D4197-7C0C-B580-CEF9-3D298C65802C}"/>
              </a:ext>
            </a:extLst>
          </p:cNvPr>
          <p:cNvGrpSpPr/>
          <p:nvPr/>
        </p:nvGrpSpPr>
        <p:grpSpPr>
          <a:xfrm>
            <a:off x="5702455" y="4303507"/>
            <a:ext cx="365760" cy="731520"/>
            <a:chOff x="2948681" y="3645921"/>
            <a:chExt cx="365760" cy="731520"/>
          </a:xfrm>
          <a:solidFill>
            <a:srgbClr val="C00000"/>
          </a:solidFill>
        </p:grpSpPr>
        <p:pic>
          <p:nvPicPr>
            <p:cNvPr id="49" name="Graphic 48" descr="Shoe footprints with solid fill">
              <a:extLst>
                <a:ext uri="{FF2B5EF4-FFF2-40B4-BE49-F238E27FC236}">
                  <a16:creationId xmlns:a16="http://schemas.microsoft.com/office/drawing/2014/main" id="{D21BF5C0-E07B-2C0A-8334-BB9EDC1A5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48681" y="3645921"/>
              <a:ext cx="365760" cy="365760"/>
            </a:xfrm>
            <a:prstGeom prst="rect">
              <a:avLst/>
            </a:prstGeom>
          </p:spPr>
        </p:pic>
        <p:pic>
          <p:nvPicPr>
            <p:cNvPr id="50" name="Graphic 49" descr="Shoe footprints with solid fill">
              <a:extLst>
                <a:ext uri="{FF2B5EF4-FFF2-40B4-BE49-F238E27FC236}">
                  <a16:creationId xmlns:a16="http://schemas.microsoft.com/office/drawing/2014/main" id="{62847B8B-816C-A076-44FD-ED905CFEF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48681" y="4011681"/>
              <a:ext cx="365760" cy="365760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5F093AA-15E9-3F4B-E8A8-6275F58ED640}"/>
              </a:ext>
            </a:extLst>
          </p:cNvPr>
          <p:cNvSpPr txBox="1"/>
          <p:nvPr/>
        </p:nvSpPr>
        <p:spPr>
          <a:xfrm>
            <a:off x="1145987" y="3076707"/>
            <a:ext cx="148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Spectre</a:t>
            </a:r>
            <a:r>
              <a:rPr lang="en-US" sz="2000" b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954209-2F6D-16E8-54EE-811D2BA25B7F}"/>
              </a:ext>
            </a:extLst>
          </p:cNvPr>
          <p:cNvSpPr/>
          <p:nvPr/>
        </p:nvSpPr>
        <p:spPr>
          <a:xfrm>
            <a:off x="395745" y="3581239"/>
            <a:ext cx="3438253" cy="11933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(false)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0AD47">
                    <a:lumMod val="75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//transmitter 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11F968-491B-B189-61FA-F55A575C84DE}"/>
              </a:ext>
            </a:extLst>
          </p:cNvPr>
          <p:cNvGrpSpPr/>
          <p:nvPr/>
        </p:nvGrpSpPr>
        <p:grpSpPr>
          <a:xfrm>
            <a:off x="10499905" y="4301347"/>
            <a:ext cx="365760" cy="731520"/>
            <a:chOff x="1801141" y="3643760"/>
            <a:chExt cx="365760" cy="731520"/>
          </a:xfrm>
          <a:solidFill>
            <a:srgbClr val="C00000"/>
          </a:solidFill>
        </p:grpSpPr>
        <p:pic>
          <p:nvPicPr>
            <p:cNvPr id="15" name="Graphic 14" descr="Shoe footprints with solid fill">
              <a:extLst>
                <a:ext uri="{FF2B5EF4-FFF2-40B4-BE49-F238E27FC236}">
                  <a16:creationId xmlns:a16="http://schemas.microsoft.com/office/drawing/2014/main" id="{2C2636AB-CF52-FC1A-88A7-A7AB82720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1801141" y="3643760"/>
              <a:ext cx="365760" cy="365760"/>
            </a:xfrm>
            <a:prstGeom prst="rect">
              <a:avLst/>
            </a:prstGeom>
          </p:spPr>
        </p:pic>
        <p:pic>
          <p:nvPicPr>
            <p:cNvPr id="16" name="Graphic 15" descr="Shoe footprints with solid fill">
              <a:extLst>
                <a:ext uri="{FF2B5EF4-FFF2-40B4-BE49-F238E27FC236}">
                  <a16:creationId xmlns:a16="http://schemas.microsoft.com/office/drawing/2014/main" id="{59033DFE-590A-AEF1-D466-8DE2D8E4A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1801141" y="4009520"/>
              <a:ext cx="365760" cy="36576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BE649D-D758-35E9-627A-F0299D5AB952}"/>
              </a:ext>
            </a:extLst>
          </p:cNvPr>
          <p:cNvGrpSpPr/>
          <p:nvPr/>
        </p:nvGrpSpPr>
        <p:grpSpPr>
          <a:xfrm>
            <a:off x="11052261" y="4301347"/>
            <a:ext cx="365760" cy="731520"/>
            <a:chOff x="2948681" y="3645921"/>
            <a:chExt cx="365760" cy="731520"/>
          </a:xfrm>
          <a:solidFill>
            <a:srgbClr val="C00000"/>
          </a:solidFill>
        </p:grpSpPr>
        <p:pic>
          <p:nvPicPr>
            <p:cNvPr id="21" name="Graphic 20" descr="Shoe footprints with solid fill">
              <a:extLst>
                <a:ext uri="{FF2B5EF4-FFF2-40B4-BE49-F238E27FC236}">
                  <a16:creationId xmlns:a16="http://schemas.microsoft.com/office/drawing/2014/main" id="{B180F05E-7706-9DDE-6AE2-217EB1417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48681" y="3645921"/>
              <a:ext cx="365760" cy="365760"/>
            </a:xfrm>
            <a:prstGeom prst="rect">
              <a:avLst/>
            </a:prstGeom>
          </p:spPr>
        </p:pic>
        <p:pic>
          <p:nvPicPr>
            <p:cNvPr id="22" name="Graphic 21" descr="Shoe footprints with solid fill">
              <a:extLst>
                <a:ext uri="{FF2B5EF4-FFF2-40B4-BE49-F238E27FC236}">
                  <a16:creationId xmlns:a16="http://schemas.microsoft.com/office/drawing/2014/main" id="{DE8F32DD-CE3B-9D8F-61AF-8D7B7ED94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48681" y="4011681"/>
              <a:ext cx="365760" cy="36576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B6B796F-BA83-E98B-21BF-794A427F1F29}"/>
              </a:ext>
            </a:extLst>
          </p:cNvPr>
          <p:cNvSpPr txBox="1"/>
          <p:nvPr/>
        </p:nvSpPr>
        <p:spPr>
          <a:xfrm>
            <a:off x="12146692" y="44360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5D1462-0D5D-783E-FF07-79E3BA38FF8B}"/>
              </a:ext>
            </a:extLst>
          </p:cNvPr>
          <p:cNvSpPr/>
          <p:nvPr/>
        </p:nvSpPr>
        <p:spPr>
          <a:xfrm>
            <a:off x="8483702" y="3499132"/>
            <a:ext cx="584878" cy="58487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ea typeface="Helvetica Neue" panose="02000503000000020004" pitchFamily="2" charset="0"/>
                <a:cs typeface="Courier New" panose="02070309020205020404" pitchFamily="49" charset="0"/>
              </a:rPr>
              <a:t>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3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C -0.00312 0.08009 -0.00625 0.16018 0.00079 0.20509 C 0.00795 0.24976 0.0267 0.26736 0.04245 0.26851 C 0.05834 0.26944 0.08724 0.25555 0.09558 0.21111 C 0.10391 0.16689 0.08646 0.04189 0.09258 0.00185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134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703 -0.00138 0.11419 -0.00254 0.1405 0.04213 C 0.1668 0.08681 0.14818 0.23149 0.15755 0.26806 C 0.16693 0.30463 0.19063 0.29815 0.19648 0.26135 C 0.20234 0.22454 0.20938 0.09375 0.19271 0.04723 C 0.17604 0.00047 0.13646 -0.00902 0.09675 -0.01851 " pathEditMode="relative" ptsTypes="AAAAAA">
                                      <p:cBhvr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706F-676C-8CEB-F15E-4A29A4FC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135"/>
            <a:ext cx="10515600" cy="1325563"/>
          </a:xfrm>
        </p:spPr>
        <p:txBody>
          <a:bodyPr/>
          <a:lstStyle/>
          <a:p>
            <a:r>
              <a:rPr lang="en-US"/>
              <a:t>Speculative Interference Attack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9577499-3651-9F91-DB67-C12B5840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B4971-332B-3267-EC49-2BC65E09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kern="1200">
                <a:solidFill>
                  <a:srgbClr val="E7E6E6">
                    <a:lumMod val="25000"/>
                  </a:srgbClr>
                </a:solidFill>
              </a:rPr>
              <a:pPr/>
              <a:t>14</a:t>
            </a:fld>
            <a:endParaRPr lang="en-US" kern="120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954209-2F6D-16E8-54EE-811D2BA25B7F}"/>
              </a:ext>
            </a:extLst>
          </p:cNvPr>
          <p:cNvSpPr/>
          <p:nvPr/>
        </p:nvSpPr>
        <p:spPr>
          <a:xfrm>
            <a:off x="1215817" y="3685197"/>
            <a:ext cx="3687397" cy="24474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…… </a:t>
            </a:r>
            <a:r>
              <a:rPr lang="en-US" b="1" dirty="0">
                <a:solidFill>
                  <a:srgbClr val="70AD47">
                    <a:lumMod val="75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//delay</a:t>
            </a:r>
          </a:p>
          <a:p>
            <a:endParaRPr lang="en-US" b="1" dirty="0">
              <a:solidFill>
                <a:srgbClr val="70AD47">
                  <a:lumMod val="75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b="1" dirty="0">
                <a:solidFill>
                  <a:srgbClr val="70AD47">
                    <a:lumMod val="75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transmitter</a:t>
            </a:r>
          </a:p>
          <a:p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(false)</a:t>
            </a:r>
          </a:p>
          <a:p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0AD47">
                    <a:lumMod val="75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interfere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6D3942-2E66-00D8-2AF9-97F2D4B13A94}"/>
              </a:ext>
            </a:extLst>
          </p:cNvPr>
          <p:cNvGrpSpPr/>
          <p:nvPr/>
        </p:nvGrpSpPr>
        <p:grpSpPr>
          <a:xfrm>
            <a:off x="7089647" y="2661347"/>
            <a:ext cx="3875402" cy="3795210"/>
            <a:chOff x="5638988" y="2787991"/>
            <a:chExt cx="3875402" cy="37952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C859680-4868-4DE0-21F3-2FE9188A0A65}"/>
                </a:ext>
              </a:extLst>
            </p:cNvPr>
            <p:cNvGrpSpPr/>
            <p:nvPr/>
          </p:nvGrpSpPr>
          <p:grpSpPr>
            <a:xfrm>
              <a:off x="5638988" y="3239017"/>
              <a:ext cx="3875402" cy="3344184"/>
              <a:chOff x="6868066" y="2760187"/>
              <a:chExt cx="3875402" cy="3344184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628C23B-33E9-CDC3-191E-34B19B350230}"/>
                  </a:ext>
                </a:extLst>
              </p:cNvPr>
              <p:cNvSpPr/>
              <p:nvPr/>
            </p:nvSpPr>
            <p:spPr>
              <a:xfrm>
                <a:off x="7346112" y="2760187"/>
                <a:ext cx="2322576" cy="76809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>
                    <a:solidFill>
                      <a:prstClr val="black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Core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6EBE1D1-F060-4379-560B-B70A8B39D1CF}"/>
                  </a:ext>
                </a:extLst>
              </p:cNvPr>
              <p:cNvSpPr/>
              <p:nvPr/>
            </p:nvSpPr>
            <p:spPr>
              <a:xfrm>
                <a:off x="7565633" y="3691672"/>
                <a:ext cx="1828800" cy="54864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>
                    <a:solidFill>
                      <a:prstClr val="black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L1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C789E75-62CE-BF8C-D0CA-BC202E057ECE}"/>
                  </a:ext>
                </a:extLst>
              </p:cNvPr>
              <p:cNvSpPr/>
              <p:nvPr/>
            </p:nvSpPr>
            <p:spPr>
              <a:xfrm>
                <a:off x="6868066" y="4757852"/>
                <a:ext cx="3223933" cy="134651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>
                    <a:solidFill>
                      <a:prstClr val="black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Rest of Memory System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38FD804-3CC6-4E1C-5400-CB1D5D793D7C}"/>
                  </a:ext>
                </a:extLst>
              </p:cNvPr>
              <p:cNvSpPr/>
              <p:nvPr/>
            </p:nvSpPr>
            <p:spPr>
              <a:xfrm>
                <a:off x="9569048" y="3691647"/>
                <a:ext cx="1174420" cy="54864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prstClr val="black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Invisible Buffer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FF3273-B328-823C-0BDE-AAA88F90A6E2}"/>
                </a:ext>
              </a:extLst>
            </p:cNvPr>
            <p:cNvSpPr txBox="1"/>
            <p:nvPr/>
          </p:nvSpPr>
          <p:spPr>
            <a:xfrm>
              <a:off x="6120300" y="2787991"/>
              <a:ext cx="2451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Invisible Speculation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D075BCB-B8C3-21B2-8A0A-DA7B0AD2E885}"/>
              </a:ext>
            </a:extLst>
          </p:cNvPr>
          <p:cNvSpPr/>
          <p:nvPr/>
        </p:nvSpPr>
        <p:spPr>
          <a:xfrm>
            <a:off x="9150130" y="4664928"/>
            <a:ext cx="914400" cy="38314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MSHR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D1726F-8C1A-F882-D67A-3E35825B250A}"/>
              </a:ext>
            </a:extLst>
          </p:cNvPr>
          <p:cNvSpPr txBox="1"/>
          <p:nvPr/>
        </p:nvSpPr>
        <p:spPr>
          <a:xfrm>
            <a:off x="723979" y="1641971"/>
            <a:ext cx="1074404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Younger</a:t>
            </a:r>
            <a:r>
              <a:rPr 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speculative loads interfere with </a:t>
            </a:r>
            <a:r>
              <a:rPr lang="en-US" sz="24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older</a:t>
            </a:r>
            <a:r>
              <a:rPr 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bound-to-commit loads.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Many other contention structures: non-pipelined ALU, cache port, bank contention, network-on-chip, etc.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34D300-373D-9F3F-4299-B9B92D800FE2}"/>
              </a:ext>
            </a:extLst>
          </p:cNvPr>
          <p:cNvSpPr/>
          <p:nvPr/>
        </p:nvSpPr>
        <p:spPr>
          <a:xfrm>
            <a:off x="9150130" y="4664928"/>
            <a:ext cx="914399" cy="3831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5D1462-0D5D-783E-FF07-79E3BA38FF8B}"/>
              </a:ext>
            </a:extLst>
          </p:cNvPr>
          <p:cNvSpPr/>
          <p:nvPr/>
        </p:nvSpPr>
        <p:spPr>
          <a:xfrm>
            <a:off x="7104302" y="3552088"/>
            <a:ext cx="584878" cy="58487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ea typeface="Helvetica Neue" panose="02000503000000020004" pitchFamily="2" charset="0"/>
                <a:cs typeface="Courier New" panose="02070309020205020404" pitchFamily="49" charset="0"/>
              </a:rPr>
              <a:t>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229B4C-D011-C95A-C196-22298976C22E}"/>
              </a:ext>
            </a:extLst>
          </p:cNvPr>
          <p:cNvGrpSpPr/>
          <p:nvPr/>
        </p:nvGrpSpPr>
        <p:grpSpPr>
          <a:xfrm>
            <a:off x="8735353" y="3962163"/>
            <a:ext cx="365760" cy="731520"/>
            <a:chOff x="1801141" y="3643760"/>
            <a:chExt cx="365760" cy="731520"/>
          </a:xfrm>
          <a:solidFill>
            <a:srgbClr val="C00000"/>
          </a:solidFill>
        </p:grpSpPr>
        <p:pic>
          <p:nvPicPr>
            <p:cNvPr id="9" name="Graphic 8" descr="Shoe footprints with solid fill">
              <a:extLst>
                <a:ext uri="{FF2B5EF4-FFF2-40B4-BE49-F238E27FC236}">
                  <a16:creationId xmlns:a16="http://schemas.microsoft.com/office/drawing/2014/main" id="{2733BB2D-E56A-37FE-5F78-705E01258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1801141" y="3643760"/>
              <a:ext cx="365760" cy="365760"/>
            </a:xfrm>
            <a:prstGeom prst="rect">
              <a:avLst/>
            </a:prstGeom>
          </p:spPr>
        </p:pic>
        <p:pic>
          <p:nvPicPr>
            <p:cNvPr id="16" name="Graphic 15" descr="Shoe footprints with solid fill">
              <a:extLst>
                <a:ext uri="{FF2B5EF4-FFF2-40B4-BE49-F238E27FC236}">
                  <a16:creationId xmlns:a16="http://schemas.microsoft.com/office/drawing/2014/main" id="{B995FDE7-6BC9-12DD-E352-2F9D63B41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1801141" y="4009520"/>
              <a:ext cx="365760" cy="365760"/>
            </a:xfrm>
            <a:prstGeom prst="rect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489DC88F-785A-AC53-52DF-6A5E432D480F}"/>
              </a:ext>
            </a:extLst>
          </p:cNvPr>
          <p:cNvSpPr/>
          <p:nvPr/>
        </p:nvSpPr>
        <p:spPr>
          <a:xfrm>
            <a:off x="7089647" y="2871642"/>
            <a:ext cx="584878" cy="58487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Courier New" panose="02070309020205020404" pitchFamily="49" charset="0"/>
                <a:ea typeface="Helvetica Neue" panose="02000503000000020004" pitchFamily="2" charset="0"/>
                <a:cs typeface="Courier New" panose="02070309020205020404" pitchFamily="49" charset="0"/>
              </a:rPr>
              <a:t>y</a:t>
            </a:r>
          </a:p>
        </p:txBody>
      </p:sp>
      <p:sp>
        <p:nvSpPr>
          <p:cNvPr id="17" name="Curved Left Arrow 16">
            <a:extLst>
              <a:ext uri="{FF2B5EF4-FFF2-40B4-BE49-F238E27FC236}">
                <a16:creationId xmlns:a16="http://schemas.microsoft.com/office/drawing/2014/main" id="{2436CA1C-1C7A-8EE6-3264-43C4AEC73894}"/>
              </a:ext>
            </a:extLst>
          </p:cNvPr>
          <p:cNvSpPr/>
          <p:nvPr/>
        </p:nvSpPr>
        <p:spPr>
          <a:xfrm rot="10800000">
            <a:off x="740544" y="4602401"/>
            <a:ext cx="527613" cy="1227256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69264CE-92EE-AC80-AF55-08DA4D6BD1AD}"/>
              </a:ext>
            </a:extLst>
          </p:cNvPr>
          <p:cNvSpPr/>
          <p:nvPr/>
        </p:nvSpPr>
        <p:spPr>
          <a:xfrm>
            <a:off x="7104302" y="3541667"/>
            <a:ext cx="584878" cy="58487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urier New" panose="02070309020205020404" pitchFamily="49" charset="0"/>
                <a:ea typeface="Helvetica Neue" panose="02000503000000020004" pitchFamily="2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D38E54-6161-195F-42ED-B7666551397E}"/>
              </a:ext>
            </a:extLst>
          </p:cNvPr>
          <p:cNvSpPr/>
          <p:nvPr/>
        </p:nvSpPr>
        <p:spPr>
          <a:xfrm>
            <a:off x="9158814" y="4672212"/>
            <a:ext cx="914399" cy="3831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26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C 0.03555 -0.02361 0.07109 -0.04746 0.10716 -0.03195 C 0.14323 -0.01644 0.20156 0.06296 0.21641 0.09282 C 0.23125 0.12268 0.2 0.11805 0.19649 0.14676 C 0.19297 0.17546 0.19427 0.22014 0.19557 0.26504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16" y="1138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17 0.26157 C 0.19818 0.21227 0.19518 0.16296 0.19935 0.13657 C 0.20339 0.11018 0.23997 0.13148 0.22591 0.10278 C 0.21185 0.07407 0.15117 -0.01783 0.11484 -0.03565 C 0.07839 -0.05324 0.04297 -0.02847 0.00755 -0.00347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1516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C 0.04766 -0.02269 0.09531 -0.04537 0.13086 -0.03218 C 0.16654 -0.01875 0.20143 0.04884 0.21354 0.07916 C 0.22552 0.10972 0.20508 0.11967 0.203 0.15023 C 0.20104 0.18055 0.20104 0.22106 0.20117 0.26157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1127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C 0.01979 0.01482 0.03971 0.02986 0.05078 0.05556 C 0.06198 0.08102 0.05391 0.12616 0.06706 0.15371 C 0.08008 0.18125 0.12252 0.21158 0.12956 0.22107 C 0.13659 0.23056 0.10898 0.21019 0.10898 0.21088 C 0.10898 0.21158 0.12825 0.22408 0.12956 0.22547 C 0.13086 0.22685 0.12409 0.22246 0.11706 0.21806 " pathEditMode="relative" rAng="0" ptsTypes="AAAAAAA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3" y="1127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8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36" grpId="0" animBg="1"/>
      <p:bldP spid="36" grpId="1" animBg="1"/>
      <p:bldP spid="36" grpId="2" animBg="1"/>
      <p:bldP spid="36" grpId="3" animBg="1"/>
      <p:bldP spid="37" grpId="0" animBg="1"/>
      <p:bldP spid="3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706F-676C-8CEB-F15E-4A29A4FC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135"/>
            <a:ext cx="10515600" cy="1325563"/>
          </a:xfrm>
        </p:spPr>
        <p:txBody>
          <a:bodyPr/>
          <a:lstStyle/>
          <a:p>
            <a:r>
              <a:rPr lang="en-US" err="1"/>
              <a:t>GhostMinion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4A113-C750-5F7B-E07F-787132F4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962" y="1618397"/>
            <a:ext cx="11639309" cy="1413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#1: Invisible Speculation</a:t>
            </a:r>
          </a:p>
          <a:p>
            <a:pPr marL="0" indent="0">
              <a:buNone/>
            </a:pPr>
            <a:r>
              <a:rPr lang="en-US" dirty="0"/>
              <a:t>#2: Prioritize Older Instructions through Timestamps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001F8-1EFE-CCC6-E7BD-12A77C1F1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B4971-332B-3267-EC49-2BC65E09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kern="1200">
                <a:solidFill>
                  <a:srgbClr val="E7E6E6">
                    <a:lumMod val="25000"/>
                  </a:srgbClr>
                </a:solidFill>
              </a:rPr>
              <a:pPr/>
              <a:t>15</a:t>
            </a:fld>
            <a:endParaRPr lang="en-US" kern="120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FD0A3B-7528-4338-4869-3A79183C2991}"/>
              </a:ext>
            </a:extLst>
          </p:cNvPr>
          <p:cNvSpPr/>
          <p:nvPr/>
        </p:nvSpPr>
        <p:spPr>
          <a:xfrm>
            <a:off x="2119573" y="3353637"/>
            <a:ext cx="3316814" cy="276690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…… </a:t>
            </a:r>
            <a:r>
              <a:rPr lang="en-US" b="1" dirty="0">
                <a:solidFill>
                  <a:srgbClr val="70AD47">
                    <a:lumMod val="75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//delay</a:t>
            </a:r>
          </a:p>
          <a:p>
            <a:endParaRPr lang="en-US" b="1" dirty="0">
              <a:solidFill>
                <a:srgbClr val="70AD47">
                  <a:lumMod val="75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b="1" dirty="0">
                <a:solidFill>
                  <a:srgbClr val="70AD47">
                    <a:lumMod val="75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//transmitter</a:t>
            </a:r>
          </a:p>
          <a:p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(false)</a:t>
            </a:r>
          </a:p>
          <a:p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0AD47">
                    <a:lumMod val="75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//interfere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86EED7-A70D-5166-61D5-3B3329927E65}"/>
              </a:ext>
            </a:extLst>
          </p:cNvPr>
          <p:cNvSpPr txBox="1"/>
          <p:nvPr/>
        </p:nvSpPr>
        <p:spPr>
          <a:xfrm>
            <a:off x="364739" y="3333522"/>
            <a:ext cx="1630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speculative interference attack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6019AB-1A2E-CE7C-F8DA-70F79004A111}"/>
              </a:ext>
            </a:extLst>
          </p:cNvPr>
          <p:cNvGrpSpPr/>
          <p:nvPr/>
        </p:nvGrpSpPr>
        <p:grpSpPr>
          <a:xfrm>
            <a:off x="7089648" y="3117774"/>
            <a:ext cx="3859701" cy="3356003"/>
            <a:chOff x="6883767" y="2760187"/>
            <a:chExt cx="3859701" cy="335600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F67739-165E-D34D-C1DA-9A6754A17896}"/>
                </a:ext>
              </a:extLst>
            </p:cNvPr>
            <p:cNvSpPr/>
            <p:nvPr/>
          </p:nvSpPr>
          <p:spPr>
            <a:xfrm>
              <a:off x="7346112" y="2760187"/>
              <a:ext cx="2322576" cy="76809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Core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16FBED-0F63-A766-1ABD-D1DAAA04E447}"/>
                </a:ext>
              </a:extLst>
            </p:cNvPr>
            <p:cNvSpPr/>
            <p:nvPr/>
          </p:nvSpPr>
          <p:spPr>
            <a:xfrm>
              <a:off x="7565633" y="3691672"/>
              <a:ext cx="1828800" cy="54864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L1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7EBA166-9605-2BAE-BC60-B9EC2A23CC72}"/>
                </a:ext>
              </a:extLst>
            </p:cNvPr>
            <p:cNvSpPr/>
            <p:nvPr/>
          </p:nvSpPr>
          <p:spPr>
            <a:xfrm>
              <a:off x="6883767" y="4769671"/>
              <a:ext cx="3223933" cy="134651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Rest of Memory System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EDDB304-2DBA-7520-C663-76B6B5F51D7C}"/>
                </a:ext>
              </a:extLst>
            </p:cNvPr>
            <p:cNvSpPr/>
            <p:nvPr/>
          </p:nvSpPr>
          <p:spPr>
            <a:xfrm>
              <a:off x="9569048" y="3691647"/>
              <a:ext cx="1174420" cy="5486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Invisible Buffer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0DD4DF4-F064-3B99-379D-8E132DDF8744}"/>
              </a:ext>
            </a:extLst>
          </p:cNvPr>
          <p:cNvSpPr/>
          <p:nvPr/>
        </p:nvSpPr>
        <p:spPr>
          <a:xfrm>
            <a:off x="9150130" y="4664928"/>
            <a:ext cx="914400" cy="3831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MSHR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DAB8FDB-CFA2-9CF6-05BE-47EDE93209FD}"/>
              </a:ext>
            </a:extLst>
          </p:cNvPr>
          <p:cNvGrpSpPr/>
          <p:nvPr/>
        </p:nvGrpSpPr>
        <p:grpSpPr>
          <a:xfrm>
            <a:off x="4021933" y="2906719"/>
            <a:ext cx="3052439" cy="2833667"/>
            <a:chOff x="9629827" y="-279389"/>
            <a:chExt cx="3052439" cy="283366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9FD4A9-7805-970D-C21F-2FBBA0EA3B12}"/>
                </a:ext>
              </a:extLst>
            </p:cNvPr>
            <p:cNvSpPr txBox="1"/>
            <p:nvPr/>
          </p:nvSpPr>
          <p:spPr>
            <a:xfrm>
              <a:off x="9629827" y="-175226"/>
              <a:ext cx="305243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Timestamp</a:t>
              </a:r>
            </a:p>
            <a:p>
              <a:r>
                <a:rPr lang="en-US" sz="2000" b="1" dirty="0">
                  <a:solidFill>
                    <a:srgbClr val="C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(based on decode time)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9D4B393-E8D7-B727-DE9B-3FB5C0D87E5D}"/>
                </a:ext>
              </a:extLst>
            </p:cNvPr>
            <p:cNvSpPr txBox="1"/>
            <p:nvPr/>
          </p:nvSpPr>
          <p:spPr>
            <a:xfrm>
              <a:off x="10641933" y="522953"/>
              <a:ext cx="324128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</a:t>
              </a:r>
            </a:p>
            <a:p>
              <a:endParaRPr lang="en-US" b="1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  <a:p>
              <a:r>
                <a:rPr lang="en-US" b="1" dirty="0">
                  <a:solidFill>
                    <a:srgbClr val="C00000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1</a:t>
              </a:r>
            </a:p>
            <a:p>
              <a:endParaRPr lang="en-US" b="1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  <a:p>
              <a:r>
                <a:rPr lang="en-US" b="1" dirty="0">
                  <a:solidFill>
                    <a:srgbClr val="C00000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2</a:t>
              </a:r>
            </a:p>
            <a:p>
              <a:endParaRPr lang="en-US" b="1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  <a:p>
              <a:r>
                <a:rPr lang="en-US" b="1" dirty="0">
                  <a:solidFill>
                    <a:srgbClr val="C00000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3</a:t>
              </a:r>
            </a:p>
          </p:txBody>
        </p:sp>
        <p:pic>
          <p:nvPicPr>
            <p:cNvPr id="37" name="Graphic 36" descr="Tag with solid fill">
              <a:extLst>
                <a:ext uri="{FF2B5EF4-FFF2-40B4-BE49-F238E27FC236}">
                  <a16:creationId xmlns:a16="http://schemas.microsoft.com/office/drawing/2014/main" id="{05F248A7-884A-72BD-2B3B-C59228F7F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664770" y="-279389"/>
              <a:ext cx="548640" cy="54864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41CE4E7-B2C7-E8B7-EB3C-1743013D371F}"/>
              </a:ext>
            </a:extLst>
          </p:cNvPr>
          <p:cNvGrpSpPr/>
          <p:nvPr/>
        </p:nvGrpSpPr>
        <p:grpSpPr>
          <a:xfrm>
            <a:off x="7104302" y="3552088"/>
            <a:ext cx="888676" cy="774538"/>
            <a:chOff x="7104302" y="3552088"/>
            <a:chExt cx="888676" cy="774538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D7E5D6D-B18E-3B35-386B-EFF1A3AB1D63}"/>
                </a:ext>
              </a:extLst>
            </p:cNvPr>
            <p:cNvGrpSpPr/>
            <p:nvPr/>
          </p:nvGrpSpPr>
          <p:grpSpPr>
            <a:xfrm>
              <a:off x="7104302" y="3552088"/>
              <a:ext cx="888676" cy="774538"/>
              <a:chOff x="7104302" y="3552088"/>
              <a:chExt cx="888676" cy="774538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339F041-01B7-C58E-F589-DB797366D749}"/>
                  </a:ext>
                </a:extLst>
              </p:cNvPr>
              <p:cNvSpPr/>
              <p:nvPr/>
            </p:nvSpPr>
            <p:spPr>
              <a:xfrm>
                <a:off x="7104302" y="3552088"/>
                <a:ext cx="584878" cy="58487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ourier New" panose="02070309020205020404" pitchFamily="49" charset="0"/>
                    <a:ea typeface="Helvetica Neue" panose="02000503000000020004" pitchFamily="2" charset="0"/>
                    <a:cs typeface="Courier New" panose="02070309020205020404" pitchFamily="49" charset="0"/>
                  </a:rPr>
                  <a:t>s</a:t>
                </a:r>
              </a:p>
            </p:txBody>
          </p:sp>
          <p:pic>
            <p:nvPicPr>
              <p:cNvPr id="47" name="Graphic 46" descr="Tag with solid fill">
                <a:extLst>
                  <a:ext uri="{FF2B5EF4-FFF2-40B4-BE49-F238E27FC236}">
                    <a16:creationId xmlns:a16="http://schemas.microsoft.com/office/drawing/2014/main" id="{210E36CD-8F9F-B418-7C8D-04EEAF842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444338" y="3777986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5528645-14BB-369C-8DC0-0216D2876207}"/>
                </a:ext>
              </a:extLst>
            </p:cNvPr>
            <p:cNvSpPr txBox="1"/>
            <p:nvPr/>
          </p:nvSpPr>
          <p:spPr>
            <a:xfrm>
              <a:off x="7598140" y="38920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243B6EA-AA0A-E7EA-7C2A-169CB30185A9}"/>
              </a:ext>
            </a:extLst>
          </p:cNvPr>
          <p:cNvGrpSpPr/>
          <p:nvPr/>
        </p:nvGrpSpPr>
        <p:grpSpPr>
          <a:xfrm>
            <a:off x="9150131" y="4664928"/>
            <a:ext cx="1049398" cy="751824"/>
            <a:chOff x="9150131" y="4664927"/>
            <a:chExt cx="1049398" cy="75182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86726F-5E83-93A9-BF58-D11850C40793}"/>
                </a:ext>
              </a:extLst>
            </p:cNvPr>
            <p:cNvSpPr/>
            <p:nvPr/>
          </p:nvSpPr>
          <p:spPr>
            <a:xfrm>
              <a:off x="9150131" y="4664927"/>
              <a:ext cx="922296" cy="38314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</a:p>
          </p:txBody>
        </p:sp>
        <p:pic>
          <p:nvPicPr>
            <p:cNvPr id="57" name="Graphic 56" descr="Tag with solid fill">
              <a:extLst>
                <a:ext uri="{FF2B5EF4-FFF2-40B4-BE49-F238E27FC236}">
                  <a16:creationId xmlns:a16="http://schemas.microsoft.com/office/drawing/2014/main" id="{41FDF114-FB4E-787B-8459-9A43FF0CC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50889" y="4868111"/>
              <a:ext cx="548640" cy="54864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C825CAF-BD57-1277-CA8A-8FA5296C9986}"/>
                </a:ext>
              </a:extLst>
            </p:cNvPr>
            <p:cNvSpPr txBox="1"/>
            <p:nvPr/>
          </p:nvSpPr>
          <p:spPr>
            <a:xfrm>
              <a:off x="9804691" y="498212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E9D32F8-DF98-EE77-1FB3-03BA0B651513}"/>
              </a:ext>
            </a:extLst>
          </p:cNvPr>
          <p:cNvGrpSpPr/>
          <p:nvPr/>
        </p:nvGrpSpPr>
        <p:grpSpPr>
          <a:xfrm>
            <a:off x="7089647" y="2871643"/>
            <a:ext cx="905274" cy="793549"/>
            <a:chOff x="7089647" y="2871642"/>
            <a:chExt cx="905274" cy="79354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FAE551A-C42F-ADA5-0AF4-8BF2A8E2B800}"/>
                </a:ext>
              </a:extLst>
            </p:cNvPr>
            <p:cNvSpPr/>
            <p:nvPr/>
          </p:nvSpPr>
          <p:spPr>
            <a:xfrm>
              <a:off x="7089647" y="2871642"/>
              <a:ext cx="584878" cy="58487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b="1">
                  <a:solidFill>
                    <a:prstClr val="black"/>
                  </a:solidFill>
                  <a:latin typeface="Courier New" panose="02070309020205020404" pitchFamily="49" charset="0"/>
                  <a:ea typeface="Helvetica Neue" panose="02000503000000020004" pitchFamily="2" charset="0"/>
                  <a:cs typeface="Courier New" panose="02070309020205020404" pitchFamily="49" charset="0"/>
                </a:rPr>
                <a:t>y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3B69592-E266-4B11-13B0-1EE7F0D01AD2}"/>
                </a:ext>
              </a:extLst>
            </p:cNvPr>
            <p:cNvGrpSpPr/>
            <p:nvPr/>
          </p:nvGrpSpPr>
          <p:grpSpPr>
            <a:xfrm>
              <a:off x="7446281" y="3116551"/>
              <a:ext cx="548640" cy="548640"/>
              <a:chOff x="7554722" y="1516484"/>
              <a:chExt cx="548640" cy="548640"/>
            </a:xfrm>
          </p:grpSpPr>
          <p:pic>
            <p:nvPicPr>
              <p:cNvPr id="44" name="Graphic 43" descr="Tag with solid fill">
                <a:extLst>
                  <a:ext uri="{FF2B5EF4-FFF2-40B4-BE49-F238E27FC236}">
                    <a16:creationId xmlns:a16="http://schemas.microsoft.com/office/drawing/2014/main" id="{00CBBB25-0A65-0647-B8E8-AF722396B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54722" y="1516484"/>
                <a:ext cx="548640" cy="548640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F65E279-B5BD-7A5B-51C3-D0DFE48CACFB}"/>
                  </a:ext>
                </a:extLst>
              </p:cNvPr>
              <p:cNvSpPr txBox="1"/>
              <p:nvPr/>
            </p:nvSpPr>
            <p:spPr>
              <a:xfrm>
                <a:off x="7708524" y="163050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prstClr val="white"/>
                    </a:solidFill>
                    <a:latin typeface="Calibri" panose="020F0502020204030204"/>
                  </a:rPr>
                  <a:t>1</a:t>
                </a:r>
              </a:p>
            </p:txBody>
          </p:sp>
        </p:grpSp>
      </p:grpSp>
      <p:sp>
        <p:nvSpPr>
          <p:cNvPr id="66" name="Curved Left Arrow 65">
            <a:extLst>
              <a:ext uri="{FF2B5EF4-FFF2-40B4-BE49-F238E27FC236}">
                <a16:creationId xmlns:a16="http://schemas.microsoft.com/office/drawing/2014/main" id="{9218CA79-14FC-2AEA-39A1-6E455ED2E116}"/>
              </a:ext>
            </a:extLst>
          </p:cNvPr>
          <p:cNvSpPr/>
          <p:nvPr/>
        </p:nvSpPr>
        <p:spPr>
          <a:xfrm rot="10800000">
            <a:off x="1669051" y="4386466"/>
            <a:ext cx="527613" cy="1227256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E60A7E-67BB-8676-DF82-FED64BA71DDB}"/>
              </a:ext>
            </a:extLst>
          </p:cNvPr>
          <p:cNvGrpSpPr/>
          <p:nvPr/>
        </p:nvGrpSpPr>
        <p:grpSpPr>
          <a:xfrm>
            <a:off x="9150131" y="4664041"/>
            <a:ext cx="1049398" cy="751824"/>
            <a:chOff x="9150131" y="4664927"/>
            <a:chExt cx="1049398" cy="75182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A45E12-A64A-8B7F-8FE1-ABB7DD216C16}"/>
                </a:ext>
              </a:extLst>
            </p:cNvPr>
            <p:cNvSpPr/>
            <p:nvPr/>
          </p:nvSpPr>
          <p:spPr>
            <a:xfrm>
              <a:off x="9150131" y="4664927"/>
              <a:ext cx="922296" cy="38314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prstClr val="whit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</a:p>
          </p:txBody>
        </p:sp>
        <p:pic>
          <p:nvPicPr>
            <p:cNvPr id="12" name="Graphic 11" descr="Tag with solid fill">
              <a:extLst>
                <a:ext uri="{FF2B5EF4-FFF2-40B4-BE49-F238E27FC236}">
                  <a16:creationId xmlns:a16="http://schemas.microsoft.com/office/drawing/2014/main" id="{1B641234-0808-A8B4-FCAF-80320A00D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50889" y="4868111"/>
              <a:ext cx="548640" cy="548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F16038-BC8B-DF41-FB2C-6F15A259CFD6}"/>
                </a:ext>
              </a:extLst>
            </p:cNvPr>
            <p:cNvSpPr txBox="1"/>
            <p:nvPr/>
          </p:nvSpPr>
          <p:spPr>
            <a:xfrm>
              <a:off x="9804691" y="498212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6" name="Cross 5">
            <a:extLst>
              <a:ext uri="{FF2B5EF4-FFF2-40B4-BE49-F238E27FC236}">
                <a16:creationId xmlns:a16="http://schemas.microsoft.com/office/drawing/2014/main" id="{8A6F3D27-50DB-71CC-02BC-AD51A04A3881}"/>
              </a:ext>
            </a:extLst>
          </p:cNvPr>
          <p:cNvSpPr/>
          <p:nvPr/>
        </p:nvSpPr>
        <p:spPr>
          <a:xfrm rot="20351355">
            <a:off x="1413148" y="4677438"/>
            <a:ext cx="548640" cy="548640"/>
          </a:xfrm>
          <a:prstGeom prst="plus">
            <a:avLst>
              <a:gd name="adj" fmla="val 3541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979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C 0.01849 -0.01921 0.03724 -0.0382 0.06094 -0.04653 C 0.08451 -0.05509 0.11042 -0.06667 0.14154 -0.05046 C 0.17266 -0.03426 0.23633 0.02291 0.24766 0.05046 C 0.25898 0.07824 0.2168 0.09745 0.20937 0.11597 C 0.20195 0.13426 0.20391 0.13449 0.20339 0.16065 C 0.20299 0.1868 0.20469 0.22986 0.20638 0.27315 " pathEditMode="relative" rAng="0" ptsTypes="AAAAAAA">
                                      <p:cBhvr>
                                        <p:cTn id="14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10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-0.00903 C 0.01458 -0.00162 0.03464 0.00602 0.04492 0.03472 C 0.05521 0.06343 0.04466 0.13032 0.05625 0.16296 C 0.06797 0.1956 0.09154 0.21296 0.11523 0.23056 " pathEditMode="relative" ptsTypes="AAAA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03 0.26273 L 0.00417 -0.00764 " pathEditMode="relative" ptsTypes="AA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1 0.22963 L 0.20755 0.36042 " pathEditMode="relative" ptsTypes="AA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29668-013F-1D28-B907-9D9F7CC7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BD0D7-E0C2-3D04-30BD-2748130D3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6846" y="5513138"/>
            <a:ext cx="2743201" cy="8432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</a:t>
            </a:r>
            <a:r>
              <a:rPr lang="en-US" dirty="0" err="1"/>
              <a:t>Pensieve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CD206-557B-269B-9A9B-38CC6CE8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A339D-7CC2-3221-3899-CF03F9BA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kern="1200">
                <a:solidFill>
                  <a:srgbClr val="E7E6E6">
                    <a:lumMod val="25000"/>
                  </a:srgbClr>
                </a:solidFill>
              </a:rPr>
              <a:pPr/>
              <a:t>16</a:t>
            </a:fld>
            <a:endParaRPr lang="en-US" kern="120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25" name="Left Arrow 24">
            <a:extLst>
              <a:ext uri="{FF2B5EF4-FFF2-40B4-BE49-F238E27FC236}">
                <a16:creationId xmlns:a16="http://schemas.microsoft.com/office/drawing/2014/main" id="{9BA42DE1-B4CB-175E-1B5E-367FCAA00D01}"/>
              </a:ext>
            </a:extLst>
          </p:cNvPr>
          <p:cNvSpPr/>
          <p:nvPr/>
        </p:nvSpPr>
        <p:spPr>
          <a:xfrm>
            <a:off x="5737032" y="5421587"/>
            <a:ext cx="1128889" cy="560934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35E47E9-7826-3223-D9AD-E0E4C2C0D83A}"/>
              </a:ext>
            </a:extLst>
          </p:cNvPr>
          <p:cNvCxnSpPr>
            <a:cxnSpLocks/>
          </p:cNvCxnSpPr>
          <p:nvPr/>
        </p:nvCxnSpPr>
        <p:spPr>
          <a:xfrm flipH="1">
            <a:off x="2016795" y="1907323"/>
            <a:ext cx="1" cy="4075198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646A2C3-E44A-F8DB-190A-1D9F3A098D46}"/>
              </a:ext>
            </a:extLst>
          </p:cNvPr>
          <p:cNvSpPr txBox="1"/>
          <p:nvPr/>
        </p:nvSpPr>
        <p:spPr>
          <a:xfrm>
            <a:off x="1085531" y="2034895"/>
            <a:ext cx="691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2018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1A74BFD-F657-3BA0-8E81-38F67C8350BD}"/>
              </a:ext>
            </a:extLst>
          </p:cNvPr>
          <p:cNvGrpSpPr/>
          <p:nvPr/>
        </p:nvGrpSpPr>
        <p:grpSpPr>
          <a:xfrm>
            <a:off x="1785789" y="1977827"/>
            <a:ext cx="1670307" cy="489702"/>
            <a:chOff x="1388356" y="1987032"/>
            <a:chExt cx="1670307" cy="48970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56C00A-726A-5A91-6B7E-5A4BF91444A3}"/>
                </a:ext>
              </a:extLst>
            </p:cNvPr>
            <p:cNvSpPr txBox="1"/>
            <p:nvPr/>
          </p:nvSpPr>
          <p:spPr>
            <a:xfrm>
              <a:off x="1910400" y="2031828"/>
              <a:ext cx="11482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Spectre 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7BA4F74-B3C7-6BF2-9DFC-16C9E0CE0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8356" y="1987032"/>
              <a:ext cx="489702" cy="48970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F1AF05D-C700-B5D6-9A69-CFE94FBEC285}"/>
              </a:ext>
            </a:extLst>
          </p:cNvPr>
          <p:cNvGrpSpPr/>
          <p:nvPr/>
        </p:nvGrpSpPr>
        <p:grpSpPr>
          <a:xfrm>
            <a:off x="1789851" y="3825540"/>
            <a:ext cx="4221150" cy="707886"/>
            <a:chOff x="1427812" y="3570540"/>
            <a:chExt cx="4221150" cy="7078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DB8FCF6-8187-E48F-43BC-624321379614}"/>
                </a:ext>
              </a:extLst>
            </p:cNvPr>
            <p:cNvSpPr txBox="1"/>
            <p:nvPr/>
          </p:nvSpPr>
          <p:spPr>
            <a:xfrm>
              <a:off x="1926276" y="3570540"/>
              <a:ext cx="37226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Spectre rewind</a:t>
              </a:r>
            </a:p>
            <a:p>
              <a:r>
                <a:rPr lang="en-US" sz="2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Speculative interference attack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931392F-EC39-07F1-0FCB-02592055F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7812" y="3739817"/>
              <a:ext cx="489702" cy="489702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E70B513-ADE3-559E-EFAF-BE5A192CF346}"/>
              </a:ext>
            </a:extLst>
          </p:cNvPr>
          <p:cNvSpPr txBox="1"/>
          <p:nvPr/>
        </p:nvSpPr>
        <p:spPr>
          <a:xfrm>
            <a:off x="1085531" y="3032800"/>
            <a:ext cx="691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2019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B4EC38-57F9-FCC2-3896-F4862061EB13}"/>
              </a:ext>
            </a:extLst>
          </p:cNvPr>
          <p:cNvSpPr txBox="1"/>
          <p:nvPr/>
        </p:nvSpPr>
        <p:spPr>
          <a:xfrm>
            <a:off x="1091349" y="4937780"/>
            <a:ext cx="691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2021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C9DDD1-4497-564E-CEE1-831E185FAB37}"/>
              </a:ext>
            </a:extLst>
          </p:cNvPr>
          <p:cNvSpPr txBox="1"/>
          <p:nvPr/>
        </p:nvSpPr>
        <p:spPr>
          <a:xfrm>
            <a:off x="1080714" y="4055002"/>
            <a:ext cx="691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2020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23D2205-87A2-D0AA-75B2-E28CE2FC116D}"/>
              </a:ext>
            </a:extLst>
          </p:cNvPr>
          <p:cNvGrpSpPr/>
          <p:nvPr/>
        </p:nvGrpSpPr>
        <p:grpSpPr>
          <a:xfrm>
            <a:off x="1827614" y="2897319"/>
            <a:ext cx="2646913" cy="707886"/>
            <a:chOff x="1443892" y="2692349"/>
            <a:chExt cx="2646913" cy="70788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E8DA63B-EFE0-0402-60D3-B71E9EDD31B4}"/>
                </a:ext>
              </a:extLst>
            </p:cNvPr>
            <p:cNvSpPr txBox="1"/>
            <p:nvPr/>
          </p:nvSpPr>
          <p:spPr>
            <a:xfrm>
              <a:off x="1910400" y="2692349"/>
              <a:ext cx="21804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InvisiSpec</a:t>
              </a:r>
              <a:endParaRPr 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r>
                <a:rPr lang="en-US" sz="2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Delay-on-Miss …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D4A8FA1-E13F-B4AF-3FDB-7B63E6D86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1443892" y="2801191"/>
              <a:ext cx="375653" cy="42261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E63EA31-69FE-7AFD-9A42-339E16578F91}"/>
              </a:ext>
            </a:extLst>
          </p:cNvPr>
          <p:cNvGrpSpPr/>
          <p:nvPr/>
        </p:nvGrpSpPr>
        <p:grpSpPr>
          <a:xfrm>
            <a:off x="1828968" y="4911141"/>
            <a:ext cx="2144131" cy="422610"/>
            <a:chOff x="1414477" y="4506400"/>
            <a:chExt cx="2144131" cy="42261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160ED48-AD2E-594C-2A6A-C24640FF4877}"/>
                </a:ext>
              </a:extLst>
            </p:cNvPr>
            <p:cNvSpPr txBox="1"/>
            <p:nvPr/>
          </p:nvSpPr>
          <p:spPr>
            <a:xfrm>
              <a:off x="1910400" y="4517650"/>
              <a:ext cx="16482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GhostMinion</a:t>
              </a:r>
              <a:endParaRPr 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C98B34A-0242-BE47-A76E-59076DC9D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1414477" y="4506400"/>
              <a:ext cx="375653" cy="422610"/>
            </a:xfrm>
            <a:prstGeom prst="rect">
              <a:avLst/>
            </a:prstGeom>
          </p:spPr>
        </p:pic>
      </p:grpSp>
      <p:pic>
        <p:nvPicPr>
          <p:cNvPr id="44" name="Graphic 43" descr="Magnifying glass">
            <a:extLst>
              <a:ext uri="{FF2B5EF4-FFF2-40B4-BE49-F238E27FC236}">
                <a16:creationId xmlns:a16="http://schemas.microsoft.com/office/drawing/2014/main" id="{3DD47F38-A2EA-D8BC-1FA6-B52BDE2F7F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0580" y="5147780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yellow emoji with a finger on his chin&#10;&#10;Description automatically generated with low confidence">
            <a:extLst>
              <a:ext uri="{FF2B5EF4-FFF2-40B4-BE49-F238E27FC236}">
                <a16:creationId xmlns:a16="http://schemas.microsoft.com/office/drawing/2014/main" id="{B706196A-C3EC-364E-C2CD-BCC3071BA7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4527" y="5386113"/>
            <a:ext cx="707886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7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706F-676C-8CEB-F15E-4A29A4FCD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Pensieve</a:t>
            </a:r>
            <a:r>
              <a:rPr lang="en-US"/>
              <a:t> Found A New Attack Variant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3AF9B0-5C5A-D7FC-A976-E1879222A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B4971-332B-3267-EC49-2BC65E09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kern="1200">
                <a:solidFill>
                  <a:srgbClr val="E7E6E6">
                    <a:lumMod val="25000"/>
                  </a:srgbClr>
                </a:solidFill>
              </a:rPr>
              <a:pPr/>
              <a:t>17</a:t>
            </a:fld>
            <a:endParaRPr lang="en-US" kern="120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A8C29C-6D36-4D99-798D-3DF8E805C9FB}"/>
              </a:ext>
            </a:extLst>
          </p:cNvPr>
          <p:cNvSpPr/>
          <p:nvPr/>
        </p:nvSpPr>
        <p:spPr>
          <a:xfrm>
            <a:off x="3947056" y="2258978"/>
            <a:ext cx="3473953" cy="276690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(true)</a:t>
            </a:r>
          </a:p>
          <a:p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b="1" dirty="0">
                <a:solidFill>
                  <a:srgbClr val="70AD47">
                    <a:lumMod val="75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transmitter</a:t>
            </a:r>
          </a:p>
          <a:p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0AD47">
                    <a:lumMod val="75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interfere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4C3967-0172-875B-9D8A-55BC318605FB}"/>
              </a:ext>
            </a:extLst>
          </p:cNvPr>
          <p:cNvGrpSpPr/>
          <p:nvPr/>
        </p:nvGrpSpPr>
        <p:grpSpPr>
          <a:xfrm>
            <a:off x="6500776" y="1835679"/>
            <a:ext cx="2079608" cy="2452505"/>
            <a:chOff x="9981592" y="-175226"/>
            <a:chExt cx="2079608" cy="245250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557F1C-0534-0E6B-8284-7D07D0F8D43A}"/>
                </a:ext>
              </a:extLst>
            </p:cNvPr>
            <p:cNvSpPr txBox="1"/>
            <p:nvPr/>
          </p:nvSpPr>
          <p:spPr>
            <a:xfrm>
              <a:off x="9981592" y="-175226"/>
              <a:ext cx="2079608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Timestamp</a:t>
              </a:r>
            </a:p>
            <a:p>
              <a:r>
                <a:rPr lang="en-US" sz="2000" b="1" dirty="0">
                  <a:solidFill>
                    <a:srgbClr val="C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(before squash)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6F46AD-7298-E4C1-85CC-73E6D634CC10}"/>
                </a:ext>
              </a:extLst>
            </p:cNvPr>
            <p:cNvSpPr txBox="1"/>
            <p:nvPr/>
          </p:nvSpPr>
          <p:spPr>
            <a:xfrm>
              <a:off x="10641933" y="522953"/>
              <a:ext cx="324128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</a:t>
              </a:r>
            </a:p>
            <a:p>
              <a:endParaRPr lang="en-US" b="1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  <a:p>
              <a:endParaRPr lang="en-US" b="1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  <a:p>
              <a:endParaRPr lang="en-US" b="1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  <a:p>
              <a:endParaRPr lang="en-US" b="1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  <a:p>
              <a:endParaRPr lang="en-US" b="1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sp>
        <p:nvSpPr>
          <p:cNvPr id="44" name="Right Arrow 43">
            <a:extLst>
              <a:ext uri="{FF2B5EF4-FFF2-40B4-BE49-F238E27FC236}">
                <a16:creationId xmlns:a16="http://schemas.microsoft.com/office/drawing/2014/main" id="{BBFBECE1-41FA-61BE-A6AA-812C77882EBF}"/>
              </a:ext>
            </a:extLst>
          </p:cNvPr>
          <p:cNvSpPr/>
          <p:nvPr/>
        </p:nvSpPr>
        <p:spPr>
          <a:xfrm>
            <a:off x="3061498" y="2702280"/>
            <a:ext cx="673792" cy="19929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DEC41-220C-1873-4EDE-8A88040CFDB9}"/>
              </a:ext>
            </a:extLst>
          </p:cNvPr>
          <p:cNvSpPr txBox="1"/>
          <p:nvPr/>
        </p:nvSpPr>
        <p:spPr>
          <a:xfrm>
            <a:off x="7111439" y="4292466"/>
            <a:ext cx="423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FCD57-2F1E-140C-3BD9-873A0C0FA0B3}"/>
              </a:ext>
            </a:extLst>
          </p:cNvPr>
          <p:cNvSpPr txBox="1"/>
          <p:nvPr/>
        </p:nvSpPr>
        <p:spPr>
          <a:xfrm>
            <a:off x="1823045" y="2603208"/>
            <a:ext cx="1264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mispredict</a:t>
            </a:r>
            <a:endParaRPr lang="en-US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F57929-3FCA-94C0-F525-A3DE3FFA23DC}"/>
              </a:ext>
            </a:extLst>
          </p:cNvPr>
          <p:cNvGrpSpPr/>
          <p:nvPr/>
        </p:nvGrpSpPr>
        <p:grpSpPr>
          <a:xfrm>
            <a:off x="2111228" y="4203182"/>
            <a:ext cx="931665" cy="833354"/>
            <a:chOff x="2111228" y="4203182"/>
            <a:chExt cx="931665" cy="833354"/>
          </a:xfrm>
        </p:grpSpPr>
        <p:sp>
          <p:nvSpPr>
            <p:cNvPr id="12" name="Lightning Bolt 11">
              <a:extLst>
                <a:ext uri="{FF2B5EF4-FFF2-40B4-BE49-F238E27FC236}">
                  <a16:creationId xmlns:a16="http://schemas.microsoft.com/office/drawing/2014/main" id="{F54BF7BE-C16A-A6E5-17F3-DD63725382C5}"/>
                </a:ext>
              </a:extLst>
            </p:cNvPr>
            <p:cNvSpPr/>
            <p:nvPr/>
          </p:nvSpPr>
          <p:spPr>
            <a:xfrm>
              <a:off x="2365820" y="4203182"/>
              <a:ext cx="531610" cy="508000"/>
            </a:xfrm>
            <a:prstGeom prst="lightningBol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D9AF8D-F60D-9D69-857E-E56922298CCE}"/>
                </a:ext>
              </a:extLst>
            </p:cNvPr>
            <p:cNvSpPr txBox="1"/>
            <p:nvPr/>
          </p:nvSpPr>
          <p:spPr>
            <a:xfrm>
              <a:off x="2111228" y="4667204"/>
              <a:ext cx="931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squash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747CFC-6D3D-2EB4-C1D5-9A5F330ACAF3}"/>
              </a:ext>
            </a:extLst>
          </p:cNvPr>
          <p:cNvGrpSpPr/>
          <p:nvPr/>
        </p:nvGrpSpPr>
        <p:grpSpPr>
          <a:xfrm>
            <a:off x="8666246" y="1835679"/>
            <a:ext cx="1859805" cy="2856143"/>
            <a:chOff x="10091093" y="-175226"/>
            <a:chExt cx="1859805" cy="28561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B6BBC4-D451-FE6B-C65A-14BD95A7B80E}"/>
                </a:ext>
              </a:extLst>
            </p:cNvPr>
            <p:cNvSpPr txBox="1"/>
            <p:nvPr/>
          </p:nvSpPr>
          <p:spPr>
            <a:xfrm>
              <a:off x="10091093" y="-175226"/>
              <a:ext cx="185980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Timestamp</a:t>
              </a:r>
            </a:p>
            <a:p>
              <a:r>
                <a:rPr lang="en-US" sz="2000" b="1" dirty="0">
                  <a:solidFill>
                    <a:srgbClr val="C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(after squash)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D1ED3F-C276-8B50-1874-24111E9A27A4}"/>
                </a:ext>
              </a:extLst>
            </p:cNvPr>
            <p:cNvSpPr txBox="1"/>
            <p:nvPr/>
          </p:nvSpPr>
          <p:spPr>
            <a:xfrm>
              <a:off x="10641933" y="572648"/>
              <a:ext cx="324128" cy="2108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</a:t>
              </a:r>
            </a:p>
            <a:p>
              <a:endParaRPr lang="en-US" b="1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  <a:p>
              <a:r>
                <a:rPr lang="en-US" b="1" dirty="0">
                  <a:solidFill>
                    <a:srgbClr val="C00000"/>
                  </a:solidFill>
                  <a:highlight>
                    <a:srgbClr val="FFFF00"/>
                  </a:highlight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2</a:t>
              </a:r>
            </a:p>
            <a:p>
              <a:endParaRPr lang="en-US" b="1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  <a:p>
              <a:endParaRPr lang="en-US" b="1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  <a:p>
              <a:endParaRPr lang="en-US" sz="1400" b="1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  <a:p>
              <a:endParaRPr lang="en-US" sz="900" b="1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  <a:p>
              <a:r>
                <a:rPr lang="en-US" b="1" dirty="0">
                  <a:solidFill>
                    <a:srgbClr val="C00000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1</a:t>
              </a:r>
            </a:p>
          </p:txBody>
        </p:sp>
      </p:grpSp>
      <p:sp>
        <p:nvSpPr>
          <p:cNvPr id="17" name="Curved Left Arrow 16">
            <a:extLst>
              <a:ext uri="{FF2B5EF4-FFF2-40B4-BE49-F238E27FC236}">
                <a16:creationId xmlns:a16="http://schemas.microsoft.com/office/drawing/2014/main" id="{77C5AC8F-3554-5BA3-7FBC-CEEC2B0E555C}"/>
              </a:ext>
            </a:extLst>
          </p:cNvPr>
          <p:cNvSpPr/>
          <p:nvPr/>
        </p:nvSpPr>
        <p:spPr>
          <a:xfrm rot="10800000">
            <a:off x="3552497" y="3320784"/>
            <a:ext cx="527613" cy="1228636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78D29-C2F9-9256-0537-794A70EB6DA1}"/>
              </a:ext>
            </a:extLst>
          </p:cNvPr>
          <p:cNvSpPr txBox="1"/>
          <p:nvPr/>
        </p:nvSpPr>
        <p:spPr>
          <a:xfrm>
            <a:off x="1547029" y="5185160"/>
            <a:ext cx="9646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Speculative load is older this time!</a:t>
            </a:r>
          </a:p>
          <a:p>
            <a:endParaRPr lang="en-US" sz="24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Speculative load can interfere with bound-to-commit load</a:t>
            </a:r>
            <a:endParaRPr lang="en-US" sz="24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62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-0.00092 0.23704 L -0.00092 0.23727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0.23727 L -0.00092 0.0937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7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4" grpId="3" animBg="1"/>
      <p:bldP spid="5" grpId="0"/>
      <p:bldP spid="8" grpId="0"/>
      <p:bldP spid="8" grpId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21FE5-DF09-5B35-077C-C42D6BB94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Attack on </a:t>
            </a:r>
            <a:r>
              <a:rPr lang="en-US" dirty="0" err="1"/>
              <a:t>GhostMinion</a:t>
            </a:r>
            <a:r>
              <a:rPr lang="en-US" dirty="0"/>
              <a:t>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8E9B0-C9B1-9CDF-A26E-4340CBCC5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118" y="2011407"/>
            <a:ext cx="4715933" cy="550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speculative interference attack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11D2347-7F1D-E8CD-ACD9-12270A8A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B0239-3308-0CE8-2162-8E96F3E24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kern="1200">
                <a:solidFill>
                  <a:srgbClr val="E7E6E6">
                    <a:lumMod val="25000"/>
                  </a:srgbClr>
                </a:solidFill>
              </a:rPr>
              <a:pPr/>
              <a:t>18</a:t>
            </a:fld>
            <a:endParaRPr lang="en-US" kern="120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4BF312-374D-3A1B-F188-AB5F6E75C1AB}"/>
              </a:ext>
            </a:extLst>
          </p:cNvPr>
          <p:cNvSpPr/>
          <p:nvPr/>
        </p:nvSpPr>
        <p:spPr>
          <a:xfrm>
            <a:off x="1865600" y="2422043"/>
            <a:ext cx="3277162" cy="20139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……</a:t>
            </a:r>
          </a:p>
          <a:p>
            <a:endParaRPr lang="en-US" b="1" dirty="0">
              <a:solidFill>
                <a:srgbClr val="70AD47">
                  <a:lumMod val="75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b="1" dirty="0">
                <a:solidFill>
                  <a:srgbClr val="70AD47">
                    <a:lumMod val="75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transmitter</a:t>
            </a:r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(false)</a:t>
            </a:r>
          </a:p>
          <a:p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0AD47">
                    <a:lumMod val="75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interfere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C72A5B-369B-B163-0751-3B0C994C672F}"/>
              </a:ext>
            </a:extLst>
          </p:cNvPr>
          <p:cNvSpPr txBox="1">
            <a:spLocks/>
          </p:cNvSpPr>
          <p:nvPr/>
        </p:nvSpPr>
        <p:spPr>
          <a:xfrm>
            <a:off x="7060786" y="1969584"/>
            <a:ext cx="3562207" cy="55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prstClr val="black"/>
                </a:solidFill>
              </a:rPr>
              <a:t>new attack variant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29F0B9-E327-8745-5DE1-2E236BD571DE}"/>
              </a:ext>
            </a:extLst>
          </p:cNvPr>
          <p:cNvSpPr/>
          <p:nvPr/>
        </p:nvSpPr>
        <p:spPr>
          <a:xfrm>
            <a:off x="383620" y="5083262"/>
            <a:ext cx="11424760" cy="113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Takeaway: Manual evaluation can easily be unsound,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need </a:t>
            </a:r>
            <a:r>
              <a:rPr lang="en-US" sz="3200" b="1" dirty="0" err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Pensieve</a:t>
            </a:r>
            <a:r>
              <a:rPr lang="en-US" sz="32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 trustworthy evaluation tool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BB401D-A04C-62BD-76A5-C27DE1BC809F}"/>
              </a:ext>
            </a:extLst>
          </p:cNvPr>
          <p:cNvGrpSpPr/>
          <p:nvPr/>
        </p:nvGrpSpPr>
        <p:grpSpPr>
          <a:xfrm>
            <a:off x="610958" y="2914556"/>
            <a:ext cx="1751983" cy="1572085"/>
            <a:chOff x="597511" y="2538061"/>
            <a:chExt cx="1751983" cy="157208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98691B7-14A3-6706-56AC-A871E08A7FE8}"/>
                </a:ext>
              </a:extLst>
            </p:cNvPr>
            <p:cNvSpPr/>
            <p:nvPr/>
          </p:nvSpPr>
          <p:spPr>
            <a:xfrm>
              <a:off x="597511" y="2538061"/>
              <a:ext cx="1254642" cy="4585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Older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22C2F2F-F974-3714-1BE4-CC81D3F39144}"/>
                </a:ext>
              </a:extLst>
            </p:cNvPr>
            <p:cNvSpPr/>
            <p:nvPr/>
          </p:nvSpPr>
          <p:spPr>
            <a:xfrm>
              <a:off x="1094852" y="3648481"/>
              <a:ext cx="1254642" cy="4585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5719F0-BCD2-BBFC-44BE-323C471154D7}"/>
                </a:ext>
              </a:extLst>
            </p:cNvPr>
            <p:cNvSpPr txBox="1"/>
            <p:nvPr/>
          </p:nvSpPr>
          <p:spPr>
            <a:xfrm>
              <a:off x="1121656" y="3648481"/>
              <a:ext cx="12010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Younger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7AB5645-DEC8-674F-B1DE-4156D37D3287}"/>
              </a:ext>
            </a:extLst>
          </p:cNvPr>
          <p:cNvSpPr/>
          <p:nvPr/>
        </p:nvSpPr>
        <p:spPr>
          <a:xfrm>
            <a:off x="7320746" y="2427061"/>
            <a:ext cx="3302247" cy="20232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(true)</a:t>
            </a:r>
          </a:p>
          <a:p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b="1" dirty="0">
                <a:solidFill>
                  <a:srgbClr val="70AD47">
                    <a:lumMod val="75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transmitter</a:t>
            </a:r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0AD47">
                    <a:lumMod val="75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interfere</a:t>
            </a:r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8A5446-8EBA-0B5A-AAFC-98B1B474DFCB}"/>
              </a:ext>
            </a:extLst>
          </p:cNvPr>
          <p:cNvGrpSpPr/>
          <p:nvPr/>
        </p:nvGrpSpPr>
        <p:grpSpPr>
          <a:xfrm>
            <a:off x="5609768" y="3114836"/>
            <a:ext cx="2901537" cy="1229814"/>
            <a:chOff x="5609768" y="3114836"/>
            <a:chExt cx="2901537" cy="1229814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7CA946C0-2AD0-7F10-EC5C-0FD7A6D25D8F}"/>
                </a:ext>
              </a:extLst>
            </p:cNvPr>
            <p:cNvSpPr/>
            <p:nvPr/>
          </p:nvSpPr>
          <p:spPr>
            <a:xfrm rot="13514437">
              <a:off x="7301368" y="3134712"/>
              <a:ext cx="1229814" cy="1190061"/>
            </a:xfrm>
            <a:prstGeom prst="arc">
              <a:avLst>
                <a:gd name="adj1" fmla="val 14908369"/>
                <a:gd name="adj2" fmla="val 1474338"/>
              </a:avLst>
            </a:prstGeom>
            <a:ln w="635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xplosion 1 19">
              <a:extLst>
                <a:ext uri="{FF2B5EF4-FFF2-40B4-BE49-F238E27FC236}">
                  <a16:creationId xmlns:a16="http://schemas.microsoft.com/office/drawing/2014/main" id="{A3BC077C-B430-0824-CBC3-948B9DA63375}"/>
                </a:ext>
              </a:extLst>
            </p:cNvPr>
            <p:cNvSpPr/>
            <p:nvPr/>
          </p:nvSpPr>
          <p:spPr>
            <a:xfrm>
              <a:off x="5609768" y="3216181"/>
              <a:ext cx="1710978" cy="106285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9304CA-598A-5153-9A85-93BA264E657B}"/>
                </a:ext>
              </a:extLst>
            </p:cNvPr>
            <p:cNvSpPr txBox="1"/>
            <p:nvPr/>
          </p:nvSpPr>
          <p:spPr>
            <a:xfrm>
              <a:off x="5793150" y="3504926"/>
              <a:ext cx="1344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No Order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2407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00657-85BA-ED55-667C-B7E5C2B19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Checking Time and Scalability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42BD4-E494-CBBE-4A3A-8E0EC68D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8C441-1FEA-65FE-7182-3CD43EE5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3DA423-9105-E10E-A1FF-1EC8C6DCB613}"/>
              </a:ext>
            </a:extLst>
          </p:cNvPr>
          <p:cNvSpPr txBox="1">
            <a:spLocks/>
          </p:cNvSpPr>
          <p:nvPr/>
        </p:nvSpPr>
        <p:spPr>
          <a:xfrm>
            <a:off x="5353335" y="1295400"/>
            <a:ext cx="6769529" cy="534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Microarchitecture Setup</a:t>
            </a:r>
          </a:p>
          <a:p>
            <a:pPr lvl="1"/>
            <a:r>
              <a:rPr lang="en-US" dirty="0"/>
              <a:t>5 types of instructions</a:t>
            </a:r>
          </a:p>
          <a:p>
            <a:pPr lvl="1"/>
            <a:r>
              <a:rPr lang="en-US" dirty="0"/>
              <a:t>4-entry register file</a:t>
            </a:r>
          </a:p>
          <a:p>
            <a:pPr lvl="1"/>
            <a:r>
              <a:rPr lang="en-US" dirty="0"/>
              <a:t>4-entry data memory</a:t>
            </a:r>
          </a:p>
          <a:p>
            <a:pPr lvl="1"/>
            <a:r>
              <a:rPr lang="en-US" dirty="0"/>
              <a:t>16-entry instruction memory</a:t>
            </a:r>
          </a:p>
          <a:p>
            <a:pPr lvl="1"/>
            <a:r>
              <a:rPr lang="en-US" dirty="0"/>
              <a:t>8-entry ROB</a:t>
            </a:r>
          </a:p>
          <a:p>
            <a:pPr lvl="1"/>
            <a:r>
              <a:rPr lang="en-US" dirty="0" err="1"/>
              <a:t>GhostMinion</a:t>
            </a:r>
            <a:r>
              <a:rPr lang="en-US" dirty="0"/>
              <a:t> defense</a:t>
            </a:r>
          </a:p>
          <a:p>
            <a:r>
              <a:rPr lang="en-US" dirty="0"/>
              <a:t>Problem: Checking time increases exponentially as the number of simulated cycles increases</a:t>
            </a:r>
          </a:p>
          <a:p>
            <a:r>
              <a:rPr lang="en-US" dirty="0"/>
              <a:t>Future work: Combine </a:t>
            </a:r>
            <a:r>
              <a:rPr lang="en-US" dirty="0" err="1"/>
              <a:t>Penseive</a:t>
            </a:r>
            <a:r>
              <a:rPr lang="en-US" dirty="0"/>
              <a:t> with more powerful formal verification backend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8BD858-C792-BF63-FA15-F9241F441B8F}"/>
              </a:ext>
            </a:extLst>
          </p:cNvPr>
          <p:cNvGrpSpPr/>
          <p:nvPr/>
        </p:nvGrpSpPr>
        <p:grpSpPr>
          <a:xfrm>
            <a:off x="281047" y="1744995"/>
            <a:ext cx="4761393" cy="3201114"/>
            <a:chOff x="281047" y="1744995"/>
            <a:chExt cx="4761393" cy="32011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01B98C6-3CC5-A22D-67C1-CB1D722FB0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471" t="1541" r="6407" b="86240"/>
            <a:stretch/>
          </p:blipFill>
          <p:spPr>
            <a:xfrm>
              <a:off x="281047" y="1744995"/>
              <a:ext cx="4761393" cy="3657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95BC7F-5A8C-C3A6-86F4-34C00E836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12655" r="98166" b="17303"/>
            <a:stretch/>
          </p:blipFill>
          <p:spPr>
            <a:xfrm>
              <a:off x="281047" y="2165060"/>
              <a:ext cx="310896" cy="23995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D21DED-EDAE-FD21-F539-3B5A9149C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6751" t="15137" r="309" b="9265"/>
            <a:stretch/>
          </p:blipFill>
          <p:spPr>
            <a:xfrm>
              <a:off x="695783" y="2329556"/>
              <a:ext cx="3931920" cy="2616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781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9ADEE16-1679-75DA-CEA6-E49467017BD9}"/>
              </a:ext>
            </a:extLst>
          </p:cNvPr>
          <p:cNvGrpSpPr/>
          <p:nvPr/>
        </p:nvGrpSpPr>
        <p:grpSpPr>
          <a:xfrm>
            <a:off x="5789365" y="2560533"/>
            <a:ext cx="6158904" cy="1877431"/>
            <a:chOff x="5789365" y="2560533"/>
            <a:chExt cx="6158904" cy="187743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29902B-BA7E-5AB0-9CAA-EB3D744CDE7C}"/>
                </a:ext>
              </a:extLst>
            </p:cNvPr>
            <p:cNvSpPr/>
            <p:nvPr/>
          </p:nvSpPr>
          <p:spPr>
            <a:xfrm>
              <a:off x="8975980" y="2560533"/>
              <a:ext cx="2972289" cy="18774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54EE904-A5FC-C554-6731-918BE68A68AA}"/>
                </a:ext>
              </a:extLst>
            </p:cNvPr>
            <p:cNvSpPr/>
            <p:nvPr/>
          </p:nvSpPr>
          <p:spPr>
            <a:xfrm>
              <a:off x="5789365" y="2560534"/>
              <a:ext cx="2466696" cy="4001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6A6190-3500-CAFC-DDC6-3B5AC136FD3C}"/>
                </a:ext>
              </a:extLst>
            </p:cNvPr>
            <p:cNvSpPr txBox="1"/>
            <p:nvPr/>
          </p:nvSpPr>
          <p:spPr>
            <a:xfrm>
              <a:off x="9099412" y="2560533"/>
              <a:ext cx="27206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Speculative Machine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8971DA8-4422-05D4-6E7E-7DF77EB795C8}"/>
                </a:ext>
              </a:extLst>
            </p:cNvPr>
            <p:cNvCxnSpPr/>
            <p:nvPr/>
          </p:nvCxnSpPr>
          <p:spPr>
            <a:xfrm>
              <a:off x="8406348" y="2806755"/>
              <a:ext cx="457200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1C14A4-0D65-DBF5-36DF-64E3723C3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7"/>
            <a:ext cx="11050679" cy="1325563"/>
          </a:xfrm>
        </p:spPr>
        <p:txBody>
          <a:bodyPr>
            <a:normAutofit/>
          </a:bodyPr>
          <a:lstStyle/>
          <a:p>
            <a:r>
              <a:rPr lang="en-US" dirty="0"/>
              <a:t>“Constant-time Program” might not run in Constant-time in Hardware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DB4C1F98-04F9-22D5-BD82-E32334D00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FCCM 2023 Workshop: Post-Quantum Cryptography Side-channel Attack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4D916-89D8-C398-4885-A405DF88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A0813A9-D3B5-BF48-EAF5-A0E98ACFFB10}"/>
              </a:ext>
            </a:extLst>
          </p:cNvPr>
          <p:cNvGrpSpPr/>
          <p:nvPr/>
        </p:nvGrpSpPr>
        <p:grpSpPr>
          <a:xfrm>
            <a:off x="3148875" y="2991421"/>
            <a:ext cx="2089033" cy="708933"/>
            <a:chOff x="3148875" y="2991421"/>
            <a:chExt cx="2089033" cy="70893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544F2A2-7C9F-B16B-F305-E6B5F4C5B161}"/>
                </a:ext>
              </a:extLst>
            </p:cNvPr>
            <p:cNvCxnSpPr/>
            <p:nvPr/>
          </p:nvCxnSpPr>
          <p:spPr>
            <a:xfrm>
              <a:off x="3278992" y="3700354"/>
              <a:ext cx="1828800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65F7EF-80E5-74C9-B704-8274FEB0E346}"/>
                </a:ext>
              </a:extLst>
            </p:cNvPr>
            <p:cNvSpPr txBox="1"/>
            <p:nvPr/>
          </p:nvSpPr>
          <p:spPr>
            <a:xfrm>
              <a:off x="3148875" y="2991421"/>
              <a:ext cx="20890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Never branch on</a:t>
              </a:r>
            </a:p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Secrets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A8DAB1-5E58-183B-ED29-E7E189F26949}"/>
              </a:ext>
            </a:extLst>
          </p:cNvPr>
          <p:cNvGrpSpPr/>
          <p:nvPr/>
        </p:nvGrpSpPr>
        <p:grpSpPr>
          <a:xfrm>
            <a:off x="130723" y="2406645"/>
            <a:ext cx="2844048" cy="2032111"/>
            <a:chOff x="130723" y="2406645"/>
            <a:chExt cx="2844048" cy="203211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DCC138-29D2-8A80-FFBC-05EE06353F64}"/>
                </a:ext>
              </a:extLst>
            </p:cNvPr>
            <p:cNvSpPr txBox="1"/>
            <p:nvPr/>
          </p:nvSpPr>
          <p:spPr>
            <a:xfrm>
              <a:off x="130723" y="2961428"/>
              <a:ext cx="2844048" cy="14773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effectLst/>
                  <a:latin typeface="Consolas" panose="020B0609020204030204" pitchFamily="49" charset="0"/>
                </a:rPr>
                <a:t>for </a:t>
              </a:r>
              <a:r>
                <a:rPr lang="en-US" sz="1800" dirty="0" err="1">
                  <a:effectLst/>
                  <a:latin typeface="Consolas" panose="020B0609020204030204" pitchFamily="49" charset="0"/>
                </a:rPr>
                <a:t>i</a:t>
              </a:r>
              <a:r>
                <a:rPr lang="en-US" sz="1800" dirty="0">
                  <a:effectLst/>
                  <a:latin typeface="Consolas" panose="020B0609020204030204" pitchFamily="49" charset="0"/>
                </a:rPr>
                <a:t> </a:t>
              </a:r>
              <a:r>
                <a:rPr lang="en-US" sz="1800" b="1" dirty="0">
                  <a:effectLst/>
                  <a:latin typeface="Consolas" panose="020B0609020204030204" pitchFamily="49" charset="0"/>
                </a:rPr>
                <a:t>in</a:t>
              </a:r>
              <a:r>
                <a:rPr lang="en-US" sz="1800" dirty="0">
                  <a:effectLst/>
                  <a:latin typeface="Consolas" panose="020B0609020204030204" pitchFamily="49" charset="0"/>
                </a:rPr>
                <a:t> range(n):</a:t>
              </a:r>
              <a:br>
                <a:rPr lang="en-US" sz="1800" dirty="0">
                  <a:effectLst/>
                  <a:latin typeface="Consolas" panose="020B0609020204030204" pitchFamily="49" charset="0"/>
                </a:rPr>
              </a:br>
              <a:r>
                <a:rPr lang="en-US" sz="1800" dirty="0">
                  <a:effectLst/>
                  <a:latin typeface="Consolas" panose="020B0609020204030204" pitchFamily="49" charset="0"/>
                </a:rPr>
                <a:t>  </a:t>
              </a:r>
              <a:r>
                <a:rPr lang="en-US" sz="1800" b="1" dirty="0">
                  <a:effectLst/>
                  <a:latin typeface="Consolas" panose="020B0609020204030204" pitchFamily="49" charset="0"/>
                </a:rPr>
                <a:t>if </a:t>
              </a:r>
              <a:r>
                <a:rPr lang="en-US" sz="1800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</a:rPr>
                <a:t>sec[</a:t>
              </a:r>
              <a:r>
                <a:rPr lang="en-US" sz="1800" b="1" dirty="0" err="1">
                  <a:solidFill>
                    <a:srgbClr val="C00000"/>
                  </a:solidFill>
                  <a:effectLst/>
                  <a:latin typeface="Consolas" panose="020B0609020204030204" pitchFamily="49" charset="0"/>
                </a:rPr>
                <a:t>i</a:t>
              </a:r>
              <a:r>
                <a:rPr lang="en-US" sz="1800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</a:rPr>
                <a:t>]</a:t>
              </a:r>
              <a:r>
                <a:rPr lang="en-US" sz="1800" b="1" dirty="0">
                  <a:effectLst/>
                  <a:latin typeface="Consolas" panose="020B0609020204030204" pitchFamily="49" charset="0"/>
                </a:rPr>
                <a:t> </a:t>
              </a:r>
              <a:r>
                <a:rPr lang="en-US" sz="1800" dirty="0">
                  <a:effectLst/>
                  <a:latin typeface="Consolas" panose="020B0609020204030204" pitchFamily="49" charset="0"/>
                </a:rPr>
                <a:t>== 0: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 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// side-effects-1</a:t>
              </a:r>
            </a:p>
            <a:p>
              <a:r>
                <a:rPr lang="en-US" dirty="0">
                  <a:effectLst/>
                  <a:latin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</a:rPr>
                <a:t>else</a:t>
              </a:r>
              <a:r>
                <a:rPr lang="en-US" dirty="0">
                  <a:latin typeface="Consolas" panose="020B0609020204030204" pitchFamily="49" charset="0"/>
                </a:rPr>
                <a:t>:</a:t>
              </a:r>
              <a:endParaRPr lang="en-US" sz="1800" dirty="0">
                <a:effectLst/>
                <a:latin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</a:rPr>
                <a:t>    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// side-effects-2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5326A8-EA16-AD5C-B23F-03CC6F150B5B}"/>
                </a:ext>
              </a:extLst>
            </p:cNvPr>
            <p:cNvSpPr txBox="1"/>
            <p:nvPr/>
          </p:nvSpPr>
          <p:spPr>
            <a:xfrm>
              <a:off x="355944" y="2406645"/>
              <a:ext cx="2393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Not </a:t>
              </a:r>
              <a:r>
                <a:rPr lang="en-US" sz="2000" b="1" dirty="0">
                  <a:solidFill>
                    <a:srgbClr val="C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Constant-time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B02BB0-9028-0590-9F60-32DA73D796B0}"/>
              </a:ext>
            </a:extLst>
          </p:cNvPr>
          <p:cNvGrpSpPr/>
          <p:nvPr/>
        </p:nvGrpSpPr>
        <p:grpSpPr>
          <a:xfrm>
            <a:off x="5347892" y="2252757"/>
            <a:ext cx="2972289" cy="2185214"/>
            <a:chOff x="5347892" y="2252757"/>
            <a:chExt cx="2972289" cy="21852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1DCF4A-23C6-9C16-79A2-69DAB271C009}"/>
                </a:ext>
              </a:extLst>
            </p:cNvPr>
            <p:cNvSpPr txBox="1"/>
            <p:nvPr/>
          </p:nvSpPr>
          <p:spPr>
            <a:xfrm>
              <a:off x="5412013" y="2960643"/>
              <a:ext cx="2844048" cy="14773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effectLst/>
                  <a:latin typeface="Consolas" panose="020B0609020204030204" pitchFamily="49" charset="0"/>
                </a:rPr>
                <a:t>for </a:t>
              </a:r>
              <a:r>
                <a:rPr lang="en-US" sz="1800" dirty="0" err="1">
                  <a:effectLst/>
                  <a:latin typeface="Consolas" panose="020B0609020204030204" pitchFamily="49" charset="0"/>
                </a:rPr>
                <a:t>i</a:t>
              </a:r>
              <a:r>
                <a:rPr lang="en-US" sz="1800" dirty="0">
                  <a:effectLst/>
                  <a:latin typeface="Consolas" panose="020B0609020204030204" pitchFamily="49" charset="0"/>
                </a:rPr>
                <a:t> </a:t>
              </a:r>
              <a:r>
                <a:rPr lang="en-US" sz="1800" b="1" dirty="0">
                  <a:effectLst/>
                  <a:latin typeface="Consolas" panose="020B0609020204030204" pitchFamily="49" charset="0"/>
                </a:rPr>
                <a:t>in</a:t>
              </a:r>
              <a:r>
                <a:rPr lang="en-US" sz="1800" dirty="0">
                  <a:effectLst/>
                  <a:latin typeface="Consolas" panose="020B0609020204030204" pitchFamily="49" charset="0"/>
                </a:rPr>
                <a:t> range(n):</a:t>
              </a:r>
              <a:br>
                <a:rPr lang="en-US" sz="1800" dirty="0">
                  <a:effectLst/>
                  <a:latin typeface="Consolas" panose="020B0609020204030204" pitchFamily="49" charset="0"/>
                </a:rPr>
              </a:br>
              <a:r>
                <a:rPr lang="en-US" sz="1800" dirty="0">
                  <a:effectLst/>
                  <a:latin typeface="Consolas" panose="020B0609020204030204" pitchFamily="49" charset="0"/>
                </a:rPr>
                <a:t>  </a:t>
              </a:r>
              <a:r>
                <a:rPr lang="en-US" sz="1800" b="1" dirty="0">
                  <a:effectLst/>
                  <a:latin typeface="Consolas" panose="020B0609020204030204" pitchFamily="49" charset="0"/>
                </a:rPr>
                <a:t>if </a:t>
              </a:r>
              <a:r>
                <a:rPr lang="en-US" sz="1800" b="1" dirty="0">
                  <a:solidFill>
                    <a:srgbClr val="00B050"/>
                  </a:solidFill>
                  <a:effectLst/>
                  <a:latin typeface="Consolas" panose="020B0609020204030204" pitchFamily="49" charset="0"/>
                </a:rPr>
                <a:t>pub[</a:t>
              </a:r>
              <a:r>
                <a:rPr lang="en-US" sz="1800" b="1" dirty="0" err="1">
                  <a:solidFill>
                    <a:srgbClr val="00B050"/>
                  </a:solidFill>
                  <a:effectLst/>
                  <a:latin typeface="Consolas" panose="020B0609020204030204" pitchFamily="49" charset="0"/>
                </a:rPr>
                <a:t>i</a:t>
              </a:r>
              <a:r>
                <a:rPr lang="en-US" sz="1800" b="1" dirty="0">
                  <a:solidFill>
                    <a:srgbClr val="00B050"/>
                  </a:solidFill>
                  <a:effectLst/>
                  <a:latin typeface="Consolas" panose="020B0609020204030204" pitchFamily="49" charset="0"/>
                </a:rPr>
                <a:t>]</a:t>
              </a:r>
              <a:r>
                <a:rPr lang="en-US" sz="1800" b="1" dirty="0">
                  <a:effectLst/>
                  <a:latin typeface="Consolas" panose="020B0609020204030204" pitchFamily="49" charset="0"/>
                </a:rPr>
                <a:t> </a:t>
              </a:r>
              <a:r>
                <a:rPr lang="en-US" sz="1800" dirty="0">
                  <a:effectLst/>
                  <a:latin typeface="Consolas" panose="020B0609020204030204" pitchFamily="49" charset="0"/>
                </a:rPr>
                <a:t>== 0: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 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// side-effects-1</a:t>
              </a:r>
            </a:p>
            <a:p>
              <a:r>
                <a:rPr lang="en-US" dirty="0">
                  <a:effectLst/>
                  <a:latin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</a:rPr>
                <a:t>else</a:t>
              </a:r>
              <a:r>
                <a:rPr lang="en-US" dirty="0">
                  <a:latin typeface="Consolas" panose="020B0609020204030204" pitchFamily="49" charset="0"/>
                </a:rPr>
                <a:t>:</a:t>
              </a:r>
              <a:endParaRPr lang="en-US" sz="1800" dirty="0">
                <a:effectLst/>
                <a:latin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</a:rPr>
                <a:t>    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// side-effects-2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F83B02-1600-581A-D6A7-8137BFB29949}"/>
                </a:ext>
              </a:extLst>
            </p:cNvPr>
            <p:cNvSpPr txBox="1"/>
            <p:nvPr/>
          </p:nvSpPr>
          <p:spPr>
            <a:xfrm>
              <a:off x="5347892" y="2252757"/>
              <a:ext cx="29722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B05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Constant-time</a:t>
              </a:r>
            </a:p>
            <a:p>
              <a:pPr algn="ctr"/>
              <a:r>
                <a:rPr lang="en-US" sz="2000" b="1" dirty="0">
                  <a:solidFill>
                    <a:srgbClr val="00B05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on Sequential Machine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988B26-D346-8EB1-2F65-04171E733477}"/>
              </a:ext>
            </a:extLst>
          </p:cNvPr>
          <p:cNvGrpSpPr/>
          <p:nvPr/>
        </p:nvGrpSpPr>
        <p:grpSpPr>
          <a:xfrm>
            <a:off x="8421846" y="3499252"/>
            <a:ext cx="3467033" cy="400110"/>
            <a:chOff x="8421846" y="3499252"/>
            <a:chExt cx="3467033" cy="40011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5BE8787-B795-5F87-77D5-345F43845238}"/>
                </a:ext>
              </a:extLst>
            </p:cNvPr>
            <p:cNvCxnSpPr/>
            <p:nvPr/>
          </p:nvCxnSpPr>
          <p:spPr>
            <a:xfrm>
              <a:off x="8421846" y="3700354"/>
              <a:ext cx="457200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80D07B-4D86-8F93-78F9-1CAFBEA53C52}"/>
                </a:ext>
              </a:extLst>
            </p:cNvPr>
            <p:cNvSpPr txBox="1"/>
            <p:nvPr/>
          </p:nvSpPr>
          <p:spPr>
            <a:xfrm>
              <a:off x="9044831" y="3499252"/>
              <a:ext cx="28440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Pub[n] </a:t>
              </a:r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can be leaked!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356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FC8A5293-3ED2-C537-D9FF-9602DDA6B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89" y="275946"/>
            <a:ext cx="11550316" cy="1325563"/>
          </a:xfrm>
        </p:spPr>
        <p:txBody>
          <a:bodyPr/>
          <a:lstStyle/>
          <a:p>
            <a:r>
              <a:rPr lang="en-US" dirty="0" err="1"/>
              <a:t>Pensieve</a:t>
            </a:r>
            <a:r>
              <a:rPr lang="en-US" dirty="0"/>
              <a:t> Summary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94021D-329C-8FC5-EFBB-A831852B9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3C5BF-BB83-FDAD-195D-D5804C87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kern="1200">
                <a:solidFill>
                  <a:srgbClr val="E7E6E6">
                    <a:lumMod val="25000"/>
                  </a:srgbClr>
                </a:solidFill>
              </a:rPr>
              <a:pPr/>
              <a:t>20</a:t>
            </a:fld>
            <a:endParaRPr lang="en-US" kern="120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3BD3CE-25DB-E43E-8842-98B499258E24}"/>
              </a:ext>
            </a:extLst>
          </p:cNvPr>
          <p:cNvSpPr/>
          <p:nvPr/>
        </p:nvSpPr>
        <p:spPr>
          <a:xfrm>
            <a:off x="486233" y="1330226"/>
            <a:ext cx="11550316" cy="1501151"/>
          </a:xfrm>
          <a:prstGeom prst="rect">
            <a:avLst/>
          </a:prstGeom>
          <a:noFill/>
          <a:ln w="3810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4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Pensieve</a:t>
            </a:r>
            <a:r>
              <a:rPr 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provides a modeling principle that </a:t>
            </a:r>
            <a:r>
              <a:rPr lang="en-US" sz="24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aligns</a:t>
            </a:r>
            <a:r>
              <a:rPr 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with architecture design flow, and </a:t>
            </a:r>
            <a:r>
              <a:rPr lang="en-US" sz="24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links</a:t>
            </a:r>
            <a:r>
              <a:rPr 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computer architects to accessible formal-methods tools.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EBE068-BFAA-1111-7211-608A34E79EB5}"/>
              </a:ext>
            </a:extLst>
          </p:cNvPr>
          <p:cNvGrpSpPr/>
          <p:nvPr/>
        </p:nvGrpSpPr>
        <p:grpSpPr>
          <a:xfrm>
            <a:off x="876555" y="2615468"/>
            <a:ext cx="9330550" cy="3824058"/>
            <a:chOff x="876555" y="2615468"/>
            <a:chExt cx="9330550" cy="382405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B6F4414-2759-C4A5-6A4D-91013A25382B}"/>
                </a:ext>
              </a:extLst>
            </p:cNvPr>
            <p:cNvSpPr/>
            <p:nvPr/>
          </p:nvSpPr>
          <p:spPr>
            <a:xfrm>
              <a:off x="4234379" y="4133248"/>
              <a:ext cx="1753758" cy="115171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ysClr val="windowText" lastClr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Model</a:t>
              </a:r>
            </a:p>
            <a:p>
              <a:pPr algn="ctr"/>
              <a:r>
                <a:rPr lang="en-US" sz="2000" dirty="0">
                  <a:solidFill>
                    <a:sysClr val="windowText" lastClr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Checker</a:t>
              </a:r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439023DB-1C95-8221-3DFA-0668485F3B0C}"/>
                </a:ext>
              </a:extLst>
            </p:cNvPr>
            <p:cNvSpPr/>
            <p:nvPr/>
          </p:nvSpPr>
          <p:spPr>
            <a:xfrm rot="5400000">
              <a:off x="4808573" y="3493602"/>
              <a:ext cx="605368" cy="467527"/>
            </a:xfrm>
            <a:prstGeom prst="rightArrow">
              <a:avLst>
                <a:gd name="adj1" fmla="val 34166"/>
                <a:gd name="adj2" fmla="val 50000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29376D2E-5755-B2D4-FB62-5A2B78841FF3}"/>
                </a:ext>
              </a:extLst>
            </p:cNvPr>
            <p:cNvSpPr/>
            <p:nvPr/>
          </p:nvSpPr>
          <p:spPr>
            <a:xfrm>
              <a:off x="3421998" y="4495681"/>
              <a:ext cx="605368" cy="467527"/>
            </a:xfrm>
            <a:prstGeom prst="rightArrow">
              <a:avLst>
                <a:gd name="adj1" fmla="val 34166"/>
                <a:gd name="adj2" fmla="val 50000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DB22FDED-B34B-11CF-52C8-801218E61C62}"/>
                </a:ext>
              </a:extLst>
            </p:cNvPr>
            <p:cNvSpPr/>
            <p:nvPr/>
          </p:nvSpPr>
          <p:spPr>
            <a:xfrm>
              <a:off x="6195150" y="4475341"/>
              <a:ext cx="605368" cy="467527"/>
            </a:xfrm>
            <a:prstGeom prst="rightArrow">
              <a:avLst>
                <a:gd name="adj1" fmla="val 34166"/>
                <a:gd name="adj2" fmla="val 50000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A4B663-D322-E41F-4168-22385C9C5AC6}"/>
                </a:ext>
              </a:extLst>
            </p:cNvPr>
            <p:cNvSpPr txBox="1"/>
            <p:nvPr/>
          </p:nvSpPr>
          <p:spPr>
            <a:xfrm>
              <a:off x="6869075" y="4206142"/>
              <a:ext cx="333803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FAIL: Attack Program</a:t>
              </a:r>
            </a:p>
            <a:p>
              <a:endPara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r>
                <a:rPr lang="en-US" sz="2000" dirty="0">
                  <a:solidFill>
                    <a:srgbClr val="70AD47">
                      <a:lumMod val="75000"/>
                    </a:srgb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PASS: Security for k Cycles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691B90E8-1710-8130-F0B5-76F5443F92B7}"/>
                </a:ext>
              </a:extLst>
            </p:cNvPr>
            <p:cNvSpPr/>
            <p:nvPr/>
          </p:nvSpPr>
          <p:spPr>
            <a:xfrm>
              <a:off x="876555" y="4030048"/>
              <a:ext cx="2338431" cy="1367852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ysClr val="windowText" lastClr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Micro-Arch Model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CBDA83B-2729-7468-BAF2-67B086703D15}"/>
                </a:ext>
              </a:extLst>
            </p:cNvPr>
            <p:cNvGrpSpPr/>
            <p:nvPr/>
          </p:nvGrpSpPr>
          <p:grpSpPr>
            <a:xfrm>
              <a:off x="3993731" y="2615468"/>
              <a:ext cx="2368275" cy="705523"/>
              <a:chOff x="5859236" y="1541107"/>
              <a:chExt cx="2368275" cy="705523"/>
            </a:xfrm>
          </p:grpSpPr>
          <p:sp>
            <p:nvSpPr>
              <p:cNvPr id="28" name="Folded Corner 27">
                <a:extLst>
                  <a:ext uri="{FF2B5EF4-FFF2-40B4-BE49-F238E27FC236}">
                    <a16:creationId xmlns:a16="http://schemas.microsoft.com/office/drawing/2014/main" id="{7D469ADC-9A95-B344-813A-D133084E4BDE}"/>
                  </a:ext>
                </a:extLst>
              </p:cNvPr>
              <p:cNvSpPr/>
              <p:nvPr/>
            </p:nvSpPr>
            <p:spPr>
              <a:xfrm flipV="1">
                <a:off x="5859236" y="1541107"/>
                <a:ext cx="2368275" cy="705523"/>
              </a:xfrm>
              <a:prstGeom prst="foldedCorner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ysClr val="windowText" lastClr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45B45B-230F-D9B2-8EF2-E41C94DA19A9}"/>
                  </a:ext>
                </a:extLst>
              </p:cNvPr>
              <p:cNvSpPr txBox="1"/>
              <p:nvPr/>
            </p:nvSpPr>
            <p:spPr>
              <a:xfrm>
                <a:off x="5934215" y="1748304"/>
                <a:ext cx="21693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prstClr val="black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Security Property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2E319A-3322-14EB-2956-C5F8F4F28EBF}"/>
                </a:ext>
              </a:extLst>
            </p:cNvPr>
            <p:cNvSpPr txBox="1"/>
            <p:nvPr/>
          </p:nvSpPr>
          <p:spPr>
            <a:xfrm>
              <a:off x="6362006" y="2860977"/>
              <a:ext cx="36521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4472C4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(Speculative Non-interference)</a:t>
              </a:r>
            </a:p>
          </p:txBody>
        </p:sp>
        <p:pic>
          <p:nvPicPr>
            <p:cNvPr id="31" name="Picture 2" descr="On Button Cartoon - Free image on Pixabay">
              <a:extLst>
                <a:ext uri="{FF2B5EF4-FFF2-40B4-BE49-F238E27FC236}">
                  <a16:creationId xmlns:a16="http://schemas.microsoft.com/office/drawing/2014/main" id="{C90460D6-C4EC-EBFF-967D-DE5216569D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8223" y="4950195"/>
              <a:ext cx="1240419" cy="1489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D0A3CE5-4E1C-E121-3117-7F908778CD0C}"/>
              </a:ext>
            </a:extLst>
          </p:cNvPr>
          <p:cNvSpPr/>
          <p:nvPr/>
        </p:nvSpPr>
        <p:spPr>
          <a:xfrm>
            <a:off x="791885" y="5315277"/>
            <a:ext cx="10608230" cy="11334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“Constant-time Program” WILL run in Constant-time in Hardware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03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94EDC-A2B6-AA1D-F594-CE9DF29A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928679" cy="1325563"/>
          </a:xfrm>
        </p:spPr>
        <p:txBody>
          <a:bodyPr/>
          <a:lstStyle/>
          <a:p>
            <a:r>
              <a:rPr lang="en-US" dirty="0"/>
              <a:t>Problem: the Cat-and-Mouse Game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A90320-F9D7-CA2D-B1BE-8545D987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4B16ABF-3048-32D4-A27A-E4220AAD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kern="1200">
                <a:solidFill>
                  <a:srgbClr val="E7E6E6">
                    <a:lumMod val="25000"/>
                  </a:srgbClr>
                </a:solidFill>
              </a:rPr>
              <a:pPr/>
              <a:t>3</a:t>
            </a:fld>
            <a:endParaRPr lang="en-US" kern="1200">
              <a:solidFill>
                <a:srgbClr val="E7E6E6">
                  <a:lumMod val="25000"/>
                </a:srgbClr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A06787-746A-C515-3EB5-0CC5C7C62835}"/>
              </a:ext>
            </a:extLst>
          </p:cNvPr>
          <p:cNvCxnSpPr>
            <a:cxnSpLocks/>
          </p:cNvCxnSpPr>
          <p:nvPr/>
        </p:nvCxnSpPr>
        <p:spPr>
          <a:xfrm flipH="1">
            <a:off x="2016795" y="1907323"/>
            <a:ext cx="1" cy="4075198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2E3E5EE-0735-C849-D97D-7F455D4E4B55}"/>
              </a:ext>
            </a:extLst>
          </p:cNvPr>
          <p:cNvSpPr txBox="1"/>
          <p:nvPr/>
        </p:nvSpPr>
        <p:spPr>
          <a:xfrm>
            <a:off x="1085531" y="2034895"/>
            <a:ext cx="691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2018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40B7061-16BD-A0DE-94BC-1FD2C8E8619A}"/>
              </a:ext>
            </a:extLst>
          </p:cNvPr>
          <p:cNvGrpSpPr/>
          <p:nvPr/>
        </p:nvGrpSpPr>
        <p:grpSpPr>
          <a:xfrm>
            <a:off x="1785789" y="1977827"/>
            <a:ext cx="1670307" cy="489702"/>
            <a:chOff x="1388356" y="1987032"/>
            <a:chExt cx="1670307" cy="48970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A357C6-221C-F9C3-4A55-D06B62DB9397}"/>
                </a:ext>
              </a:extLst>
            </p:cNvPr>
            <p:cNvSpPr txBox="1"/>
            <p:nvPr/>
          </p:nvSpPr>
          <p:spPr>
            <a:xfrm>
              <a:off x="1910400" y="2031828"/>
              <a:ext cx="11482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Spectre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8395BFD-069B-2F5B-D7D9-D9988DED0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8356" y="1987032"/>
              <a:ext cx="489702" cy="48970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9A434A9-0C3B-C732-3282-8736F817BDC9}"/>
              </a:ext>
            </a:extLst>
          </p:cNvPr>
          <p:cNvGrpSpPr/>
          <p:nvPr/>
        </p:nvGrpSpPr>
        <p:grpSpPr>
          <a:xfrm>
            <a:off x="1789851" y="3825540"/>
            <a:ext cx="3443694" cy="707886"/>
            <a:chOff x="1427812" y="3570540"/>
            <a:chExt cx="3443694" cy="7078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E624D4-E802-0A98-5CF0-B2620E3E5289}"/>
                </a:ext>
              </a:extLst>
            </p:cNvPr>
            <p:cNvSpPr txBox="1"/>
            <p:nvPr/>
          </p:nvSpPr>
          <p:spPr>
            <a:xfrm>
              <a:off x="1926276" y="3570540"/>
              <a:ext cx="2945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Spectre rewind</a:t>
              </a:r>
            </a:p>
            <a:p>
              <a:r>
                <a:rPr lang="en-US" sz="2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Speculative interference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2D65F92-548A-F59F-B7D7-6550E03CE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7812" y="3739817"/>
              <a:ext cx="489702" cy="489702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34775F0-115F-E3F8-839D-9D6CCC7F9545}"/>
              </a:ext>
            </a:extLst>
          </p:cNvPr>
          <p:cNvSpPr txBox="1"/>
          <p:nvPr/>
        </p:nvSpPr>
        <p:spPr>
          <a:xfrm>
            <a:off x="1085531" y="3032800"/>
            <a:ext cx="691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2019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C1408E-F73A-9C20-0F2F-7017E0310CEA}"/>
              </a:ext>
            </a:extLst>
          </p:cNvPr>
          <p:cNvSpPr txBox="1"/>
          <p:nvPr/>
        </p:nvSpPr>
        <p:spPr>
          <a:xfrm>
            <a:off x="1091349" y="4937780"/>
            <a:ext cx="691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2021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3A300B-B2BB-B6D9-880A-004FDD74680B}"/>
              </a:ext>
            </a:extLst>
          </p:cNvPr>
          <p:cNvSpPr txBox="1"/>
          <p:nvPr/>
        </p:nvSpPr>
        <p:spPr>
          <a:xfrm>
            <a:off x="1080714" y="4055002"/>
            <a:ext cx="691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2020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C0193D1-454B-6FE9-DBC5-05DDB7DD0B08}"/>
              </a:ext>
            </a:extLst>
          </p:cNvPr>
          <p:cNvGrpSpPr/>
          <p:nvPr/>
        </p:nvGrpSpPr>
        <p:grpSpPr>
          <a:xfrm>
            <a:off x="1827614" y="2897319"/>
            <a:ext cx="2646913" cy="707886"/>
            <a:chOff x="1443892" y="2692349"/>
            <a:chExt cx="2646913" cy="7078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A5DD5A-26F9-806F-3187-142E3407625E}"/>
                </a:ext>
              </a:extLst>
            </p:cNvPr>
            <p:cNvSpPr txBox="1"/>
            <p:nvPr/>
          </p:nvSpPr>
          <p:spPr>
            <a:xfrm>
              <a:off x="1910400" y="2692349"/>
              <a:ext cx="21804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InvisiSpec</a:t>
              </a:r>
              <a:endParaRPr 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r>
                <a:rPr lang="en-US" sz="2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Delay-on-Miss …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50A3D0C-0817-77FB-192C-8A0841A7A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1443892" y="2801191"/>
              <a:ext cx="375653" cy="42261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3DDBB50-A6AE-4687-858D-B925BDC88A75}"/>
              </a:ext>
            </a:extLst>
          </p:cNvPr>
          <p:cNvGrpSpPr/>
          <p:nvPr/>
        </p:nvGrpSpPr>
        <p:grpSpPr>
          <a:xfrm>
            <a:off x="1828968" y="4911141"/>
            <a:ext cx="2144131" cy="422610"/>
            <a:chOff x="1414477" y="4506400"/>
            <a:chExt cx="2144131" cy="4226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40F6C9-A9FE-0C17-8B8C-8651265DE707}"/>
                </a:ext>
              </a:extLst>
            </p:cNvPr>
            <p:cNvSpPr txBox="1"/>
            <p:nvPr/>
          </p:nvSpPr>
          <p:spPr>
            <a:xfrm>
              <a:off x="1910400" y="4517650"/>
              <a:ext cx="16482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GhostMinion</a:t>
              </a:r>
              <a:endParaRPr 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599E266-5DD8-221B-C955-5072CD1C3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1414477" y="4506400"/>
              <a:ext cx="375653" cy="422610"/>
            </a:xfrm>
            <a:prstGeom prst="rect">
              <a:avLst/>
            </a:prstGeom>
          </p:spPr>
        </p:pic>
      </p:grpSp>
      <p:pic>
        <p:nvPicPr>
          <p:cNvPr id="40" name="Picture 2" descr="Cat catches mouse Mouse runs away from a toothy cats. Vector illustration. cat chasing mouse stock illustrations">
            <a:extLst>
              <a:ext uri="{FF2B5EF4-FFF2-40B4-BE49-F238E27FC236}">
                <a16:creationId xmlns:a16="http://schemas.microsoft.com/office/drawing/2014/main" id="{433742DF-90FE-58A6-59A8-4D78F4339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960" y="2774100"/>
            <a:ext cx="4309726" cy="233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983B15B-4C5E-10CA-C124-7B5AE0805B47}"/>
              </a:ext>
            </a:extLst>
          </p:cNvPr>
          <p:cNvGrpSpPr/>
          <p:nvPr/>
        </p:nvGrpSpPr>
        <p:grpSpPr>
          <a:xfrm>
            <a:off x="3640580" y="5147780"/>
            <a:ext cx="1541833" cy="946219"/>
            <a:chOff x="3640580" y="5147780"/>
            <a:chExt cx="1541833" cy="946219"/>
          </a:xfrm>
        </p:grpSpPr>
        <p:pic>
          <p:nvPicPr>
            <p:cNvPr id="24" name="Graphic 23" descr="Magnifying glass">
              <a:extLst>
                <a:ext uri="{FF2B5EF4-FFF2-40B4-BE49-F238E27FC236}">
                  <a16:creationId xmlns:a16="http://schemas.microsoft.com/office/drawing/2014/main" id="{6AF0948F-E7A1-8B96-49C4-54D8B49CB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40580" y="5147780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 descr="A yellow emoji with a finger on his chin&#10;&#10;Description automatically generated with low confidence">
              <a:extLst>
                <a:ext uri="{FF2B5EF4-FFF2-40B4-BE49-F238E27FC236}">
                  <a16:creationId xmlns:a16="http://schemas.microsoft.com/office/drawing/2014/main" id="{53D22CE5-6E3E-6D98-0769-D285D42BF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74527" y="5386113"/>
              <a:ext cx="707886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1107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0F847CA-2B2C-7F02-ADB3-7E1A560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Weak Security Evaluation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6D6AB28-3CF3-41E8-C4F1-03909300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36CD2-DCD2-D111-9102-37A810C9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9BB39B-D1C6-E619-492D-88250EFD4FA3}"/>
              </a:ext>
            </a:extLst>
          </p:cNvPr>
          <p:cNvSpPr/>
          <p:nvPr/>
        </p:nvSpPr>
        <p:spPr>
          <a:xfrm>
            <a:off x="2500678" y="4969719"/>
            <a:ext cx="7190644" cy="1123700"/>
          </a:xfrm>
          <a:prstGeom prst="rect">
            <a:avLst/>
          </a:prstGeom>
          <a:noFill/>
          <a:ln w="3810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need a principled, trustworthy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security evaluation tool!</a:t>
            </a:r>
          </a:p>
        </p:txBody>
      </p:sp>
      <p:pic>
        <p:nvPicPr>
          <p:cNvPr id="8" name="Picture 2" descr="gem5: The gem5 simulator system">
            <a:extLst>
              <a:ext uri="{FF2B5EF4-FFF2-40B4-BE49-F238E27FC236}">
                <a16:creationId xmlns:a16="http://schemas.microsoft.com/office/drawing/2014/main" id="{EECEAD15-B282-DA56-351D-694378884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6775" y="2363057"/>
            <a:ext cx="1585516" cy="171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A62116-AFDC-999D-5B43-24A4F00A8C60}"/>
              </a:ext>
            </a:extLst>
          </p:cNvPr>
          <p:cNvSpPr txBox="1"/>
          <p:nvPr/>
        </p:nvSpPr>
        <p:spPr>
          <a:xfrm>
            <a:off x="2299829" y="1807287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Step 1: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C0F5ACE-3A5D-A090-36CD-6D859A0E29E8}"/>
              </a:ext>
            </a:extLst>
          </p:cNvPr>
          <p:cNvSpPr/>
          <p:nvPr/>
        </p:nvSpPr>
        <p:spPr>
          <a:xfrm>
            <a:off x="1815065" y="3018864"/>
            <a:ext cx="395235" cy="39683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B9894D-55CB-BDC8-3A91-C6A9CE954EDC}"/>
              </a:ext>
            </a:extLst>
          </p:cNvPr>
          <p:cNvSpPr txBox="1"/>
          <p:nvPr/>
        </p:nvSpPr>
        <p:spPr>
          <a:xfrm>
            <a:off x="441776" y="2867868"/>
            <a:ext cx="1202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Defense</a:t>
            </a:r>
          </a:p>
          <a:p>
            <a:r>
              <a:rPr 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Proposal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C23397-5BA9-D32D-3CBF-33B3051563AB}"/>
              </a:ext>
            </a:extLst>
          </p:cNvPr>
          <p:cNvGrpSpPr/>
          <p:nvPr/>
        </p:nvGrpSpPr>
        <p:grpSpPr>
          <a:xfrm>
            <a:off x="1825387" y="3970512"/>
            <a:ext cx="1997855" cy="734452"/>
            <a:chOff x="1825387" y="3970512"/>
            <a:chExt cx="1997855" cy="7344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CDB53E-CAFB-DB8E-B60F-A3C5392D6529}"/>
                </a:ext>
              </a:extLst>
            </p:cNvPr>
            <p:cNvSpPr txBox="1"/>
            <p:nvPr/>
          </p:nvSpPr>
          <p:spPr>
            <a:xfrm>
              <a:off x="1825387" y="4304854"/>
              <a:ext cx="1997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Spectre</a:t>
              </a:r>
              <a:r>
                <a:rPr lang="en-US" sz="2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Gadget</a:t>
              </a: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9E514F66-2AE3-9913-DE45-C89B14819EC7}"/>
                </a:ext>
              </a:extLst>
            </p:cNvPr>
            <p:cNvSpPr/>
            <p:nvPr/>
          </p:nvSpPr>
          <p:spPr>
            <a:xfrm rot="16200000">
              <a:off x="2582743" y="3956759"/>
              <a:ext cx="369331" cy="396837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671D5E-3CD3-2DC8-6BA9-6408A47592A3}"/>
              </a:ext>
            </a:extLst>
          </p:cNvPr>
          <p:cNvGrpSpPr/>
          <p:nvPr/>
        </p:nvGrpSpPr>
        <p:grpSpPr>
          <a:xfrm>
            <a:off x="3510466" y="2847215"/>
            <a:ext cx="1171084" cy="605325"/>
            <a:chOff x="3510466" y="2847214"/>
            <a:chExt cx="1171084" cy="605325"/>
          </a:xfrm>
        </p:grpSpPr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FF5831A1-5146-96D1-A0BA-A41087351AA7}"/>
                </a:ext>
              </a:extLst>
            </p:cNvPr>
            <p:cNvSpPr/>
            <p:nvPr/>
          </p:nvSpPr>
          <p:spPr>
            <a:xfrm>
              <a:off x="3510466" y="3012571"/>
              <a:ext cx="395235" cy="396837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7" name="Graphic 16" descr="Thumbs up sign">
              <a:extLst>
                <a:ext uri="{FF2B5EF4-FFF2-40B4-BE49-F238E27FC236}">
                  <a16:creationId xmlns:a16="http://schemas.microsoft.com/office/drawing/2014/main" id="{CD11C543-61AD-0672-6AB3-2E33FFCA5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76225" y="2847214"/>
              <a:ext cx="605325" cy="60532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1E0D7E4-4A68-EA85-C249-5418E5D8474D}"/>
              </a:ext>
            </a:extLst>
          </p:cNvPr>
          <p:cNvSpPr txBox="1"/>
          <p:nvPr/>
        </p:nvSpPr>
        <p:spPr>
          <a:xfrm>
            <a:off x="6433053" y="1807287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Step 2: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BC210B-CF71-AF1D-F4ED-55D8223620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1543" y="2363055"/>
            <a:ext cx="3617392" cy="2324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52825030-4665-F695-4D77-435C565DCF35}"/>
              </a:ext>
            </a:extLst>
          </p:cNvPr>
          <p:cNvSpPr/>
          <p:nvPr/>
        </p:nvSpPr>
        <p:spPr>
          <a:xfrm>
            <a:off x="9318971" y="2026176"/>
            <a:ext cx="2290199" cy="1123700"/>
          </a:xfrm>
          <a:prstGeom prst="wedgeRoundRectCallout">
            <a:avLst>
              <a:gd name="adj1" fmla="val -63910"/>
              <a:gd name="adj2" fmla="val 3664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defense works for all possible </a:t>
            </a:r>
            <a:r>
              <a:rPr lang="en-US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Spectre</a:t>
            </a:r>
            <a:r>
              <a: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gadget.</a:t>
            </a:r>
          </a:p>
        </p:txBody>
      </p:sp>
      <p:pic>
        <p:nvPicPr>
          <p:cNvPr id="2" name="Graphic 1" descr="Question mark">
            <a:extLst>
              <a:ext uri="{FF2B5EF4-FFF2-40B4-BE49-F238E27FC236}">
                <a16:creationId xmlns:a16="http://schemas.microsoft.com/office/drawing/2014/main" id="{4E85D91B-CDE8-7EEC-96C0-0CF4197029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56649" y="2914109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0E4F0D-BD68-5217-64FB-3C0157E1C996}"/>
              </a:ext>
            </a:extLst>
          </p:cNvPr>
          <p:cNvSpPr txBox="1"/>
          <p:nvPr/>
        </p:nvSpPr>
        <p:spPr>
          <a:xfrm>
            <a:off x="11760200" y="3009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97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E1AF8-19EB-4106-8942-65DD9046C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Formal Security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E6787-5B94-5D3D-EA30-EC282A129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24196"/>
          </a:xfrm>
        </p:spPr>
        <p:txBody>
          <a:bodyPr>
            <a:normAutofit/>
          </a:bodyPr>
          <a:lstStyle/>
          <a:p>
            <a:r>
              <a:rPr lang="en-US" dirty="0"/>
              <a:t>Only consider constant-time program</a:t>
            </a:r>
          </a:p>
          <a:p>
            <a:r>
              <a:rPr lang="en-US" dirty="0"/>
              <a:t>Avoid secret affecting</a:t>
            </a:r>
          </a:p>
          <a:p>
            <a:pPr lvl="1"/>
            <a:r>
              <a:rPr lang="en-US" dirty="0"/>
              <a:t>Execution Time</a:t>
            </a:r>
          </a:p>
          <a:p>
            <a:pPr lvl="1"/>
            <a:r>
              <a:rPr lang="en-US" dirty="0"/>
              <a:t>Cache footprint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Speculative Non-Interference Property: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E671834-4F05-A654-BFD2-90B8F5CC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22A6F-A696-85A8-F8B6-7E78394D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5F3CC6-D97D-78DF-A140-2B6B7EA30393}"/>
              </a:ext>
            </a:extLst>
          </p:cNvPr>
          <p:cNvGrpSpPr/>
          <p:nvPr/>
        </p:nvGrpSpPr>
        <p:grpSpPr>
          <a:xfrm>
            <a:off x="3968885" y="2859931"/>
            <a:ext cx="3635221" cy="1050587"/>
            <a:chOff x="3968885" y="2859931"/>
            <a:chExt cx="3635221" cy="1050587"/>
          </a:xfrm>
        </p:grpSpPr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6FCC0653-E81D-95A4-39B1-7DA415B4B888}"/>
                </a:ext>
              </a:extLst>
            </p:cNvPr>
            <p:cNvSpPr/>
            <p:nvPr/>
          </p:nvSpPr>
          <p:spPr>
            <a:xfrm>
              <a:off x="3968885" y="2859931"/>
              <a:ext cx="505838" cy="1050587"/>
            </a:xfrm>
            <a:prstGeom prst="righ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1D76F81-85D1-ADA7-D407-3CDE47B32D0C}"/>
                </a:ext>
              </a:extLst>
            </p:cNvPr>
            <p:cNvSpPr txBox="1"/>
            <p:nvPr/>
          </p:nvSpPr>
          <p:spPr>
            <a:xfrm>
              <a:off x="4474723" y="3154391"/>
              <a:ext cx="31293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Observation Models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2A2733-16CE-6382-BC24-2D1E35DA5D8A}"/>
                  </a:ext>
                </a:extLst>
              </p:cNvPr>
              <p:cNvSpPr txBox="1"/>
              <p:nvPr/>
            </p:nvSpPr>
            <p:spPr>
              <a:xfrm>
                <a:off x="1267723" y="4592953"/>
                <a:ext cx="9695026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𝑝𝑟𝑜𝑔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𝑀𝑒𝑚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IF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𝑖𝑠𝐶𝑜𝑛𝑠𝑡𝑇𝑖𝑚𝑒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𝑝𝑟𝑜𝑔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)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THEN</a:t>
                </a:r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𝑂𝑏𝑠𝑣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𝑖𝑐𝑟𝑜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𝑝𝑟𝑜𝑔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𝑀𝑒𝑚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𝑠𝑒𝑐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𝑂𝑏𝑠𝑣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𝑖𝑐𝑟𝑜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𝑝𝑟𝑜𝑔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𝑀𝑒𝑚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𝑠𝑒𝑐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2A2733-16CE-6382-BC24-2D1E35DA5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723" y="4592953"/>
                <a:ext cx="9695026" cy="1354217"/>
              </a:xfrm>
              <a:prstGeom prst="rect">
                <a:avLst/>
              </a:prstGeom>
              <a:blipFill>
                <a:blip r:embed="rId4"/>
                <a:stretch>
                  <a:fillRect l="-2222" t="-2778" r="-1046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926C22-C818-337A-3A25-F786013E4075}"/>
                  </a:ext>
                </a:extLst>
              </p:cNvPr>
              <p:cNvSpPr txBox="1"/>
              <p:nvPr/>
            </p:nvSpPr>
            <p:spPr>
              <a:xfrm>
                <a:off x="1179462" y="5038980"/>
                <a:ext cx="9827370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IF</a:t>
                </a:r>
                <a:r>
                  <a:rPr lang="en-US" sz="2800" dirty="0">
                    <a:ea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𝑂𝑏𝑠𝑣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𝑠𝑒𝑞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𝑝𝑟𝑜𝑔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𝑀𝑒𝑚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𝑠𝑒𝑐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𝑂𝑏𝑠𝑣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𝑠𝑒𝑞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𝑝𝑟𝑜𝑔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𝑀𝑒𝑚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𝑠𝑒𝑐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926C22-C818-337A-3A25-F786013E4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462" y="5038980"/>
                <a:ext cx="9827370" cy="556434"/>
              </a:xfrm>
              <a:prstGeom prst="rect">
                <a:avLst/>
              </a:prstGeom>
              <a:blipFill>
                <a:blip r:embed="rId5"/>
                <a:stretch>
                  <a:fillRect l="-1161" t="-1111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4792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1CC4E0-D0F8-7C02-9278-844F7E51B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148" y="3424729"/>
            <a:ext cx="4624028" cy="14094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C89B16-26BD-3330-95CD-D5F4182F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Bridge the Gap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CD3262F-31BA-4277-3C51-BC8782D6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DCC92-7295-D7EF-B2C2-846B93EE1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kern="1200">
                <a:solidFill>
                  <a:srgbClr val="E7E6E6">
                    <a:lumMod val="25000"/>
                  </a:srgbClr>
                </a:solidFill>
              </a:rPr>
              <a:pPr/>
              <a:t>6</a:t>
            </a:fld>
            <a:endParaRPr lang="en-US" kern="120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id="{99579ECC-9979-D178-684E-63F3D3B895F1}"/>
              </a:ext>
            </a:extLst>
          </p:cNvPr>
          <p:cNvSpPr/>
          <p:nvPr/>
        </p:nvSpPr>
        <p:spPr>
          <a:xfrm>
            <a:off x="7733986" y="2357144"/>
            <a:ext cx="4297680" cy="2788382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F56A6A-9071-E215-3BAB-753391A188D1}"/>
              </a:ext>
            </a:extLst>
          </p:cNvPr>
          <p:cNvSpPr txBox="1"/>
          <p:nvPr/>
        </p:nvSpPr>
        <p:spPr>
          <a:xfrm>
            <a:off x="8519226" y="1847809"/>
            <a:ext cx="25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Evaluation Tools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50E277-0AF3-048D-399D-607B35D32125}"/>
              </a:ext>
            </a:extLst>
          </p:cNvPr>
          <p:cNvGrpSpPr/>
          <p:nvPr/>
        </p:nvGrpSpPr>
        <p:grpSpPr>
          <a:xfrm>
            <a:off x="105100" y="1828479"/>
            <a:ext cx="4352915" cy="3317046"/>
            <a:chOff x="105100" y="1828479"/>
            <a:chExt cx="4352915" cy="3317046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80E5706D-C2D8-E6E9-F72A-469E132CEAAF}"/>
                </a:ext>
              </a:extLst>
            </p:cNvPr>
            <p:cNvSpPr/>
            <p:nvPr/>
          </p:nvSpPr>
          <p:spPr>
            <a:xfrm>
              <a:off x="105100" y="2357143"/>
              <a:ext cx="4352915" cy="2788382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8B7D647-2B3F-B91A-3D96-3988E91FF6E1}"/>
                </a:ext>
              </a:extLst>
            </p:cNvPr>
            <p:cNvSpPr txBox="1"/>
            <p:nvPr/>
          </p:nvSpPr>
          <p:spPr>
            <a:xfrm>
              <a:off x="1503139" y="1828479"/>
              <a:ext cx="1556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Defenses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0DEBBD7-2D49-DCD7-8AC6-8FAF65D61262}"/>
                </a:ext>
              </a:extLst>
            </p:cNvPr>
            <p:cNvSpPr txBox="1"/>
            <p:nvPr/>
          </p:nvSpPr>
          <p:spPr>
            <a:xfrm>
              <a:off x="616270" y="2958756"/>
              <a:ext cx="1181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SafeSpec</a:t>
              </a:r>
              <a:endPara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08C47B1-BA9D-325D-724E-5EAA7B52475A}"/>
                </a:ext>
              </a:extLst>
            </p:cNvPr>
            <p:cNvSpPr txBox="1"/>
            <p:nvPr/>
          </p:nvSpPr>
          <p:spPr>
            <a:xfrm>
              <a:off x="1919984" y="2766549"/>
              <a:ext cx="16834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Delay-on-Miss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2153D25-058C-9042-6CAF-882EB80E149F}"/>
                </a:ext>
              </a:extLst>
            </p:cNvPr>
            <p:cNvSpPr txBox="1"/>
            <p:nvPr/>
          </p:nvSpPr>
          <p:spPr>
            <a:xfrm>
              <a:off x="2309174" y="3244090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invisiSpec</a:t>
              </a:r>
              <a:endParaRPr lang="en-US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54D7567-E889-8BC4-5AA5-942DEDB14068}"/>
                </a:ext>
              </a:extLst>
            </p:cNvPr>
            <p:cNvSpPr txBox="1"/>
            <p:nvPr/>
          </p:nvSpPr>
          <p:spPr>
            <a:xfrm>
              <a:off x="879934" y="4450914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GhostMinion</a:t>
              </a:r>
              <a:endPara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35C1470-A23A-7EAA-3355-4E3EA3378E17}"/>
                </a:ext>
              </a:extLst>
            </p:cNvPr>
            <p:cNvSpPr txBox="1"/>
            <p:nvPr/>
          </p:nvSpPr>
          <p:spPr>
            <a:xfrm>
              <a:off x="1919984" y="4137783"/>
              <a:ext cx="1444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GhostLoads</a:t>
              </a:r>
              <a:endParaRPr lang="en-US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C9095AD-802E-A7ED-FEF2-178492913F34}"/>
                </a:ext>
              </a:extLst>
            </p:cNvPr>
            <p:cNvSpPr txBox="1"/>
            <p:nvPr/>
          </p:nvSpPr>
          <p:spPr>
            <a:xfrm>
              <a:off x="1129166" y="3552418"/>
              <a:ext cx="1183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Muontrap</a:t>
              </a:r>
              <a:endPara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BAF0E780-653F-C823-9D96-995B2905FF72}"/>
              </a:ext>
            </a:extLst>
          </p:cNvPr>
          <p:cNvSpPr txBox="1"/>
          <p:nvPr/>
        </p:nvSpPr>
        <p:spPr>
          <a:xfrm>
            <a:off x="8174363" y="3098741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JasperGold</a:t>
            </a:r>
            <a:endParaRPr lang="en-US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321071B-FDEC-7C0C-7E8D-C7B37C10EE99}"/>
              </a:ext>
            </a:extLst>
          </p:cNvPr>
          <p:cNvSpPr txBox="1"/>
          <p:nvPr/>
        </p:nvSpPr>
        <p:spPr>
          <a:xfrm>
            <a:off x="9516563" y="2747098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Rosette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817303B-A724-9D81-1E56-4BE28B89DA62}"/>
              </a:ext>
            </a:extLst>
          </p:cNvPr>
          <p:cNvSpPr txBox="1"/>
          <p:nvPr/>
        </p:nvSpPr>
        <p:spPr>
          <a:xfrm>
            <a:off x="8976322" y="372329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Coq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2BB140C-05C2-ABB4-7D3E-8F2BCBD95A2C}"/>
              </a:ext>
            </a:extLst>
          </p:cNvPr>
          <p:cNvSpPr txBox="1"/>
          <p:nvPr/>
        </p:nvSpPr>
        <p:spPr>
          <a:xfrm>
            <a:off x="9550061" y="4674182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ACL2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3087232-AC8A-D8E0-F554-BB5ACE9E4DBE}"/>
              </a:ext>
            </a:extLst>
          </p:cNvPr>
          <p:cNvSpPr txBox="1"/>
          <p:nvPr/>
        </p:nvSpPr>
        <p:spPr>
          <a:xfrm>
            <a:off x="8296177" y="4249743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Isabelle/HOL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638DAF9-18F1-B872-7E5D-6620BF2B36BA}"/>
              </a:ext>
            </a:extLst>
          </p:cNvPr>
          <p:cNvSpPr txBox="1"/>
          <p:nvPr/>
        </p:nvSpPr>
        <p:spPr>
          <a:xfrm>
            <a:off x="9807945" y="327543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CVC5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64B550E-5621-DB99-C10C-3028445B13DC}"/>
              </a:ext>
            </a:extLst>
          </p:cNvPr>
          <p:cNvSpPr txBox="1"/>
          <p:nvPr/>
        </p:nvSpPr>
        <p:spPr>
          <a:xfrm>
            <a:off x="10580355" y="3530808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Boolector</a:t>
            </a:r>
            <a:endParaRPr lang="en-US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1E2E463-C715-9F1C-40DD-AC30F1D83D06}"/>
              </a:ext>
            </a:extLst>
          </p:cNvPr>
          <p:cNvSpPr txBox="1"/>
          <p:nvPr/>
        </p:nvSpPr>
        <p:spPr>
          <a:xfrm>
            <a:off x="10287767" y="395734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z3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F45A53F-9E55-8DC3-8B0F-7525B650F79B}"/>
              </a:ext>
            </a:extLst>
          </p:cNvPr>
          <p:cNvSpPr/>
          <p:nvPr/>
        </p:nvSpPr>
        <p:spPr>
          <a:xfrm>
            <a:off x="616270" y="5190351"/>
            <a:ext cx="11351756" cy="1193260"/>
          </a:xfrm>
          <a:prstGeom prst="rect">
            <a:avLst/>
          </a:prstGeom>
          <a:noFill/>
          <a:ln w="3810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Aligned</a:t>
            </a:r>
            <a:r>
              <a:rPr lang="en-US" sz="3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with architectural design flow.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B9A7422C-61D9-05A5-6BF6-AAFB82F930F7}"/>
              </a:ext>
            </a:extLst>
          </p:cNvPr>
          <p:cNvSpPr/>
          <p:nvPr/>
        </p:nvSpPr>
        <p:spPr>
          <a:xfrm>
            <a:off x="105100" y="2342394"/>
            <a:ext cx="4352915" cy="2788382"/>
          </a:xfrm>
          <a:prstGeom prst="cloud">
            <a:avLst/>
          </a:pr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C049EAB0-3AB3-5BF7-FBBF-871A540F50EE}"/>
              </a:ext>
            </a:extLst>
          </p:cNvPr>
          <p:cNvSpPr/>
          <p:nvPr/>
        </p:nvSpPr>
        <p:spPr>
          <a:xfrm rot="18174092">
            <a:off x="5854387" y="4860939"/>
            <a:ext cx="1239336" cy="36514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Picture 12" descr="A yellow face with spirals on it&#10;&#10;Description automatically generated with low confidence">
            <a:extLst>
              <a:ext uri="{FF2B5EF4-FFF2-40B4-BE49-F238E27FC236}">
                <a16:creationId xmlns:a16="http://schemas.microsoft.com/office/drawing/2014/main" id="{4547DAA3-95ED-CD87-D8B5-288587CC9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421" y="2255543"/>
            <a:ext cx="795528" cy="795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292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6.25E-7 2.59259E-6 C 0.02253 0.02361 0.04518 0.04745 0.11367 0.0574 C 0.18255 0.06713 0.35469 0.05278 0.41198 0.05903 " pathEditMode="relative" rAng="0" ptsTypes="AAA">
                                      <p:cBhvr>
                                        <p:cTn id="5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9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70" grpId="0"/>
      <p:bldP spid="8" grpId="0" animBg="1"/>
      <p:bldP spid="8" grpId="1" animBg="1"/>
      <p:bldP spid="8" grpId="2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4219D-8B10-8541-F4F0-48F568AA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Defense Design flow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49406F3-B957-2F13-B94C-343E9278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36502-BAE6-AB2A-9327-31BEDA8E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kern="1200">
                <a:solidFill>
                  <a:srgbClr val="E7E6E6">
                    <a:lumMod val="25000"/>
                  </a:srgbClr>
                </a:solidFill>
              </a:rPr>
              <a:pPr/>
              <a:t>7</a:t>
            </a:fld>
            <a:endParaRPr lang="en-US" kern="120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4F31F31-913F-78FF-87E1-270D976C11D8}"/>
              </a:ext>
            </a:extLst>
          </p:cNvPr>
          <p:cNvSpPr txBox="1"/>
          <p:nvPr/>
        </p:nvSpPr>
        <p:spPr>
          <a:xfrm>
            <a:off x="4922869" y="4888845"/>
            <a:ext cx="6406141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 architecture modeling method should be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Modular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Precise on describing timing behaviors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Represent a space of designs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81730E6-3B6B-2450-49E0-E569DC4D4AFF}"/>
              </a:ext>
            </a:extLst>
          </p:cNvPr>
          <p:cNvSpPr txBox="1"/>
          <p:nvPr/>
        </p:nvSpPr>
        <p:spPr>
          <a:xfrm>
            <a:off x="6001281" y="3051806"/>
            <a:ext cx="4360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Example: delay speculative requests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F029788-47DE-BA2A-0453-D196F02ACD66}"/>
              </a:ext>
            </a:extLst>
          </p:cNvPr>
          <p:cNvSpPr/>
          <p:nvPr/>
        </p:nvSpPr>
        <p:spPr>
          <a:xfrm>
            <a:off x="3642709" y="3838640"/>
            <a:ext cx="1280160" cy="6400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77A4433-E5BA-4883-E0AA-8BAD8FEBD807}"/>
              </a:ext>
            </a:extLst>
          </p:cNvPr>
          <p:cNvSpPr/>
          <p:nvPr/>
        </p:nvSpPr>
        <p:spPr>
          <a:xfrm>
            <a:off x="1641451" y="2851848"/>
            <a:ext cx="1280160" cy="6400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Decode &amp; Rename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B076CC-B046-E16A-F07D-BF942E9D16B9}"/>
              </a:ext>
            </a:extLst>
          </p:cNvPr>
          <p:cNvSpPr/>
          <p:nvPr/>
        </p:nvSpPr>
        <p:spPr>
          <a:xfrm>
            <a:off x="1641451" y="3839616"/>
            <a:ext cx="1280160" cy="6400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Dispatch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8103872-CB39-D59A-B3B8-D98CFCB32264}"/>
              </a:ext>
            </a:extLst>
          </p:cNvPr>
          <p:cNvSpPr/>
          <p:nvPr/>
        </p:nvSpPr>
        <p:spPr>
          <a:xfrm>
            <a:off x="1641451" y="4827384"/>
            <a:ext cx="1280160" cy="6400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5014C7E-9EA2-CAFD-5291-5F136D6F74EE}"/>
              </a:ext>
            </a:extLst>
          </p:cNvPr>
          <p:cNvSpPr/>
          <p:nvPr/>
        </p:nvSpPr>
        <p:spPr>
          <a:xfrm rot="5400000">
            <a:off x="2116263" y="3520636"/>
            <a:ext cx="328747" cy="271330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C462F83-0415-9AE0-EF39-72C3829038A7}"/>
              </a:ext>
            </a:extLst>
          </p:cNvPr>
          <p:cNvSpPr/>
          <p:nvPr/>
        </p:nvSpPr>
        <p:spPr>
          <a:xfrm>
            <a:off x="2939035" y="3878609"/>
            <a:ext cx="686251" cy="197963"/>
          </a:xfrm>
          <a:prstGeom prst="rightArrow">
            <a:avLst>
              <a:gd name="adj1" fmla="val 50000"/>
              <a:gd name="adj2" fmla="val 64664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9CBACF6-7205-98E4-6BFC-05DBABEB472F}"/>
              </a:ext>
            </a:extLst>
          </p:cNvPr>
          <p:cNvSpPr/>
          <p:nvPr/>
        </p:nvSpPr>
        <p:spPr>
          <a:xfrm rot="5400000">
            <a:off x="2124563" y="4518063"/>
            <a:ext cx="312146" cy="271330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850F500-CCF0-FFAC-E18A-F48D25DB21E3}"/>
              </a:ext>
            </a:extLst>
          </p:cNvPr>
          <p:cNvSpPr/>
          <p:nvPr/>
        </p:nvSpPr>
        <p:spPr>
          <a:xfrm rot="10800000">
            <a:off x="2939034" y="4239054"/>
            <a:ext cx="686251" cy="197963"/>
          </a:xfrm>
          <a:prstGeom prst="rightArrow">
            <a:avLst>
              <a:gd name="adj1" fmla="val 50000"/>
              <a:gd name="adj2" fmla="val 64664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AC42035-A780-39DE-533C-46AEC580D1AD}"/>
              </a:ext>
            </a:extLst>
          </p:cNvPr>
          <p:cNvSpPr/>
          <p:nvPr/>
        </p:nvSpPr>
        <p:spPr>
          <a:xfrm>
            <a:off x="1641451" y="1845986"/>
            <a:ext cx="1280160" cy="6400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Fetch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D68982F-FFC0-64F8-867F-3F3F52175F8E}"/>
              </a:ext>
            </a:extLst>
          </p:cNvPr>
          <p:cNvSpPr/>
          <p:nvPr/>
        </p:nvSpPr>
        <p:spPr>
          <a:xfrm rot="5400000">
            <a:off x="2129728" y="2526906"/>
            <a:ext cx="301816" cy="271330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8" name="Graphic 27" descr="Single gear with solid fill">
            <a:extLst>
              <a:ext uri="{FF2B5EF4-FFF2-40B4-BE49-F238E27FC236}">
                <a16:creationId xmlns:a16="http://schemas.microsoft.com/office/drawing/2014/main" id="{DBB057D6-5CE2-8CE8-6782-88DD2DA39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03123" y="3353488"/>
            <a:ext cx="914400" cy="914400"/>
          </a:xfrm>
          <a:prstGeom prst="rect">
            <a:avLst/>
          </a:prstGeom>
        </p:spPr>
      </p:pic>
      <p:pic>
        <p:nvPicPr>
          <p:cNvPr id="33" name="Graphic 32" descr="Shield with solid fill">
            <a:extLst>
              <a:ext uri="{FF2B5EF4-FFF2-40B4-BE49-F238E27FC236}">
                <a16:creationId xmlns:a16="http://schemas.microsoft.com/office/drawing/2014/main" id="{435A586C-7DB8-4EC6-7E72-05A0802204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58769" y="3451917"/>
            <a:ext cx="688709" cy="688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332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022E-16 L 0.24623 -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24492 0.0020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3" y="9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623 -0.00023 L -2.08333E-6 -1.11022E-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24375 -4.0740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8AD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5" grpId="0"/>
      <p:bldP spid="145" grpId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322C478-1D15-FEF0-FA0A-86FCCE3C4EFA}"/>
              </a:ext>
            </a:extLst>
          </p:cNvPr>
          <p:cNvSpPr/>
          <p:nvPr/>
        </p:nvSpPr>
        <p:spPr>
          <a:xfrm>
            <a:off x="3426047" y="2439695"/>
            <a:ext cx="3938576" cy="227876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1DCD6-8E8A-5151-F231-9E2F0788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Pensieve</a:t>
            </a:r>
            <a:r>
              <a:rPr lang="en-US" dirty="0">
                <a:cs typeface="Calibri Light"/>
              </a:rPr>
              <a:t> Modeling</a:t>
            </a:r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A4FD9F7-464F-E7F1-8893-EEED72F2C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62" y="1435586"/>
            <a:ext cx="11104475" cy="9785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rgbClr val="1D1C1D"/>
                </a:solidFill>
              </a:rPr>
              <a:t>Decouple timing and functionality using the hand-shaking interface</a:t>
            </a:r>
          </a:p>
          <a:p>
            <a:r>
              <a:rPr lang="en-US" dirty="0"/>
              <a:t>Represent a space of timing behavior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2F365-4829-DC65-431F-EE90488E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D6638-DA88-04E4-683E-1349B56C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kern="1200">
                <a:solidFill>
                  <a:srgbClr val="E7E6E6">
                    <a:lumMod val="25000"/>
                  </a:srgbClr>
                </a:solidFill>
              </a:rPr>
              <a:pPr/>
              <a:t>8</a:t>
            </a:fld>
            <a:endParaRPr lang="en-US" kern="1200">
              <a:solidFill>
                <a:srgbClr val="E7E6E6">
                  <a:lumMod val="25000"/>
                </a:srgbClr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B2EB71-5B08-6500-D586-5B2E3DC89352}"/>
              </a:ext>
            </a:extLst>
          </p:cNvPr>
          <p:cNvCxnSpPr>
            <a:cxnSpLocks/>
          </p:cNvCxnSpPr>
          <p:nvPr/>
        </p:nvCxnSpPr>
        <p:spPr>
          <a:xfrm>
            <a:off x="2343928" y="2843827"/>
            <a:ext cx="3232858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4133C8-31DB-ACF5-7308-6D445E9AACBC}"/>
              </a:ext>
            </a:extLst>
          </p:cNvPr>
          <p:cNvCxnSpPr>
            <a:cxnSpLocks/>
          </p:cNvCxnSpPr>
          <p:nvPr/>
        </p:nvCxnSpPr>
        <p:spPr>
          <a:xfrm flipH="1">
            <a:off x="2343928" y="3020112"/>
            <a:ext cx="3232858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8BA8577-97C6-C2BE-880E-EDAA7F481943}"/>
              </a:ext>
            </a:extLst>
          </p:cNvPr>
          <p:cNvSpPr/>
          <p:nvPr/>
        </p:nvSpPr>
        <p:spPr>
          <a:xfrm>
            <a:off x="3723887" y="3201583"/>
            <a:ext cx="894902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Func</a:t>
            </a:r>
            <a:endParaRPr lang="en-US" sz="24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46F59C5-283C-302C-565C-22CAA4653372}"/>
              </a:ext>
            </a:extLst>
          </p:cNvPr>
          <p:cNvCxnSpPr>
            <a:cxnSpLocks/>
          </p:cNvCxnSpPr>
          <p:nvPr/>
        </p:nvCxnSpPr>
        <p:spPr>
          <a:xfrm>
            <a:off x="6928066" y="3874913"/>
            <a:ext cx="1575362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3FA92E9-E136-0A37-21FF-B07F41F4B79E}"/>
              </a:ext>
            </a:extLst>
          </p:cNvPr>
          <p:cNvGrpSpPr/>
          <p:nvPr/>
        </p:nvGrpSpPr>
        <p:grpSpPr>
          <a:xfrm>
            <a:off x="2608633" y="3487706"/>
            <a:ext cx="5750783" cy="444256"/>
            <a:chOff x="3098759" y="4375740"/>
            <a:chExt cx="5750783" cy="44425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DC7FE2-BA22-BC45-CCF4-20CA152F5C38}"/>
                </a:ext>
              </a:extLst>
            </p:cNvPr>
            <p:cNvSpPr txBox="1"/>
            <p:nvPr/>
          </p:nvSpPr>
          <p:spPr>
            <a:xfrm>
              <a:off x="3098759" y="4419886"/>
              <a:ext cx="7120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addr</a:t>
              </a:r>
              <a:endParaRPr 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CCD256-8FAF-0D01-A25A-1D9FE1303CC4}"/>
                </a:ext>
              </a:extLst>
            </p:cNvPr>
            <p:cNvSpPr txBox="1"/>
            <p:nvPr/>
          </p:nvSpPr>
          <p:spPr>
            <a:xfrm>
              <a:off x="7783224" y="4375740"/>
              <a:ext cx="1066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M[</a:t>
              </a:r>
              <a:r>
                <a:rPr lang="en-US" sz="2000" dirty="0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addr</a:t>
              </a:r>
              <a:r>
                <a:rPr lang="en-US" sz="2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]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7F7A3B4-2662-DE08-C7F5-19C2D685927C}"/>
              </a:ext>
            </a:extLst>
          </p:cNvPr>
          <p:cNvSpPr txBox="1"/>
          <p:nvPr/>
        </p:nvSpPr>
        <p:spPr>
          <a:xfrm>
            <a:off x="4287884" y="4286232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 System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5B612F7-62AB-C149-6688-AFC737F31B48}"/>
              </a:ext>
            </a:extLst>
          </p:cNvPr>
          <p:cNvCxnSpPr>
            <a:cxnSpLocks/>
          </p:cNvCxnSpPr>
          <p:nvPr/>
        </p:nvCxnSpPr>
        <p:spPr>
          <a:xfrm>
            <a:off x="6932358" y="2846122"/>
            <a:ext cx="1571071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7815F9-D79F-0959-DFB4-0E08F0C35FD3}"/>
              </a:ext>
            </a:extLst>
          </p:cNvPr>
          <p:cNvCxnSpPr>
            <a:cxnSpLocks/>
          </p:cNvCxnSpPr>
          <p:nvPr/>
        </p:nvCxnSpPr>
        <p:spPr>
          <a:xfrm flipH="1">
            <a:off x="6932358" y="3020112"/>
            <a:ext cx="1571071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9D1865-6ABA-FDD2-C651-9B652EAC80B5}"/>
              </a:ext>
            </a:extLst>
          </p:cNvPr>
          <p:cNvGrpSpPr/>
          <p:nvPr/>
        </p:nvGrpSpPr>
        <p:grpSpPr>
          <a:xfrm>
            <a:off x="2394728" y="2516709"/>
            <a:ext cx="6215872" cy="838859"/>
            <a:chOff x="2884854" y="3404743"/>
            <a:chExt cx="6215872" cy="83885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DE2D4F-3246-3D58-CF4E-CFFADA3C12BC}"/>
                </a:ext>
              </a:extLst>
            </p:cNvPr>
            <p:cNvSpPr txBox="1"/>
            <p:nvPr/>
          </p:nvSpPr>
          <p:spPr>
            <a:xfrm>
              <a:off x="2932139" y="3404743"/>
              <a:ext cx="1047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in_valid</a:t>
              </a:r>
              <a:endParaRPr lang="en-US" sz="200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5A4800-2C21-D5A8-CDE2-F35ADAF8CE39}"/>
                </a:ext>
              </a:extLst>
            </p:cNvPr>
            <p:cNvSpPr txBox="1"/>
            <p:nvPr/>
          </p:nvSpPr>
          <p:spPr>
            <a:xfrm>
              <a:off x="2884854" y="3843492"/>
              <a:ext cx="1149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in_ready</a:t>
              </a:r>
              <a:endParaRPr 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62D325-5889-64CE-7266-E03B3CEC9441}"/>
                </a:ext>
              </a:extLst>
            </p:cNvPr>
            <p:cNvSpPr txBox="1"/>
            <p:nvPr/>
          </p:nvSpPr>
          <p:spPr>
            <a:xfrm>
              <a:off x="7789692" y="3404743"/>
              <a:ext cx="1217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out_valid</a:t>
              </a:r>
              <a:endParaRPr 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339AD6-80C0-A175-C178-D920E7F5D8C9}"/>
                </a:ext>
              </a:extLst>
            </p:cNvPr>
            <p:cNvSpPr txBox="1"/>
            <p:nvPr/>
          </p:nvSpPr>
          <p:spPr>
            <a:xfrm>
              <a:off x="7780941" y="3843492"/>
              <a:ext cx="13197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out_ready</a:t>
              </a:r>
              <a:endParaRPr lang="en-US" sz="2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247A13-1EB8-4497-7735-B01472C1D7F0}"/>
              </a:ext>
            </a:extLst>
          </p:cNvPr>
          <p:cNvCxnSpPr>
            <a:cxnSpLocks/>
          </p:cNvCxnSpPr>
          <p:nvPr/>
        </p:nvCxnSpPr>
        <p:spPr>
          <a:xfrm>
            <a:off x="2343928" y="2843827"/>
            <a:ext cx="1404058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378B19D-6BC1-C83F-2BAD-C7FFE58D10C3}"/>
              </a:ext>
            </a:extLst>
          </p:cNvPr>
          <p:cNvCxnSpPr>
            <a:cxnSpLocks/>
          </p:cNvCxnSpPr>
          <p:nvPr/>
        </p:nvCxnSpPr>
        <p:spPr>
          <a:xfrm>
            <a:off x="2343928" y="3020112"/>
            <a:ext cx="1404058" cy="0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08DF2B2-185C-A7CE-F11D-48AA5A9B50C1}"/>
              </a:ext>
            </a:extLst>
          </p:cNvPr>
          <p:cNvCxnSpPr>
            <a:cxnSpLocks/>
          </p:cNvCxnSpPr>
          <p:nvPr/>
        </p:nvCxnSpPr>
        <p:spPr>
          <a:xfrm>
            <a:off x="2394729" y="3866821"/>
            <a:ext cx="1329159" cy="8092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752BA8-692A-E308-FC2C-C84C6161F433}"/>
              </a:ext>
            </a:extLst>
          </p:cNvPr>
          <p:cNvGrpSpPr/>
          <p:nvPr/>
        </p:nvGrpSpPr>
        <p:grpSpPr>
          <a:xfrm>
            <a:off x="4570480" y="3484050"/>
            <a:ext cx="3946086" cy="400110"/>
            <a:chOff x="5060605" y="4372084"/>
            <a:chExt cx="3946086" cy="4001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7C8C25-9366-3194-C09D-7FBD2C23D2FD}"/>
                </a:ext>
              </a:extLst>
            </p:cNvPr>
            <p:cNvSpPr txBox="1"/>
            <p:nvPr/>
          </p:nvSpPr>
          <p:spPr>
            <a:xfrm>
              <a:off x="5060605" y="4372084"/>
              <a:ext cx="11917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M[</a:t>
              </a:r>
              <a:r>
                <a:rPr lang="en-US" sz="2000" dirty="0" err="1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addr</a:t>
              </a:r>
              <a:r>
                <a:rPr lang="en-US" sz="20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]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A588BEB-896D-2A0F-A617-E114465DA4D9}"/>
                </a:ext>
              </a:extLst>
            </p:cNvPr>
            <p:cNvCxnSpPr>
              <a:cxnSpLocks/>
            </p:cNvCxnSpPr>
            <p:nvPr/>
          </p:nvCxnSpPr>
          <p:spPr>
            <a:xfrm>
              <a:off x="5108915" y="4762948"/>
              <a:ext cx="3897776" cy="9246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8617061-D4D6-E728-318A-60927C779667}"/>
              </a:ext>
            </a:extLst>
          </p:cNvPr>
          <p:cNvSpPr/>
          <p:nvPr/>
        </p:nvSpPr>
        <p:spPr>
          <a:xfrm>
            <a:off x="5576786" y="2644118"/>
            <a:ext cx="1340348" cy="16305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4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Time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3B83107-4371-8785-43DA-A5399D656F48}"/>
              </a:ext>
            </a:extLst>
          </p:cNvPr>
          <p:cNvGrpSpPr/>
          <p:nvPr/>
        </p:nvGrpSpPr>
        <p:grpSpPr>
          <a:xfrm>
            <a:off x="9195705" y="3980005"/>
            <a:ext cx="2571084" cy="369332"/>
            <a:chOff x="9100726" y="5382900"/>
            <a:chExt cx="2571084" cy="36933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7CE5959-9FC1-96A3-8CB7-44E69A47ADDB}"/>
                </a:ext>
              </a:extLst>
            </p:cNvPr>
            <p:cNvCxnSpPr>
              <a:cxnSpLocks/>
            </p:cNvCxnSpPr>
            <p:nvPr/>
          </p:nvCxnSpPr>
          <p:spPr>
            <a:xfrm>
              <a:off x="9100726" y="5525094"/>
              <a:ext cx="595863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59B97E-D778-3FF5-F11D-79A8A9F9963E}"/>
                </a:ext>
              </a:extLst>
            </p:cNvPr>
            <p:cNvSpPr txBox="1"/>
            <p:nvPr/>
          </p:nvSpPr>
          <p:spPr>
            <a:xfrm>
              <a:off x="9696589" y="5382900"/>
              <a:ext cx="1975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functional signals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6FE7DCD-9BE0-5201-4EAE-2DD8BEDE0B06}"/>
              </a:ext>
            </a:extLst>
          </p:cNvPr>
          <p:cNvGrpSpPr/>
          <p:nvPr/>
        </p:nvGrpSpPr>
        <p:grpSpPr>
          <a:xfrm>
            <a:off x="9193423" y="3598013"/>
            <a:ext cx="2195981" cy="369332"/>
            <a:chOff x="9100726" y="5776879"/>
            <a:chExt cx="2195981" cy="36933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44C557C-2CB8-00D6-529E-F3BC55C85FFA}"/>
                </a:ext>
              </a:extLst>
            </p:cNvPr>
            <p:cNvCxnSpPr>
              <a:cxnSpLocks/>
            </p:cNvCxnSpPr>
            <p:nvPr/>
          </p:nvCxnSpPr>
          <p:spPr>
            <a:xfrm>
              <a:off x="9100726" y="5943721"/>
              <a:ext cx="595863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147EED-E0F6-8F77-D442-B17B38A217F9}"/>
                </a:ext>
              </a:extLst>
            </p:cNvPr>
            <p:cNvSpPr txBox="1"/>
            <p:nvPr/>
          </p:nvSpPr>
          <p:spPr>
            <a:xfrm>
              <a:off x="9696589" y="5776879"/>
              <a:ext cx="1600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timing signals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435132D-6568-11CE-410C-AC46DB7BA692}"/>
              </a:ext>
            </a:extLst>
          </p:cNvPr>
          <p:cNvSpPr txBox="1"/>
          <p:nvPr/>
        </p:nvSpPr>
        <p:spPr>
          <a:xfrm>
            <a:off x="4922869" y="4888845"/>
            <a:ext cx="6406141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 architecture modeling method should be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Modular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Precise on describing timing behaviors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Represent a space of designs</a:t>
            </a:r>
          </a:p>
        </p:txBody>
      </p:sp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02E1A71E-6260-CBD9-74B4-C0694C379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3746" y="5198605"/>
            <a:ext cx="548640" cy="548640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DE768BBB-3079-4269-83C4-AE2618EAA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05160" y="5537956"/>
            <a:ext cx="548640" cy="548640"/>
          </a:xfrm>
          <a:prstGeom prst="rect">
            <a:avLst/>
          </a:prstGeom>
        </p:spPr>
      </p:pic>
      <p:pic>
        <p:nvPicPr>
          <p:cNvPr id="41" name="Graphic 40" descr="Question Mark with solid fill">
            <a:extLst>
              <a:ext uri="{FF2B5EF4-FFF2-40B4-BE49-F238E27FC236}">
                <a16:creationId xmlns:a16="http://schemas.microsoft.com/office/drawing/2014/main" id="{675A6CDC-144B-DCBA-35AC-DF265D0398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23718" y="5947153"/>
            <a:ext cx="548640" cy="548640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1CEA5AA4-AD02-951F-8680-DEA0BD9F004B}"/>
              </a:ext>
            </a:extLst>
          </p:cNvPr>
          <p:cNvSpPr/>
          <p:nvPr/>
        </p:nvSpPr>
        <p:spPr>
          <a:xfrm>
            <a:off x="5651097" y="2679919"/>
            <a:ext cx="1191726" cy="774689"/>
          </a:xfrm>
          <a:prstGeom prst="cloud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71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4" grpId="0"/>
      <p:bldP spid="2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9B110-CCC6-BE01-323B-4694B45F9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Uninterpreted Function (UF)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C3DA61B-5FE9-844E-33A6-B5A178C43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86" y="1772420"/>
            <a:ext cx="11458627" cy="26652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 UF represents space of functions with the same input/output types</a:t>
            </a:r>
          </a:p>
          <a:p>
            <a:pPr lvl="1"/>
            <a:r>
              <a:rPr lang="en-US" dirty="0"/>
              <a:t>Example: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Bool UF(Bool, Bool)</a:t>
            </a:r>
          </a:p>
          <a:p>
            <a:pPr marL="342900" indent="-342900" defTabSz="457200"/>
            <a:r>
              <a:rPr lang="en-US" dirty="0"/>
              <a:t>UF helps us</a:t>
            </a:r>
          </a:p>
          <a:p>
            <a:pPr marL="800100" lvl="1" indent="-342900" defTabSz="457200"/>
            <a:r>
              <a:rPr lang="en-US" dirty="0">
                <a:solidFill>
                  <a:prstClr val="black"/>
                </a:solidFill>
              </a:rPr>
              <a:t>state “</a:t>
            </a:r>
            <a:r>
              <a:rPr lang="en-US" b="1" dirty="0">
                <a:solidFill>
                  <a:srgbClr val="C00000"/>
                </a:solidFill>
              </a:rPr>
              <a:t>what</a:t>
            </a:r>
            <a:r>
              <a:rPr lang="en-US" dirty="0">
                <a:solidFill>
                  <a:prstClr val="black"/>
                </a:solidFill>
              </a:rPr>
              <a:t>” affects the output, </a:t>
            </a:r>
          </a:p>
          <a:p>
            <a:pPr marL="800100" lvl="1" indent="-342900" defTabSz="457200"/>
            <a:r>
              <a:rPr lang="en-US" dirty="0">
                <a:solidFill>
                  <a:prstClr val="black"/>
                </a:solidFill>
              </a:rPr>
              <a:t>abstract away the details on “</a:t>
            </a:r>
            <a:r>
              <a:rPr lang="en-US" b="1" dirty="0">
                <a:solidFill>
                  <a:srgbClr val="C00000"/>
                </a:solidFill>
              </a:rPr>
              <a:t>how</a:t>
            </a:r>
            <a:r>
              <a:rPr lang="en-US" dirty="0">
                <a:solidFill>
                  <a:prstClr val="black"/>
                </a:solidFill>
              </a:rPr>
              <a:t>” the input affects the output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7B3A7-7306-9F11-FB48-F35D8065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FCCM 2023 Workshop: Post-Quantum Cryptography Side-channel Attack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E862E-C059-82E8-8788-D6A14917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2EA2-30EC-4E42-9D99-67A89FA603D9}" type="slidenum">
              <a:rPr lang="en-US" kern="1200">
                <a:solidFill>
                  <a:srgbClr val="E7E6E6">
                    <a:lumMod val="25000"/>
                  </a:srgbClr>
                </a:solidFill>
              </a:rPr>
              <a:pPr/>
              <a:t>9</a:t>
            </a:fld>
            <a:endParaRPr lang="en-US" kern="1200">
              <a:solidFill>
                <a:srgbClr val="E7E6E6">
                  <a:lumMod val="25000"/>
                </a:srgbClr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F7A1B4-6B2C-A505-27A7-3FDA190D1CA4}"/>
              </a:ext>
            </a:extLst>
          </p:cNvPr>
          <p:cNvGrpSpPr/>
          <p:nvPr/>
        </p:nvGrpSpPr>
        <p:grpSpPr>
          <a:xfrm>
            <a:off x="594573" y="4506126"/>
            <a:ext cx="4300223" cy="1686811"/>
            <a:chOff x="6579027" y="3693305"/>
            <a:chExt cx="4300223" cy="168681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5F2123B-D4F8-C179-E923-9938B1C6FCCB}"/>
                </a:ext>
              </a:extLst>
            </p:cNvPr>
            <p:cNvCxnSpPr/>
            <p:nvPr/>
          </p:nvCxnSpPr>
          <p:spPr>
            <a:xfrm>
              <a:off x="6579027" y="4352211"/>
              <a:ext cx="99508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CCEC080-3B2C-84BE-2BE2-F6CC4D7AA042}"/>
                </a:ext>
              </a:extLst>
            </p:cNvPr>
            <p:cNvCxnSpPr/>
            <p:nvPr/>
          </p:nvCxnSpPr>
          <p:spPr>
            <a:xfrm>
              <a:off x="6579027" y="4925314"/>
              <a:ext cx="99508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33AD9BE-C7D6-3E55-7118-4A772DBFAEF0}"/>
                </a:ext>
              </a:extLst>
            </p:cNvPr>
            <p:cNvCxnSpPr/>
            <p:nvPr/>
          </p:nvCxnSpPr>
          <p:spPr>
            <a:xfrm>
              <a:off x="9884167" y="4609937"/>
              <a:ext cx="99508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A0EED427-8415-BEDF-6E01-E0513A179ACF}"/>
                </a:ext>
              </a:extLst>
            </p:cNvPr>
            <p:cNvSpPr/>
            <p:nvPr/>
          </p:nvSpPr>
          <p:spPr>
            <a:xfrm>
              <a:off x="7493429" y="3693305"/>
              <a:ext cx="2420470" cy="1686811"/>
            </a:xfrm>
            <a:prstGeom prst="cloud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40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A15842-28D1-4628-2853-3FD4B2E60482}"/>
                </a:ext>
              </a:extLst>
            </p:cNvPr>
            <p:cNvSpPr txBox="1"/>
            <p:nvPr/>
          </p:nvSpPr>
          <p:spPr>
            <a:xfrm>
              <a:off x="7853471" y="3990733"/>
              <a:ext cx="182293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Unspecified</a:t>
              </a:r>
            </a:p>
            <a:p>
              <a:r>
                <a:rPr lang="en-US" sz="24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function</a:t>
              </a:r>
            </a:p>
            <a:p>
              <a:r>
                <a:rPr lang="en-US" sz="24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body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8034E45-5D44-157A-E261-A49E2D0B9E5C}"/>
              </a:ext>
            </a:extLst>
          </p:cNvPr>
          <p:cNvGrpSpPr/>
          <p:nvPr/>
        </p:nvGrpSpPr>
        <p:grpSpPr>
          <a:xfrm>
            <a:off x="7247160" y="4149224"/>
            <a:ext cx="4361285" cy="2572254"/>
            <a:chOff x="3386448" y="5415122"/>
            <a:chExt cx="4361285" cy="264301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2EF165A-33FE-10C8-030A-886316AF9D81}"/>
                </a:ext>
              </a:extLst>
            </p:cNvPr>
            <p:cNvGrpSpPr/>
            <p:nvPr/>
          </p:nvGrpSpPr>
          <p:grpSpPr>
            <a:xfrm>
              <a:off x="3935681" y="5926375"/>
              <a:ext cx="2196514" cy="803569"/>
              <a:chOff x="1375361" y="3635768"/>
              <a:chExt cx="2196514" cy="803569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AFD1D80B-16BA-B422-591C-E46DBF0C06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361" y="3861483"/>
                <a:ext cx="7227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5418766-D5E5-D7C9-1A65-6806258C69E7}"/>
                  </a:ext>
                </a:extLst>
              </p:cNvPr>
              <p:cNvSpPr/>
              <p:nvPr/>
            </p:nvSpPr>
            <p:spPr>
              <a:xfrm>
                <a:off x="2098115" y="3635768"/>
                <a:ext cx="908656" cy="80356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prstClr val="white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AND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5F11C90D-A734-74DE-8098-18579F3962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361" y="4261593"/>
                <a:ext cx="7227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F5F0DEE7-8143-1474-77E3-336DB04C15D8}"/>
                  </a:ext>
                </a:extLst>
              </p:cNvPr>
              <p:cNvCxnSpPr>
                <a:cxnSpLocks/>
                <a:stCxn id="34" idx="3"/>
              </p:cNvCxnSpPr>
              <p:nvPr/>
            </p:nvCxnSpPr>
            <p:spPr>
              <a:xfrm>
                <a:off x="3006771" y="4037553"/>
                <a:ext cx="56510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9351F5D-2B6E-C6C9-12E1-3F17949D8BA3}"/>
                </a:ext>
              </a:extLst>
            </p:cNvPr>
            <p:cNvSpPr/>
            <p:nvPr/>
          </p:nvSpPr>
          <p:spPr>
            <a:xfrm>
              <a:off x="3386448" y="5415122"/>
              <a:ext cx="4361285" cy="264301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BCF928A-E2AC-5B5A-C9B4-D1FDE3196888}"/>
                </a:ext>
              </a:extLst>
            </p:cNvPr>
            <p:cNvSpPr txBox="1"/>
            <p:nvPr/>
          </p:nvSpPr>
          <p:spPr>
            <a:xfrm>
              <a:off x="6710551" y="5958555"/>
              <a:ext cx="748923" cy="790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prstClr val="black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…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158FAC3-FD6A-DF76-57DE-E1BE6CE5B36D}"/>
                </a:ext>
              </a:extLst>
            </p:cNvPr>
            <p:cNvGrpSpPr/>
            <p:nvPr/>
          </p:nvGrpSpPr>
          <p:grpSpPr>
            <a:xfrm>
              <a:off x="4327204" y="7056392"/>
              <a:ext cx="2196514" cy="803569"/>
              <a:chOff x="1375361" y="3635768"/>
              <a:chExt cx="2196514" cy="803569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F2879D4-72AE-CB61-6AFF-1B6EA3198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361" y="3861483"/>
                <a:ext cx="7227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5EAE72B-8919-4874-84D3-A90313F8F825}"/>
                  </a:ext>
                </a:extLst>
              </p:cNvPr>
              <p:cNvSpPr/>
              <p:nvPr/>
            </p:nvSpPr>
            <p:spPr>
              <a:xfrm>
                <a:off x="2098115" y="3635768"/>
                <a:ext cx="744785" cy="80356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prstClr val="white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OR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9BE935C-421D-2894-2474-D41AF03C5D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361" y="4261593"/>
                <a:ext cx="7227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FAE5F02-2FF7-64E9-639F-682FFD038B33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>
              <a:xfrm>
                <a:off x="2842900" y="4037553"/>
                <a:ext cx="7289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221D193-A7D9-1CF0-8A39-0FD40637226C}"/>
              </a:ext>
            </a:extLst>
          </p:cNvPr>
          <p:cNvSpPr txBox="1"/>
          <p:nvPr/>
        </p:nvSpPr>
        <p:spPr>
          <a:xfrm>
            <a:off x="4913292" y="4470739"/>
            <a:ext cx="2015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represents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72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21.1|13.4|29.8|19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0.4|20.3|9.8|11.5|1.1|6.2|2|20.2|2.7|3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1.9|6|4.1|10.5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4.1|29|19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2.5|6.6|39.7|37.7|20.9|2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8|2.8|9.2|14|1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5.7|4.5|4.7|31.1|11.1|3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28.2|7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|1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|5.7|12.8|1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4.5|2|6.4|8.8|11.2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3|0.2|0.3|2.1|7.7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18.5|11.2|10.2|1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2.2|9.3|7.5|2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6|14.1|53.7|8.1|30.5|12.4|1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11.6|10.8|5.3|1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|37.4|23.9"/>
</p:tagLst>
</file>

<file path=ppt/theme/theme1.xml><?xml version="1.0" encoding="utf-8"?>
<a:theme xmlns:a="http://schemas.openxmlformats.org/drawingml/2006/main" name="mit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t2" id="{E2050EC4-0C30-1046-A877-F468CD6A91E9}" vid="{CE79E16B-589E-E14F-815D-87A655EB32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4978</TotalTime>
  <Words>5443</Words>
  <Application>Microsoft Macintosh PowerPoint</Application>
  <PresentationFormat>Widescreen</PresentationFormat>
  <Paragraphs>700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 Math</vt:lpstr>
      <vt:lpstr>Consolas</vt:lpstr>
      <vt:lpstr>Courier New</vt:lpstr>
      <vt:lpstr>Helvetica Neue</vt:lpstr>
      <vt:lpstr>Menlo</vt:lpstr>
      <vt:lpstr>verdana</vt:lpstr>
      <vt:lpstr>mit2</vt:lpstr>
      <vt:lpstr>Pensieve: Microarchitectural Modeling for Formal Security Evaluation</vt:lpstr>
      <vt:lpstr>“Constant-time Program” might not run in Constant-time in Hardware</vt:lpstr>
      <vt:lpstr>Problem: the Cat-and-Mouse Game</vt:lpstr>
      <vt:lpstr>Problem: Weak Security Evaluation</vt:lpstr>
      <vt:lpstr>Background: Formal Security Property</vt:lpstr>
      <vt:lpstr>Challenge: Bridge the Gap</vt:lpstr>
      <vt:lpstr>Defense Design flow</vt:lpstr>
      <vt:lpstr>Pensieve Modeling</vt:lpstr>
      <vt:lpstr>Uninterpreted Function (UF)</vt:lpstr>
      <vt:lpstr>Pensieve Modeling: Using UFs</vt:lpstr>
      <vt:lpstr>Pensieve Modeling</vt:lpstr>
      <vt:lpstr>Pensieve Security Evaluation Framework</vt:lpstr>
      <vt:lpstr>GhostMinion</vt:lpstr>
      <vt:lpstr>Speculative Interference Attack</vt:lpstr>
      <vt:lpstr>GhostMinion</vt:lpstr>
      <vt:lpstr>So Far …</vt:lpstr>
      <vt:lpstr>Pensieve Found A New Attack Variant </vt:lpstr>
      <vt:lpstr>New Attack on GhostMinion Summary</vt:lpstr>
      <vt:lpstr>Checking Time and Scalability</vt:lpstr>
      <vt:lpstr>Pensieve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Pensieve: A Modular Approach for Security Evaluation of Microarchitectural Designs</dc:title>
  <dc:subject/>
  <dc:creator>Yuheng Yang</dc:creator>
  <cp:keywords/>
  <dc:description/>
  <cp:lastModifiedBy>Yuheng Yang</cp:lastModifiedBy>
  <cp:revision>55</cp:revision>
  <cp:lastPrinted>2023-01-26T17:45:11Z</cp:lastPrinted>
  <dcterms:created xsi:type="dcterms:W3CDTF">2023-01-16T04:21:57Z</dcterms:created>
  <dcterms:modified xsi:type="dcterms:W3CDTF">2023-05-08T21:41:04Z</dcterms:modified>
  <cp:category/>
</cp:coreProperties>
</file>