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890" r:id="rId3"/>
    <p:sldId id="2920" r:id="rId4"/>
    <p:sldId id="258" r:id="rId5"/>
    <p:sldId id="2892" r:id="rId6"/>
    <p:sldId id="2894" r:id="rId7"/>
    <p:sldId id="2897" r:id="rId8"/>
    <p:sldId id="2866" r:id="rId9"/>
    <p:sldId id="2928" r:id="rId10"/>
    <p:sldId id="2921" r:id="rId11"/>
    <p:sldId id="2922" r:id="rId12"/>
    <p:sldId id="2861" r:id="rId13"/>
    <p:sldId id="2923" r:id="rId14"/>
    <p:sldId id="1933" r:id="rId15"/>
    <p:sldId id="2910" r:id="rId16"/>
    <p:sldId id="2924" r:id="rId17"/>
    <p:sldId id="1940" r:id="rId18"/>
    <p:sldId id="2919" r:id="rId19"/>
    <p:sldId id="1863" r:id="rId20"/>
    <p:sldId id="29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BB6BAC-BED5-4C61-9A30-CAD75158A964}" name="Zhizhen Zhong" initials="ZZ" userId="S::zhizhenz@mit.edu::8ab5d5a7-780c-4a94-bc9d-a7bbd78d0b3e" providerId="AD"/>
  <p188:author id="{0ABAA3FD-CA71-5909-F1D5-0793E2F4A92C}" name="Manya Ghobadi" initials="MG" userId="S::ghobadi@mit.edu::410f136d-be2a-4ee6-99ef-f973c74326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FFBCB7"/>
    <a:srgbClr val="D883FF"/>
    <a:srgbClr val="FFE699"/>
    <a:srgbClr val="FFFFFF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25"/>
    <p:restoredTop sz="81691"/>
  </p:normalViewPr>
  <p:slideViewPr>
    <p:cSldViewPr snapToGrid="0">
      <p:cViewPr varScale="1">
        <p:scale>
          <a:sx n="106" d="100"/>
          <a:sy n="106" d="100"/>
        </p:scale>
        <p:origin x="624" y="168"/>
      </p:cViewPr>
      <p:guideLst/>
    </p:cSldViewPr>
  </p:slideViewPr>
  <p:notesTextViewPr>
    <p:cViewPr>
      <p:scale>
        <a:sx n="145" d="100"/>
        <a:sy n="14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36256497349596"/>
          <c:y val="0.10297092183182881"/>
          <c:w val="0.82249666429365964"/>
          <c:h val="0.572796726137163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A100 GPU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AlexNet</c:v>
                </c:pt>
                <c:pt idx="1">
                  <c:v>ResNet-18</c:v>
                </c:pt>
                <c:pt idx="2">
                  <c:v>VGG-16</c:v>
                </c:pt>
                <c:pt idx="3">
                  <c:v>VGG-19</c:v>
                </c:pt>
                <c:pt idx="4">
                  <c:v>BERT</c:v>
                </c:pt>
                <c:pt idx="5">
                  <c:v>GPT-2</c:v>
                </c:pt>
                <c:pt idx="6">
                  <c:v>DLRM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787.71604060000004</c:v>
                </c:pt>
                <c:pt idx="1">
                  <c:v>276.51370989999998</c:v>
                </c:pt>
                <c:pt idx="2">
                  <c:v>326.47044060000002</c:v>
                </c:pt>
                <c:pt idx="3">
                  <c:v>219.2695746</c:v>
                </c:pt>
                <c:pt idx="4">
                  <c:v>60.510855909999997</c:v>
                </c:pt>
                <c:pt idx="5">
                  <c:v>23.69052774</c:v>
                </c:pt>
                <c:pt idx="6">
                  <c:v>664.78430900000001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39-CA47-81AC-49C246ADC781}"/>
            </c:ext>
          </c:extLst>
        </c:ser>
        <c:ser>
          <c:idx val="5"/>
          <c:order val="1"/>
          <c:tx>
            <c:strRef>
              <c:f>Sheet1!$D$1</c:f>
              <c:strCache>
                <c:ptCount val="1"/>
                <c:pt idx="0">
                  <c:v>A100X DPU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AlexNet</c:v>
                </c:pt>
                <c:pt idx="1">
                  <c:v>ResNet-18</c:v>
                </c:pt>
                <c:pt idx="2">
                  <c:v>VGG-16</c:v>
                </c:pt>
                <c:pt idx="3">
                  <c:v>VGG-19</c:v>
                </c:pt>
                <c:pt idx="4">
                  <c:v>BERT</c:v>
                </c:pt>
                <c:pt idx="5">
                  <c:v>GPT-2</c:v>
                </c:pt>
                <c:pt idx="6">
                  <c:v>DLRM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776.24080590000005</c:v>
                </c:pt>
                <c:pt idx="1">
                  <c:v>277.14986349999998</c:v>
                </c:pt>
                <c:pt idx="2">
                  <c:v>324.34031479999999</c:v>
                </c:pt>
                <c:pt idx="3">
                  <c:v>214.73314189999999</c:v>
                </c:pt>
                <c:pt idx="4">
                  <c:v>61.089503209999997</c:v>
                </c:pt>
                <c:pt idx="5">
                  <c:v>23.61801522</c:v>
                </c:pt>
                <c:pt idx="6">
                  <c:v>631.18792729999996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39-CA47-81AC-49C246ADC781}"/>
            </c:ext>
          </c:extLst>
        </c:ser>
        <c:ser>
          <c:idx val="1"/>
          <c:order val="2"/>
          <c:tx>
            <c:strRef>
              <c:f>Sheet1!$E$1</c:f>
              <c:strCache>
                <c:ptCount val="1"/>
                <c:pt idx="0">
                  <c:v>Brainwave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AlexNet</c:v>
                </c:pt>
                <c:pt idx="1">
                  <c:v>ResNet-18</c:v>
                </c:pt>
                <c:pt idx="2">
                  <c:v>VGG-16</c:v>
                </c:pt>
                <c:pt idx="3">
                  <c:v>VGG-19</c:v>
                </c:pt>
                <c:pt idx="4">
                  <c:v>BERT</c:v>
                </c:pt>
                <c:pt idx="5">
                  <c:v>GPT-2</c:v>
                </c:pt>
                <c:pt idx="6">
                  <c:v>DLRM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55.49765232</c:v>
                </c:pt>
                <c:pt idx="1">
                  <c:v>37.86634265</c:v>
                </c:pt>
                <c:pt idx="2">
                  <c:v>41.466007130000001</c:v>
                </c:pt>
                <c:pt idx="3">
                  <c:v>33.066643910000003</c:v>
                </c:pt>
                <c:pt idx="4">
                  <c:v>23.139256769999999</c:v>
                </c:pt>
                <c:pt idx="5">
                  <c:v>13.502932919999999</c:v>
                </c:pt>
                <c:pt idx="6">
                  <c:v>94.701027620000005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39-CA47-81AC-49C246ADC7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4"/>
        <c:overlap val="-5"/>
        <c:axId val="147979424"/>
        <c:axId val="77586272"/>
      </c:barChart>
      <c:catAx>
        <c:axId val="14797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586272"/>
        <c:crossesAt val="1.0000000000000003E-4"/>
        <c:auto val="1"/>
        <c:lblAlgn val="ctr"/>
        <c:lblOffset val="100"/>
        <c:noMultiLvlLbl val="0"/>
      </c:catAx>
      <c:valAx>
        <c:axId val="77586272"/>
        <c:scaling>
          <c:logBase val="10"/>
          <c:orientation val="minMax"/>
          <c:max val="1000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979424"/>
        <c:crosses val="autoZero"/>
        <c:crossBetween val="between"/>
        <c:majorUnit val="1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36256497349596"/>
          <c:y val="0.10297092183182881"/>
          <c:w val="0.82249666429365964"/>
          <c:h val="0.572796726137163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A100 GPU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AlexNet</c:v>
                </c:pt>
                <c:pt idx="1">
                  <c:v>ResNet-18</c:v>
                </c:pt>
                <c:pt idx="2">
                  <c:v>VGG-16</c:v>
                </c:pt>
                <c:pt idx="3">
                  <c:v>VGG-19</c:v>
                </c:pt>
                <c:pt idx="4">
                  <c:v>BERT</c:v>
                </c:pt>
                <c:pt idx="5">
                  <c:v>GPT-2</c:v>
                </c:pt>
                <c:pt idx="6">
                  <c:v>DLRM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623.45179510000003</c:v>
                </c:pt>
                <c:pt idx="1">
                  <c:v>472.5714754</c:v>
                </c:pt>
                <c:pt idx="2">
                  <c:v>484.31617829999999</c:v>
                </c:pt>
                <c:pt idx="3">
                  <c:v>337.72007289999999</c:v>
                </c:pt>
                <c:pt idx="4">
                  <c:v>242.0052589</c:v>
                </c:pt>
                <c:pt idx="5">
                  <c:v>101.9454609</c:v>
                </c:pt>
                <c:pt idx="6">
                  <c:v>205.0001982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6F-8A41-A312-F1F78A48E073}"/>
            </c:ext>
          </c:extLst>
        </c:ser>
        <c:ser>
          <c:idx val="5"/>
          <c:order val="1"/>
          <c:tx>
            <c:strRef>
              <c:f>Sheet1!$D$1</c:f>
              <c:strCache>
                <c:ptCount val="1"/>
                <c:pt idx="0">
                  <c:v>A100X DPU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AlexNet</c:v>
                </c:pt>
                <c:pt idx="1">
                  <c:v>ResNet-18</c:v>
                </c:pt>
                <c:pt idx="2">
                  <c:v>VGG-16</c:v>
                </c:pt>
                <c:pt idx="3">
                  <c:v>VGG-19</c:v>
                </c:pt>
                <c:pt idx="4">
                  <c:v>BERT</c:v>
                </c:pt>
                <c:pt idx="5">
                  <c:v>GPT-2</c:v>
                </c:pt>
                <c:pt idx="6">
                  <c:v>DLRM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739.00756120000005</c:v>
                </c:pt>
                <c:pt idx="1">
                  <c:v>564.55402890000005</c:v>
                </c:pt>
                <c:pt idx="2">
                  <c:v>583.3575965</c:v>
                </c:pt>
                <c:pt idx="3">
                  <c:v>404.19229630000001</c:v>
                </c:pt>
                <c:pt idx="4">
                  <c:v>287.4794354</c:v>
                </c:pt>
                <c:pt idx="5">
                  <c:v>121.3392308</c:v>
                </c:pt>
                <c:pt idx="6">
                  <c:v>235.3385337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6F-8A41-A312-F1F78A48E073}"/>
            </c:ext>
          </c:extLst>
        </c:ser>
        <c:ser>
          <c:idx val="1"/>
          <c:order val="2"/>
          <c:tx>
            <c:strRef>
              <c:f>Sheet1!$E$1</c:f>
              <c:strCache>
                <c:ptCount val="1"/>
                <c:pt idx="0">
                  <c:v>Brainwave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AlexNet</c:v>
                </c:pt>
                <c:pt idx="1">
                  <c:v>ResNet-18</c:v>
                </c:pt>
                <c:pt idx="2">
                  <c:v>VGG-16</c:v>
                </c:pt>
                <c:pt idx="3">
                  <c:v>VGG-19</c:v>
                </c:pt>
                <c:pt idx="4">
                  <c:v>BERT</c:v>
                </c:pt>
                <c:pt idx="5">
                  <c:v>GPT-2</c:v>
                </c:pt>
                <c:pt idx="6">
                  <c:v>DLRM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71.175337510000006</c:v>
                </c:pt>
                <c:pt idx="1">
                  <c:v>42.933657140000001</c:v>
                </c:pt>
                <c:pt idx="2">
                  <c:v>48.259596760000001</c:v>
                </c:pt>
                <c:pt idx="3">
                  <c:v>39.013096789999999</c:v>
                </c:pt>
                <c:pt idx="4">
                  <c:v>26.369833830000001</c:v>
                </c:pt>
                <c:pt idx="5">
                  <c:v>14.950941370000001</c:v>
                </c:pt>
                <c:pt idx="6">
                  <c:v>140.09770399999999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6F-8A41-A312-F1F78A48E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4"/>
        <c:overlap val="-5"/>
        <c:axId val="147979424"/>
        <c:axId val="77586272"/>
      </c:barChart>
      <c:catAx>
        <c:axId val="14797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586272"/>
        <c:crossesAt val="1.0000000000000003E-4"/>
        <c:auto val="1"/>
        <c:lblAlgn val="ctr"/>
        <c:lblOffset val="100"/>
        <c:noMultiLvlLbl val="0"/>
      </c:catAx>
      <c:valAx>
        <c:axId val="77586272"/>
        <c:scaling>
          <c:logBase val="10"/>
          <c:orientation val="minMax"/>
          <c:max val="1000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979424"/>
        <c:crosses val="autoZero"/>
        <c:crossBetween val="between"/>
        <c:majorUnit val="1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EA838-C95F-6347-9525-5A912095E53D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C53F7-9298-4147-B699-77BBD6F86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27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afternoon</a:t>
            </a:r>
            <a:r>
              <a:rPr lang="zh-CN" altLang="en-US" dirty="0"/>
              <a:t> </a:t>
            </a:r>
            <a:r>
              <a:rPr lang="en-US" altLang="zh-CN" dirty="0"/>
              <a:t>everyone</a:t>
            </a:r>
            <a:r>
              <a:rPr lang="en-US" dirty="0"/>
              <a:t>. I am Zhizhen Zhong </a:t>
            </a:r>
            <a:r>
              <a:rPr lang="en-US" altLang="zh-CN" dirty="0"/>
              <a:t>from</a:t>
            </a:r>
            <a:r>
              <a:rPr lang="en-US" dirty="0"/>
              <a:t> MIT</a:t>
            </a:r>
            <a:r>
              <a:rPr lang="en-US" altLang="zh-CN" dirty="0"/>
              <a:t>.</a:t>
            </a:r>
          </a:p>
          <a:p>
            <a:r>
              <a:rPr lang="en-US" dirty="0"/>
              <a:t>Today I am going to talk about our work, </a:t>
            </a:r>
            <a:r>
              <a:rPr lang="en-US" altLang="zh-CN" dirty="0"/>
              <a:t>Lightning</a:t>
            </a:r>
            <a:r>
              <a:rPr lang="en-US" dirty="0"/>
              <a:t>,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reconfigurable</a:t>
            </a:r>
            <a:r>
              <a:rPr lang="zh-CN" altLang="en-US" dirty="0"/>
              <a:t> </a:t>
            </a:r>
            <a:r>
              <a:rPr lang="en-US" altLang="zh-CN" dirty="0"/>
              <a:t>photonic-electronic</a:t>
            </a:r>
            <a:r>
              <a:rPr lang="zh-CN" altLang="en-US" dirty="0"/>
              <a:t> </a:t>
            </a:r>
            <a:r>
              <a:rPr lang="en-US" altLang="zh-CN" dirty="0" err="1"/>
              <a:t>smartNIC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energy-efficient</a:t>
            </a:r>
            <a:r>
              <a:rPr lang="zh-CN" altLang="en-US" dirty="0"/>
              <a:t> </a:t>
            </a:r>
            <a:r>
              <a:rPr lang="en-US" altLang="zh-CN" dirty="0"/>
              <a:t>inference.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C53F7-9298-4147-B699-77BBD6F861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30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58DC-B236-2C42-A93D-938AF52EB6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61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58DC-B236-2C42-A93D-938AF52EB6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22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C53F7-9298-4147-B699-77BBD6F861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77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58DC-B236-2C42-A93D-938AF52EB6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52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spent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past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years</a:t>
            </a:r>
            <a:r>
              <a:rPr lang="zh-CN" altLang="en-US" dirty="0"/>
              <a:t> </a:t>
            </a:r>
            <a:r>
              <a:rPr lang="en-US" altLang="zh-CN" dirty="0"/>
              <a:t>building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fully-functional</a:t>
            </a:r>
            <a:r>
              <a:rPr lang="zh-CN" altLang="en-US" dirty="0"/>
              <a:t> </a:t>
            </a:r>
            <a:r>
              <a:rPr lang="en-US" altLang="zh-CN" dirty="0"/>
              <a:t>Lightning</a:t>
            </a:r>
            <a:r>
              <a:rPr lang="zh-CN" altLang="en-US" dirty="0"/>
              <a:t> </a:t>
            </a:r>
            <a:r>
              <a:rPr lang="en-US" altLang="zh-CN" dirty="0" err="1"/>
              <a:t>smartnic</a:t>
            </a:r>
            <a:r>
              <a:rPr lang="zh-CN" altLang="en-US" dirty="0"/>
              <a:t> </a:t>
            </a:r>
            <a:r>
              <a:rPr lang="en-US" altLang="zh-CN" dirty="0"/>
              <a:t>hardware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optics</a:t>
            </a:r>
            <a:r>
              <a:rPr lang="zh-CN" altLang="en-US" dirty="0"/>
              <a:t> </a:t>
            </a:r>
            <a:r>
              <a:rPr lang="en-US" altLang="zh-CN" dirty="0"/>
              <a:t>lab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MIT.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hardware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contains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100</a:t>
            </a:r>
            <a:r>
              <a:rPr lang="zh-CN" altLang="en-US" dirty="0"/>
              <a:t> </a:t>
            </a:r>
            <a:r>
              <a:rPr lang="en-US" altLang="zh-CN" dirty="0"/>
              <a:t>Gbps</a:t>
            </a:r>
            <a:r>
              <a:rPr lang="zh-CN" altLang="en-US" dirty="0"/>
              <a:t> </a:t>
            </a:r>
            <a:r>
              <a:rPr lang="en-US" altLang="zh-CN" dirty="0"/>
              <a:t>ethernet</a:t>
            </a:r>
            <a:r>
              <a:rPr lang="zh-CN" altLang="en-US" dirty="0"/>
              <a:t> </a:t>
            </a:r>
            <a:r>
              <a:rPr lang="en-US" altLang="zh-CN" dirty="0"/>
              <a:t>interface,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lightning</a:t>
            </a:r>
            <a:r>
              <a:rPr lang="zh-CN" altLang="en-US" dirty="0"/>
              <a:t> </a:t>
            </a:r>
            <a:r>
              <a:rPr lang="en-US" altLang="zh-CN" dirty="0" err="1"/>
              <a:t>datapath</a:t>
            </a:r>
            <a:r>
              <a:rPr lang="zh-CN" altLang="en-US" dirty="0"/>
              <a:t> </a:t>
            </a:r>
            <a:r>
              <a:rPr lang="en-US" altLang="zh-CN" dirty="0"/>
              <a:t>implemented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FPGA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RF</a:t>
            </a:r>
            <a:r>
              <a:rPr lang="zh-CN" altLang="en-US" dirty="0"/>
              <a:t> </a:t>
            </a:r>
            <a:r>
              <a:rPr lang="en-US" altLang="zh-CN" dirty="0"/>
              <a:t>DACs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ADCs.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photonics</a:t>
            </a:r>
            <a:r>
              <a:rPr lang="zh-CN" altLang="en-US" dirty="0"/>
              <a:t> </a:t>
            </a:r>
            <a:r>
              <a:rPr lang="en-US" altLang="zh-CN" dirty="0"/>
              <a:t>side,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four</a:t>
            </a:r>
            <a:r>
              <a:rPr lang="zh-CN" altLang="en-US" dirty="0"/>
              <a:t> </a:t>
            </a:r>
            <a:r>
              <a:rPr lang="en-US" altLang="zh-CN" dirty="0"/>
              <a:t>modulators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photodetector</a:t>
            </a:r>
            <a:r>
              <a:rPr lang="zh-CN" altLang="en-US" dirty="0"/>
              <a:t> </a:t>
            </a:r>
            <a:r>
              <a:rPr lang="en-US" altLang="zh-CN" dirty="0"/>
              <a:t>capable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running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multiply-accumulate</a:t>
            </a:r>
            <a:r>
              <a:rPr lang="zh-CN" altLang="en-US" dirty="0"/>
              <a:t> </a:t>
            </a:r>
            <a:r>
              <a:rPr lang="en-US" altLang="zh-CN" dirty="0"/>
              <a:t>operations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parallel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GHz.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C53F7-9298-4147-B699-77BBD6F861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57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58DC-B236-2C42-A93D-938AF52EB6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98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realize</a:t>
            </a:r>
            <a:r>
              <a:rPr lang="zh-CN" altLang="en-US" dirty="0"/>
              <a:t> </a:t>
            </a:r>
            <a:r>
              <a:rPr lang="en-US" altLang="zh-CN" dirty="0"/>
              <a:t>building</a:t>
            </a:r>
            <a:r>
              <a:rPr lang="zh-CN" altLang="en-US" dirty="0"/>
              <a:t> </a:t>
            </a:r>
            <a:r>
              <a:rPr lang="en-US" altLang="zh-CN" dirty="0"/>
              <a:t>such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experimental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  <a:r>
              <a:rPr lang="zh-CN" altLang="en-US" dirty="0"/>
              <a:t> </a:t>
            </a:r>
            <a:r>
              <a:rPr lang="en-US" altLang="zh-CN" dirty="0"/>
              <a:t>presents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bar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entry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SIGCOMM</a:t>
            </a:r>
            <a:r>
              <a:rPr lang="zh-CN" altLang="en-US" dirty="0"/>
              <a:t> </a:t>
            </a:r>
            <a:r>
              <a:rPr lang="en-US" altLang="zh-CN" dirty="0"/>
              <a:t>community.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consolidate</a:t>
            </a:r>
            <a:r>
              <a:rPr lang="zh-CN" altLang="en-US" dirty="0"/>
              <a:t> </a:t>
            </a:r>
            <a:r>
              <a:rPr lang="en-US" altLang="zh-CN" dirty="0"/>
              <a:t>our</a:t>
            </a:r>
            <a:r>
              <a:rPr lang="zh-CN" altLang="en-US" dirty="0"/>
              <a:t> </a:t>
            </a:r>
            <a:r>
              <a:rPr lang="en-US" altLang="zh-CN" dirty="0"/>
              <a:t>setup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presents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open-source</a:t>
            </a:r>
            <a:r>
              <a:rPr lang="zh-CN" altLang="en-US" dirty="0"/>
              <a:t> </a:t>
            </a:r>
            <a:r>
              <a:rPr lang="en-US" altLang="zh-CN" dirty="0"/>
              <a:t>developer</a:t>
            </a:r>
            <a:r>
              <a:rPr lang="zh-CN" altLang="en-US" dirty="0"/>
              <a:t> </a:t>
            </a:r>
            <a:r>
              <a:rPr lang="en-US" altLang="zh-CN" dirty="0"/>
              <a:t>kit.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C53F7-9298-4147-B699-77BBD6F861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49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87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D3E16-A11E-D74C-8265-51A9C1E68A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49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600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58DC-B236-2C42-A93D-938AF52EB6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70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77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58DC-B236-2C42-A93D-938AF52EB6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03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C53F7-9298-4147-B699-77BBD6F861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90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58DC-B236-2C42-A93D-938AF52EB6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63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58DC-B236-2C42-A93D-938AF52EB6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93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A58DC-B236-2C42-A93D-938AF52EB6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18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C53F7-9298-4147-B699-77BBD6F861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63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C53F7-9298-4147-B699-77BBD6F861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2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B2C2C-062E-2764-AD79-B6BFABEFE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7AE681-8AB2-C1EC-5D88-20DFB8464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46E60-85FF-57BE-079F-9F6C7B8B8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E37CD-B70B-B5B2-3BA2-D69857BFE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D77B8-1481-CC1D-3F95-D263BA120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D407-C928-0741-86A0-7F6710B3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19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0B4ED-129C-5A75-ACFC-FF0C7E77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70871D-3580-F576-BC41-A6605C2A0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C4A7B-F8A9-93A2-B7F2-595E751AF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7606C-EB1F-DDCB-5261-0FDAF3AE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71E36-9A36-C142-AE48-5AF3FBB68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D407-C928-0741-86A0-7F6710B3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8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511B36-3AE1-B17C-9CFE-09C9B6348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0DDC4-BB1E-21FF-FD72-B2561D809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563E4-A76F-1623-ACDA-2E66F6E56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183FF-6FC5-6243-9C88-1F05B974D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7770D-0707-33D6-F46F-339D2E9F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D407-C928-0741-86A0-7F6710B3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9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8AF9C-71B9-8E92-4C28-8B6082A7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0B84F-6C8C-8717-1149-01B3AEE8F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36BCD-DC2B-360C-0165-968587B3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FC57E-6FAF-7CB0-6FB9-379B6661E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D06CA-332D-ECD9-6F90-0A273067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D407-C928-0741-86A0-7F6710B3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37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D7B64-63E1-39AA-BB26-B67C1902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D362A-0BDC-58B8-44E7-CD470B444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213C6-0D4A-91C4-C13A-37C21293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90D5A-744C-AADB-17C2-B2312060A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7AF67-C762-65AF-B814-880573B8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D407-C928-0741-86A0-7F6710B3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32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8C3D1-D6DC-30D1-4DE9-2B1048133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B63B7-5F04-1657-F900-448F3E78D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DB0FDE-4037-B2A4-E719-3539B14A9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47BCA-5C2C-C9FB-5CA5-201B303A2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93CDD-F8FD-E6FE-1893-CA82BFFC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D43E7-F47E-35D6-97D4-51458E066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D407-C928-0741-86A0-7F6710B3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9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A5782-E227-12F4-65F8-288DF004B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E5C8-70D4-F534-F7DC-7F2CCA63C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FB06B-ACAF-3F0E-2CB6-B7160A311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BA0B4-AD6F-4229-FAED-F4D35AA1B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1741E3-FE2E-E39D-ACCE-B0A2BC01F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EDC38B-63D9-44BE-0D05-4607917F9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CFDE30-E59D-949F-FFB9-F42D1CC0F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6F1394-1A3D-B5D6-8485-C3072CF5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D407-C928-0741-86A0-7F6710B3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3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F733-2897-BBA9-1174-6B8501169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89366-84C0-018C-03BE-6790B28B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1C8B1-E349-733F-6FFC-0DAC3724A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49404-1016-E6F0-4D1D-864C9FD8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D407-C928-0741-86A0-7F6710B3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7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143961-8C5C-EF82-E9B3-52F0530A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4C2293-DEFE-7C19-5A79-F56382FC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9422F-FE2B-F78C-3FB3-F64F760A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D407-C928-0741-86A0-7F6710B3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3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04E91-8966-C188-9E52-AE2A4D2FB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C5ACF-0FD1-A5E4-D91A-E03636B0B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0AEE0-7D0F-13BF-82C2-1ADA35BAA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D9D59-191F-FA3C-F9F6-4990E94D8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E3C165-47CF-8BDD-759F-6758D9A7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1FAEE-FBE4-F147-8807-21EF2088E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D407-C928-0741-86A0-7F6710B3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60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79830-3236-E1F3-2057-6661EA8E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8DED2C-0670-7B05-4F6C-195EA8655D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F8DD8-5BB3-9D56-12DC-B68EE737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C8670-4A12-5130-B3E2-76043091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DD17B-11BC-1E4C-2860-9E69A15E3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6C2E3-3F5F-5684-AEB0-B3FC44295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D407-C928-0741-86A0-7F6710B3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03552-C9DA-4E32-8351-B1094CF5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A74F1-60E8-C957-4DA8-ADBA69116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E18C-EF3A-16C2-3C66-6EE6023CD0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9/12/23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EE504-A81E-8E71-8A5A-9171F5570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Zhizhen Zhong @ SIGCOMM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F65A3-F362-A090-7BAB-70252E701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AD407-C928-0741-86A0-7F6710B3A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3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hyperlink" Target="http://lightning.csail.mit.ed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4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hyperlink" Target="https://lightning.mit.edu/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theguardian.com/technology/2023/feb/02/chatgpt-100-million-users-open-ai-fastest-growing-app" TargetMode="Externa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hyperlink" Target="https://youtu.be/h169d_0JZWE?si=TO-MfFu0b0TByKDH&amp;t=55" TargetMode="External"/><Relationship Id="rId5" Type="http://schemas.openxmlformats.org/officeDocument/2006/relationships/hyperlink" Target="https://people.csail.mit.edu/zhizhenzhong/papers/2023_SIGCOMM_Lightning_Demo.pdf" TargetMode="External"/><Relationship Id="rId4" Type="http://schemas.openxmlformats.org/officeDocument/2006/relationships/hyperlink" Target="https://people.csail.mit.edu/zhizhenzhong/papers/2023_SIGCOMM_Lightning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hyperlink" Target="https://towardsdatascience.com/chatgpts-electricity-consumption-7873483feac4" TargetMode="External"/><Relationship Id="rId4" Type="http://schemas.openxmlformats.org/officeDocument/2006/relationships/hyperlink" Target="https://learn.microsoft.com/en-us/azure/cloud-adoption-framework/innovate/best-practices/ml-deployment-inferenc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notesSlide" Target="../notesSlides/notesSlide7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182650-68D1-9EF1-68AE-71154D8939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998"/>
          <a:stretch/>
        </p:blipFill>
        <p:spPr>
          <a:xfrm>
            <a:off x="-19" y="0"/>
            <a:ext cx="12192001" cy="71028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E5F62C-25F3-42FC-21E8-6FAA11673D52}"/>
              </a:ext>
            </a:extLst>
          </p:cNvPr>
          <p:cNvSpPr/>
          <p:nvPr/>
        </p:nvSpPr>
        <p:spPr>
          <a:xfrm rot="10800000">
            <a:off x="-1370" y="254832"/>
            <a:ext cx="12193370" cy="6603167"/>
          </a:xfrm>
          <a:prstGeom prst="rect">
            <a:avLst/>
          </a:prstGeom>
          <a:gradFill>
            <a:gsLst>
              <a:gs pos="56000">
                <a:srgbClr val="FBFCFE">
                  <a:alpha val="83023"/>
                </a:srgbClr>
              </a:gs>
              <a:gs pos="0">
                <a:schemeClr val="accent1">
                  <a:lumMod val="5000"/>
                  <a:lumOff val="95000"/>
                  <a:alpha val="9986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83C26E-C7AE-E2AB-F2D4-721AA567C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88" y="1233170"/>
            <a:ext cx="12192000" cy="2295842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"/>
                <a:ea typeface="Segoe UI Historic" panose="020B0502040204020203" pitchFamily="34" charset="0"/>
                <a:cs typeface="Segoe UI Historic" panose="020B0502040204020203" pitchFamily="34" charset="0"/>
              </a:rPr>
              <a:t>Lightning:</a:t>
            </a:r>
            <a:r>
              <a:rPr lang="zh-CN" altLang="en-US" sz="4000" b="1" dirty="0">
                <a:latin typeface=""/>
                <a:cs typeface="Segoe UI Historic" panose="020B0502040204020203" pitchFamily="34" charset="0"/>
              </a:rPr>
              <a:t> </a:t>
            </a:r>
            <a:r>
              <a:rPr lang="en-US" altLang="zh-CN" sz="4000" b="1" dirty="0">
                <a:latin typeface=""/>
                <a:ea typeface="Segoe UI Historic" panose="020B0502040204020203" pitchFamily="34" charset="0"/>
                <a:cs typeface="Segoe UI Historic" panose="020B0502040204020203" pitchFamily="34" charset="0"/>
              </a:rPr>
              <a:t>a</a:t>
            </a:r>
            <a:r>
              <a:rPr lang="zh-CN" altLang="en-US" sz="4000" b="1" dirty="0">
                <a:latin typeface=""/>
                <a:cs typeface="Segoe UI Historic" panose="020B0502040204020203" pitchFamily="34" charset="0"/>
              </a:rPr>
              <a:t> </a:t>
            </a:r>
            <a:r>
              <a:rPr lang="en-US" altLang="zh-CN" sz="4000" b="1" dirty="0">
                <a:latin typeface=""/>
                <a:ea typeface="Segoe UI Historic" panose="020B0502040204020203" pitchFamily="34" charset="0"/>
                <a:cs typeface="Segoe UI Historic" panose="020B0502040204020203" pitchFamily="34" charset="0"/>
              </a:rPr>
              <a:t>Reconfigurable</a:t>
            </a:r>
            <a:r>
              <a:rPr lang="zh-CN" altLang="en-US" sz="4000" b="1" dirty="0">
                <a:latin typeface=""/>
                <a:cs typeface="Segoe UI Historic" panose="020B0502040204020203" pitchFamily="34" charset="0"/>
              </a:rPr>
              <a:t> </a:t>
            </a:r>
            <a:r>
              <a:rPr lang="en-US" altLang="zh-CN" sz="4000" b="1" dirty="0">
                <a:latin typeface=""/>
                <a:ea typeface="Segoe UI Historic" panose="020B0502040204020203" pitchFamily="34" charset="0"/>
                <a:cs typeface="Segoe UI Historic" panose="020B0502040204020203" pitchFamily="34" charset="0"/>
              </a:rPr>
              <a:t>Photonic-Electronic</a:t>
            </a:r>
            <a:r>
              <a:rPr lang="zh-CN" altLang="en-US" sz="4000" b="1" dirty="0">
                <a:latin typeface=""/>
                <a:cs typeface="Segoe UI Historic" panose="020B0502040204020203" pitchFamily="34" charset="0"/>
              </a:rPr>
              <a:t> </a:t>
            </a:r>
            <a:r>
              <a:rPr lang="en-US" altLang="zh-CN" sz="4000" b="1" dirty="0" err="1">
                <a:latin typeface=""/>
                <a:ea typeface="Segoe UI Historic" panose="020B0502040204020203" pitchFamily="34" charset="0"/>
                <a:cs typeface="Segoe UI Historic" panose="020B0502040204020203" pitchFamily="34" charset="0"/>
              </a:rPr>
              <a:t>SmartNIC</a:t>
            </a:r>
            <a:r>
              <a:rPr lang="zh-CN" altLang="en-US" sz="4000" b="1" dirty="0">
                <a:latin typeface=""/>
                <a:cs typeface="Segoe UI Historic" panose="020B0502040204020203" pitchFamily="34" charset="0"/>
              </a:rPr>
              <a:t> </a:t>
            </a:r>
            <a:r>
              <a:rPr lang="en-US" altLang="zh-CN" sz="4000" b="1" dirty="0">
                <a:latin typeface=""/>
                <a:ea typeface="Segoe UI Historic" panose="020B0502040204020203" pitchFamily="34" charset="0"/>
                <a:cs typeface="Segoe UI Historic" panose="020B0502040204020203" pitchFamily="34" charset="0"/>
              </a:rPr>
              <a:t>for</a:t>
            </a:r>
            <a:r>
              <a:rPr lang="zh-CN" altLang="en-US" sz="4000" b="1" dirty="0">
                <a:latin typeface=""/>
                <a:cs typeface="Segoe UI Historic" panose="020B0502040204020203" pitchFamily="34" charset="0"/>
              </a:rPr>
              <a:t> </a:t>
            </a:r>
            <a:r>
              <a:rPr lang="en-US" altLang="zh-CN" sz="4000" b="1" dirty="0">
                <a:latin typeface=""/>
                <a:ea typeface="Segoe UI Historic" panose="020B0502040204020203" pitchFamily="34" charset="0"/>
                <a:cs typeface="Segoe UI Historic" panose="020B0502040204020203" pitchFamily="34" charset="0"/>
              </a:rPr>
              <a:t>Fast</a:t>
            </a:r>
            <a:r>
              <a:rPr lang="zh-CN" altLang="en-US" sz="4000" b="1" dirty="0">
                <a:latin typeface=""/>
                <a:cs typeface="Segoe UI Historic" panose="020B0502040204020203" pitchFamily="34" charset="0"/>
              </a:rPr>
              <a:t> </a:t>
            </a:r>
            <a:r>
              <a:rPr lang="en-US" altLang="zh-CN" sz="4000" b="1" dirty="0">
                <a:latin typeface=""/>
                <a:ea typeface="Segoe UI Historic" panose="020B0502040204020203" pitchFamily="34" charset="0"/>
                <a:cs typeface="Segoe UI Historic" panose="020B0502040204020203" pitchFamily="34" charset="0"/>
              </a:rPr>
              <a:t>and</a:t>
            </a:r>
            <a:r>
              <a:rPr lang="zh-CN" altLang="en-US" sz="4000" b="1" dirty="0">
                <a:latin typeface=""/>
                <a:cs typeface="Segoe UI Historic" panose="020B0502040204020203" pitchFamily="34" charset="0"/>
              </a:rPr>
              <a:t> </a:t>
            </a:r>
            <a:r>
              <a:rPr lang="en-US" altLang="zh-CN" sz="4000" b="1" dirty="0">
                <a:latin typeface=""/>
                <a:ea typeface="Segoe UI Historic" panose="020B0502040204020203" pitchFamily="34" charset="0"/>
                <a:cs typeface="Segoe UI Historic" panose="020B0502040204020203" pitchFamily="34" charset="0"/>
              </a:rPr>
              <a:t>Energy-Efficient</a:t>
            </a:r>
            <a:r>
              <a:rPr lang="zh-CN" altLang="en-US" sz="4000" b="1" dirty="0">
                <a:latin typeface=""/>
                <a:cs typeface="Segoe UI Historic" panose="020B0502040204020203" pitchFamily="34" charset="0"/>
              </a:rPr>
              <a:t> </a:t>
            </a:r>
            <a:r>
              <a:rPr lang="en-US" altLang="zh-CN" sz="4000" b="1" dirty="0">
                <a:latin typeface=""/>
                <a:ea typeface="Segoe UI Historic" panose="020B0502040204020203" pitchFamily="34" charset="0"/>
                <a:cs typeface="Segoe UI Historic" panose="020B0502040204020203" pitchFamily="34" charset="0"/>
              </a:rPr>
              <a:t>Inference</a:t>
            </a:r>
            <a:endParaRPr lang="en-US" sz="4000" b="1" dirty="0">
              <a:latin typeface="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C4EA9D-03E9-C8A1-73A6-AD61B74A5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917" y="3861721"/>
            <a:ext cx="11121390" cy="2295842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Zhizhen</a:t>
            </a:r>
            <a:r>
              <a:rPr lang="zh-CN" altLang="en-US" sz="2800" b="1" dirty="0">
                <a:latin typeface="Segoe UI Symbol" panose="020B0502040204020203" pitchFamily="34" charset="0"/>
              </a:rPr>
              <a:t> </a:t>
            </a:r>
            <a:r>
              <a:rPr lang="en-US" altLang="zh-CN" sz="28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Zhong</a:t>
            </a:r>
          </a:p>
          <a:p>
            <a:pPr>
              <a:spcAft>
                <a:spcPts val="2400"/>
              </a:spcAft>
            </a:pPr>
            <a:r>
              <a:rPr lang="en-US" altLang="zh-CN" sz="28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MIT</a:t>
            </a:r>
            <a:r>
              <a:rPr lang="zh-CN" altLang="en-US" sz="2800" b="1" dirty="0">
                <a:latin typeface="Segoe UI Symbol" panose="020B0502040204020203" pitchFamily="34" charset="0"/>
              </a:rPr>
              <a:t> </a:t>
            </a:r>
            <a:r>
              <a:rPr lang="en-US" altLang="zh-CN" sz="28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CSAIL</a:t>
            </a:r>
            <a:endParaRPr lang="en-US" altLang="zh-CN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en-US" altLang="zh-CN" sz="22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Mingran</a:t>
            </a:r>
            <a:r>
              <a:rPr lang="en-US" altLang="zh-CN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Yang</a:t>
            </a:r>
            <a:r>
              <a:rPr lang="zh-CN" alt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     </a:t>
            </a:r>
            <a:r>
              <a:rPr lang="en-US" altLang="zh-CN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Jay Lang</a:t>
            </a:r>
            <a:r>
              <a:rPr lang="zh-CN" alt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     </a:t>
            </a:r>
            <a:r>
              <a:rPr lang="en-US" altLang="zh-CN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Christian Williams</a:t>
            </a:r>
            <a:r>
              <a:rPr lang="zh-CN" alt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     </a:t>
            </a:r>
            <a:r>
              <a:rPr lang="en-US" altLang="zh-CN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Liam </a:t>
            </a:r>
            <a:r>
              <a:rPr lang="en-US" altLang="zh-CN" sz="22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Kronman</a:t>
            </a:r>
            <a:r>
              <a:rPr lang="zh-CN" alt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     </a:t>
            </a:r>
            <a:r>
              <a:rPr lang="en-US" altLang="zh-CN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Alexander </a:t>
            </a:r>
            <a:r>
              <a:rPr lang="en-US" altLang="zh-CN" sz="22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Sludds</a:t>
            </a:r>
            <a:r>
              <a:rPr lang="en-US" altLang="zh-CN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</a:p>
          <a:p>
            <a:r>
              <a:rPr lang="en-US" altLang="zh-CN" sz="22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Homa</a:t>
            </a:r>
            <a:r>
              <a:rPr lang="en-US" altLang="zh-CN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altLang="zh-CN" sz="22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Esfahanizadeh</a:t>
            </a:r>
            <a:r>
              <a:rPr lang="zh-CN" alt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     </a:t>
            </a:r>
            <a:r>
              <a:rPr lang="en-US" altLang="zh-CN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Dirk Englund</a:t>
            </a:r>
            <a:r>
              <a:rPr lang="zh-CN" altLang="en-US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     </a:t>
            </a:r>
            <a:r>
              <a:rPr lang="en-US" altLang="zh-CN" sz="22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 Manya Ghobadi</a:t>
            </a:r>
          </a:p>
          <a:p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1026" name="Picture 2" descr="ACM SIGCOMM 2023">
            <a:extLst>
              <a:ext uri="{FF2B5EF4-FFF2-40B4-BE49-F238E27FC236}">
                <a16:creationId xmlns:a16="http://schemas.microsoft.com/office/drawing/2014/main" id="{F1012395-0C8B-1C15-BFDA-EBD5220D4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0877" y="5514278"/>
            <a:ext cx="1231123" cy="134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387825-2F56-3DD6-0400-F380EC4B2D36}"/>
              </a:ext>
            </a:extLst>
          </p:cNvPr>
          <p:cNvSpPr txBox="1"/>
          <p:nvPr/>
        </p:nvSpPr>
        <p:spPr>
          <a:xfrm>
            <a:off x="-1556084" y="6304547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66EB050C-49D7-C7A7-BDDC-CC94B4285F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42" y="6197737"/>
            <a:ext cx="2554653" cy="5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03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F4399F-8F82-65DD-6494-BFF878BBD213}"/>
              </a:ext>
            </a:extLst>
          </p:cNvPr>
          <p:cNvSpPr txBox="1"/>
          <p:nvPr/>
        </p:nvSpPr>
        <p:spPr>
          <a:xfrm>
            <a:off x="507721" y="1735208"/>
            <a:ext cx="11259409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ctr"/>
            <a:endParaRPr lang="en-US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ctr"/>
            <a:endParaRPr lang="en-US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82660F-7B5D-7801-C7FB-21310E4B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28" y="197434"/>
            <a:ext cx="11244193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Strawman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approach: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Stop-and-go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data movement between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digital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&amp;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photonics</a:t>
            </a:r>
            <a:endParaRPr lang="en-US" sz="3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22AE9-2ADA-0D5D-BE13-13E62F0B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9253-267D-EA42-A859-8A312FAAFF82}" type="slidenum">
              <a:rPr lang="en-US" smtClean="0"/>
              <a:t>10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BB249B-171C-E760-D388-497750C8EE59}"/>
              </a:ext>
            </a:extLst>
          </p:cNvPr>
          <p:cNvSpPr txBox="1"/>
          <p:nvPr/>
        </p:nvSpPr>
        <p:spPr>
          <a:xfrm>
            <a:off x="522936" y="2834555"/>
            <a:ext cx="11244194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ctr"/>
            <a:endParaRPr lang="en-US" altLang="zh-CN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ctr"/>
            <a:endParaRPr lang="en-US" altLang="zh-CN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ctr"/>
            <a:endParaRPr lang="en-US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algn="ctr"/>
            <a:endParaRPr lang="en-US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0D45CE-BCE6-DE26-CD69-B749B9F618E9}"/>
              </a:ext>
            </a:extLst>
          </p:cNvPr>
          <p:cNvSpPr txBox="1"/>
          <p:nvPr/>
        </p:nvSpPr>
        <p:spPr>
          <a:xfrm>
            <a:off x="5980207" y="2967548"/>
            <a:ext cx="64415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endParaRPr lang="en-US" sz="16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en-US" sz="16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ReLU</a:t>
            </a:r>
            <a:endParaRPr lang="en-US" sz="16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AC903E-81D5-D82D-8F96-1A09AC95B8E6}"/>
              </a:ext>
            </a:extLst>
          </p:cNvPr>
          <p:cNvSpPr txBox="1"/>
          <p:nvPr/>
        </p:nvSpPr>
        <p:spPr>
          <a:xfrm>
            <a:off x="1806964" y="2967263"/>
            <a:ext cx="80672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endParaRPr lang="en-US" altLang="zh-CN" sz="16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en-US" altLang="zh-CN" sz="16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Flatten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7E791-5044-403C-C08E-6FD0B848343B}"/>
              </a:ext>
            </a:extLst>
          </p:cNvPr>
          <p:cNvSpPr txBox="1"/>
          <p:nvPr/>
        </p:nvSpPr>
        <p:spPr>
          <a:xfrm>
            <a:off x="2668076" y="2961286"/>
            <a:ext cx="2005527" cy="584775"/>
          </a:xfrm>
          <a:prstGeom prst="rect">
            <a:avLst/>
          </a:prstGeom>
          <a:solidFill>
            <a:srgbClr val="FFBCB7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Photonic </a:t>
            </a:r>
          </a:p>
          <a:p>
            <a:r>
              <a:rPr lang="en-US" altLang="zh-CN" sz="1600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multiply-accumulate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41BA55-B59C-A5A7-C47F-D992A67F120B}"/>
              </a:ext>
            </a:extLst>
          </p:cNvPr>
          <p:cNvSpPr txBox="1"/>
          <p:nvPr/>
        </p:nvSpPr>
        <p:spPr>
          <a:xfrm>
            <a:off x="4725276" y="2971096"/>
            <a:ext cx="121443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altLang="zh-CN" sz="16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Digital accumulate</a:t>
            </a:r>
            <a:r>
              <a:rPr lang="zh-CN" altLang="en-US" sz="1600" dirty="0">
                <a:latin typeface="Segoe UI Symbol" panose="020B0502040204020203" pitchFamily="34" charset="0"/>
              </a:rPr>
              <a:t> </a:t>
            </a:r>
            <a:endParaRPr lang="en-US" sz="16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8EE01A-ECC0-E34D-B4B3-01CBAA1882A5}"/>
              </a:ext>
            </a:extLst>
          </p:cNvPr>
          <p:cNvSpPr txBox="1"/>
          <p:nvPr/>
        </p:nvSpPr>
        <p:spPr>
          <a:xfrm>
            <a:off x="8338488" y="2971429"/>
            <a:ext cx="64415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endParaRPr lang="en-US" sz="16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en-US" sz="16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ReLU</a:t>
            </a:r>
            <a:endParaRPr lang="en-US" sz="16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175ED5-7211-E187-FBAC-8625516E7D37}"/>
              </a:ext>
            </a:extLst>
          </p:cNvPr>
          <p:cNvSpPr txBox="1"/>
          <p:nvPr/>
        </p:nvSpPr>
        <p:spPr>
          <a:xfrm>
            <a:off x="6678750" y="2960703"/>
            <a:ext cx="983350" cy="584775"/>
          </a:xfrm>
          <a:prstGeom prst="rect">
            <a:avLst/>
          </a:prstGeom>
          <a:solidFill>
            <a:srgbClr val="FFBCB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altLang="zh-CN" sz="1600" b="0" dirty="0">
                <a:latin typeface="Segoe UI Symbol" panose="020B0502040204020203" pitchFamily="34" charset="0"/>
                <a:ea typeface="Segoe UI Symbol" panose="020B0502040204020203" pitchFamily="34" charset="0"/>
              </a:rPr>
              <a:t>Photonic</a:t>
            </a:r>
          </a:p>
          <a:p>
            <a:r>
              <a:rPr lang="en-US" altLang="zh-CN" sz="1600" b="0" dirty="0">
                <a:latin typeface="Segoe UI Symbol" panose="020B0502040204020203" pitchFamily="34" charset="0"/>
                <a:ea typeface="Segoe UI Symbol" panose="020B0502040204020203" pitchFamily="34" charset="0"/>
              </a:rPr>
              <a:t>MAC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7E4D74-C799-6827-3291-66BC19786C34}"/>
              </a:ext>
            </a:extLst>
          </p:cNvPr>
          <p:cNvSpPr txBox="1"/>
          <p:nvPr/>
        </p:nvSpPr>
        <p:spPr>
          <a:xfrm>
            <a:off x="10691812" y="2950017"/>
            <a:ext cx="92204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endParaRPr lang="en-US" altLang="zh-CN" sz="16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en-US" altLang="zh-CN" sz="1600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Softmax</a:t>
            </a:r>
            <a:endParaRPr lang="en-US" altLang="zh-CN" sz="16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AD9AC1-E75D-BC87-350B-8BD8E6E780EB}"/>
              </a:ext>
            </a:extLst>
          </p:cNvPr>
          <p:cNvSpPr txBox="1"/>
          <p:nvPr/>
        </p:nvSpPr>
        <p:spPr>
          <a:xfrm>
            <a:off x="7724417" y="2970704"/>
            <a:ext cx="55175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endParaRPr lang="en-US" altLang="zh-CN" sz="16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en-US" altLang="zh-CN" sz="16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Acc.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A54E95-7FFB-46D8-876C-B655E2CB36E5}"/>
              </a:ext>
            </a:extLst>
          </p:cNvPr>
          <p:cNvSpPr txBox="1"/>
          <p:nvPr/>
        </p:nvSpPr>
        <p:spPr>
          <a:xfrm>
            <a:off x="9034243" y="2950020"/>
            <a:ext cx="1002607" cy="584775"/>
          </a:xfrm>
          <a:prstGeom prst="rect">
            <a:avLst/>
          </a:prstGeom>
          <a:solidFill>
            <a:srgbClr val="FFBCB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altLang="zh-CN" sz="1600" b="0" dirty="0">
                <a:latin typeface="Segoe UI Symbol" panose="020B0502040204020203" pitchFamily="34" charset="0"/>
                <a:ea typeface="Segoe UI Symbol" panose="020B0502040204020203" pitchFamily="34" charset="0"/>
              </a:rPr>
              <a:t>Photonic</a:t>
            </a:r>
          </a:p>
          <a:p>
            <a:r>
              <a:rPr lang="en-US" altLang="zh-CN" sz="1600" b="0" dirty="0">
                <a:latin typeface="Segoe UI Symbol" panose="020B0502040204020203" pitchFamily="34" charset="0"/>
                <a:ea typeface="Segoe UI Symbol" panose="020B0502040204020203" pitchFamily="34" charset="0"/>
              </a:rPr>
              <a:t>MAC</a:t>
            </a:r>
            <a:r>
              <a:rPr lang="zh-CN" altLang="en-US" sz="1600" b="0" dirty="0">
                <a:latin typeface="Segoe UI Symbol" panose="020B0502040204020203" pitchFamily="34" charset="0"/>
              </a:rPr>
              <a:t> </a:t>
            </a:r>
            <a:endParaRPr lang="en-US" sz="1600" b="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AAE9E4-AE7B-52F8-5BCA-07064A1F0A97}"/>
              </a:ext>
            </a:extLst>
          </p:cNvPr>
          <p:cNvSpPr txBox="1"/>
          <p:nvPr/>
        </p:nvSpPr>
        <p:spPr>
          <a:xfrm>
            <a:off x="10088454" y="2950018"/>
            <a:ext cx="55175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endParaRPr lang="en-US" altLang="zh-CN" sz="16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en-US" altLang="zh-CN" sz="16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Acc.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8D6733-04C0-6583-26D4-46C94AEB48AB}"/>
              </a:ext>
            </a:extLst>
          </p:cNvPr>
          <p:cNvSpPr txBox="1"/>
          <p:nvPr/>
        </p:nvSpPr>
        <p:spPr>
          <a:xfrm>
            <a:off x="616220" y="2967263"/>
            <a:ext cx="115918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altLang="zh-CN" sz="16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Packet</a:t>
            </a:r>
            <a:r>
              <a:rPr lang="zh-CN" altLang="en-US" sz="1600" dirty="0">
                <a:latin typeface="Segoe UI Symbol" panose="020B0502040204020203" pitchFamily="34" charset="0"/>
              </a:rPr>
              <a:t> </a:t>
            </a:r>
            <a:r>
              <a:rPr lang="en-US" altLang="zh-CN" sz="16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processing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16550A6-97E9-10AF-6F7D-0C9D73CC2F69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150146" y="3259651"/>
            <a:ext cx="466074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587313D-CD96-8C4D-5493-7CF3D9F5F6CD}"/>
              </a:ext>
            </a:extLst>
          </p:cNvPr>
          <p:cNvCxnSpPr>
            <a:cxnSpLocks/>
          </p:cNvCxnSpPr>
          <p:nvPr/>
        </p:nvCxnSpPr>
        <p:spPr>
          <a:xfrm flipV="1">
            <a:off x="1588197" y="2511769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94BCCAA-3465-F347-5025-222C3FF6441D}"/>
              </a:ext>
            </a:extLst>
          </p:cNvPr>
          <p:cNvCxnSpPr>
            <a:cxnSpLocks/>
          </p:cNvCxnSpPr>
          <p:nvPr/>
        </p:nvCxnSpPr>
        <p:spPr>
          <a:xfrm flipV="1">
            <a:off x="2075877" y="2511769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0EC0C67-127B-976B-A32D-FB30DA7B5FFC}"/>
              </a:ext>
            </a:extLst>
          </p:cNvPr>
          <p:cNvCxnSpPr>
            <a:cxnSpLocks/>
          </p:cNvCxnSpPr>
          <p:nvPr/>
        </p:nvCxnSpPr>
        <p:spPr>
          <a:xfrm flipV="1">
            <a:off x="2471160" y="2511769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2EFE8C7-7582-13DB-4517-0FA648A50E1C}"/>
              </a:ext>
            </a:extLst>
          </p:cNvPr>
          <p:cNvCxnSpPr>
            <a:cxnSpLocks/>
          </p:cNvCxnSpPr>
          <p:nvPr/>
        </p:nvCxnSpPr>
        <p:spPr>
          <a:xfrm flipV="1">
            <a:off x="2890260" y="2529381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B7A7AD1-AADC-47C4-616F-627542E1189E}"/>
              </a:ext>
            </a:extLst>
          </p:cNvPr>
          <p:cNvCxnSpPr>
            <a:cxnSpLocks/>
          </p:cNvCxnSpPr>
          <p:nvPr/>
        </p:nvCxnSpPr>
        <p:spPr>
          <a:xfrm flipV="1">
            <a:off x="4447691" y="2506797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83EEF33-5866-B288-27DE-184481CD5111}"/>
              </a:ext>
            </a:extLst>
          </p:cNvPr>
          <p:cNvCxnSpPr>
            <a:cxnSpLocks/>
          </p:cNvCxnSpPr>
          <p:nvPr/>
        </p:nvCxnSpPr>
        <p:spPr>
          <a:xfrm flipV="1">
            <a:off x="4993641" y="2532847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12ADF1B-6220-5CCB-FCAD-50479F661B2B}"/>
              </a:ext>
            </a:extLst>
          </p:cNvPr>
          <p:cNvCxnSpPr>
            <a:cxnSpLocks/>
          </p:cNvCxnSpPr>
          <p:nvPr/>
        </p:nvCxnSpPr>
        <p:spPr>
          <a:xfrm flipV="1">
            <a:off x="5765406" y="2505209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E42ECB8-25C0-F073-6602-62E8E8999A0A}"/>
              </a:ext>
            </a:extLst>
          </p:cNvPr>
          <p:cNvCxnSpPr>
            <a:cxnSpLocks/>
          </p:cNvCxnSpPr>
          <p:nvPr/>
        </p:nvCxnSpPr>
        <p:spPr>
          <a:xfrm flipV="1">
            <a:off x="6139318" y="2531259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31287B2-84B0-6E04-CF43-7E8AF9A0FF0C}"/>
              </a:ext>
            </a:extLst>
          </p:cNvPr>
          <p:cNvCxnSpPr>
            <a:cxnSpLocks/>
          </p:cNvCxnSpPr>
          <p:nvPr/>
        </p:nvCxnSpPr>
        <p:spPr>
          <a:xfrm flipV="1">
            <a:off x="6490229" y="2509451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3E7CFE4-FDAD-4BC6-6245-4FCFCC968A80}"/>
              </a:ext>
            </a:extLst>
          </p:cNvPr>
          <p:cNvCxnSpPr>
            <a:cxnSpLocks/>
          </p:cNvCxnSpPr>
          <p:nvPr/>
        </p:nvCxnSpPr>
        <p:spPr>
          <a:xfrm flipV="1">
            <a:off x="6831783" y="2500645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F2876D-FD0E-5F4C-0C28-F6450FFDE772}"/>
              </a:ext>
            </a:extLst>
          </p:cNvPr>
          <p:cNvCxnSpPr>
            <a:cxnSpLocks/>
          </p:cNvCxnSpPr>
          <p:nvPr/>
        </p:nvCxnSpPr>
        <p:spPr>
          <a:xfrm flipV="1">
            <a:off x="7539894" y="2519628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EAC3EFE-70DB-2F62-4D4E-BE8C897DA2EE}"/>
              </a:ext>
            </a:extLst>
          </p:cNvPr>
          <p:cNvCxnSpPr>
            <a:cxnSpLocks/>
          </p:cNvCxnSpPr>
          <p:nvPr/>
        </p:nvCxnSpPr>
        <p:spPr>
          <a:xfrm flipV="1">
            <a:off x="7827660" y="2510822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FA822A1-4939-A7B1-AAA9-38F3DEA399C9}"/>
              </a:ext>
            </a:extLst>
          </p:cNvPr>
          <p:cNvCxnSpPr>
            <a:cxnSpLocks/>
          </p:cNvCxnSpPr>
          <p:nvPr/>
        </p:nvCxnSpPr>
        <p:spPr>
          <a:xfrm flipV="1">
            <a:off x="8166031" y="2513119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50C576D-93EB-49B1-C4B1-60A45D1DE87E}"/>
              </a:ext>
            </a:extLst>
          </p:cNvPr>
          <p:cNvCxnSpPr>
            <a:cxnSpLocks/>
          </p:cNvCxnSpPr>
          <p:nvPr/>
        </p:nvCxnSpPr>
        <p:spPr>
          <a:xfrm flipV="1">
            <a:off x="8486070" y="2521925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2D48B3C-E8B9-FDD7-7668-FCB07364A88F}"/>
              </a:ext>
            </a:extLst>
          </p:cNvPr>
          <p:cNvCxnSpPr>
            <a:cxnSpLocks/>
          </p:cNvCxnSpPr>
          <p:nvPr/>
        </p:nvCxnSpPr>
        <p:spPr>
          <a:xfrm flipV="1">
            <a:off x="8843898" y="2520200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E619AA0-0259-D61F-37DB-DABF47F68E86}"/>
              </a:ext>
            </a:extLst>
          </p:cNvPr>
          <p:cNvCxnSpPr>
            <a:cxnSpLocks/>
          </p:cNvCxnSpPr>
          <p:nvPr/>
        </p:nvCxnSpPr>
        <p:spPr>
          <a:xfrm flipV="1">
            <a:off x="9196210" y="2502956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B2D6028-B52C-AE49-1E03-70B36DD7B1F3}"/>
              </a:ext>
            </a:extLst>
          </p:cNvPr>
          <p:cNvCxnSpPr>
            <a:cxnSpLocks/>
          </p:cNvCxnSpPr>
          <p:nvPr/>
        </p:nvCxnSpPr>
        <p:spPr>
          <a:xfrm flipV="1">
            <a:off x="9924665" y="2469680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24E30B8-1B13-033A-5F9E-81EA50FC43E1}"/>
              </a:ext>
            </a:extLst>
          </p:cNvPr>
          <p:cNvCxnSpPr>
            <a:cxnSpLocks/>
          </p:cNvCxnSpPr>
          <p:nvPr/>
        </p:nvCxnSpPr>
        <p:spPr>
          <a:xfrm flipV="1">
            <a:off x="10223190" y="2495730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9DE6FED-8EAA-FCD8-FF6F-6F995CBDEB97}"/>
              </a:ext>
            </a:extLst>
          </p:cNvPr>
          <p:cNvCxnSpPr>
            <a:cxnSpLocks/>
          </p:cNvCxnSpPr>
          <p:nvPr/>
        </p:nvCxnSpPr>
        <p:spPr>
          <a:xfrm flipV="1">
            <a:off x="10491599" y="2497957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A3FE409-1E14-DD55-AD42-B76AE730819F}"/>
              </a:ext>
            </a:extLst>
          </p:cNvPr>
          <p:cNvCxnSpPr>
            <a:cxnSpLocks/>
          </p:cNvCxnSpPr>
          <p:nvPr/>
        </p:nvCxnSpPr>
        <p:spPr>
          <a:xfrm flipV="1">
            <a:off x="10843911" y="2497957"/>
            <a:ext cx="0" cy="455494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EEEA69F-CF95-D591-2964-55CDB4A00354}"/>
              </a:ext>
            </a:extLst>
          </p:cNvPr>
          <p:cNvCxnSpPr>
            <a:cxnSpLocks/>
          </p:cNvCxnSpPr>
          <p:nvPr/>
        </p:nvCxnSpPr>
        <p:spPr>
          <a:xfrm>
            <a:off x="11561832" y="3428930"/>
            <a:ext cx="453185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Left Bracket 56">
            <a:extLst>
              <a:ext uri="{FF2B5EF4-FFF2-40B4-BE49-F238E27FC236}">
                <a16:creationId xmlns:a16="http://schemas.microsoft.com/office/drawing/2014/main" id="{6881D3DC-8F27-BC1A-1317-4B9065E54C7F}"/>
              </a:ext>
            </a:extLst>
          </p:cNvPr>
          <p:cNvSpPr/>
          <p:nvPr/>
        </p:nvSpPr>
        <p:spPr>
          <a:xfrm rot="5400000">
            <a:off x="1726546" y="2145208"/>
            <a:ext cx="210969" cy="487668"/>
          </a:xfrm>
          <a:prstGeom prst="leftBracket">
            <a:avLst>
              <a:gd name="adj" fmla="val 48652"/>
            </a:avLst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58" name="Left Bracket 57">
            <a:extLst>
              <a:ext uri="{FF2B5EF4-FFF2-40B4-BE49-F238E27FC236}">
                <a16:creationId xmlns:a16="http://schemas.microsoft.com/office/drawing/2014/main" id="{9D0A16F3-E9C9-0420-9845-6469E6CB672D}"/>
              </a:ext>
            </a:extLst>
          </p:cNvPr>
          <p:cNvSpPr/>
          <p:nvPr/>
        </p:nvSpPr>
        <p:spPr>
          <a:xfrm rot="5400000">
            <a:off x="2578590" y="2200107"/>
            <a:ext cx="210969" cy="412358"/>
          </a:xfrm>
          <a:prstGeom prst="leftBracket">
            <a:avLst>
              <a:gd name="adj" fmla="val 48652"/>
            </a:avLst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59" name="Left Bracket 58">
            <a:extLst>
              <a:ext uri="{FF2B5EF4-FFF2-40B4-BE49-F238E27FC236}">
                <a16:creationId xmlns:a16="http://schemas.microsoft.com/office/drawing/2014/main" id="{2A248D0F-9BC8-6A31-3F2E-A30CE9B4CFFA}"/>
              </a:ext>
            </a:extLst>
          </p:cNvPr>
          <p:cNvSpPr/>
          <p:nvPr/>
        </p:nvSpPr>
        <p:spPr>
          <a:xfrm rot="5400000">
            <a:off x="4617638" y="2139238"/>
            <a:ext cx="210969" cy="541028"/>
          </a:xfrm>
          <a:prstGeom prst="leftBracket">
            <a:avLst>
              <a:gd name="adj" fmla="val 48652"/>
            </a:avLst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60" name="Left Bracket 59">
            <a:extLst>
              <a:ext uri="{FF2B5EF4-FFF2-40B4-BE49-F238E27FC236}">
                <a16:creationId xmlns:a16="http://schemas.microsoft.com/office/drawing/2014/main" id="{5F68E44F-E203-4E3A-7B13-54E0EAE0A037}"/>
              </a:ext>
            </a:extLst>
          </p:cNvPr>
          <p:cNvSpPr/>
          <p:nvPr/>
        </p:nvSpPr>
        <p:spPr>
          <a:xfrm rot="5400000">
            <a:off x="5846871" y="2221215"/>
            <a:ext cx="210969" cy="373900"/>
          </a:xfrm>
          <a:prstGeom prst="leftBracket">
            <a:avLst>
              <a:gd name="adj" fmla="val 48652"/>
            </a:avLst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61" name="Left Bracket 60">
            <a:extLst>
              <a:ext uri="{FF2B5EF4-FFF2-40B4-BE49-F238E27FC236}">
                <a16:creationId xmlns:a16="http://schemas.microsoft.com/office/drawing/2014/main" id="{3AFD8215-B372-5D56-80DC-ADCE055A9843}"/>
              </a:ext>
            </a:extLst>
          </p:cNvPr>
          <p:cNvSpPr/>
          <p:nvPr/>
        </p:nvSpPr>
        <p:spPr>
          <a:xfrm rot="5400000">
            <a:off x="6555628" y="2215687"/>
            <a:ext cx="210969" cy="341338"/>
          </a:xfrm>
          <a:prstGeom prst="leftBracket">
            <a:avLst>
              <a:gd name="adj" fmla="val 48652"/>
            </a:avLst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62" name="Left Bracket 61">
            <a:extLst>
              <a:ext uri="{FF2B5EF4-FFF2-40B4-BE49-F238E27FC236}">
                <a16:creationId xmlns:a16="http://schemas.microsoft.com/office/drawing/2014/main" id="{3E7F21E0-F63F-345E-6E05-646F80242BB4}"/>
              </a:ext>
            </a:extLst>
          </p:cNvPr>
          <p:cNvSpPr/>
          <p:nvPr/>
        </p:nvSpPr>
        <p:spPr>
          <a:xfrm rot="5400000">
            <a:off x="7578289" y="2253022"/>
            <a:ext cx="210969" cy="287760"/>
          </a:xfrm>
          <a:prstGeom prst="leftBracket">
            <a:avLst>
              <a:gd name="adj" fmla="val 48652"/>
            </a:avLst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63" name="Left Bracket 62">
            <a:extLst>
              <a:ext uri="{FF2B5EF4-FFF2-40B4-BE49-F238E27FC236}">
                <a16:creationId xmlns:a16="http://schemas.microsoft.com/office/drawing/2014/main" id="{38354524-BB2A-D30A-97FE-28695DC1DB65}"/>
              </a:ext>
            </a:extLst>
          </p:cNvPr>
          <p:cNvSpPr/>
          <p:nvPr/>
        </p:nvSpPr>
        <p:spPr>
          <a:xfrm rot="5400000">
            <a:off x="8220564" y="2245801"/>
            <a:ext cx="210969" cy="320036"/>
          </a:xfrm>
          <a:prstGeom prst="leftBracket">
            <a:avLst>
              <a:gd name="adj" fmla="val 48652"/>
            </a:avLst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64" name="Left Bracket 63">
            <a:extLst>
              <a:ext uri="{FF2B5EF4-FFF2-40B4-BE49-F238E27FC236}">
                <a16:creationId xmlns:a16="http://schemas.microsoft.com/office/drawing/2014/main" id="{8B1FFBC2-4017-AE63-C3DC-192EC1FC4872}"/>
              </a:ext>
            </a:extLst>
          </p:cNvPr>
          <p:cNvSpPr/>
          <p:nvPr/>
        </p:nvSpPr>
        <p:spPr>
          <a:xfrm rot="5400000">
            <a:off x="8914568" y="2227940"/>
            <a:ext cx="210969" cy="352310"/>
          </a:xfrm>
          <a:prstGeom prst="leftBracket">
            <a:avLst>
              <a:gd name="adj" fmla="val 48652"/>
            </a:avLst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65" name="Left Bracket 64">
            <a:extLst>
              <a:ext uri="{FF2B5EF4-FFF2-40B4-BE49-F238E27FC236}">
                <a16:creationId xmlns:a16="http://schemas.microsoft.com/office/drawing/2014/main" id="{5CDDDB11-ACB9-8A2E-D4D1-889BBF6F3917}"/>
              </a:ext>
            </a:extLst>
          </p:cNvPr>
          <p:cNvSpPr/>
          <p:nvPr/>
        </p:nvSpPr>
        <p:spPr>
          <a:xfrm rot="5400000">
            <a:off x="9968443" y="2209301"/>
            <a:ext cx="210969" cy="298525"/>
          </a:xfrm>
          <a:prstGeom prst="leftBracket">
            <a:avLst>
              <a:gd name="adj" fmla="val 48652"/>
            </a:avLst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66" name="Left Bracket 65">
            <a:extLst>
              <a:ext uri="{FF2B5EF4-FFF2-40B4-BE49-F238E27FC236}">
                <a16:creationId xmlns:a16="http://schemas.microsoft.com/office/drawing/2014/main" id="{5387528C-567D-6E01-4D6C-4C57B0D69B63}"/>
              </a:ext>
            </a:extLst>
          </p:cNvPr>
          <p:cNvSpPr/>
          <p:nvPr/>
        </p:nvSpPr>
        <p:spPr>
          <a:xfrm rot="5400000">
            <a:off x="10562266" y="2204696"/>
            <a:ext cx="210969" cy="352307"/>
          </a:xfrm>
          <a:prstGeom prst="leftBracket">
            <a:avLst>
              <a:gd name="adj" fmla="val 48652"/>
            </a:avLst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4E1F5AA-7764-CEBB-4EE8-6544893D9748}"/>
              </a:ext>
            </a:extLst>
          </p:cNvPr>
          <p:cNvSpPr txBox="1"/>
          <p:nvPr/>
        </p:nvSpPr>
        <p:spPr>
          <a:xfrm>
            <a:off x="534343" y="4449145"/>
            <a:ext cx="1125940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To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achieve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reconfigurability,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the control plane logic is deeply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coupled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with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the data plane operations.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Slows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down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critical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data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plane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latency, increases energy consumption</a:t>
            </a:r>
            <a:endParaRPr lang="en-US" sz="2400" dirty="0"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7" name="&quot;No&quot; Symbol 76">
            <a:extLst>
              <a:ext uri="{FF2B5EF4-FFF2-40B4-BE49-F238E27FC236}">
                <a16:creationId xmlns:a16="http://schemas.microsoft.com/office/drawing/2014/main" id="{408ACA66-E4D5-CE08-DA4F-2CA2A2F916F8}"/>
              </a:ext>
            </a:extLst>
          </p:cNvPr>
          <p:cNvSpPr/>
          <p:nvPr/>
        </p:nvSpPr>
        <p:spPr>
          <a:xfrm>
            <a:off x="1689806" y="2092278"/>
            <a:ext cx="296722" cy="310831"/>
          </a:xfrm>
          <a:prstGeom prst="noSmoking">
            <a:avLst>
              <a:gd name="adj" fmla="val 10742"/>
            </a:avLst>
          </a:prstGeom>
          <a:solidFill>
            <a:srgbClr val="FFBCB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78" name="&quot;No&quot; Symbol 77">
            <a:extLst>
              <a:ext uri="{FF2B5EF4-FFF2-40B4-BE49-F238E27FC236}">
                <a16:creationId xmlns:a16="http://schemas.microsoft.com/office/drawing/2014/main" id="{BDD5F266-EB9D-987E-BB76-4A75F125AE89}"/>
              </a:ext>
            </a:extLst>
          </p:cNvPr>
          <p:cNvSpPr/>
          <p:nvPr/>
        </p:nvSpPr>
        <p:spPr>
          <a:xfrm>
            <a:off x="2522378" y="2101085"/>
            <a:ext cx="296722" cy="310831"/>
          </a:xfrm>
          <a:prstGeom prst="noSmoking">
            <a:avLst>
              <a:gd name="adj" fmla="val 10742"/>
            </a:avLst>
          </a:prstGeom>
          <a:solidFill>
            <a:srgbClr val="FFBCB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79" name="&quot;No&quot; Symbol 78">
            <a:extLst>
              <a:ext uri="{FF2B5EF4-FFF2-40B4-BE49-F238E27FC236}">
                <a16:creationId xmlns:a16="http://schemas.microsoft.com/office/drawing/2014/main" id="{61571B22-E022-F988-F42A-E4B69ACD4669}"/>
              </a:ext>
            </a:extLst>
          </p:cNvPr>
          <p:cNvSpPr/>
          <p:nvPr/>
        </p:nvSpPr>
        <p:spPr>
          <a:xfrm>
            <a:off x="4557474" y="2107990"/>
            <a:ext cx="296722" cy="310831"/>
          </a:xfrm>
          <a:prstGeom prst="noSmoking">
            <a:avLst>
              <a:gd name="adj" fmla="val 10742"/>
            </a:avLst>
          </a:prstGeom>
          <a:solidFill>
            <a:srgbClr val="FFBCB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B1AF100-D7BF-D486-D177-C8B0EAE17A2A}"/>
              </a:ext>
            </a:extLst>
          </p:cNvPr>
          <p:cNvSpPr txBox="1"/>
          <p:nvPr/>
        </p:nvSpPr>
        <p:spPr>
          <a:xfrm>
            <a:off x="1517618" y="1729477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Slow!</a:t>
            </a:r>
            <a:endParaRPr lang="en-US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81" name="&quot;No&quot; Symbol 80">
            <a:extLst>
              <a:ext uri="{FF2B5EF4-FFF2-40B4-BE49-F238E27FC236}">
                <a16:creationId xmlns:a16="http://schemas.microsoft.com/office/drawing/2014/main" id="{A497658F-AD9E-2448-FF89-E15116CE3BE3}"/>
              </a:ext>
            </a:extLst>
          </p:cNvPr>
          <p:cNvSpPr/>
          <p:nvPr/>
        </p:nvSpPr>
        <p:spPr>
          <a:xfrm>
            <a:off x="5797984" y="2148649"/>
            <a:ext cx="296722" cy="310831"/>
          </a:xfrm>
          <a:prstGeom prst="noSmoking">
            <a:avLst>
              <a:gd name="adj" fmla="val 10742"/>
            </a:avLst>
          </a:prstGeom>
          <a:solidFill>
            <a:srgbClr val="FFBCB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82" name="&quot;No&quot; Symbol 81">
            <a:extLst>
              <a:ext uri="{FF2B5EF4-FFF2-40B4-BE49-F238E27FC236}">
                <a16:creationId xmlns:a16="http://schemas.microsoft.com/office/drawing/2014/main" id="{EBDA0EBC-035B-D33F-7F38-A77E867B1E90}"/>
              </a:ext>
            </a:extLst>
          </p:cNvPr>
          <p:cNvSpPr/>
          <p:nvPr/>
        </p:nvSpPr>
        <p:spPr>
          <a:xfrm>
            <a:off x="6508161" y="2111016"/>
            <a:ext cx="296722" cy="310831"/>
          </a:xfrm>
          <a:prstGeom prst="noSmoking">
            <a:avLst>
              <a:gd name="adj" fmla="val 10742"/>
            </a:avLst>
          </a:prstGeom>
          <a:solidFill>
            <a:srgbClr val="FFBCB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83" name="&quot;No&quot; Symbol 82">
            <a:extLst>
              <a:ext uri="{FF2B5EF4-FFF2-40B4-BE49-F238E27FC236}">
                <a16:creationId xmlns:a16="http://schemas.microsoft.com/office/drawing/2014/main" id="{46B9B218-C52B-7A83-95A3-803CE256A154}"/>
              </a:ext>
            </a:extLst>
          </p:cNvPr>
          <p:cNvSpPr/>
          <p:nvPr/>
        </p:nvSpPr>
        <p:spPr>
          <a:xfrm>
            <a:off x="7539581" y="2144437"/>
            <a:ext cx="296722" cy="310831"/>
          </a:xfrm>
          <a:prstGeom prst="noSmoking">
            <a:avLst>
              <a:gd name="adj" fmla="val 10742"/>
            </a:avLst>
          </a:prstGeom>
          <a:solidFill>
            <a:srgbClr val="FFBCB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84" name="&quot;No&quot; Symbol 83">
            <a:extLst>
              <a:ext uri="{FF2B5EF4-FFF2-40B4-BE49-F238E27FC236}">
                <a16:creationId xmlns:a16="http://schemas.microsoft.com/office/drawing/2014/main" id="{44444248-12F4-10BC-BA04-EF77A830B17E}"/>
              </a:ext>
            </a:extLst>
          </p:cNvPr>
          <p:cNvSpPr/>
          <p:nvPr/>
        </p:nvSpPr>
        <p:spPr>
          <a:xfrm>
            <a:off x="8159398" y="2130909"/>
            <a:ext cx="296722" cy="310831"/>
          </a:xfrm>
          <a:prstGeom prst="noSmoking">
            <a:avLst>
              <a:gd name="adj" fmla="val 10742"/>
            </a:avLst>
          </a:prstGeom>
          <a:solidFill>
            <a:srgbClr val="FFBCB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85" name="&quot;No&quot; Symbol 84">
            <a:extLst>
              <a:ext uri="{FF2B5EF4-FFF2-40B4-BE49-F238E27FC236}">
                <a16:creationId xmlns:a16="http://schemas.microsoft.com/office/drawing/2014/main" id="{0C4B9C79-693F-B431-48CA-ABA03E288B2C}"/>
              </a:ext>
            </a:extLst>
          </p:cNvPr>
          <p:cNvSpPr/>
          <p:nvPr/>
        </p:nvSpPr>
        <p:spPr>
          <a:xfrm>
            <a:off x="8870900" y="2148580"/>
            <a:ext cx="296722" cy="310831"/>
          </a:xfrm>
          <a:prstGeom prst="noSmoking">
            <a:avLst>
              <a:gd name="adj" fmla="val 10742"/>
            </a:avLst>
          </a:prstGeom>
          <a:solidFill>
            <a:srgbClr val="FFBCB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86" name="&quot;No&quot; Symbol 85">
            <a:extLst>
              <a:ext uri="{FF2B5EF4-FFF2-40B4-BE49-F238E27FC236}">
                <a16:creationId xmlns:a16="http://schemas.microsoft.com/office/drawing/2014/main" id="{8177403F-965A-26C2-8527-961C88A65A8F}"/>
              </a:ext>
            </a:extLst>
          </p:cNvPr>
          <p:cNvSpPr/>
          <p:nvPr/>
        </p:nvSpPr>
        <p:spPr>
          <a:xfrm>
            <a:off x="9926196" y="2099479"/>
            <a:ext cx="296722" cy="310831"/>
          </a:xfrm>
          <a:prstGeom prst="noSmoking">
            <a:avLst>
              <a:gd name="adj" fmla="val 10742"/>
            </a:avLst>
          </a:prstGeom>
          <a:solidFill>
            <a:srgbClr val="FFBCB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87" name="&quot;No&quot; Symbol 86">
            <a:extLst>
              <a:ext uri="{FF2B5EF4-FFF2-40B4-BE49-F238E27FC236}">
                <a16:creationId xmlns:a16="http://schemas.microsoft.com/office/drawing/2014/main" id="{5DBBCB72-4EF1-4F4E-CCBB-466E5D97543A}"/>
              </a:ext>
            </a:extLst>
          </p:cNvPr>
          <p:cNvSpPr/>
          <p:nvPr/>
        </p:nvSpPr>
        <p:spPr>
          <a:xfrm>
            <a:off x="10513109" y="2119949"/>
            <a:ext cx="296722" cy="310831"/>
          </a:xfrm>
          <a:prstGeom prst="noSmoking">
            <a:avLst>
              <a:gd name="adj" fmla="val 10742"/>
            </a:avLst>
          </a:prstGeom>
          <a:solidFill>
            <a:srgbClr val="FFBCB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57DD3C-DB57-33EB-138A-86CAB2EFF92A}"/>
              </a:ext>
            </a:extLst>
          </p:cNvPr>
          <p:cNvSpPr txBox="1"/>
          <p:nvPr/>
        </p:nvSpPr>
        <p:spPr>
          <a:xfrm>
            <a:off x="2841618" y="1755982"/>
            <a:ext cx="6156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Control</a:t>
            </a:r>
            <a:r>
              <a:rPr lang="zh-CN" altLang="en-US" b="1" dirty="0">
                <a:latin typeface="Segoe UI Symbol" panose="020B0502040204020203" pitchFamily="34" charset="0"/>
              </a:rPr>
              <a:t> </a:t>
            </a:r>
            <a:r>
              <a:rPr lang="en-US" altLang="zh-CN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plane</a:t>
            </a:r>
            <a:r>
              <a:rPr lang="zh-CN" altLang="en-US" b="1" dirty="0">
                <a:latin typeface="Segoe UI Symbol" panose="020B0502040204020203" pitchFamily="34" charset="0"/>
              </a:rPr>
              <a:t> </a:t>
            </a:r>
            <a:r>
              <a:rPr lang="en-US" altLang="zh-CN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logic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3F08EC-A308-4FC2-2758-73720F3A87BA}"/>
              </a:ext>
            </a:extLst>
          </p:cNvPr>
          <p:cNvSpPr txBox="1"/>
          <p:nvPr/>
        </p:nvSpPr>
        <p:spPr>
          <a:xfrm>
            <a:off x="3017729" y="3930198"/>
            <a:ext cx="6156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Data plane</a:t>
            </a:r>
            <a:r>
              <a:rPr lang="zh-CN" altLang="en-US" b="1" dirty="0">
                <a:latin typeface="Segoe UI Symbol" panose="020B0502040204020203" pitchFamily="34" charset="0"/>
              </a:rPr>
              <a:t> </a:t>
            </a:r>
            <a:r>
              <a:rPr lang="en-US" altLang="zh-CN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pipelined</a:t>
            </a:r>
            <a:r>
              <a:rPr lang="zh-CN" altLang="en-US" b="1" dirty="0">
                <a:latin typeface="Segoe UI Symbol" panose="020B0502040204020203" pitchFamily="34" charset="0"/>
              </a:rPr>
              <a:t> </a:t>
            </a:r>
            <a:r>
              <a:rPr lang="en-US" altLang="zh-CN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operations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A8F020D-DB13-53FD-461F-ACDDDB4DE869}"/>
              </a:ext>
            </a:extLst>
          </p:cNvPr>
          <p:cNvSpPr/>
          <p:nvPr/>
        </p:nvSpPr>
        <p:spPr>
          <a:xfrm>
            <a:off x="400111" y="5764325"/>
            <a:ext cx="11389189" cy="672245"/>
          </a:xfrm>
          <a:prstGeom prst="roundRect">
            <a:avLst>
              <a:gd name="adj" fmla="val 29891"/>
            </a:avLst>
          </a:prstGeom>
          <a:solidFill>
            <a:srgbClr val="A5A5A5">
              <a:hueOff val="2710599"/>
              <a:satOff val="100000"/>
              <a:lumOff val="-14706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0480" tIns="15240" rIns="0" bIns="15240" numCol="1" spcCol="1270" anchor="ctr" anchorCtr="0">
            <a:noAutofit/>
          </a:bodyPr>
          <a:lstStyle/>
          <a:p>
            <a:pPr marL="125413" algn="ctr"/>
            <a:r>
              <a:rPr lang="en-US" altLang="zh-CN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How</a:t>
            </a:r>
            <a:r>
              <a:rPr lang="zh-CN" altLang="en-US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</a:t>
            </a:r>
            <a:r>
              <a:rPr lang="zh-CN" altLang="en-US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achieve</a:t>
            </a:r>
            <a:r>
              <a:rPr lang="zh-CN" altLang="en-US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reconfigurability</a:t>
            </a:r>
            <a:r>
              <a:rPr lang="zh-CN" altLang="en-US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at</a:t>
            </a:r>
            <a:r>
              <a:rPr lang="zh-CN" altLang="en-US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runtime</a:t>
            </a:r>
            <a:r>
              <a:rPr lang="zh-CN" altLang="en-US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without</a:t>
            </a:r>
            <a:r>
              <a:rPr lang="zh-CN" altLang="en-US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compromising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latency?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47F6D8-9CBF-AD6B-7A77-897C89E2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97F348E-CB01-D17A-5C1D-4E36C188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567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6" grpId="0" uiExpand="1" build="p"/>
      <p:bldP spid="77" grpId="0" animBg="1"/>
      <p:bldP spid="78" grpId="0" animBg="1"/>
      <p:bldP spid="79" grpId="0" animBg="1"/>
      <p:bldP spid="80" grpId="0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16BC20E-398C-5ED9-DBD4-1B0334123645}"/>
              </a:ext>
            </a:extLst>
          </p:cNvPr>
          <p:cNvCxnSpPr>
            <a:cxnSpLocks/>
            <a:stCxn id="27" idx="3"/>
            <a:endCxn id="18" idx="1"/>
          </p:cNvCxnSpPr>
          <p:nvPr/>
        </p:nvCxnSpPr>
        <p:spPr>
          <a:xfrm>
            <a:off x="2944544" y="3807212"/>
            <a:ext cx="70736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4F3D0E6-3BC9-10FF-6361-697E158EF7F7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>
            <a:off x="4527508" y="3807212"/>
            <a:ext cx="70736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5686E76-5D71-AF16-6520-68D2ED316456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6763644" y="3807212"/>
            <a:ext cx="673884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2C60BCD-287E-66E3-957E-2ED124436247}"/>
              </a:ext>
            </a:extLst>
          </p:cNvPr>
          <p:cNvCxnSpPr>
            <a:cxnSpLocks/>
            <a:stCxn id="20" idx="3"/>
            <a:endCxn id="17" idx="1"/>
          </p:cNvCxnSpPr>
          <p:nvPr/>
        </p:nvCxnSpPr>
        <p:spPr>
          <a:xfrm>
            <a:off x="8957371" y="3807212"/>
            <a:ext cx="673884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BD8C04B-D85E-965F-0059-F994389C97FA}"/>
              </a:ext>
            </a:extLst>
          </p:cNvPr>
          <p:cNvCxnSpPr>
            <a:cxnSpLocks/>
            <a:stCxn id="26" idx="3"/>
            <a:endCxn id="23" idx="1"/>
          </p:cNvCxnSpPr>
          <p:nvPr/>
        </p:nvCxnSpPr>
        <p:spPr>
          <a:xfrm flipV="1">
            <a:off x="9236086" y="5362172"/>
            <a:ext cx="702938" cy="970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912ACB8-A117-76ED-A1C3-B681CF9A2A0C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>
            <a:off x="8010600" y="5366950"/>
            <a:ext cx="654496" cy="492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7AB9BF5-DDD0-7D64-EA63-50022ACB3F5B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>
          <a:xfrm flipV="1">
            <a:off x="6705603" y="5366950"/>
            <a:ext cx="663079" cy="318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4849582-19EC-4DA1-84B2-9E1BDE3A6828}"/>
              </a:ext>
            </a:extLst>
          </p:cNvPr>
          <p:cNvCxnSpPr>
            <a:cxnSpLocks/>
            <a:stCxn id="24" idx="3"/>
            <a:endCxn id="21" idx="1"/>
          </p:cNvCxnSpPr>
          <p:nvPr/>
        </p:nvCxnSpPr>
        <p:spPr>
          <a:xfrm>
            <a:off x="5337982" y="5398567"/>
            <a:ext cx="706221" cy="21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50359FA-4D00-CF3F-D88C-E3704BE415BB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>
          <a:xfrm>
            <a:off x="4079508" y="5387858"/>
            <a:ext cx="687484" cy="16951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182660F-7B5D-7801-C7FB-21310E4B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" y="58081"/>
            <a:ext cx="11841480" cy="104203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Our solution: co-design photonics and digital systems</a:t>
            </a:r>
            <a:endParaRPr lang="en-US" sz="3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22AE9-2ADA-0D5D-BE13-13E62F0B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9253-267D-EA42-A859-8A312FAAFF82}" type="slidenum">
              <a:rPr lang="en-US" smtClean="0"/>
              <a:t>11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B61CFF-E99B-4771-D57A-785DE30332A0}"/>
              </a:ext>
            </a:extLst>
          </p:cNvPr>
          <p:cNvSpPr txBox="1"/>
          <p:nvPr/>
        </p:nvSpPr>
        <p:spPr>
          <a:xfrm>
            <a:off x="581751" y="2576630"/>
            <a:ext cx="1099851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plane</a:t>
            </a:r>
            <a:r>
              <a:rPr lang="zh-CN" altLang="en-US" dirty="0"/>
              <a:t> </a:t>
            </a:r>
            <a:r>
              <a:rPr lang="en-US" altLang="zh-CN" dirty="0"/>
              <a:t>logic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3116B1-5FE0-17F0-FBD0-7DB3A1BC72F7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 flipH="1">
            <a:off x="3298225" y="2945962"/>
            <a:ext cx="2782781" cy="39958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D30375-65B0-CE5F-59E6-42D3929F61EC}"/>
              </a:ext>
            </a:extLst>
          </p:cNvPr>
          <p:cNvCxnSpPr>
            <a:cxnSpLocks/>
            <a:stCxn id="14" idx="2"/>
            <a:endCxn id="3" idx="0"/>
          </p:cNvCxnSpPr>
          <p:nvPr/>
        </p:nvCxnSpPr>
        <p:spPr>
          <a:xfrm flipH="1">
            <a:off x="4881189" y="2945962"/>
            <a:ext cx="1199817" cy="39958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7A4CB57-230F-6963-1DFD-9DA0D87D81AA}"/>
              </a:ext>
            </a:extLst>
          </p:cNvPr>
          <p:cNvCxnSpPr>
            <a:cxnSpLocks/>
            <a:stCxn id="14" idx="2"/>
            <a:endCxn id="8" idx="0"/>
          </p:cNvCxnSpPr>
          <p:nvPr/>
        </p:nvCxnSpPr>
        <p:spPr>
          <a:xfrm flipH="1">
            <a:off x="4423250" y="2945962"/>
            <a:ext cx="1657756" cy="1984697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F8B68F5-FB94-2C9A-65E3-38927E8B22F9}"/>
              </a:ext>
            </a:extLst>
          </p:cNvPr>
          <p:cNvCxnSpPr>
            <a:cxnSpLocks/>
            <a:stCxn id="14" idx="2"/>
            <a:endCxn id="5" idx="0"/>
          </p:cNvCxnSpPr>
          <p:nvPr/>
        </p:nvCxnSpPr>
        <p:spPr>
          <a:xfrm>
            <a:off x="6081006" y="2945962"/>
            <a:ext cx="1019580" cy="39958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48C0954-2714-9975-4EDA-BE71FC67FCAB}"/>
              </a:ext>
            </a:extLst>
          </p:cNvPr>
          <p:cNvCxnSpPr>
            <a:cxnSpLocks/>
            <a:stCxn id="14" idx="2"/>
            <a:endCxn id="10" idx="0"/>
          </p:cNvCxnSpPr>
          <p:nvPr/>
        </p:nvCxnSpPr>
        <p:spPr>
          <a:xfrm>
            <a:off x="6081006" y="2945962"/>
            <a:ext cx="971722" cy="1984697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9B98119-9B8C-2FB2-B007-F390EF087734}"/>
              </a:ext>
            </a:extLst>
          </p:cNvPr>
          <p:cNvCxnSpPr>
            <a:cxnSpLocks/>
            <a:stCxn id="14" idx="2"/>
            <a:endCxn id="9" idx="0"/>
          </p:cNvCxnSpPr>
          <p:nvPr/>
        </p:nvCxnSpPr>
        <p:spPr>
          <a:xfrm flipH="1">
            <a:off x="5681724" y="2945962"/>
            <a:ext cx="399282" cy="199115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C19EC309-FF0E-2BB3-587B-84B490C252A0}"/>
              </a:ext>
            </a:extLst>
          </p:cNvPr>
          <p:cNvCxnSpPr>
            <a:cxnSpLocks/>
            <a:stCxn id="14" idx="2"/>
            <a:endCxn id="7" idx="0"/>
          </p:cNvCxnSpPr>
          <p:nvPr/>
        </p:nvCxnSpPr>
        <p:spPr>
          <a:xfrm>
            <a:off x="6081006" y="2945962"/>
            <a:ext cx="4548591" cy="39958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BD661B49-7F45-9C73-B06F-02FCA548921F}"/>
              </a:ext>
            </a:extLst>
          </p:cNvPr>
          <p:cNvCxnSpPr>
            <a:cxnSpLocks/>
            <a:stCxn id="14" idx="2"/>
            <a:endCxn id="11" idx="0"/>
          </p:cNvCxnSpPr>
          <p:nvPr/>
        </p:nvCxnSpPr>
        <p:spPr>
          <a:xfrm>
            <a:off x="6081006" y="2945962"/>
            <a:ext cx="2236964" cy="1960549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A03606D-5D0A-EB40-F452-CFFE91BD06C7}"/>
              </a:ext>
            </a:extLst>
          </p:cNvPr>
          <p:cNvCxnSpPr>
            <a:cxnSpLocks/>
            <a:stCxn id="14" idx="2"/>
            <a:endCxn id="6" idx="0"/>
          </p:cNvCxnSpPr>
          <p:nvPr/>
        </p:nvCxnSpPr>
        <p:spPr>
          <a:xfrm>
            <a:off x="6081006" y="2945962"/>
            <a:ext cx="3213307" cy="39958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C211D88E-30F6-0109-37D1-275D28A6A6AC}"/>
              </a:ext>
            </a:extLst>
          </p:cNvPr>
          <p:cNvCxnSpPr>
            <a:cxnSpLocks/>
            <a:stCxn id="14" idx="2"/>
            <a:endCxn id="12" idx="0"/>
          </p:cNvCxnSpPr>
          <p:nvPr/>
        </p:nvCxnSpPr>
        <p:spPr>
          <a:xfrm>
            <a:off x="6081006" y="2945962"/>
            <a:ext cx="3506549" cy="195454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90D45CE-BCE6-DE26-CD69-B749B9F618E9}"/>
              </a:ext>
            </a:extLst>
          </p:cNvPr>
          <p:cNvSpPr txBox="1"/>
          <p:nvPr/>
        </p:nvSpPr>
        <p:spPr>
          <a:xfrm>
            <a:off x="9631255" y="3345547"/>
            <a:ext cx="6614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endParaRPr lang="en-US" dirty="0"/>
          </a:p>
          <a:p>
            <a:r>
              <a:rPr lang="en-US" dirty="0" err="1"/>
              <a:t>ReLU</a:t>
            </a:r>
            <a:endParaRPr lang="en-US" dirty="0"/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AC903E-81D5-D82D-8F96-1A09AC95B8E6}"/>
              </a:ext>
            </a:extLst>
          </p:cNvPr>
          <p:cNvSpPr txBox="1"/>
          <p:nvPr/>
        </p:nvSpPr>
        <p:spPr>
          <a:xfrm>
            <a:off x="3651906" y="3345547"/>
            <a:ext cx="87560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endParaRPr lang="en-US" altLang="zh-CN" dirty="0"/>
          </a:p>
          <a:p>
            <a:r>
              <a:rPr lang="en-US" altLang="zh-CN" dirty="0"/>
              <a:t>Flatten</a:t>
            </a:r>
          </a:p>
          <a:p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7E791-5044-403C-C08E-6FD0B848343B}"/>
              </a:ext>
            </a:extLst>
          </p:cNvPr>
          <p:cNvSpPr txBox="1"/>
          <p:nvPr/>
        </p:nvSpPr>
        <p:spPr>
          <a:xfrm>
            <a:off x="5234870" y="3345547"/>
            <a:ext cx="1528774" cy="923330"/>
          </a:xfrm>
          <a:prstGeom prst="rect">
            <a:avLst/>
          </a:prstGeom>
          <a:solidFill>
            <a:srgbClr val="FFBCB7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Photonic multiply-accumulate</a:t>
            </a:r>
            <a:r>
              <a:rPr lang="zh-CN" altLang="en-US" b="1" dirty="0">
                <a:solidFill>
                  <a:srgbClr val="C00000"/>
                </a:solidFill>
              </a:rPr>
              <a:t> 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41BA55-B59C-A5A7-C47F-D992A67F120B}"/>
              </a:ext>
            </a:extLst>
          </p:cNvPr>
          <p:cNvSpPr txBox="1"/>
          <p:nvPr/>
        </p:nvSpPr>
        <p:spPr>
          <a:xfrm>
            <a:off x="7437528" y="3345547"/>
            <a:ext cx="151984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altLang="zh-CN" dirty="0"/>
              <a:t>Digital Accumulate</a:t>
            </a:r>
          </a:p>
          <a:p>
            <a:pPr algn="ctr"/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8EE01A-ECC0-E34D-B4B3-01CBAA1882A5}"/>
              </a:ext>
            </a:extLst>
          </p:cNvPr>
          <p:cNvSpPr txBox="1"/>
          <p:nvPr/>
        </p:nvSpPr>
        <p:spPr>
          <a:xfrm>
            <a:off x="6044203" y="4937112"/>
            <a:ext cx="6614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endParaRPr lang="en-US" dirty="0"/>
          </a:p>
          <a:p>
            <a:r>
              <a:rPr lang="en-US" dirty="0" err="1"/>
              <a:t>ReLU</a:t>
            </a:r>
            <a:endParaRPr lang="en-US" dirty="0"/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175ED5-7211-E187-FBAC-8625516E7D37}"/>
              </a:ext>
            </a:extLst>
          </p:cNvPr>
          <p:cNvSpPr txBox="1"/>
          <p:nvPr/>
        </p:nvSpPr>
        <p:spPr>
          <a:xfrm>
            <a:off x="3415084" y="4930658"/>
            <a:ext cx="664424" cy="914400"/>
          </a:xfrm>
          <a:prstGeom prst="rect">
            <a:avLst/>
          </a:prstGeom>
          <a:solidFill>
            <a:srgbClr val="FFBCB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altLang="zh-CN" b="0" dirty="0"/>
              <a:t>Ph. MAC</a:t>
            </a:r>
            <a:r>
              <a:rPr lang="zh-CN" altLang="en-US" b="0" dirty="0"/>
              <a:t> </a:t>
            </a:r>
            <a:endParaRPr lang="en-US" b="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7E4D74-C799-6827-3291-66BC19786C34}"/>
              </a:ext>
            </a:extLst>
          </p:cNvPr>
          <p:cNvSpPr txBox="1"/>
          <p:nvPr/>
        </p:nvSpPr>
        <p:spPr>
          <a:xfrm>
            <a:off x="9939024" y="4900507"/>
            <a:ext cx="95199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endParaRPr lang="en-US" altLang="zh-CN" dirty="0"/>
          </a:p>
          <a:p>
            <a:r>
              <a:rPr lang="en-US" altLang="zh-CN" dirty="0" err="1"/>
              <a:t>Softmax</a:t>
            </a:r>
            <a:endParaRPr lang="en-US" altLang="zh-CN" dirty="0"/>
          </a:p>
          <a:p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AD9AC1-E75D-BC87-350B-8BD8E6E780EB}"/>
              </a:ext>
            </a:extLst>
          </p:cNvPr>
          <p:cNvSpPr txBox="1"/>
          <p:nvPr/>
        </p:nvSpPr>
        <p:spPr>
          <a:xfrm>
            <a:off x="4766992" y="4943144"/>
            <a:ext cx="57099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endParaRPr lang="en-US" altLang="zh-CN" dirty="0"/>
          </a:p>
          <a:p>
            <a:r>
              <a:rPr lang="en-US" altLang="zh-CN" dirty="0"/>
              <a:t>Acc.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A54E95-7FFB-46D8-876C-B655E2CB36E5}"/>
              </a:ext>
            </a:extLst>
          </p:cNvPr>
          <p:cNvSpPr txBox="1"/>
          <p:nvPr/>
        </p:nvSpPr>
        <p:spPr>
          <a:xfrm>
            <a:off x="7368682" y="4909750"/>
            <a:ext cx="641918" cy="914400"/>
          </a:xfrm>
          <a:prstGeom prst="rect">
            <a:avLst/>
          </a:prstGeom>
          <a:solidFill>
            <a:srgbClr val="FFBCB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b="0" dirty="0"/>
              <a:t>Ph. MAC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AAE9E4-AE7B-52F8-5BCA-07064A1F0A97}"/>
              </a:ext>
            </a:extLst>
          </p:cNvPr>
          <p:cNvSpPr txBox="1"/>
          <p:nvPr/>
        </p:nvSpPr>
        <p:spPr>
          <a:xfrm>
            <a:off x="8665096" y="4910210"/>
            <a:ext cx="57099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endParaRPr lang="en-US" altLang="zh-CN" dirty="0"/>
          </a:p>
          <a:p>
            <a:r>
              <a:rPr lang="en-US" altLang="zh-CN" dirty="0"/>
              <a:t>Acc.</a:t>
            </a:r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8D6733-04C0-6583-26D4-46C94AEB48AB}"/>
              </a:ext>
            </a:extLst>
          </p:cNvPr>
          <p:cNvSpPr txBox="1"/>
          <p:nvPr/>
        </p:nvSpPr>
        <p:spPr>
          <a:xfrm>
            <a:off x="1102124" y="3345547"/>
            <a:ext cx="184242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endParaRPr lang="en-US" altLang="zh-CN" dirty="0"/>
          </a:p>
          <a:p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processing</a:t>
            </a:r>
          </a:p>
          <a:p>
            <a:r>
              <a:rPr lang="zh-CN" altLang="en-US" dirty="0"/>
              <a:t> </a:t>
            </a:r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16550A6-97E9-10AF-6F7D-0C9D73CC2F69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626059" y="3807212"/>
            <a:ext cx="476065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EEEA69F-CF95-D591-2964-55CDB4A00354}"/>
              </a:ext>
            </a:extLst>
          </p:cNvPr>
          <p:cNvCxnSpPr>
            <a:cxnSpLocks/>
          </p:cNvCxnSpPr>
          <p:nvPr/>
        </p:nvCxnSpPr>
        <p:spPr>
          <a:xfrm>
            <a:off x="10915632" y="5363169"/>
            <a:ext cx="453185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FCF3977D-7904-8546-6B52-46C69F29ACBF}"/>
              </a:ext>
            </a:extLst>
          </p:cNvPr>
          <p:cNvSpPr/>
          <p:nvPr/>
        </p:nvSpPr>
        <p:spPr>
          <a:xfrm>
            <a:off x="2831335" y="3779609"/>
            <a:ext cx="8762212" cy="1640404"/>
          </a:xfrm>
          <a:custGeom>
            <a:avLst/>
            <a:gdLst>
              <a:gd name="connsiteX0" fmla="*/ 7960548 w 8667564"/>
              <a:gd name="connsiteY0" fmla="*/ 0 h 1790700"/>
              <a:gd name="connsiteX1" fmla="*/ 8417748 w 8667564"/>
              <a:gd name="connsiteY1" fmla="*/ 25400 h 1790700"/>
              <a:gd name="connsiteX2" fmla="*/ 8633648 w 8667564"/>
              <a:gd name="connsiteY2" fmla="*/ 254000 h 1790700"/>
              <a:gd name="connsiteX3" fmla="*/ 8646348 w 8667564"/>
              <a:gd name="connsiteY3" fmla="*/ 571500 h 1790700"/>
              <a:gd name="connsiteX4" fmla="*/ 8430448 w 8667564"/>
              <a:gd name="connsiteY4" fmla="*/ 825500 h 1790700"/>
              <a:gd name="connsiteX5" fmla="*/ 7693848 w 8667564"/>
              <a:gd name="connsiteY5" fmla="*/ 850900 h 1790700"/>
              <a:gd name="connsiteX6" fmla="*/ 2994848 w 8667564"/>
              <a:gd name="connsiteY6" fmla="*/ 850900 h 1790700"/>
              <a:gd name="connsiteX7" fmla="*/ 607248 w 8667564"/>
              <a:gd name="connsiteY7" fmla="*/ 850900 h 1790700"/>
              <a:gd name="connsiteX8" fmla="*/ 213548 w 8667564"/>
              <a:gd name="connsiteY8" fmla="*/ 914400 h 1790700"/>
              <a:gd name="connsiteX9" fmla="*/ 35748 w 8667564"/>
              <a:gd name="connsiteY9" fmla="*/ 1181100 h 1790700"/>
              <a:gd name="connsiteX10" fmla="*/ 10348 w 8667564"/>
              <a:gd name="connsiteY10" fmla="*/ 1511300 h 1790700"/>
              <a:gd name="connsiteX11" fmla="*/ 162748 w 8667564"/>
              <a:gd name="connsiteY11" fmla="*/ 1714500 h 1790700"/>
              <a:gd name="connsiteX12" fmla="*/ 365948 w 8667564"/>
              <a:gd name="connsiteY12" fmla="*/ 1778000 h 1790700"/>
              <a:gd name="connsiteX13" fmla="*/ 581848 w 8667564"/>
              <a:gd name="connsiteY13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7564" h="1790700">
                <a:moveTo>
                  <a:pt x="7960548" y="0"/>
                </a:moveTo>
                <a:lnTo>
                  <a:pt x="8417748" y="25400"/>
                </a:lnTo>
                <a:cubicBezTo>
                  <a:pt x="8529931" y="67733"/>
                  <a:pt x="8595548" y="162983"/>
                  <a:pt x="8633648" y="254000"/>
                </a:cubicBezTo>
                <a:cubicBezTo>
                  <a:pt x="8671748" y="345017"/>
                  <a:pt x="8680215" y="476250"/>
                  <a:pt x="8646348" y="571500"/>
                </a:cubicBezTo>
                <a:cubicBezTo>
                  <a:pt x="8612481" y="666750"/>
                  <a:pt x="8589198" y="778933"/>
                  <a:pt x="8430448" y="825500"/>
                </a:cubicBezTo>
                <a:cubicBezTo>
                  <a:pt x="8271698" y="872067"/>
                  <a:pt x="7693848" y="850900"/>
                  <a:pt x="7693848" y="850900"/>
                </a:cubicBezTo>
                <a:lnTo>
                  <a:pt x="2994848" y="850900"/>
                </a:lnTo>
                <a:lnTo>
                  <a:pt x="607248" y="850900"/>
                </a:lnTo>
                <a:cubicBezTo>
                  <a:pt x="143698" y="861483"/>
                  <a:pt x="308798" y="859367"/>
                  <a:pt x="213548" y="914400"/>
                </a:cubicBezTo>
                <a:cubicBezTo>
                  <a:pt x="118298" y="969433"/>
                  <a:pt x="69615" y="1081617"/>
                  <a:pt x="35748" y="1181100"/>
                </a:cubicBezTo>
                <a:cubicBezTo>
                  <a:pt x="1881" y="1280583"/>
                  <a:pt x="-10819" y="1422400"/>
                  <a:pt x="10348" y="1511300"/>
                </a:cubicBezTo>
                <a:cubicBezTo>
                  <a:pt x="31515" y="1600200"/>
                  <a:pt x="103481" y="1670050"/>
                  <a:pt x="162748" y="1714500"/>
                </a:cubicBezTo>
                <a:cubicBezTo>
                  <a:pt x="222015" y="1758950"/>
                  <a:pt x="296098" y="1765300"/>
                  <a:pt x="365948" y="1778000"/>
                </a:cubicBezTo>
                <a:cubicBezTo>
                  <a:pt x="435798" y="1790700"/>
                  <a:pt x="508823" y="1790700"/>
                  <a:pt x="581848" y="1790700"/>
                </a:cubicBezTo>
              </a:path>
            </a:pathLst>
          </a:cu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AE6261-A6BC-5734-A651-95CA3B355B4E}"/>
              </a:ext>
            </a:extLst>
          </p:cNvPr>
          <p:cNvGrpSpPr/>
          <p:nvPr/>
        </p:nvGrpSpPr>
        <p:grpSpPr>
          <a:xfrm>
            <a:off x="3036806" y="3294956"/>
            <a:ext cx="522838" cy="1024511"/>
            <a:chOff x="3036806" y="2747281"/>
            <a:chExt cx="522838" cy="102451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BB249B-171C-E760-D388-497750C8EE59}"/>
                </a:ext>
              </a:extLst>
            </p:cNvPr>
            <p:cNvSpPr txBox="1"/>
            <p:nvPr/>
          </p:nvSpPr>
          <p:spPr>
            <a:xfrm>
              <a:off x="3036806" y="2797872"/>
              <a:ext cx="522838" cy="92333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E211FA-F05A-5481-C684-393049CE750D}"/>
                </a:ext>
              </a:extLst>
            </p:cNvPr>
            <p:cNvSpPr txBox="1"/>
            <p:nvPr/>
          </p:nvSpPr>
          <p:spPr>
            <a:xfrm rot="16200000">
              <a:off x="2779454" y="3105648"/>
              <a:ext cx="1024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Abstraction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780A837-409E-D0E7-CE31-45A34E27AE3B}"/>
              </a:ext>
            </a:extLst>
          </p:cNvPr>
          <p:cNvGrpSpPr/>
          <p:nvPr/>
        </p:nvGrpSpPr>
        <p:grpSpPr>
          <a:xfrm>
            <a:off x="4619770" y="3311902"/>
            <a:ext cx="522838" cy="1024511"/>
            <a:chOff x="4619770" y="2764227"/>
            <a:chExt cx="522838" cy="102451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B996A3C-5A9D-02EF-077D-6956205625FC}"/>
                </a:ext>
              </a:extLst>
            </p:cNvPr>
            <p:cNvSpPr txBox="1"/>
            <p:nvPr/>
          </p:nvSpPr>
          <p:spPr>
            <a:xfrm>
              <a:off x="4619770" y="2797872"/>
              <a:ext cx="522838" cy="92333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D15D0AE-D21F-752B-5B3A-CEF41AAB0CD6}"/>
                </a:ext>
              </a:extLst>
            </p:cNvPr>
            <p:cNvSpPr txBox="1"/>
            <p:nvPr/>
          </p:nvSpPr>
          <p:spPr>
            <a:xfrm rot="16200000">
              <a:off x="4371618" y="3122594"/>
              <a:ext cx="1024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Abstraction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782EE83-4457-A166-1D41-38E8272113A8}"/>
              </a:ext>
            </a:extLst>
          </p:cNvPr>
          <p:cNvGrpSpPr/>
          <p:nvPr/>
        </p:nvGrpSpPr>
        <p:grpSpPr>
          <a:xfrm>
            <a:off x="6839167" y="3298879"/>
            <a:ext cx="522838" cy="1024511"/>
            <a:chOff x="6839167" y="2751204"/>
            <a:chExt cx="522838" cy="102451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B50CB-1B7C-C048-F59A-3616577AF647}"/>
                </a:ext>
              </a:extLst>
            </p:cNvPr>
            <p:cNvSpPr txBox="1"/>
            <p:nvPr/>
          </p:nvSpPr>
          <p:spPr>
            <a:xfrm>
              <a:off x="6839167" y="2797872"/>
              <a:ext cx="522838" cy="92333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3EEDE11-BB2D-9331-D813-814EFA80D220}"/>
                </a:ext>
              </a:extLst>
            </p:cNvPr>
            <p:cNvSpPr txBox="1"/>
            <p:nvPr/>
          </p:nvSpPr>
          <p:spPr>
            <a:xfrm rot="16200000">
              <a:off x="6576232" y="3109571"/>
              <a:ext cx="1024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Abstraction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078E9F-E113-C8FF-2A3F-65C8AB1E3A91}"/>
              </a:ext>
            </a:extLst>
          </p:cNvPr>
          <p:cNvGrpSpPr/>
          <p:nvPr/>
        </p:nvGrpSpPr>
        <p:grpSpPr>
          <a:xfrm>
            <a:off x="9032894" y="3311902"/>
            <a:ext cx="522838" cy="1024511"/>
            <a:chOff x="9032894" y="2764227"/>
            <a:chExt cx="522838" cy="10245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77DC65-C23C-8B09-004E-AC2C7D6B6AF1}"/>
                </a:ext>
              </a:extLst>
            </p:cNvPr>
            <p:cNvSpPr txBox="1"/>
            <p:nvPr/>
          </p:nvSpPr>
          <p:spPr>
            <a:xfrm>
              <a:off x="9032894" y="2797872"/>
              <a:ext cx="522838" cy="92333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130AA1-81AA-2AF3-DBF9-9CFDC3B678FB}"/>
                </a:ext>
              </a:extLst>
            </p:cNvPr>
            <p:cNvSpPr txBox="1"/>
            <p:nvPr/>
          </p:nvSpPr>
          <p:spPr>
            <a:xfrm rot="16200000">
              <a:off x="8782057" y="3122594"/>
              <a:ext cx="1024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Abstraction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01D3DC-75A3-D485-BA21-5EBFC82CAEE9}"/>
              </a:ext>
            </a:extLst>
          </p:cNvPr>
          <p:cNvGrpSpPr/>
          <p:nvPr/>
        </p:nvGrpSpPr>
        <p:grpSpPr>
          <a:xfrm>
            <a:off x="10368178" y="3309417"/>
            <a:ext cx="522838" cy="1024511"/>
            <a:chOff x="10368178" y="2761742"/>
            <a:chExt cx="522838" cy="10245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C7C5F6-6E7E-2B58-0058-1FE411CEDE58}"/>
                </a:ext>
              </a:extLst>
            </p:cNvPr>
            <p:cNvSpPr txBox="1"/>
            <p:nvPr/>
          </p:nvSpPr>
          <p:spPr>
            <a:xfrm>
              <a:off x="10368178" y="2797872"/>
              <a:ext cx="522838" cy="92333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14362B2-21F5-F121-C369-A6A6519231A5}"/>
                </a:ext>
              </a:extLst>
            </p:cNvPr>
            <p:cNvSpPr txBox="1"/>
            <p:nvPr/>
          </p:nvSpPr>
          <p:spPr>
            <a:xfrm rot="16200000">
              <a:off x="10115086" y="3120109"/>
              <a:ext cx="1024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Abstraction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B43C4F1-FBCD-09E6-DCAA-10224F078393}"/>
              </a:ext>
            </a:extLst>
          </p:cNvPr>
          <p:cNvGrpSpPr/>
          <p:nvPr/>
        </p:nvGrpSpPr>
        <p:grpSpPr>
          <a:xfrm>
            <a:off x="9326136" y="4855920"/>
            <a:ext cx="522838" cy="1024511"/>
            <a:chOff x="9326136" y="4308245"/>
            <a:chExt cx="522838" cy="10245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DF2DEF-08A6-7042-D0B7-015F9CEECCA9}"/>
                </a:ext>
              </a:extLst>
            </p:cNvPr>
            <p:cNvSpPr txBox="1"/>
            <p:nvPr/>
          </p:nvSpPr>
          <p:spPr>
            <a:xfrm>
              <a:off x="9326136" y="4352832"/>
              <a:ext cx="522838" cy="92333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0653DA0-FC3C-839D-EAC2-1A7880632487}"/>
                </a:ext>
              </a:extLst>
            </p:cNvPr>
            <p:cNvSpPr txBox="1"/>
            <p:nvPr/>
          </p:nvSpPr>
          <p:spPr>
            <a:xfrm rot="16200000">
              <a:off x="9066789" y="4666612"/>
              <a:ext cx="1024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Abstraction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A5B619-2FB7-3570-82D9-90AE50E9B468}"/>
              </a:ext>
            </a:extLst>
          </p:cNvPr>
          <p:cNvGrpSpPr/>
          <p:nvPr/>
        </p:nvGrpSpPr>
        <p:grpSpPr>
          <a:xfrm>
            <a:off x="8056551" y="4860518"/>
            <a:ext cx="522838" cy="1024511"/>
            <a:chOff x="8056551" y="4312843"/>
            <a:chExt cx="522838" cy="10245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7C882B-3CCC-C0CF-0D2A-1211806F85E3}"/>
                </a:ext>
              </a:extLst>
            </p:cNvPr>
            <p:cNvSpPr txBox="1"/>
            <p:nvPr/>
          </p:nvSpPr>
          <p:spPr>
            <a:xfrm>
              <a:off x="8056551" y="4358836"/>
              <a:ext cx="522838" cy="92333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6F3FDD-77C7-604C-EE01-7A0E4DDAA073}"/>
                </a:ext>
              </a:extLst>
            </p:cNvPr>
            <p:cNvSpPr txBox="1"/>
            <p:nvPr/>
          </p:nvSpPr>
          <p:spPr>
            <a:xfrm rot="16200000">
              <a:off x="7801547" y="4671210"/>
              <a:ext cx="1024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Abstraction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9E132F2-A31F-7339-01B6-3F80F485D248}"/>
              </a:ext>
            </a:extLst>
          </p:cNvPr>
          <p:cNvGrpSpPr/>
          <p:nvPr/>
        </p:nvGrpSpPr>
        <p:grpSpPr>
          <a:xfrm>
            <a:off x="6791309" y="4865605"/>
            <a:ext cx="522838" cy="1024511"/>
            <a:chOff x="6791309" y="4317930"/>
            <a:chExt cx="522838" cy="10245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AFCFA0-D180-4FEF-F83B-5D420F4238C4}"/>
                </a:ext>
              </a:extLst>
            </p:cNvPr>
            <p:cNvSpPr txBox="1"/>
            <p:nvPr/>
          </p:nvSpPr>
          <p:spPr>
            <a:xfrm>
              <a:off x="6791309" y="4382984"/>
              <a:ext cx="522838" cy="92333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DA33BA5-6850-BCEB-8E90-032AD99178D2}"/>
                </a:ext>
              </a:extLst>
            </p:cNvPr>
            <p:cNvSpPr txBox="1"/>
            <p:nvPr/>
          </p:nvSpPr>
          <p:spPr>
            <a:xfrm rot="16200000">
              <a:off x="6530128" y="4676297"/>
              <a:ext cx="1024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Abstraction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6BB0A5E-345A-03BB-D4BF-D927AB5C6D99}"/>
              </a:ext>
            </a:extLst>
          </p:cNvPr>
          <p:cNvGrpSpPr/>
          <p:nvPr/>
        </p:nvGrpSpPr>
        <p:grpSpPr>
          <a:xfrm>
            <a:off x="5420305" y="4893351"/>
            <a:ext cx="522838" cy="1024511"/>
            <a:chOff x="5420305" y="4345676"/>
            <a:chExt cx="522838" cy="10245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212589-E552-AF84-A2B1-399ACBE47120}"/>
                </a:ext>
              </a:extLst>
            </p:cNvPr>
            <p:cNvSpPr txBox="1"/>
            <p:nvPr/>
          </p:nvSpPr>
          <p:spPr>
            <a:xfrm>
              <a:off x="5420305" y="4389437"/>
              <a:ext cx="522838" cy="92333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6D41F0-5451-E2AA-99EC-C54403ADAE55}"/>
                </a:ext>
              </a:extLst>
            </p:cNvPr>
            <p:cNvSpPr txBox="1"/>
            <p:nvPr/>
          </p:nvSpPr>
          <p:spPr>
            <a:xfrm rot="16200000">
              <a:off x="5153658" y="4704043"/>
              <a:ext cx="1024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Abstraction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F44158E-F315-12F1-ABAF-68EE3979A508}"/>
              </a:ext>
            </a:extLst>
          </p:cNvPr>
          <p:cNvGrpSpPr/>
          <p:nvPr/>
        </p:nvGrpSpPr>
        <p:grpSpPr>
          <a:xfrm>
            <a:off x="4161831" y="4893350"/>
            <a:ext cx="522838" cy="1024511"/>
            <a:chOff x="4161831" y="4345675"/>
            <a:chExt cx="522838" cy="10245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F92B3C-16C6-633F-FB66-D361B488C256}"/>
                </a:ext>
              </a:extLst>
            </p:cNvPr>
            <p:cNvSpPr txBox="1"/>
            <p:nvPr/>
          </p:nvSpPr>
          <p:spPr>
            <a:xfrm>
              <a:off x="4161831" y="4382984"/>
              <a:ext cx="522838" cy="92333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  <a:p>
              <a:pPr algn="ctr"/>
              <a:endParaRPr lang="en-US" altLang="zh-CN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409FE62-A298-9487-B1DE-D3C4C5F0D34A}"/>
                </a:ext>
              </a:extLst>
            </p:cNvPr>
            <p:cNvSpPr txBox="1"/>
            <p:nvPr/>
          </p:nvSpPr>
          <p:spPr>
            <a:xfrm rot="16200000">
              <a:off x="3875235" y="4704042"/>
              <a:ext cx="1024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Abstraction</a:t>
              </a:r>
            </a:p>
          </p:txBody>
        </p:sp>
      </p:grp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BFAC3C8D-7C78-5296-EC97-9E7752205530}"/>
              </a:ext>
            </a:extLst>
          </p:cNvPr>
          <p:cNvSpPr/>
          <p:nvPr/>
        </p:nvSpPr>
        <p:spPr>
          <a:xfrm>
            <a:off x="544948" y="1141440"/>
            <a:ext cx="10998510" cy="1164730"/>
          </a:xfrm>
          <a:prstGeom prst="roundRect">
            <a:avLst>
              <a:gd name="adj" fmla="val 2071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Key innovation: a hardware</a:t>
            </a:r>
            <a:r>
              <a:rPr lang="zh-CN" altLang="en-US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programming abstraction</a:t>
            </a:r>
            <a:r>
              <a:rPr lang="zh-CN" altLang="en-US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to</a:t>
            </a:r>
            <a:r>
              <a:rPr lang="zh-CN" altLang="en-US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make</a:t>
            </a:r>
            <a:r>
              <a:rPr lang="zh-CN" altLang="en-US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control</a:t>
            </a:r>
            <a:r>
              <a:rPr lang="zh-CN" altLang="en-US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decisions</a:t>
            </a:r>
            <a:r>
              <a:rPr lang="zh-CN" altLang="en-US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on</a:t>
            </a:r>
            <a:r>
              <a:rPr lang="zh-CN" altLang="en-US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zh-CN" altLang="en-US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data</a:t>
            </a:r>
            <a:r>
              <a:rPr lang="zh-CN" altLang="en-US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plane. </a:t>
            </a:r>
            <a:endParaRPr lang="en-US" sz="2800" b="1" dirty="0">
              <a:solidFill>
                <a:schemeClr val="tx1"/>
              </a:solidFill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E6F0615-E521-D2D7-C2B6-1EB7E143D7ED}"/>
              </a:ext>
            </a:extLst>
          </p:cNvPr>
          <p:cNvSpPr txBox="1"/>
          <p:nvPr/>
        </p:nvSpPr>
        <p:spPr>
          <a:xfrm>
            <a:off x="385456" y="6013997"/>
            <a:ext cx="1111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Design goal: simple,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yet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effective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powerful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to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cover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a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wide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range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DNNs.</a:t>
            </a:r>
          </a:p>
        </p:txBody>
      </p:sp>
      <p:sp>
        <p:nvSpPr>
          <p:cNvPr id="56" name="Footer Placeholder 55">
            <a:extLst>
              <a:ext uri="{FF2B5EF4-FFF2-40B4-BE49-F238E27FC236}">
                <a16:creationId xmlns:a16="http://schemas.microsoft.com/office/drawing/2014/main" id="{7B5B3571-8102-1274-196A-4C4E5DF58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57" name="Date Placeholder 56">
            <a:extLst>
              <a:ext uri="{FF2B5EF4-FFF2-40B4-BE49-F238E27FC236}">
                <a16:creationId xmlns:a16="http://schemas.microsoft.com/office/drawing/2014/main" id="{C9E13194-7CB8-AE27-F0EC-38EB95A3D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484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1" grpId="0" animBg="1"/>
      <p:bldP spid="5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18342-0B11-4E59-7614-48788B31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85264"/>
            <a:ext cx="116840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Lightning’s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reconfigurable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count-action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abstraction</a:t>
            </a:r>
            <a:endParaRPr lang="en-US" sz="3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E2497-1C8E-FF9A-48EB-7F8A7A35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9253-267D-EA42-A859-8A312FAAFF82}" type="slidenum">
              <a:rPr lang="en-US" smtClean="0"/>
              <a:t>12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658631A-B8F2-303D-3252-BE4B73CD3DFF}"/>
              </a:ext>
            </a:extLst>
          </p:cNvPr>
          <p:cNvSpPr/>
          <p:nvPr/>
        </p:nvSpPr>
        <p:spPr>
          <a:xfrm>
            <a:off x="2868363" y="4092589"/>
            <a:ext cx="1236134" cy="6152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6A5D65A7-EE89-62BE-1155-216429F479FF}"/>
              </a:ext>
            </a:extLst>
          </p:cNvPr>
          <p:cNvSpPr/>
          <p:nvPr/>
        </p:nvSpPr>
        <p:spPr>
          <a:xfrm>
            <a:off x="3231252" y="2441384"/>
            <a:ext cx="461664" cy="703636"/>
          </a:xfrm>
          <a:prstGeom prst="arc">
            <a:avLst>
              <a:gd name="adj1" fmla="val 10589788"/>
              <a:gd name="adj2" fmla="val 158553"/>
            </a:avLst>
          </a:prstGeom>
          <a:ln w="381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72DF89-8BE4-9623-76BA-C5438B0498CB}"/>
              </a:ext>
            </a:extLst>
          </p:cNvPr>
          <p:cNvCxnSpPr>
            <a:cxnSpLocks/>
            <a:stCxn id="10" idx="2"/>
            <a:endCxn id="5" idx="0"/>
          </p:cNvCxnSpPr>
          <p:nvPr/>
        </p:nvCxnSpPr>
        <p:spPr>
          <a:xfrm>
            <a:off x="3486430" y="3389583"/>
            <a:ext cx="0" cy="7030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6B8F2F9-0C8B-3AF3-5673-59D6927E83B1}"/>
              </a:ext>
            </a:extLst>
          </p:cNvPr>
          <p:cNvSpPr txBox="1"/>
          <p:nvPr/>
        </p:nvSpPr>
        <p:spPr>
          <a:xfrm>
            <a:off x="2849866" y="2017481"/>
            <a:ext cx="1499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result &lt; target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A2E14-E2BD-D5CA-040A-76066725903E}"/>
              </a:ext>
            </a:extLst>
          </p:cNvPr>
          <p:cNvSpPr txBox="1"/>
          <p:nvPr/>
        </p:nvSpPr>
        <p:spPr>
          <a:xfrm>
            <a:off x="3458396" y="3480571"/>
            <a:ext cx="161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 == target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00D0E49-3C51-C123-A67B-6275709FEA66}"/>
              </a:ext>
            </a:extLst>
          </p:cNvPr>
          <p:cNvSpPr/>
          <p:nvPr/>
        </p:nvSpPr>
        <p:spPr>
          <a:xfrm>
            <a:off x="2868363" y="2776935"/>
            <a:ext cx="1236134" cy="6126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Count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4B65D7-BDD9-0665-C326-7E653F00B33A}"/>
              </a:ext>
            </a:extLst>
          </p:cNvPr>
          <p:cNvSpPr txBox="1"/>
          <p:nvPr/>
        </p:nvSpPr>
        <p:spPr>
          <a:xfrm>
            <a:off x="5230196" y="1777632"/>
            <a:ext cx="55350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module</a:t>
            </a:r>
            <a:r>
              <a:rPr lang="en-US" dirty="0"/>
              <a:t> </a:t>
            </a:r>
            <a:r>
              <a:rPr lang="en-US" dirty="0" err="1"/>
              <a:t>datapath_module</a:t>
            </a:r>
            <a:r>
              <a:rPr lang="en-US" dirty="0"/>
              <a:t> {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0432FF"/>
                </a:solidFill>
              </a:rPr>
              <a:t>counts</a:t>
            </a:r>
            <a:r>
              <a:rPr lang="en-US" dirty="0"/>
              <a:t>: {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// variable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count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ed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/>
              <a:t>	}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0432FF"/>
                </a:solidFill>
              </a:rPr>
              <a:t>targets</a:t>
            </a:r>
            <a:r>
              <a:rPr lang="en-US" dirty="0"/>
              <a:t>: {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//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/>
              <a:t>	}</a:t>
            </a:r>
          </a:p>
          <a:p>
            <a:r>
              <a:rPr lang="en-US" dirty="0"/>
              <a:t>	</a:t>
            </a:r>
            <a:r>
              <a:rPr lang="en-US" dirty="0">
                <a:solidFill>
                  <a:srgbClr val="0432FF"/>
                </a:solidFill>
              </a:rPr>
              <a:t>actions</a:t>
            </a:r>
            <a:r>
              <a:rPr lang="en-US" dirty="0"/>
              <a:t>: {</a:t>
            </a:r>
          </a:p>
          <a:p>
            <a:r>
              <a:rPr lang="en-US" dirty="0"/>
              <a:t>		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// action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trigger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ed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//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result is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// equivalent to the target</a:t>
            </a:r>
          </a:p>
          <a:p>
            <a:r>
              <a:rPr lang="en-US" dirty="0"/>
              <a:t>	}</a:t>
            </a:r>
          </a:p>
          <a:p>
            <a:r>
              <a:rPr lang="en-US" dirty="0"/>
              <a:t>};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A1113A-3845-3E19-6839-6C4ECE47BC95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2219486" y="3083259"/>
            <a:ext cx="648877" cy="65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D1EEBE-80A2-F5B6-3A0F-0D98F7CEB06B}"/>
              </a:ext>
            </a:extLst>
          </p:cNvPr>
          <p:cNvSpPr txBox="1"/>
          <p:nvPr/>
        </p:nvSpPr>
        <p:spPr>
          <a:xfrm>
            <a:off x="1987867" y="2707621"/>
            <a:ext cx="929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variable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B38E5E61-A586-F14F-9D3A-7F0AA90E8BA8}"/>
              </a:ext>
            </a:extLst>
          </p:cNvPr>
          <p:cNvSpPr/>
          <p:nvPr/>
        </p:nvSpPr>
        <p:spPr>
          <a:xfrm>
            <a:off x="97302" y="5644986"/>
            <a:ext cx="11997396" cy="753370"/>
          </a:xfrm>
          <a:prstGeom prst="roundRect">
            <a:avLst>
              <a:gd name="adj" fmla="val 26003"/>
            </a:avLst>
          </a:prstGeom>
          <a:solidFill>
            <a:srgbClr val="A5A5A5">
              <a:hueOff val="2710599"/>
              <a:satOff val="100000"/>
              <a:lumOff val="-14706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0480" tIns="15240" rIns="0" bIns="15240" numCol="1" spcCol="1270" anchor="ctr" anchorCtr="0">
            <a:noAutofit/>
          </a:bodyPr>
          <a:lstStyle/>
          <a:p>
            <a:pPr marL="125413" algn="ctr"/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High-level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idea: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Trigger an </a:t>
            </a:r>
            <a:r>
              <a:rPr lang="en-US" altLang="zh-CN" sz="2800" dirty="0">
                <a:solidFill>
                  <a:schemeClr val="accent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action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whenever the </a:t>
            </a:r>
            <a:r>
              <a:rPr lang="en-US" altLang="zh-CN" sz="2800" dirty="0">
                <a:solidFill>
                  <a:schemeClr val="accent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count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result reaches the </a:t>
            </a:r>
            <a:r>
              <a:rPr lang="en-US" altLang="zh-CN" sz="2800" dirty="0">
                <a:solidFill>
                  <a:schemeClr val="accent4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target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1394833-9282-F78E-0DE7-466F755C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ACDFB34-5E3A-705B-4702-18128EB73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309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  <p:bldP spid="10" grpId="0" animBg="1"/>
      <p:bldP spid="10" grpId="1" animBg="1"/>
      <p:bldP spid="11" grpId="0"/>
      <p:bldP spid="13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EB9B-C636-E0AC-20B9-E01A5C9E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53" y="381008"/>
            <a:ext cx="11049000" cy="85385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Putting it all together: Lightning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SmartNIC</a:t>
            </a:r>
            <a:endParaRPr lang="en-US" sz="3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2B13BB-BAFB-97F2-2760-6A8BC5ABC249}"/>
              </a:ext>
            </a:extLst>
          </p:cNvPr>
          <p:cNvSpPr/>
          <p:nvPr/>
        </p:nvSpPr>
        <p:spPr>
          <a:xfrm>
            <a:off x="1918457" y="1919494"/>
            <a:ext cx="9342990" cy="392132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2B4CDC-C6DE-AF9D-BCE3-A1074B925B24}"/>
              </a:ext>
            </a:extLst>
          </p:cNvPr>
          <p:cNvGrpSpPr>
            <a:grpSpLocks noChangeAspect="1"/>
          </p:cNvGrpSpPr>
          <p:nvPr/>
        </p:nvGrpSpPr>
        <p:grpSpPr>
          <a:xfrm>
            <a:off x="5244632" y="5293634"/>
            <a:ext cx="3567617" cy="931270"/>
            <a:chOff x="5195037" y="6751273"/>
            <a:chExt cx="5325601" cy="139016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9074A64-3F65-281E-25C7-EF48EB69C2FB}"/>
                </a:ext>
              </a:extLst>
            </p:cNvPr>
            <p:cNvSpPr/>
            <p:nvPr/>
          </p:nvSpPr>
          <p:spPr>
            <a:xfrm>
              <a:off x="5195037" y="6811207"/>
              <a:ext cx="1129383" cy="1330230"/>
            </a:xfrm>
            <a:prstGeom prst="roundRect">
              <a:avLst>
                <a:gd name="adj" fmla="val 13369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F4E00C0-3EB7-2D61-E41E-3E8ECD86052B}"/>
                </a:ext>
              </a:extLst>
            </p:cNvPr>
            <p:cNvSpPr/>
            <p:nvPr/>
          </p:nvSpPr>
          <p:spPr>
            <a:xfrm>
              <a:off x="6567582" y="6751273"/>
              <a:ext cx="3953056" cy="1390164"/>
            </a:xfrm>
            <a:prstGeom prst="roundRect">
              <a:avLst>
                <a:gd name="adj" fmla="val 991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95FCEE-8C37-2091-3BEA-4720F74763B4}"/>
                </a:ext>
              </a:extLst>
            </p:cNvPr>
            <p:cNvSpPr/>
            <p:nvPr/>
          </p:nvSpPr>
          <p:spPr>
            <a:xfrm>
              <a:off x="5343424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E86C73-12AF-B56F-ED9D-856C6BB4EF8D}"/>
                </a:ext>
              </a:extLst>
            </p:cNvPr>
            <p:cNvSpPr/>
            <p:nvPr/>
          </p:nvSpPr>
          <p:spPr>
            <a:xfrm>
              <a:off x="5528529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3DF87F-7359-1F36-621C-C319A2D777A4}"/>
                </a:ext>
              </a:extLst>
            </p:cNvPr>
            <p:cNvSpPr/>
            <p:nvPr/>
          </p:nvSpPr>
          <p:spPr>
            <a:xfrm>
              <a:off x="5713634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45B3516-C4CD-0497-2A4B-990E1B81C089}"/>
                </a:ext>
              </a:extLst>
            </p:cNvPr>
            <p:cNvSpPr/>
            <p:nvPr/>
          </p:nvSpPr>
          <p:spPr>
            <a:xfrm>
              <a:off x="5898739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220577-23A1-7EC9-E138-6C6A9E58EEAA}"/>
                </a:ext>
              </a:extLst>
            </p:cNvPr>
            <p:cNvSpPr/>
            <p:nvPr/>
          </p:nvSpPr>
          <p:spPr>
            <a:xfrm>
              <a:off x="6085841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BD74C5-0556-3825-6249-D79034FD961E}"/>
                </a:ext>
              </a:extLst>
            </p:cNvPr>
            <p:cNvSpPr/>
            <p:nvPr/>
          </p:nvSpPr>
          <p:spPr>
            <a:xfrm>
              <a:off x="6742164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F4AD459-5DBE-16D0-A140-5FB3F41306A8}"/>
                </a:ext>
              </a:extLst>
            </p:cNvPr>
            <p:cNvSpPr/>
            <p:nvPr/>
          </p:nvSpPr>
          <p:spPr>
            <a:xfrm>
              <a:off x="6927269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5B5D04-5E45-2214-E225-9E20A392826E}"/>
                </a:ext>
              </a:extLst>
            </p:cNvPr>
            <p:cNvSpPr/>
            <p:nvPr/>
          </p:nvSpPr>
          <p:spPr>
            <a:xfrm>
              <a:off x="7112374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6F7035-0B16-A32D-0FB3-0E765D87381E}"/>
                </a:ext>
              </a:extLst>
            </p:cNvPr>
            <p:cNvSpPr/>
            <p:nvPr/>
          </p:nvSpPr>
          <p:spPr>
            <a:xfrm>
              <a:off x="7297479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AF21CA-DFE3-D9C0-8784-B113FC996433}"/>
                </a:ext>
              </a:extLst>
            </p:cNvPr>
            <p:cNvSpPr/>
            <p:nvPr/>
          </p:nvSpPr>
          <p:spPr>
            <a:xfrm>
              <a:off x="7484581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8D6C50-37C9-E4AD-05BA-2C5FAB3B443B}"/>
                </a:ext>
              </a:extLst>
            </p:cNvPr>
            <p:cNvSpPr/>
            <p:nvPr/>
          </p:nvSpPr>
          <p:spPr>
            <a:xfrm>
              <a:off x="7679635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DA3A7D-F3D2-4343-D6C8-BDD065556BE7}"/>
                </a:ext>
              </a:extLst>
            </p:cNvPr>
            <p:cNvSpPr/>
            <p:nvPr/>
          </p:nvSpPr>
          <p:spPr>
            <a:xfrm>
              <a:off x="7864740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CE6AF77-527A-7E06-13B0-C10B3EA145B0}"/>
                </a:ext>
              </a:extLst>
            </p:cNvPr>
            <p:cNvSpPr/>
            <p:nvPr/>
          </p:nvSpPr>
          <p:spPr>
            <a:xfrm>
              <a:off x="8049845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919806-6ADD-344C-61BA-8BCA046C55B7}"/>
                </a:ext>
              </a:extLst>
            </p:cNvPr>
            <p:cNvSpPr/>
            <p:nvPr/>
          </p:nvSpPr>
          <p:spPr>
            <a:xfrm>
              <a:off x="8234950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58039D7-3D46-6BC0-4966-897F5E629592}"/>
                </a:ext>
              </a:extLst>
            </p:cNvPr>
            <p:cNvSpPr/>
            <p:nvPr/>
          </p:nvSpPr>
          <p:spPr>
            <a:xfrm>
              <a:off x="8422052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5019472-D975-BA10-322B-421108D28795}"/>
                </a:ext>
              </a:extLst>
            </p:cNvPr>
            <p:cNvSpPr/>
            <p:nvPr/>
          </p:nvSpPr>
          <p:spPr>
            <a:xfrm>
              <a:off x="8605988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1E0948D-1E4F-0B02-A7BB-ABC8830BBD5D}"/>
                </a:ext>
              </a:extLst>
            </p:cNvPr>
            <p:cNvSpPr/>
            <p:nvPr/>
          </p:nvSpPr>
          <p:spPr>
            <a:xfrm>
              <a:off x="8791093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5790326-1E55-C120-BD0C-13BB326FBAE7}"/>
                </a:ext>
              </a:extLst>
            </p:cNvPr>
            <p:cNvSpPr/>
            <p:nvPr/>
          </p:nvSpPr>
          <p:spPr>
            <a:xfrm>
              <a:off x="8976198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311BCB-A038-BB3F-3597-ADB9800F8CDA}"/>
                </a:ext>
              </a:extLst>
            </p:cNvPr>
            <p:cNvSpPr/>
            <p:nvPr/>
          </p:nvSpPr>
          <p:spPr>
            <a:xfrm>
              <a:off x="9161303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606B72D-E9E5-842C-076E-9FB2DF6BC5E6}"/>
                </a:ext>
              </a:extLst>
            </p:cNvPr>
            <p:cNvSpPr/>
            <p:nvPr/>
          </p:nvSpPr>
          <p:spPr>
            <a:xfrm>
              <a:off x="9348405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29CDC2-1330-5E15-471C-BA6E25962BCD}"/>
                </a:ext>
              </a:extLst>
            </p:cNvPr>
            <p:cNvSpPr/>
            <p:nvPr/>
          </p:nvSpPr>
          <p:spPr>
            <a:xfrm>
              <a:off x="9539284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DEF7697-F72E-C30E-27A9-797E6FD74DB4}"/>
                </a:ext>
              </a:extLst>
            </p:cNvPr>
            <p:cNvSpPr/>
            <p:nvPr/>
          </p:nvSpPr>
          <p:spPr>
            <a:xfrm>
              <a:off x="9724389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07B816A-5CA2-B0CE-FF8F-B7740674E68C}"/>
                </a:ext>
              </a:extLst>
            </p:cNvPr>
            <p:cNvSpPr/>
            <p:nvPr/>
          </p:nvSpPr>
          <p:spPr>
            <a:xfrm>
              <a:off x="9909494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E54FE57-0569-A723-1D33-289D175E2C81}"/>
                </a:ext>
              </a:extLst>
            </p:cNvPr>
            <p:cNvSpPr/>
            <p:nvPr/>
          </p:nvSpPr>
          <p:spPr>
            <a:xfrm>
              <a:off x="10094599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AC7AF5F-D13C-0EF0-EBD1-6F30CF91A241}"/>
                </a:ext>
              </a:extLst>
            </p:cNvPr>
            <p:cNvSpPr/>
            <p:nvPr/>
          </p:nvSpPr>
          <p:spPr>
            <a:xfrm>
              <a:off x="10281701" y="7258603"/>
              <a:ext cx="97910" cy="75814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D24FC90-096A-5D97-EBE3-557BA11901F7}"/>
              </a:ext>
            </a:extLst>
          </p:cNvPr>
          <p:cNvSpPr/>
          <p:nvPr/>
        </p:nvSpPr>
        <p:spPr>
          <a:xfrm>
            <a:off x="1143460" y="1524164"/>
            <a:ext cx="731520" cy="182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8A6F787-2EBD-F1EB-FF05-12351130D62E}"/>
              </a:ext>
            </a:extLst>
          </p:cNvPr>
          <p:cNvSpPr/>
          <p:nvPr/>
        </p:nvSpPr>
        <p:spPr>
          <a:xfrm rot="5400000">
            <a:off x="-457670" y="3765374"/>
            <a:ext cx="4698990" cy="21657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6DDDD7-C8E6-F54B-B64C-5255A94EF859}"/>
              </a:ext>
            </a:extLst>
          </p:cNvPr>
          <p:cNvSpPr/>
          <p:nvPr/>
        </p:nvSpPr>
        <p:spPr>
          <a:xfrm>
            <a:off x="930553" y="2671659"/>
            <a:ext cx="1223957" cy="672477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100 Gbps Ethernet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CB36E2-BBE1-6B07-4A87-450489E63624}"/>
              </a:ext>
            </a:extLst>
          </p:cNvPr>
          <p:cNvSpPr txBox="1"/>
          <p:nvPr/>
        </p:nvSpPr>
        <p:spPr>
          <a:xfrm>
            <a:off x="4411593" y="5792268"/>
            <a:ext cx="2005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PCIe</a:t>
            </a:r>
            <a:endParaRPr lang="en-US" sz="22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527CFF8-2901-3218-B61E-C3178E096811}"/>
              </a:ext>
            </a:extLst>
          </p:cNvPr>
          <p:cNvCxnSpPr>
            <a:cxnSpLocks/>
          </p:cNvCxnSpPr>
          <p:nvPr/>
        </p:nvCxnSpPr>
        <p:spPr>
          <a:xfrm>
            <a:off x="132096" y="3025652"/>
            <a:ext cx="82296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4912A0E-15F1-165A-818E-217193C38415}"/>
              </a:ext>
            </a:extLst>
          </p:cNvPr>
          <p:cNvSpPr txBox="1"/>
          <p:nvPr/>
        </p:nvSpPr>
        <p:spPr>
          <a:xfrm>
            <a:off x="124316" y="2639895"/>
            <a:ext cx="866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Packet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6A0D329-F7AD-0606-155F-350C95C8314B}"/>
              </a:ext>
            </a:extLst>
          </p:cNvPr>
          <p:cNvSpPr/>
          <p:nvPr/>
        </p:nvSpPr>
        <p:spPr>
          <a:xfrm>
            <a:off x="7015761" y="4191891"/>
            <a:ext cx="164592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B653AE7-7EFD-45CE-77F8-3A238EB0B6D9}"/>
              </a:ext>
            </a:extLst>
          </p:cNvPr>
          <p:cNvSpPr/>
          <p:nvPr/>
        </p:nvSpPr>
        <p:spPr>
          <a:xfrm>
            <a:off x="4872449" y="4191891"/>
            <a:ext cx="164592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0929E8C-4FF5-278B-4249-107A72F51EF4}"/>
              </a:ext>
            </a:extLst>
          </p:cNvPr>
          <p:cNvSpPr/>
          <p:nvPr/>
        </p:nvSpPr>
        <p:spPr>
          <a:xfrm>
            <a:off x="2713727" y="4191891"/>
            <a:ext cx="164592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80976BD-89F5-55A8-7616-6268803CF13D}"/>
              </a:ext>
            </a:extLst>
          </p:cNvPr>
          <p:cNvCxnSpPr>
            <a:cxnSpLocks/>
          </p:cNvCxnSpPr>
          <p:nvPr/>
        </p:nvCxnSpPr>
        <p:spPr>
          <a:xfrm flipV="1">
            <a:off x="5695409" y="3512941"/>
            <a:ext cx="0" cy="640850"/>
          </a:xfrm>
          <a:prstGeom prst="straightConnector1">
            <a:avLst/>
          </a:prstGeom>
          <a:ln w="317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59EEFF7-EA0E-E4AC-95C3-E9038D0F8FB4}"/>
              </a:ext>
            </a:extLst>
          </p:cNvPr>
          <p:cNvCxnSpPr>
            <a:cxnSpLocks/>
          </p:cNvCxnSpPr>
          <p:nvPr/>
        </p:nvCxnSpPr>
        <p:spPr>
          <a:xfrm flipH="1">
            <a:off x="4324845" y="4667664"/>
            <a:ext cx="512802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4045CAE-432F-4352-1FD4-589D9994380F}"/>
              </a:ext>
            </a:extLst>
          </p:cNvPr>
          <p:cNvSpPr/>
          <p:nvPr/>
        </p:nvSpPr>
        <p:spPr>
          <a:xfrm>
            <a:off x="7015761" y="2541076"/>
            <a:ext cx="1645920" cy="9117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07B15EA-4104-C740-9657-8C0F5D11D165}"/>
              </a:ext>
            </a:extLst>
          </p:cNvPr>
          <p:cNvSpPr/>
          <p:nvPr/>
        </p:nvSpPr>
        <p:spPr>
          <a:xfrm>
            <a:off x="2644123" y="2541076"/>
            <a:ext cx="164592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86AD6694-F5A7-F29C-C6D5-3EF0244FC6BB}"/>
              </a:ext>
            </a:extLst>
          </p:cNvPr>
          <p:cNvSpPr/>
          <p:nvPr/>
        </p:nvSpPr>
        <p:spPr>
          <a:xfrm>
            <a:off x="9583031" y="2568334"/>
            <a:ext cx="1547601" cy="27289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16A18C0-89A1-2027-1922-1C223414A274}"/>
              </a:ext>
            </a:extLst>
          </p:cNvPr>
          <p:cNvCxnSpPr>
            <a:cxnSpLocks/>
            <a:stCxn id="45" idx="3"/>
            <a:endCxn id="65" idx="1"/>
          </p:cNvCxnSpPr>
          <p:nvPr/>
        </p:nvCxnSpPr>
        <p:spPr>
          <a:xfrm>
            <a:off x="4290043" y="2998276"/>
            <a:ext cx="582406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0650C3E-D62F-5F92-9D56-C43E28F26482}"/>
              </a:ext>
            </a:extLst>
          </p:cNvPr>
          <p:cNvCxnSpPr>
            <a:cxnSpLocks/>
          </p:cNvCxnSpPr>
          <p:nvPr/>
        </p:nvCxnSpPr>
        <p:spPr>
          <a:xfrm>
            <a:off x="8661680" y="3138810"/>
            <a:ext cx="100584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CCD2D03-17A8-B0C4-EAEF-457CB58BE9D2}"/>
              </a:ext>
            </a:extLst>
          </p:cNvPr>
          <p:cNvCxnSpPr>
            <a:cxnSpLocks/>
          </p:cNvCxnSpPr>
          <p:nvPr/>
        </p:nvCxnSpPr>
        <p:spPr>
          <a:xfrm>
            <a:off x="8661680" y="2847158"/>
            <a:ext cx="100584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7B71BE6-D1A1-52F9-0BE4-302A6254C1E9}"/>
              </a:ext>
            </a:extLst>
          </p:cNvPr>
          <p:cNvCxnSpPr>
            <a:cxnSpLocks/>
            <a:stCxn id="35" idx="3"/>
            <a:endCxn id="45" idx="1"/>
          </p:cNvCxnSpPr>
          <p:nvPr/>
        </p:nvCxnSpPr>
        <p:spPr>
          <a:xfrm flipV="1">
            <a:off x="2154510" y="2998276"/>
            <a:ext cx="489613" cy="9622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F452388-75DB-73CE-993A-F725FB487A76}"/>
              </a:ext>
            </a:extLst>
          </p:cNvPr>
          <p:cNvCxnSpPr>
            <a:cxnSpLocks/>
          </p:cNvCxnSpPr>
          <p:nvPr/>
        </p:nvCxnSpPr>
        <p:spPr>
          <a:xfrm>
            <a:off x="3536687" y="5068473"/>
            <a:ext cx="0" cy="54864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7276875-2948-FBAC-0BF9-19BD94635D50}"/>
              </a:ext>
            </a:extLst>
          </p:cNvPr>
          <p:cNvCxnSpPr>
            <a:cxnSpLocks/>
          </p:cNvCxnSpPr>
          <p:nvPr/>
        </p:nvCxnSpPr>
        <p:spPr>
          <a:xfrm flipH="1" flipV="1">
            <a:off x="3536687" y="5617113"/>
            <a:ext cx="5164299" cy="0"/>
          </a:xfrm>
          <a:prstGeom prst="straightConnector1">
            <a:avLst/>
          </a:prstGeom>
          <a:ln w="38100">
            <a:solidFill>
              <a:schemeClr val="accent4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76E5AFB8-6347-27CD-EF69-BD28F1E3FB60}"/>
              </a:ext>
            </a:extLst>
          </p:cNvPr>
          <p:cNvCxnSpPr>
            <a:stCxn id="41" idx="1"/>
          </p:cNvCxnSpPr>
          <p:nvPr/>
        </p:nvCxnSpPr>
        <p:spPr>
          <a:xfrm rot="10800000">
            <a:off x="2399317" y="3093841"/>
            <a:ext cx="314411" cy="1555250"/>
          </a:xfrm>
          <a:prstGeom prst="bentConnector2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3135E76E-28FA-3462-99E5-88FEE12E4648}"/>
              </a:ext>
            </a:extLst>
          </p:cNvPr>
          <p:cNvSpPr>
            <a:spLocks noChangeAspect="1"/>
          </p:cNvSpPr>
          <p:nvPr/>
        </p:nvSpPr>
        <p:spPr>
          <a:xfrm>
            <a:off x="3257230" y="2096614"/>
            <a:ext cx="457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F913D48-EB9A-6BB3-05FD-BB3B05FFB69C}"/>
              </a:ext>
            </a:extLst>
          </p:cNvPr>
          <p:cNvSpPr>
            <a:spLocks noChangeAspect="1"/>
          </p:cNvSpPr>
          <p:nvPr/>
        </p:nvSpPr>
        <p:spPr>
          <a:xfrm>
            <a:off x="7572569" y="2096614"/>
            <a:ext cx="457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6720AB8-251A-5F74-FCC2-00F4A6ED3687}"/>
              </a:ext>
            </a:extLst>
          </p:cNvPr>
          <p:cNvSpPr>
            <a:spLocks noChangeAspect="1"/>
          </p:cNvSpPr>
          <p:nvPr/>
        </p:nvSpPr>
        <p:spPr>
          <a:xfrm>
            <a:off x="7621124" y="5009325"/>
            <a:ext cx="457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4C947C8-2850-2344-AC7B-E1293737B65B}"/>
              </a:ext>
            </a:extLst>
          </p:cNvPr>
          <p:cNvSpPr>
            <a:spLocks noChangeAspect="1"/>
          </p:cNvSpPr>
          <p:nvPr/>
        </p:nvSpPr>
        <p:spPr>
          <a:xfrm>
            <a:off x="5565793" y="5009325"/>
            <a:ext cx="457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4681F4B-8C66-E602-1C01-9499CE84175C}"/>
              </a:ext>
            </a:extLst>
          </p:cNvPr>
          <p:cNvSpPr>
            <a:spLocks noChangeAspect="1"/>
          </p:cNvSpPr>
          <p:nvPr/>
        </p:nvSpPr>
        <p:spPr>
          <a:xfrm>
            <a:off x="3694948" y="5043416"/>
            <a:ext cx="457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C218722-9C7A-994C-AEB3-85B8F18B78F9}"/>
              </a:ext>
            </a:extLst>
          </p:cNvPr>
          <p:cNvSpPr txBox="1"/>
          <p:nvPr/>
        </p:nvSpPr>
        <p:spPr>
          <a:xfrm>
            <a:off x="2540188" y="2772406"/>
            <a:ext cx="18714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Packet Parser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DD60AA1-6770-083D-FBE2-5CE952E2916B}"/>
              </a:ext>
            </a:extLst>
          </p:cNvPr>
          <p:cNvSpPr txBox="1"/>
          <p:nvPr/>
        </p:nvSpPr>
        <p:spPr>
          <a:xfrm>
            <a:off x="6912152" y="2613598"/>
            <a:ext cx="18516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Synchronized  </a:t>
            </a:r>
            <a:r>
              <a:rPr lang="en-US" sz="2200" dirty="0"/>
              <a:t>D</a:t>
            </a:r>
            <a:r>
              <a:rPr lang="en-US" sz="2200" dirty="0">
                <a:solidFill>
                  <a:schemeClr val="tx1"/>
                </a:solidFill>
              </a:rPr>
              <a:t>ata Streamer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30C440-1C48-325D-15BE-6AFD2913F6AF}"/>
              </a:ext>
            </a:extLst>
          </p:cNvPr>
          <p:cNvSpPr txBox="1"/>
          <p:nvPr/>
        </p:nvSpPr>
        <p:spPr>
          <a:xfrm rot="5400000">
            <a:off x="8996445" y="3389660"/>
            <a:ext cx="26800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Photonic 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computing</a:t>
            </a:r>
            <a:endParaRPr lang="en-US" sz="2200" dirty="0"/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cores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D6EDF48-2EF8-B8C3-A625-6D67EC43EC85}"/>
              </a:ext>
            </a:extLst>
          </p:cNvPr>
          <p:cNvSpPr txBox="1"/>
          <p:nvPr/>
        </p:nvSpPr>
        <p:spPr>
          <a:xfrm>
            <a:off x="6885366" y="4233592"/>
            <a:ext cx="18516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Preamble Detection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87E58CD-7F69-3C7C-612F-5A2CE3C8436F}"/>
              </a:ext>
            </a:extLst>
          </p:cNvPr>
          <p:cNvSpPr txBox="1"/>
          <p:nvPr/>
        </p:nvSpPr>
        <p:spPr>
          <a:xfrm>
            <a:off x="4726625" y="4089182"/>
            <a:ext cx="192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Pipeline Parallel Digital Computation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B45F31-928D-E421-952B-F217E77375B3}"/>
              </a:ext>
            </a:extLst>
          </p:cNvPr>
          <p:cNvSpPr txBox="1"/>
          <p:nvPr/>
        </p:nvSpPr>
        <p:spPr>
          <a:xfrm>
            <a:off x="2434827" y="4217774"/>
            <a:ext cx="2123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Result Generation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AC43E615-6E52-990C-DD7B-87D4DA20BF89}"/>
              </a:ext>
            </a:extLst>
          </p:cNvPr>
          <p:cNvSpPr/>
          <p:nvPr/>
        </p:nvSpPr>
        <p:spPr>
          <a:xfrm>
            <a:off x="4872449" y="2541076"/>
            <a:ext cx="164592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64FC2D9-9E0B-0924-B229-DB0EC174D88F}"/>
              </a:ext>
            </a:extLst>
          </p:cNvPr>
          <p:cNvCxnSpPr>
            <a:cxnSpLocks/>
            <a:stCxn id="65" idx="3"/>
          </p:cNvCxnSpPr>
          <p:nvPr/>
        </p:nvCxnSpPr>
        <p:spPr>
          <a:xfrm>
            <a:off x="6518369" y="2998276"/>
            <a:ext cx="50292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395E2C0-FBC7-8B04-BF4A-BAD43323A48F}"/>
              </a:ext>
            </a:extLst>
          </p:cNvPr>
          <p:cNvSpPr txBox="1"/>
          <p:nvPr/>
        </p:nvSpPr>
        <p:spPr>
          <a:xfrm>
            <a:off x="4846874" y="2458750"/>
            <a:ext cx="17407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DAG</a:t>
            </a:r>
          </a:p>
          <a:p>
            <a:pPr algn="ctr"/>
            <a:r>
              <a:rPr lang="en-US" sz="2200" dirty="0"/>
              <a:t>Configuration</a:t>
            </a:r>
          </a:p>
          <a:p>
            <a:pPr algn="ctr"/>
            <a:r>
              <a:rPr lang="en-US" sz="2200" dirty="0"/>
              <a:t>Loader 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A1E8BDD-C3B0-4F8B-4CCF-0EC1207C5220}"/>
              </a:ext>
            </a:extLst>
          </p:cNvPr>
          <p:cNvSpPr>
            <a:spLocks noChangeAspect="1"/>
          </p:cNvSpPr>
          <p:nvPr/>
        </p:nvSpPr>
        <p:spPr>
          <a:xfrm>
            <a:off x="5491607" y="2096614"/>
            <a:ext cx="457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84DDF6E-6944-4F3B-B095-0FC494511992}"/>
              </a:ext>
            </a:extLst>
          </p:cNvPr>
          <p:cNvSpPr>
            <a:spLocks noChangeAspect="1"/>
          </p:cNvSpPr>
          <p:nvPr/>
        </p:nvSpPr>
        <p:spPr>
          <a:xfrm>
            <a:off x="9936632" y="2096614"/>
            <a:ext cx="457200" cy="457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0D52902-137C-CC8D-D0B5-0D372A63D454}"/>
              </a:ext>
            </a:extLst>
          </p:cNvPr>
          <p:cNvGrpSpPr/>
          <p:nvPr/>
        </p:nvGrpSpPr>
        <p:grpSpPr>
          <a:xfrm>
            <a:off x="8860735" y="2333717"/>
            <a:ext cx="430887" cy="1159447"/>
            <a:chOff x="8428856" y="-1739426"/>
            <a:chExt cx="430887" cy="1159447"/>
          </a:xfrm>
        </p:grpSpPr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FB3C2321-7B06-4F47-C43E-65D7C9CAFB06}"/>
                </a:ext>
              </a:extLst>
            </p:cNvPr>
            <p:cNvSpPr/>
            <p:nvPr/>
          </p:nvSpPr>
          <p:spPr>
            <a:xfrm>
              <a:off x="8438197" y="-1739426"/>
              <a:ext cx="365760" cy="1159447"/>
            </a:xfrm>
            <a:prstGeom prst="roundRect">
              <a:avLst/>
            </a:prstGeom>
            <a:solidFill>
              <a:srgbClr val="D88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DBC073E-65EF-3D19-6416-BBCBB65DB19D}"/>
                </a:ext>
              </a:extLst>
            </p:cNvPr>
            <p:cNvSpPr txBox="1"/>
            <p:nvPr/>
          </p:nvSpPr>
          <p:spPr>
            <a:xfrm rot="5400000">
              <a:off x="8256084" y="-1385885"/>
              <a:ext cx="7764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DACs</a:t>
              </a:r>
            </a:p>
          </p:txBody>
        </p: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6A6F0CE-1595-0398-2FA1-BE68E0BEA62E}"/>
              </a:ext>
            </a:extLst>
          </p:cNvPr>
          <p:cNvCxnSpPr>
            <a:cxnSpLocks/>
          </p:cNvCxnSpPr>
          <p:nvPr/>
        </p:nvCxnSpPr>
        <p:spPr>
          <a:xfrm>
            <a:off x="8623580" y="4519346"/>
            <a:ext cx="1005840" cy="0"/>
          </a:xfrm>
          <a:prstGeom prst="straightConnector1">
            <a:avLst/>
          </a:prstGeom>
          <a:ln w="31750">
            <a:solidFill>
              <a:schemeClr val="tx1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82E0BD3-5AE9-7B7C-B85D-BB46D3134DFE}"/>
              </a:ext>
            </a:extLst>
          </p:cNvPr>
          <p:cNvCxnSpPr>
            <a:cxnSpLocks/>
          </p:cNvCxnSpPr>
          <p:nvPr/>
        </p:nvCxnSpPr>
        <p:spPr>
          <a:xfrm>
            <a:off x="8623580" y="4779410"/>
            <a:ext cx="1005840" cy="0"/>
          </a:xfrm>
          <a:prstGeom prst="straightConnector1">
            <a:avLst/>
          </a:prstGeom>
          <a:ln w="31750">
            <a:solidFill>
              <a:schemeClr val="tx1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D1F2FE0-90F6-0CE7-B307-FB6DEBEB6B44}"/>
              </a:ext>
            </a:extLst>
          </p:cNvPr>
          <p:cNvGrpSpPr/>
          <p:nvPr/>
        </p:nvGrpSpPr>
        <p:grpSpPr>
          <a:xfrm>
            <a:off x="8879784" y="3950362"/>
            <a:ext cx="430887" cy="1159447"/>
            <a:chOff x="8428856" y="-1739426"/>
            <a:chExt cx="430887" cy="1159447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4276B1CF-5E3B-9D4A-04BA-6B2D829369A0}"/>
                </a:ext>
              </a:extLst>
            </p:cNvPr>
            <p:cNvSpPr/>
            <p:nvPr/>
          </p:nvSpPr>
          <p:spPr>
            <a:xfrm>
              <a:off x="8438197" y="-1739426"/>
              <a:ext cx="365760" cy="1159447"/>
            </a:xfrm>
            <a:prstGeom prst="roundRect">
              <a:avLst/>
            </a:prstGeom>
            <a:solidFill>
              <a:srgbClr val="D88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29213A9-C649-91BF-6FC6-E11892EEA10E}"/>
                </a:ext>
              </a:extLst>
            </p:cNvPr>
            <p:cNvSpPr txBox="1"/>
            <p:nvPr/>
          </p:nvSpPr>
          <p:spPr>
            <a:xfrm rot="5400000">
              <a:off x="8253006" y="-1385885"/>
              <a:ext cx="78258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ADCs</a:t>
              </a:r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885F396-0714-A95E-DE0C-3BEDAB4AE6D9}"/>
              </a:ext>
            </a:extLst>
          </p:cNvPr>
          <p:cNvCxnSpPr>
            <a:cxnSpLocks/>
          </p:cNvCxnSpPr>
          <p:nvPr/>
        </p:nvCxnSpPr>
        <p:spPr>
          <a:xfrm>
            <a:off x="4538039" y="3016597"/>
            <a:ext cx="0" cy="2600514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4067C28-8634-D3FF-4152-592043EC48A9}"/>
              </a:ext>
            </a:extLst>
          </p:cNvPr>
          <p:cNvCxnSpPr>
            <a:cxnSpLocks/>
          </p:cNvCxnSpPr>
          <p:nvPr/>
        </p:nvCxnSpPr>
        <p:spPr>
          <a:xfrm flipH="1">
            <a:off x="6528852" y="4649090"/>
            <a:ext cx="50292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Slide Number Placeholder 79">
            <a:extLst>
              <a:ext uri="{FF2B5EF4-FFF2-40B4-BE49-F238E27FC236}">
                <a16:creationId xmlns:a16="http://schemas.microsoft.com/office/drawing/2014/main" id="{6DE397EA-F371-9315-17E3-A2E8ED9E3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9253-267D-EA42-A859-8A312FAAFF82}" type="slidenum">
              <a:rPr lang="en-US" smtClean="0"/>
              <a:t>13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CD33C2-6D58-0714-CC5F-AF5C2BC43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81" name="Date Placeholder 80">
            <a:extLst>
              <a:ext uri="{FF2B5EF4-FFF2-40B4-BE49-F238E27FC236}">
                <a16:creationId xmlns:a16="http://schemas.microsoft.com/office/drawing/2014/main" id="{A1F811DA-CB98-CCBE-B2C3-FA4CECFA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extLst>
      <p:ext uri="{BB962C8B-B14F-4D97-AF65-F5344CB8AC3E}">
        <p14:creationId xmlns:p14="http://schemas.microsoft.com/office/powerpoint/2010/main" val="1547382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6A312-E3AD-3D57-07BA-B1BA442F4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D407-C928-0741-86A0-7F6710B3AB6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AA31C-E6BD-F676-F25E-1AE35B5406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4860" cy="6858000"/>
          </a:xfrm>
          <a:prstGeom prst="rect">
            <a:avLst/>
          </a:prstGeom>
          <a:noFill/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FE8C198F-EF64-4E54-7452-33E42FD9A25F}"/>
              </a:ext>
            </a:extLst>
          </p:cNvPr>
          <p:cNvSpPr/>
          <p:nvPr/>
        </p:nvSpPr>
        <p:spPr>
          <a:xfrm>
            <a:off x="1" y="3134956"/>
            <a:ext cx="1898373" cy="751244"/>
          </a:xfrm>
          <a:prstGeom prst="parallelogram">
            <a:avLst>
              <a:gd name="adj" fmla="val 55589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C9C403D-0A8D-50B7-F842-08664276ED20}"/>
              </a:ext>
            </a:extLst>
          </p:cNvPr>
          <p:cNvSpPr/>
          <p:nvPr/>
        </p:nvSpPr>
        <p:spPr>
          <a:xfrm>
            <a:off x="1636956" y="3134956"/>
            <a:ext cx="1579580" cy="914400"/>
          </a:xfrm>
          <a:prstGeom prst="parallelogram">
            <a:avLst>
              <a:gd name="adj" fmla="val 55589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DE89C501-892B-E987-D01C-FBCB81AD8B4B}"/>
              </a:ext>
            </a:extLst>
          </p:cNvPr>
          <p:cNvSpPr/>
          <p:nvPr/>
        </p:nvSpPr>
        <p:spPr>
          <a:xfrm>
            <a:off x="3216536" y="3224536"/>
            <a:ext cx="1344954" cy="303074"/>
          </a:xfrm>
          <a:prstGeom prst="parallelogram">
            <a:avLst>
              <a:gd name="adj" fmla="val 34940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E74B293C-0585-346C-752D-2E4A97D1ACD0}"/>
              </a:ext>
            </a:extLst>
          </p:cNvPr>
          <p:cNvSpPr/>
          <p:nvPr/>
        </p:nvSpPr>
        <p:spPr>
          <a:xfrm>
            <a:off x="3004766" y="3658494"/>
            <a:ext cx="1360425" cy="458094"/>
          </a:xfrm>
          <a:prstGeom prst="parallelogram">
            <a:avLst>
              <a:gd name="adj" fmla="val 30351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FC9A03-873D-362B-5DE3-3122385F3C58}"/>
              </a:ext>
            </a:extLst>
          </p:cNvPr>
          <p:cNvSpPr/>
          <p:nvPr/>
        </p:nvSpPr>
        <p:spPr>
          <a:xfrm>
            <a:off x="5427390" y="519876"/>
            <a:ext cx="1040860" cy="8217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CBA39B-3179-BE09-A077-949529851115}"/>
              </a:ext>
            </a:extLst>
          </p:cNvPr>
          <p:cNvSpPr/>
          <p:nvPr/>
        </p:nvSpPr>
        <p:spPr>
          <a:xfrm>
            <a:off x="6596231" y="2200243"/>
            <a:ext cx="471544" cy="77155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878F19-B7E5-99F2-5AD7-C7D06576E3A0}"/>
              </a:ext>
            </a:extLst>
          </p:cNvPr>
          <p:cNvSpPr/>
          <p:nvPr/>
        </p:nvSpPr>
        <p:spPr>
          <a:xfrm>
            <a:off x="6684086" y="4112110"/>
            <a:ext cx="781721" cy="13097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D154ED-E5BA-E9D8-0C80-F10A93B7E81D}"/>
              </a:ext>
            </a:extLst>
          </p:cNvPr>
          <p:cNvSpPr/>
          <p:nvPr/>
        </p:nvSpPr>
        <p:spPr>
          <a:xfrm rot="19712385">
            <a:off x="10526359" y="4219838"/>
            <a:ext cx="781721" cy="13097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E97604-4F39-1825-71F4-BFACA0038F9A}"/>
              </a:ext>
            </a:extLst>
          </p:cNvPr>
          <p:cNvSpPr/>
          <p:nvPr/>
        </p:nvSpPr>
        <p:spPr>
          <a:xfrm rot="19712385">
            <a:off x="9216293" y="2080473"/>
            <a:ext cx="508561" cy="77312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D2B9CB-0A25-975A-438D-2501A6413AE9}"/>
              </a:ext>
            </a:extLst>
          </p:cNvPr>
          <p:cNvSpPr txBox="1"/>
          <p:nvPr/>
        </p:nvSpPr>
        <p:spPr>
          <a:xfrm>
            <a:off x="-65791" y="3886200"/>
            <a:ext cx="1437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100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Gbps</a:t>
            </a:r>
          </a:p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Ethernet interface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343E30-DF80-3069-AA0F-0ECF2A4DEE85}"/>
              </a:ext>
            </a:extLst>
          </p:cNvPr>
          <p:cNvSpPr txBox="1"/>
          <p:nvPr/>
        </p:nvSpPr>
        <p:spPr>
          <a:xfrm>
            <a:off x="1479141" y="4049356"/>
            <a:ext cx="1367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Lightning </a:t>
            </a:r>
            <a:r>
              <a:rPr lang="en-US" altLang="zh-CN" sz="2400" dirty="0" err="1">
                <a:solidFill>
                  <a:schemeClr val="bg1"/>
                </a:solidFill>
              </a:rPr>
              <a:t>datapath</a:t>
            </a:r>
            <a:r>
              <a:rPr lang="en-US" altLang="zh-CN" sz="2400" dirty="0">
                <a:solidFill>
                  <a:schemeClr val="bg1"/>
                </a:solidFill>
              </a:rPr>
              <a:t> on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FPGA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918794-8554-6A96-CC83-CA8422523E6F}"/>
              </a:ext>
            </a:extLst>
          </p:cNvPr>
          <p:cNvSpPr txBox="1"/>
          <p:nvPr/>
        </p:nvSpPr>
        <p:spPr>
          <a:xfrm>
            <a:off x="3162623" y="2759595"/>
            <a:ext cx="160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ADC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ports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FB16C8-C94D-8B34-637F-F8741C12C921}"/>
              </a:ext>
            </a:extLst>
          </p:cNvPr>
          <p:cNvSpPr txBox="1"/>
          <p:nvPr/>
        </p:nvSpPr>
        <p:spPr>
          <a:xfrm>
            <a:off x="2760243" y="4088881"/>
            <a:ext cx="160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DAC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ports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B819C0-CF5C-1E41-05D2-AFBED909EB9D}"/>
              </a:ext>
            </a:extLst>
          </p:cNvPr>
          <p:cNvSpPr txBox="1"/>
          <p:nvPr/>
        </p:nvSpPr>
        <p:spPr>
          <a:xfrm>
            <a:off x="4935014" y="87185"/>
            <a:ext cx="2025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Photodetector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7D57BC-9671-24EE-2814-E3711C306908}"/>
              </a:ext>
            </a:extLst>
          </p:cNvPr>
          <p:cNvSpPr txBox="1"/>
          <p:nvPr/>
        </p:nvSpPr>
        <p:spPr>
          <a:xfrm>
            <a:off x="9374356" y="1878743"/>
            <a:ext cx="196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Modulator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161857-47AF-A41C-47CF-84607A9FA8F3}"/>
              </a:ext>
            </a:extLst>
          </p:cNvPr>
          <p:cNvSpPr txBox="1"/>
          <p:nvPr/>
        </p:nvSpPr>
        <p:spPr>
          <a:xfrm>
            <a:off x="6386665" y="2108670"/>
            <a:ext cx="196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Modulator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70C3E1-96C7-5DB6-9FE3-B2EFB9BEAB73}"/>
              </a:ext>
            </a:extLst>
          </p:cNvPr>
          <p:cNvSpPr txBox="1"/>
          <p:nvPr/>
        </p:nvSpPr>
        <p:spPr>
          <a:xfrm>
            <a:off x="6596231" y="4121983"/>
            <a:ext cx="196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Modulator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7A02E7-60CD-89B8-FF99-AB3FF757B31B}"/>
              </a:ext>
            </a:extLst>
          </p:cNvPr>
          <p:cNvSpPr txBox="1"/>
          <p:nvPr/>
        </p:nvSpPr>
        <p:spPr>
          <a:xfrm>
            <a:off x="10002416" y="3746367"/>
            <a:ext cx="196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Modulator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F7C3F3-FB6B-2353-1166-B5EBF7FBFECB}"/>
              </a:ext>
            </a:extLst>
          </p:cNvPr>
          <p:cNvSpPr txBox="1"/>
          <p:nvPr/>
        </p:nvSpPr>
        <p:spPr>
          <a:xfrm>
            <a:off x="3342831" y="6400001"/>
            <a:ext cx="4055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Laser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input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wavelength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#1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B75EBD-7078-5ED1-CDCE-C259EB864001}"/>
              </a:ext>
            </a:extLst>
          </p:cNvPr>
          <p:cNvSpPr txBox="1"/>
          <p:nvPr/>
        </p:nvSpPr>
        <p:spPr>
          <a:xfrm>
            <a:off x="7974838" y="6403050"/>
            <a:ext cx="4055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Laser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input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wavelength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#2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8CA7E45-328B-2F8D-8AC7-5151BA2B814A}"/>
              </a:ext>
            </a:extLst>
          </p:cNvPr>
          <p:cNvSpPr txBox="1"/>
          <p:nvPr/>
        </p:nvSpPr>
        <p:spPr>
          <a:xfrm>
            <a:off x="8111324" y="-12201"/>
            <a:ext cx="426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Lightning</a:t>
            </a:r>
            <a:r>
              <a:rPr lang="zh-CN" altLang="en-US" sz="2400" dirty="0">
                <a:solidFill>
                  <a:srgbClr val="FFFF00"/>
                </a:solidFill>
                <a:latin typeface="Segoe UI Symbol" panose="020B0502040204020203" pitchFamily="34" charset="0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prototype</a:t>
            </a:r>
            <a:r>
              <a:rPr lang="zh-CN" altLang="en-US" sz="2400" dirty="0">
                <a:solidFill>
                  <a:srgbClr val="FFFF00"/>
                </a:solidFill>
                <a:latin typeface="Segoe UI Symbol" panose="020B0502040204020203" pitchFamily="34" charset="0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at</a:t>
            </a:r>
            <a:r>
              <a:rPr lang="zh-CN" altLang="en-US" sz="2400" dirty="0">
                <a:solidFill>
                  <a:srgbClr val="FFFF00"/>
                </a:solidFill>
                <a:latin typeface="Segoe UI Symbol" panose="020B0502040204020203" pitchFamily="34" charset="0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MIT</a:t>
            </a:r>
            <a:endParaRPr lang="en-US" sz="2400" dirty="0">
              <a:solidFill>
                <a:srgbClr val="FFFF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ABF2CE-0A09-B1EE-8629-7B5FFA1FB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54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1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83BE1-D6E9-C1D5-C777-D8A1A22CD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482D4-FBB0-0848-B013-A96A499156F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lightning-sigcomm-demo">
            <a:hlinkClick r:id="" action="ppaction://media"/>
            <a:extLst>
              <a:ext uri="{FF2B5EF4-FFF2-40B4-BE49-F238E27FC236}">
                <a16:creationId xmlns:a16="http://schemas.microsoft.com/office/drawing/2014/main" id="{F5BAABEA-6E42-D7CC-23EF-62E2C568209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7C62D-4044-9E0D-75EE-7BA06E4E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9809D-CAAF-96F2-08CC-610080F61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56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6A312-E3AD-3D57-07BA-B1BA442F4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D407-C928-0741-86A0-7F6710B3AB6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AA31C-E6BD-F676-F25E-1AE35B5406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4860" cy="6858000"/>
          </a:xfrm>
          <a:prstGeom prst="rect">
            <a:avLst/>
          </a:prstGeom>
          <a:noFill/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FE8C198F-EF64-4E54-7452-33E42FD9A25F}"/>
              </a:ext>
            </a:extLst>
          </p:cNvPr>
          <p:cNvSpPr/>
          <p:nvPr/>
        </p:nvSpPr>
        <p:spPr>
          <a:xfrm>
            <a:off x="1" y="3134956"/>
            <a:ext cx="1898373" cy="751244"/>
          </a:xfrm>
          <a:prstGeom prst="parallelogram">
            <a:avLst>
              <a:gd name="adj" fmla="val 55589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C9C403D-0A8D-50B7-F842-08664276ED20}"/>
              </a:ext>
            </a:extLst>
          </p:cNvPr>
          <p:cNvSpPr/>
          <p:nvPr/>
        </p:nvSpPr>
        <p:spPr>
          <a:xfrm>
            <a:off x="1636956" y="3134956"/>
            <a:ext cx="1579580" cy="914400"/>
          </a:xfrm>
          <a:prstGeom prst="parallelogram">
            <a:avLst>
              <a:gd name="adj" fmla="val 55589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DE89C501-892B-E987-D01C-FBCB81AD8B4B}"/>
              </a:ext>
            </a:extLst>
          </p:cNvPr>
          <p:cNvSpPr/>
          <p:nvPr/>
        </p:nvSpPr>
        <p:spPr>
          <a:xfrm>
            <a:off x="3216536" y="3224536"/>
            <a:ext cx="1344954" cy="303074"/>
          </a:xfrm>
          <a:prstGeom prst="parallelogram">
            <a:avLst>
              <a:gd name="adj" fmla="val 34940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E74B293C-0585-346C-752D-2E4A97D1ACD0}"/>
              </a:ext>
            </a:extLst>
          </p:cNvPr>
          <p:cNvSpPr/>
          <p:nvPr/>
        </p:nvSpPr>
        <p:spPr>
          <a:xfrm>
            <a:off x="3004766" y="3658494"/>
            <a:ext cx="1360425" cy="458094"/>
          </a:xfrm>
          <a:prstGeom prst="parallelogram">
            <a:avLst>
              <a:gd name="adj" fmla="val 30351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FC9A03-873D-362B-5DE3-3122385F3C58}"/>
              </a:ext>
            </a:extLst>
          </p:cNvPr>
          <p:cNvSpPr/>
          <p:nvPr/>
        </p:nvSpPr>
        <p:spPr>
          <a:xfrm>
            <a:off x="5427390" y="519876"/>
            <a:ext cx="1040860" cy="8217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CBA39B-3179-BE09-A077-949529851115}"/>
              </a:ext>
            </a:extLst>
          </p:cNvPr>
          <p:cNvSpPr/>
          <p:nvPr/>
        </p:nvSpPr>
        <p:spPr>
          <a:xfrm>
            <a:off x="6596231" y="2200243"/>
            <a:ext cx="471544" cy="77155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878F19-B7E5-99F2-5AD7-C7D06576E3A0}"/>
              </a:ext>
            </a:extLst>
          </p:cNvPr>
          <p:cNvSpPr/>
          <p:nvPr/>
        </p:nvSpPr>
        <p:spPr>
          <a:xfrm>
            <a:off x="6684086" y="4112110"/>
            <a:ext cx="781721" cy="13097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D154ED-E5BA-E9D8-0C80-F10A93B7E81D}"/>
              </a:ext>
            </a:extLst>
          </p:cNvPr>
          <p:cNvSpPr/>
          <p:nvPr/>
        </p:nvSpPr>
        <p:spPr>
          <a:xfrm rot="19712385">
            <a:off x="10526359" y="4219838"/>
            <a:ext cx="781721" cy="13097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E97604-4F39-1825-71F4-BFACA0038F9A}"/>
              </a:ext>
            </a:extLst>
          </p:cNvPr>
          <p:cNvSpPr/>
          <p:nvPr/>
        </p:nvSpPr>
        <p:spPr>
          <a:xfrm rot="19712385">
            <a:off x="9216293" y="2080473"/>
            <a:ext cx="508561" cy="77312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D2B9CB-0A25-975A-438D-2501A6413AE9}"/>
              </a:ext>
            </a:extLst>
          </p:cNvPr>
          <p:cNvSpPr txBox="1"/>
          <p:nvPr/>
        </p:nvSpPr>
        <p:spPr>
          <a:xfrm>
            <a:off x="-65791" y="3886200"/>
            <a:ext cx="1437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100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Gbps</a:t>
            </a:r>
          </a:p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Ethernet interface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343E30-DF80-3069-AA0F-0ECF2A4DEE85}"/>
              </a:ext>
            </a:extLst>
          </p:cNvPr>
          <p:cNvSpPr txBox="1"/>
          <p:nvPr/>
        </p:nvSpPr>
        <p:spPr>
          <a:xfrm>
            <a:off x="1479141" y="4049356"/>
            <a:ext cx="1367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Lightning </a:t>
            </a:r>
            <a:r>
              <a:rPr lang="en-US" altLang="zh-CN" sz="2400" dirty="0" err="1">
                <a:solidFill>
                  <a:schemeClr val="bg1"/>
                </a:solidFill>
              </a:rPr>
              <a:t>datapath</a:t>
            </a:r>
            <a:r>
              <a:rPr lang="en-US" altLang="zh-CN" sz="2400" dirty="0">
                <a:solidFill>
                  <a:schemeClr val="bg1"/>
                </a:solidFill>
              </a:rPr>
              <a:t> on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FPGA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918794-8554-6A96-CC83-CA8422523E6F}"/>
              </a:ext>
            </a:extLst>
          </p:cNvPr>
          <p:cNvSpPr txBox="1"/>
          <p:nvPr/>
        </p:nvSpPr>
        <p:spPr>
          <a:xfrm>
            <a:off x="3162623" y="2759595"/>
            <a:ext cx="160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ADC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ports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FB16C8-C94D-8B34-637F-F8741C12C921}"/>
              </a:ext>
            </a:extLst>
          </p:cNvPr>
          <p:cNvSpPr txBox="1"/>
          <p:nvPr/>
        </p:nvSpPr>
        <p:spPr>
          <a:xfrm>
            <a:off x="2760243" y="4088881"/>
            <a:ext cx="160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DAC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ports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B819C0-CF5C-1E41-05D2-AFBED909EB9D}"/>
              </a:ext>
            </a:extLst>
          </p:cNvPr>
          <p:cNvSpPr txBox="1"/>
          <p:nvPr/>
        </p:nvSpPr>
        <p:spPr>
          <a:xfrm>
            <a:off x="4935014" y="87185"/>
            <a:ext cx="2025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Photodetector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7D57BC-9671-24EE-2814-E3711C306908}"/>
              </a:ext>
            </a:extLst>
          </p:cNvPr>
          <p:cNvSpPr txBox="1"/>
          <p:nvPr/>
        </p:nvSpPr>
        <p:spPr>
          <a:xfrm>
            <a:off x="9374356" y="1878743"/>
            <a:ext cx="196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Modulator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161857-47AF-A41C-47CF-84607A9FA8F3}"/>
              </a:ext>
            </a:extLst>
          </p:cNvPr>
          <p:cNvSpPr txBox="1"/>
          <p:nvPr/>
        </p:nvSpPr>
        <p:spPr>
          <a:xfrm>
            <a:off x="6386665" y="2108670"/>
            <a:ext cx="196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Modulator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70C3E1-96C7-5DB6-9FE3-B2EFB9BEAB73}"/>
              </a:ext>
            </a:extLst>
          </p:cNvPr>
          <p:cNvSpPr txBox="1"/>
          <p:nvPr/>
        </p:nvSpPr>
        <p:spPr>
          <a:xfrm>
            <a:off x="6596231" y="4121983"/>
            <a:ext cx="196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Modulator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7A02E7-60CD-89B8-FF99-AB3FF757B31B}"/>
              </a:ext>
            </a:extLst>
          </p:cNvPr>
          <p:cNvSpPr txBox="1"/>
          <p:nvPr/>
        </p:nvSpPr>
        <p:spPr>
          <a:xfrm>
            <a:off x="10002416" y="3746367"/>
            <a:ext cx="196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Modulator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F7C3F3-FB6B-2353-1166-B5EBF7FBFECB}"/>
              </a:ext>
            </a:extLst>
          </p:cNvPr>
          <p:cNvSpPr txBox="1"/>
          <p:nvPr/>
        </p:nvSpPr>
        <p:spPr>
          <a:xfrm>
            <a:off x="3342831" y="6400001"/>
            <a:ext cx="4055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Laser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input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wavelength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#1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B75EBD-7078-5ED1-CDCE-C259EB864001}"/>
              </a:ext>
            </a:extLst>
          </p:cNvPr>
          <p:cNvSpPr txBox="1"/>
          <p:nvPr/>
        </p:nvSpPr>
        <p:spPr>
          <a:xfrm>
            <a:off x="7974838" y="6403050"/>
            <a:ext cx="4055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Laser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input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wavelength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#2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8CA7E45-328B-2F8D-8AC7-5151BA2B814A}"/>
              </a:ext>
            </a:extLst>
          </p:cNvPr>
          <p:cNvSpPr txBox="1"/>
          <p:nvPr/>
        </p:nvSpPr>
        <p:spPr>
          <a:xfrm>
            <a:off x="8111324" y="-12201"/>
            <a:ext cx="426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Lightning</a:t>
            </a:r>
            <a:r>
              <a:rPr lang="zh-CN" altLang="en-US" sz="2400" dirty="0">
                <a:solidFill>
                  <a:srgbClr val="FFFF00"/>
                </a:solidFill>
                <a:latin typeface="Segoe UI Symbol" panose="020B0502040204020203" pitchFamily="34" charset="0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prototype</a:t>
            </a:r>
            <a:r>
              <a:rPr lang="zh-CN" altLang="en-US" sz="2400" dirty="0">
                <a:solidFill>
                  <a:srgbClr val="FFFF00"/>
                </a:solidFill>
                <a:latin typeface="Segoe UI Symbol" panose="020B0502040204020203" pitchFamily="34" charset="0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at</a:t>
            </a:r>
            <a:r>
              <a:rPr lang="zh-CN" altLang="en-US" sz="2400" dirty="0">
                <a:solidFill>
                  <a:srgbClr val="FFFF00"/>
                </a:solidFill>
                <a:latin typeface="Segoe UI Symbol" panose="020B0502040204020203" pitchFamily="34" charset="0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MIT</a:t>
            </a:r>
            <a:endParaRPr lang="en-US" sz="2400" dirty="0">
              <a:solidFill>
                <a:srgbClr val="FFFF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D218E-E888-E967-7DB8-B0178670F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0422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C9BAF-A06F-5F47-A318-A6F7ACE71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4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Lightning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open-source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developer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kit</a:t>
            </a:r>
            <a:endParaRPr lang="en-US" sz="3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3C088-4CCD-F342-AF14-95BC8A76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830" y="5963111"/>
            <a:ext cx="10088339" cy="59826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zh-CN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If you’re interested, please sign up for a kit</a:t>
            </a:r>
            <a:r>
              <a:rPr lang="zh-CN" alt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at</a:t>
            </a:r>
            <a:r>
              <a:rPr lang="zh-CN" alt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cs typeface="Segoe UI Light" panose="020B0502040204020203" pitchFamily="34" charset="0"/>
                <a:hlinkClick r:id="rId4"/>
              </a:rPr>
              <a:t>https://lightning.mit.edu</a:t>
            </a:r>
            <a:r>
              <a:rPr lang="en-US" altLang="zh-CN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r>
              <a:rPr lang="zh-CN" alt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7A65503-8644-41D8-93DF-D3E396C2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0D296F0-BDB0-4D4B-951F-C7FD252B549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8DDCBC-64D4-AEFF-7862-6830C41057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92092"/>
            <a:ext cx="6535197" cy="41044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95108-B480-CECF-B9CF-64646238D4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194" y="1530949"/>
            <a:ext cx="4473806" cy="4165634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DA0B276-F368-7B8E-FD68-57DB4F173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8EFEFAD-53A7-A529-DAD0-D99184079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652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5AE8B-F4B7-57DE-FEEC-637D11980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38" y="208961"/>
            <a:ext cx="11649155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Large-scale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simulations: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latency and energy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gains </a:t>
            </a:r>
            <a:endParaRPr lang="en-US" sz="3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96167-1AFC-E0E0-48DB-A444EFC6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9253-267D-EA42-A859-8A312FAAFF82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8C69FEB-A952-8BAB-4A9B-73AE3C50596E}"/>
              </a:ext>
            </a:extLst>
          </p:cNvPr>
          <p:cNvGraphicFramePr/>
          <p:nvPr/>
        </p:nvGraphicFramePr>
        <p:xfrm>
          <a:off x="176420" y="1908948"/>
          <a:ext cx="5861304" cy="3794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F732D21-D79A-C919-1B4B-5D087FD73095}"/>
              </a:ext>
            </a:extLst>
          </p:cNvPr>
          <p:cNvSpPr txBox="1"/>
          <p:nvPr/>
        </p:nvSpPr>
        <p:spPr>
          <a:xfrm rot="16200000">
            <a:off x="-1594644" y="3263194"/>
            <a:ext cx="3790508" cy="333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 sz="20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Inference Latency Speedup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2C6BA83-331E-F81F-6400-6AF2554A07D8}"/>
              </a:ext>
            </a:extLst>
          </p:cNvPr>
          <p:cNvGraphicFramePr/>
          <p:nvPr/>
        </p:nvGraphicFramePr>
        <p:xfrm>
          <a:off x="6264165" y="1908948"/>
          <a:ext cx="5864129" cy="3790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E65A02A-7CE1-2923-D491-CFF46C0EB2CE}"/>
              </a:ext>
            </a:extLst>
          </p:cNvPr>
          <p:cNvSpPr txBox="1"/>
          <p:nvPr/>
        </p:nvSpPr>
        <p:spPr>
          <a:xfrm rot="16200000">
            <a:off x="4837912" y="3227107"/>
            <a:ext cx="3394332" cy="33316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ts val="1800"/>
              </a:lnSpc>
              <a:defRPr sz="2000" b="0" i="0" u="none" strike="noStrike" baseline="0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Energy Savings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F42D5A-7596-7A37-FB84-F43E8F29DB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767" y="1862972"/>
            <a:ext cx="4769069" cy="2777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EE8D87-D332-6145-5255-8B6882005C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320" y="1884840"/>
            <a:ext cx="4769069" cy="277759"/>
          </a:xfrm>
          <a:prstGeom prst="rect">
            <a:avLst/>
          </a:prstGeom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BB8EDCCA-6EE2-E6DE-7D70-26EA1C03E3DA}"/>
              </a:ext>
            </a:extLst>
          </p:cNvPr>
          <p:cNvSpPr/>
          <p:nvPr/>
        </p:nvSpPr>
        <p:spPr>
          <a:xfrm>
            <a:off x="836765" y="5176224"/>
            <a:ext cx="10518470" cy="1046461"/>
          </a:xfrm>
          <a:prstGeom prst="roundRect">
            <a:avLst>
              <a:gd name="adj" fmla="val 22610"/>
            </a:avLst>
          </a:prstGeom>
          <a:solidFill>
            <a:srgbClr val="A5A5A5">
              <a:hueOff val="2710599"/>
              <a:satOff val="100000"/>
              <a:lumOff val="-14706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0480" tIns="15240" rIns="0" bIns="15240" numCol="1" spcCol="1270" anchor="ctr" anchorCtr="0">
            <a:noAutofit/>
          </a:bodyPr>
          <a:lstStyle/>
          <a:p>
            <a:pPr marL="125413" algn="ctr"/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Lightning improves the average inference serve time by 42×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337× while reducing the energy consumption by 54×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419×.</a:t>
            </a:r>
            <a:endParaRPr lang="en-US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88CFA-C615-39D4-34A7-B82671957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3772F04-44BD-324C-9C51-82FEA8A53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524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C9BAF-A06F-5F47-A318-A6F7ACE71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716"/>
            <a:ext cx="10515600" cy="960438"/>
          </a:xfrm>
        </p:spPr>
        <p:txBody>
          <a:bodyPr/>
          <a:lstStyle/>
          <a:p>
            <a:r>
              <a:rPr lang="en-US" altLang="zh-CN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Concluding</a:t>
            </a:r>
            <a:r>
              <a:rPr lang="zh-CN" alt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summary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E2743-57FE-A6B6-8A91-8A14EE07F0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722" y="1005493"/>
            <a:ext cx="3842846" cy="18237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3C088-4CCD-F342-AF14-95BC8A76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689"/>
            <a:ext cx="7382522" cy="10679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Lightning is the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first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photonic-electronic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smartNIC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 to serve real-time inference packets.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EAF63E-E31D-4A56-6630-8E010A339D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330" y="4940647"/>
            <a:ext cx="2903738" cy="182372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28107A-7472-908B-5A4B-E0750FC7960E}"/>
              </a:ext>
            </a:extLst>
          </p:cNvPr>
          <p:cNvSpPr txBox="1">
            <a:spLocks/>
          </p:cNvSpPr>
          <p:nvPr/>
        </p:nvSpPr>
        <p:spPr>
          <a:xfrm>
            <a:off x="838200" y="5396197"/>
            <a:ext cx="6187736" cy="1223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Open-source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hardware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software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available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at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  <a:hlinkClick r:id="rId6"/>
              </a:rPr>
              <a:t>https://lightning.mit.edu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002564-CF9D-C893-6AB8-29D273D5FCCF}"/>
              </a:ext>
            </a:extLst>
          </p:cNvPr>
          <p:cNvSpPr txBox="1">
            <a:spLocks/>
          </p:cNvSpPr>
          <p:nvPr/>
        </p:nvSpPr>
        <p:spPr>
          <a:xfrm>
            <a:off x="3993440" y="3192205"/>
            <a:ext cx="8145261" cy="1718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Our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count-action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abstraction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enables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runtime control and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reconfiguration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photonic-electronic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computation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tasks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without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interrupting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zh-CN" alt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dataflow.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7A65503-8644-41D8-93DF-D3E396C2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0D296F0-BDB0-4D4B-951F-C7FD252B549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4AF5210-AC1A-65DE-A7E0-12F3B627F26F}"/>
              </a:ext>
            </a:extLst>
          </p:cNvPr>
          <p:cNvSpPr/>
          <p:nvPr/>
        </p:nvSpPr>
        <p:spPr>
          <a:xfrm>
            <a:off x="1734885" y="4606215"/>
            <a:ext cx="1029730" cy="4260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ABAF29D2-ADF1-4C4F-5BA3-CD8B56AB3753}"/>
              </a:ext>
            </a:extLst>
          </p:cNvPr>
          <p:cNvSpPr/>
          <p:nvPr/>
        </p:nvSpPr>
        <p:spPr>
          <a:xfrm>
            <a:off x="2085582" y="3373426"/>
            <a:ext cx="384577" cy="487235"/>
          </a:xfrm>
          <a:prstGeom prst="arc">
            <a:avLst>
              <a:gd name="adj1" fmla="val 10589788"/>
              <a:gd name="adj2" fmla="val 158553"/>
            </a:avLst>
          </a:prstGeom>
          <a:ln w="381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AD2817-34FF-E28C-F2F4-C0632327729F}"/>
              </a:ext>
            </a:extLst>
          </p:cNvPr>
          <p:cNvCxnSpPr>
            <a:cxnSpLocks/>
            <a:stCxn id="14" idx="2"/>
            <a:endCxn id="9" idx="0"/>
          </p:cNvCxnSpPr>
          <p:nvPr/>
        </p:nvCxnSpPr>
        <p:spPr>
          <a:xfrm>
            <a:off x="2249750" y="4051489"/>
            <a:ext cx="0" cy="5547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018A1C0-569B-1348-3615-92869B142772}"/>
              </a:ext>
            </a:extLst>
          </p:cNvPr>
          <p:cNvSpPr txBox="1"/>
          <p:nvPr/>
        </p:nvSpPr>
        <p:spPr>
          <a:xfrm>
            <a:off x="1734885" y="3009028"/>
            <a:ext cx="161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 &lt; target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31B029-D65C-A379-EC4B-67DB1F35778E}"/>
              </a:ext>
            </a:extLst>
          </p:cNvPr>
          <p:cNvSpPr txBox="1"/>
          <p:nvPr/>
        </p:nvSpPr>
        <p:spPr>
          <a:xfrm>
            <a:off x="2293148" y="4131978"/>
            <a:ext cx="177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 == target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42048C7-527C-9D2D-2673-C39B2960B5AA}"/>
              </a:ext>
            </a:extLst>
          </p:cNvPr>
          <p:cNvSpPr/>
          <p:nvPr/>
        </p:nvSpPr>
        <p:spPr>
          <a:xfrm>
            <a:off x="1734885" y="3627259"/>
            <a:ext cx="1029730" cy="4242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Count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B1396D-B410-667B-908F-BD3DF38F2D9A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092728" y="3839374"/>
            <a:ext cx="64215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6CCDBD6-CC18-0498-A142-3F6AE17A065B}"/>
              </a:ext>
            </a:extLst>
          </p:cNvPr>
          <p:cNvSpPr txBox="1"/>
          <p:nvPr/>
        </p:nvSpPr>
        <p:spPr>
          <a:xfrm>
            <a:off x="657870" y="3418617"/>
            <a:ext cx="96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variable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B115217-5D26-6309-E732-80078A5DD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C409391-E529-0D41-41B4-BD681E5DC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159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8" grpId="0" build="p"/>
      <p:bldP spid="9" grpId="0" animBg="1"/>
      <p:bldP spid="10" grpId="0" animBg="1"/>
      <p:bldP spid="12" grpId="0"/>
      <p:bldP spid="13" grpId="0"/>
      <p:bldP spid="14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8843F-E56C-DE85-50DD-26A8D46C0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58427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machine learning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(ML)</a:t>
            </a:r>
            <a:r>
              <a:rPr 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storm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A952A-3474-4722-19F8-AC0D18CC9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3358" y="1790635"/>
            <a:ext cx="8350202" cy="766746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altLang="zh-CN" baseline="300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[1]</a:t>
            </a:r>
            <a:r>
              <a:rPr 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: fastest growing online application ever</a:t>
            </a:r>
          </a:p>
          <a:p>
            <a:pPr marL="0" indent="0" algn="ctr">
              <a:spcAft>
                <a:spcPts val="1200"/>
              </a:spcAft>
              <a:buNone/>
            </a:pP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2A139-7AA8-BDE3-2959-1912C755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9253-267D-EA42-A859-8A312FAAFF8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9C93C-A17A-3019-575F-B0D1059651FA}"/>
              </a:ext>
            </a:extLst>
          </p:cNvPr>
          <p:cNvSpPr txBox="1"/>
          <p:nvPr/>
        </p:nvSpPr>
        <p:spPr>
          <a:xfrm>
            <a:off x="838188" y="6624614"/>
            <a:ext cx="873393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050" noProof="0" dirty="0">
                <a:latin typeface="Segoe UI Light" panose="020B0502040204020203" pitchFamily="34" charset="0"/>
                <a:cs typeface="Segoe UI Light" panose="020B0502040204020203" pitchFamily="34" charset="0"/>
              </a:rPr>
              <a:t>[1]</a:t>
            </a:r>
            <a:r>
              <a:rPr lang="zh-CN" altLang="en-US" sz="1050" noProof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050" u="sng" dirty="0">
                <a:solidFill>
                  <a:srgbClr val="0563C1"/>
                </a:solidFill>
                <a:latin typeface="Segoe UI Light" panose="020B0502040204020203" pitchFamily="34" charset="0"/>
                <a:cs typeface="Segoe UI Light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https://www.theguardian.com/technology/2023/feb/02/chatgpt-100-million-users-open-ai-fastest-growing-app</a:t>
            </a:r>
            <a:r>
              <a:rPr lang="zh-CN" altLang="en-US" sz="1050" u="sng" dirty="0">
                <a:solidFill>
                  <a:srgbClr val="0563C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kumimoji="0" lang="en-US" sz="105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3E18EC-769B-D2A1-6793-9DCA56175B92}"/>
              </a:ext>
            </a:extLst>
          </p:cNvPr>
          <p:cNvSpPr txBox="1"/>
          <p:nvPr/>
        </p:nvSpPr>
        <p:spPr>
          <a:xfrm>
            <a:off x="838188" y="2419100"/>
            <a:ext cx="1051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</a:t>
            </a:r>
            <a:r>
              <a:rPr lang="zh-CN" alt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j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ust one month</a:t>
            </a: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,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ChatGPT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served 100 million unique visitors</a:t>
            </a: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3F4B6-2D0F-1605-EBEE-D47519ACC62E}"/>
              </a:ext>
            </a:extLst>
          </p:cNvPr>
          <p:cNvSpPr txBox="1"/>
          <p:nvPr/>
        </p:nvSpPr>
        <p:spPr>
          <a:xfrm>
            <a:off x="1333551" y="2930642"/>
            <a:ext cx="3809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(Instagram took 2 years)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B39E3A-1F39-A27F-9F12-2A45711FE11E}"/>
              </a:ext>
            </a:extLst>
          </p:cNvPr>
          <p:cNvSpPr txBox="1">
            <a:spLocks/>
          </p:cNvSpPr>
          <p:nvPr/>
        </p:nvSpPr>
        <p:spPr>
          <a:xfrm>
            <a:off x="838194" y="3967823"/>
            <a:ext cx="10515600" cy="598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en-US" sz="2400" dirty="0"/>
          </a:p>
        </p:txBody>
      </p:sp>
      <p:pic>
        <p:nvPicPr>
          <p:cNvPr id="9" name="Picture 4" descr="Can ChatGPT Help Write Accessible Content? Opportunities and Caveats –  GrackleDocs">
            <a:extLst>
              <a:ext uri="{FF2B5EF4-FFF2-40B4-BE49-F238E27FC236}">
                <a16:creationId xmlns:a16="http://schemas.microsoft.com/office/drawing/2014/main" id="{35BA5814-3355-6536-7DA9-D19D12B69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859" y="1752382"/>
            <a:ext cx="1950242" cy="57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6031A54-DD14-B6C2-05C2-E778BA19AFD2}"/>
              </a:ext>
            </a:extLst>
          </p:cNvPr>
          <p:cNvGrpSpPr/>
          <p:nvPr/>
        </p:nvGrpSpPr>
        <p:grpSpPr>
          <a:xfrm>
            <a:off x="1393266" y="5592740"/>
            <a:ext cx="9405441" cy="1031874"/>
            <a:chOff x="2937662" y="5370727"/>
            <a:chExt cx="9405441" cy="1031874"/>
          </a:xfrm>
        </p:grpSpPr>
        <p:pic>
          <p:nvPicPr>
            <p:cNvPr id="11" name="Picture 6" descr="Download Google Bard Logo PNG and Vector (PDF, SVG, Ai, EPS) Free">
              <a:extLst>
                <a:ext uri="{FF2B5EF4-FFF2-40B4-BE49-F238E27FC236}">
                  <a16:creationId xmlns:a16="http://schemas.microsoft.com/office/drawing/2014/main" id="{70C30DF3-A37E-CFC7-DA6E-42E6E0E388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436"/>
            <a:stretch/>
          </p:blipFill>
          <p:spPr bwMode="auto">
            <a:xfrm>
              <a:off x="2937662" y="5443809"/>
              <a:ext cx="1564481" cy="767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Can You Come Up with More Complex Prompts (and Tame Mode Collapse) With  Midjourney's /Describe Function? (With Some Legal Considerations) -  Irenebrination: Notes on Architecture, Art, Fashion, Fashion Law &amp;  Technology">
              <a:extLst>
                <a:ext uri="{FF2B5EF4-FFF2-40B4-BE49-F238E27FC236}">
                  <a16:creationId xmlns:a16="http://schemas.microsoft.com/office/drawing/2014/main" id="{2AD010EE-548E-711A-02B3-28BE63C25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2722" y="5441483"/>
              <a:ext cx="2166937" cy="769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lexa Logo">
              <a:extLst>
                <a:ext uri="{FF2B5EF4-FFF2-40B4-BE49-F238E27FC236}">
                  <a16:creationId xmlns:a16="http://schemas.microsoft.com/office/drawing/2014/main" id="{8838C572-80AD-502E-0D9F-134BBE6903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4313" y="5370727"/>
              <a:ext cx="1518790" cy="1031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7958F3EA-02E5-EA83-A3E6-16DB42CFD6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238" y="5704102"/>
              <a:ext cx="2852539" cy="36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81FF0FA-88F7-F629-5AE1-4425F04BD894}"/>
              </a:ext>
            </a:extLst>
          </p:cNvPr>
          <p:cNvSpPr txBox="1"/>
          <p:nvPr/>
        </p:nvSpPr>
        <p:spPr>
          <a:xfrm>
            <a:off x="838188" y="3462527"/>
            <a:ext cx="1119992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ML</a:t>
            </a:r>
            <a:r>
              <a:rPr lang="zh-CN" alt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inference</a:t>
            </a:r>
            <a:r>
              <a:rPr lang="zh-CN" alt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empowers</a:t>
            </a:r>
            <a:r>
              <a:rPr lang="zh-CN" alt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</a:t>
            </a:r>
            <a:r>
              <a:rPr lang="zh-CN" alt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wide-range</a:t>
            </a:r>
            <a:r>
              <a:rPr lang="zh-CN" alt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zh-CN" alt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applications.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As a result, billions of </a:t>
            </a: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ML</a:t>
            </a:r>
            <a:r>
              <a:rPr lang="zh-CN" alt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inference packets </a:t>
            </a: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are</a:t>
            </a:r>
            <a:r>
              <a:rPr lang="zh-CN" alt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flooding data centers</a:t>
            </a: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AF6FE79A-2AA1-03D1-B424-4A3F316E1B9B}"/>
              </a:ext>
            </a:extLst>
          </p:cNvPr>
          <p:cNvSpPr/>
          <p:nvPr/>
        </p:nvSpPr>
        <p:spPr>
          <a:xfrm>
            <a:off x="1190113" y="4808802"/>
            <a:ext cx="9811748" cy="753370"/>
          </a:xfrm>
          <a:prstGeom prst="roundRect">
            <a:avLst>
              <a:gd name="adj" fmla="val 26003"/>
            </a:avLst>
          </a:prstGeom>
          <a:solidFill>
            <a:srgbClr val="A5A5A5">
              <a:hueOff val="2710599"/>
              <a:satOff val="100000"/>
              <a:lumOff val="-14706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0480" tIns="15240" rIns="0" bIns="15240" numCol="1" spcCol="1270" anchor="ctr" anchorCtr="0">
            <a:noAutofit/>
          </a:bodyPr>
          <a:lstStyle/>
          <a:p>
            <a:pPr marL="125413" algn="ctr"/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Massive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implications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rethinking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our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networks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systems.</a:t>
            </a:r>
            <a:endParaRPr lang="en-US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52FB904C-CF42-F58C-97CF-6DA827180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Zhizhen Zhong @ SIGCOMM 2023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0DF6219D-5C39-A3DA-312C-4D5981856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65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10" grpId="0"/>
      <p:bldP spid="16" grpId="0" uiExpand="1" build="p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C9BAF-A06F-5F47-A318-A6F7ACE71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716"/>
            <a:ext cx="10515600" cy="960438"/>
          </a:xfrm>
        </p:spPr>
        <p:txBody>
          <a:bodyPr/>
          <a:lstStyle/>
          <a:p>
            <a:r>
              <a:rPr lang="en-US" altLang="zh-CN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More resources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002564-CF9D-C893-6AB8-29D273D5FCCF}"/>
              </a:ext>
            </a:extLst>
          </p:cNvPr>
          <p:cNvSpPr txBox="1">
            <a:spLocks/>
          </p:cNvSpPr>
          <p:nvPr/>
        </p:nvSpPr>
        <p:spPr>
          <a:xfrm>
            <a:off x="838200" y="1710433"/>
            <a:ext cx="10515600" cy="4437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SIGCOMM 2023 full paper: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  <a:hlinkClick r:id="rId4"/>
              </a:rPr>
              <a:t>https://people.csail.mit.edu/zhizhenzhong/papers/2023_SIGCOMM_Lightning.pdf</a:t>
            </a:r>
            <a:endParaRPr lang="en-US" altLang="zh-CN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SIGCOMM 2023 Demo abstract: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  <a:hlinkClick r:id="rId5"/>
              </a:rPr>
              <a:t>https://people.csail.mit.edu/zhizhenzhong/papers/2023_SIGCOMM_Lightning_Demo.pdf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SIGCOMM 2023 talk recordings: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  <a:hlinkClick r:id="rId6"/>
              </a:rPr>
              <a:t>https://youtu.be/h169d_0JZWE?si=TO-MfFu0b0TByKDH&amp;t=55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7A65503-8644-41D8-93DF-D3E396C2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0D296F0-BDB0-4D4B-951F-C7FD252B549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B115217-5D26-6309-E732-80078A5DD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C409391-E529-0D41-41B4-BD681E5DC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24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8843F-E56C-DE85-50DD-26A8D46C0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81" y="377454"/>
            <a:ext cx="11353801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Requirements for serving real-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time</a:t>
            </a:r>
            <a:r>
              <a:rPr 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inference packets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2A139-7AA8-BDE3-2959-1912C755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9253-267D-EA42-A859-8A312FAAFF8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B39E3A-1F39-A27F-9F12-2A45711FE11E}"/>
              </a:ext>
            </a:extLst>
          </p:cNvPr>
          <p:cNvSpPr txBox="1">
            <a:spLocks/>
          </p:cNvSpPr>
          <p:nvPr/>
        </p:nvSpPr>
        <p:spPr>
          <a:xfrm>
            <a:off x="838200" y="2029210"/>
            <a:ext cx="10515600" cy="3959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0F18EF-A4D3-6AAC-A603-BD8FD882293E}"/>
              </a:ext>
            </a:extLst>
          </p:cNvPr>
          <p:cNvSpPr txBox="1"/>
          <p:nvPr/>
        </p:nvSpPr>
        <p:spPr>
          <a:xfrm>
            <a:off x="838200" y="5973957"/>
            <a:ext cx="70310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[2]</a:t>
            </a:r>
            <a:r>
              <a:rPr lang="zh-CN" altLang="en-US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1050" dirty="0">
                <a:latin typeface="Segoe UI Light" panose="020B0502040204020203" pitchFamily="34" charset="0"/>
                <a:cs typeface="Segoe UI Light" panose="020B0502040204020203" pitchFamily="34" charset="0"/>
                <a:hlinkClick r:id="rId4"/>
              </a:rPr>
              <a:t>https://learn.microsoft.com/en-us/azure/cloud-adoption-framework/innovate/best-practices/ml-deployment-inference</a:t>
            </a:r>
            <a:endParaRPr lang="en-US" altLang="zh-CN" sz="105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altLang="zh-CN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[3]</a:t>
            </a:r>
            <a:r>
              <a:rPr lang="zh-CN" altLang="en-US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1050" u="sng" dirty="0"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</a:t>
            </a:r>
            <a:r>
              <a:rPr lang="en-US" sz="1050" dirty="0">
                <a:latin typeface="Segoe UI Light" panose="020B0502040204020203" pitchFamily="34" charset="0"/>
                <a:cs typeface="Segoe UI Light" panose="020B0502040204020203" pitchFamily="34" charset="0"/>
                <a:hlinkClick r:id="rId5"/>
              </a:rPr>
              <a:t>ttps://towardsdatascience.com/chatgpts-electricity-consumption-7873483feac4</a:t>
            </a:r>
            <a:endParaRPr lang="en-US" sz="105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Picture 2" descr="Climate Change Events and Resources | MyLO">
            <a:extLst>
              <a:ext uri="{FF2B5EF4-FFF2-40B4-BE49-F238E27FC236}">
                <a16:creationId xmlns:a16="http://schemas.microsoft.com/office/drawing/2014/main" id="{A9714118-D178-1D47-7431-502DA42B7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4633" y="3968243"/>
            <a:ext cx="1838334" cy="183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907D122-CDA1-4683-5B38-C8441B72D5D7}"/>
              </a:ext>
            </a:extLst>
          </p:cNvPr>
          <p:cNvSpPr/>
          <p:nvPr/>
        </p:nvSpPr>
        <p:spPr>
          <a:xfrm>
            <a:off x="850775" y="2163886"/>
            <a:ext cx="9354261" cy="14664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Latency</a:t>
            </a:r>
            <a:r>
              <a:rPr lang="en-US" sz="3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Live inference query response time should be less than 100 </a:t>
            </a:r>
            <a:r>
              <a:rPr lang="en-US" sz="2000" dirty="0" err="1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ms</a:t>
            </a:r>
            <a:r>
              <a:rPr lang="en-US" altLang="zh-CN" sz="2000" baseline="30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[2]</a:t>
            </a:r>
            <a:r>
              <a:rPr lang="en-US" altLang="zh-CN" sz="2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ED03621-1009-75B0-65DF-456C23D7A5B0}"/>
              </a:ext>
            </a:extLst>
          </p:cNvPr>
          <p:cNvSpPr/>
          <p:nvPr/>
        </p:nvSpPr>
        <p:spPr>
          <a:xfrm>
            <a:off x="850775" y="4250793"/>
            <a:ext cx="9354261" cy="1466426"/>
          </a:xfrm>
          <a:prstGeom prst="roundRect">
            <a:avLst/>
          </a:prstGeom>
          <a:solidFill>
            <a:srgbClr val="FF7E7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0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Energy consumption: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ChatGPT’s</a:t>
            </a:r>
            <a:r>
              <a:rPr lang="en-US" sz="2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monthly electricity consumption is </a:t>
            </a:r>
            <a:r>
              <a:rPr lang="en-US" altLang="zh-CN" sz="2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more</a:t>
            </a:r>
            <a:r>
              <a:rPr lang="zh-CN" altLang="en-US" sz="2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than</a:t>
            </a:r>
            <a:r>
              <a:rPr lang="zh-CN" altLang="en-US" sz="2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</a:t>
            </a:r>
            <a:r>
              <a:rPr lang="zh-CN" altLang="en-US" sz="2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175,000</a:t>
            </a:r>
            <a:r>
              <a:rPr lang="zh-CN" altLang="en-US" sz="2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people</a:t>
            </a:r>
            <a:r>
              <a:rPr lang="en-US" altLang="zh-CN" sz="2000" baseline="30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[3]</a:t>
            </a:r>
            <a:r>
              <a:rPr lang="en-US" altLang="zh-CN" sz="2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1" name="Picture 2" descr="Fast Icons &amp; Symbols">
            <a:extLst>
              <a:ext uri="{FF2B5EF4-FFF2-40B4-BE49-F238E27FC236}">
                <a16:creationId xmlns:a16="http://schemas.microsoft.com/office/drawing/2014/main" id="{0C95B2CF-8E41-76CD-4ABF-B658DB305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9463" y="2009752"/>
            <a:ext cx="1408719" cy="140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8F9EF2-EEC9-1D0B-2F4D-C04C123F3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9455"/>
            <a:ext cx="4114800" cy="365125"/>
          </a:xfrm>
        </p:spPr>
        <p:txBody>
          <a:bodyPr/>
          <a:lstStyle/>
          <a:p>
            <a:r>
              <a:rPr lang="en-US" dirty="0"/>
              <a:t>Zhizhen Zhong @ SIGCOMM 2023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3EE227-322F-3999-1CA5-8F67E443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3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uiExpand="1" build="p" bldLvl="2" animBg="1"/>
      <p:bldP spid="20" grpId="0" uiExpand="1" build="p" bldLvl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0C4B1-552F-192F-A635-2DCA8641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AD407-C928-0741-86A0-7F6710B3AB64}" type="slidenum">
              <a:rPr lang="en-US" smtClean="0"/>
              <a:t>4</a:t>
            </a:fld>
            <a:endParaRPr lang="en-US"/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3D74B0C2-65E7-B5F2-4727-58373876CCB6}"/>
              </a:ext>
            </a:extLst>
          </p:cNvPr>
          <p:cNvSpPr/>
          <p:nvPr/>
        </p:nvSpPr>
        <p:spPr>
          <a:xfrm>
            <a:off x="354484" y="4934139"/>
            <a:ext cx="11483032" cy="1274607"/>
          </a:xfrm>
          <a:prstGeom prst="roundRect">
            <a:avLst/>
          </a:prstGeom>
          <a:solidFill>
            <a:srgbClr val="A5A5A5">
              <a:hueOff val="2710599"/>
              <a:satOff val="100000"/>
              <a:lumOff val="-14706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0480" tIns="15240" rIns="0" bIns="1524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200" b="1" dirty="0">
                <a:solidFill>
                  <a:prstClr val="white"/>
                </a:solidFill>
                <a:latin typeface="Segoe UI Light" panose="020B0502040204020203" pitchFamily="34" charset="0"/>
                <a:ea typeface="等线" panose="02010600030101010101" pitchFamily="2" charset="-122"/>
                <a:cs typeface="Segoe UI Light" panose="020B0502040204020203" pitchFamily="34" charset="0"/>
              </a:rPr>
              <a:t>The</a:t>
            </a:r>
            <a:r>
              <a:rPr lang="zh-CN" altLang="en-US" sz="3200" b="1" dirty="0">
                <a:solidFill>
                  <a:prstClr val="white"/>
                </a:solidFill>
                <a:latin typeface="Segoe UI Light" panose="020B0502040204020203" pitchFamily="34" charset="0"/>
                <a:ea typeface="等线" panose="02010600030101010101" pitchFamily="2" charset="-122"/>
                <a:cs typeface="Segoe UI Light" panose="020B0502040204020203" pitchFamily="34" charset="0"/>
              </a:rPr>
              <a:t> </a:t>
            </a:r>
            <a:r>
              <a:rPr lang="en-US" altLang="zh-CN" sz="3200" b="1" dirty="0">
                <a:solidFill>
                  <a:prstClr val="white"/>
                </a:solidFill>
                <a:latin typeface="Segoe UI Light" panose="020B0502040204020203" pitchFamily="34" charset="0"/>
                <a:ea typeface="等线" panose="02010600030101010101" pitchFamily="2" charset="-122"/>
                <a:cs typeface="Segoe UI Light" panose="020B0502040204020203" pitchFamily="34" charset="0"/>
              </a:rPr>
              <a:t>first</a:t>
            </a:r>
            <a:r>
              <a:rPr lang="zh-CN" altLang="en-US" sz="3200" b="1" dirty="0">
                <a:solidFill>
                  <a:prstClr val="white"/>
                </a:solidFill>
                <a:latin typeface="Segoe UI Light" panose="020B0502040204020203" pitchFamily="34" charset="0"/>
                <a:ea typeface="等线" panose="02010600030101010101" pitchFamily="2" charset="-122"/>
                <a:cs typeface="Segoe UI Light" panose="020B0502040204020203" pitchFamily="34" charset="0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Segoe UI Light" panose="020B0502040204020203" pitchFamily="34" charset="0"/>
                <a:ea typeface="等线" panose="02010600030101010101" pitchFamily="2" charset="-122"/>
                <a:cs typeface="Segoe UI Light" panose="020B0502040204020203" pitchFamily="34" charset="0"/>
              </a:rPr>
              <a:t>smartNIC</a:t>
            </a:r>
            <a:r>
              <a:rPr lang="zh-CN" altLang="en-US" sz="3200" b="1" dirty="0">
                <a:solidFill>
                  <a:prstClr val="white"/>
                </a:solidFill>
                <a:latin typeface="Segoe UI Light" panose="020B0502040204020203" pitchFamily="34" charset="0"/>
                <a:ea typeface="等线" panose="02010600030101010101" pitchFamily="2" charset="-122"/>
                <a:cs typeface="Segoe UI Light" panose="020B0502040204020203" pitchFamily="34" charset="0"/>
              </a:rPr>
              <a:t> </a:t>
            </a:r>
            <a:r>
              <a:rPr lang="en-US" altLang="zh-CN" sz="3200" b="1" dirty="0">
                <a:solidFill>
                  <a:prstClr val="white"/>
                </a:solidFill>
                <a:latin typeface="Segoe UI Light" panose="020B0502040204020203" pitchFamily="34" charset="0"/>
                <a:ea typeface="等线" panose="02010600030101010101" pitchFamily="2" charset="-122"/>
                <a:cs typeface="Segoe UI Light" panose="020B0502040204020203" pitchFamily="34" charset="0"/>
              </a:rPr>
              <a:t>system</a:t>
            </a:r>
            <a:r>
              <a:rPr lang="zh-CN" altLang="en-US" sz="3200" b="1" dirty="0">
                <a:solidFill>
                  <a:prstClr val="white"/>
                </a:solidFill>
                <a:latin typeface="Segoe UI Light" panose="020B0502040204020203" pitchFamily="34" charset="0"/>
                <a:ea typeface="等线" panose="02010600030101010101" pitchFamily="2" charset="-122"/>
                <a:cs typeface="Segoe UI Light" panose="020B0502040204020203" pitchFamily="34" charset="0"/>
              </a:rPr>
              <a:t> </a:t>
            </a:r>
            <a:r>
              <a:rPr lang="en-US" altLang="zh-CN" sz="3200" b="1" dirty="0">
                <a:solidFill>
                  <a:prstClr val="white"/>
                </a:solidFill>
                <a:latin typeface="Segoe UI Light" panose="020B0502040204020203" pitchFamily="34" charset="0"/>
                <a:ea typeface="等线" panose="02010600030101010101" pitchFamily="2" charset="-122"/>
                <a:cs typeface="Segoe UI Light" panose="020B0502040204020203" pitchFamily="34" charset="0"/>
              </a:rPr>
              <a:t>to serve real-time inference packets using</a:t>
            </a:r>
            <a:r>
              <a:rPr lang="zh-CN" altLang="en-US" sz="3200" b="1" dirty="0">
                <a:solidFill>
                  <a:prstClr val="white"/>
                </a:solidFill>
                <a:latin typeface="Segoe UI Light" panose="020B0502040204020203" pitchFamily="34" charset="0"/>
                <a:ea typeface="等线" panose="02010600030101010101" pitchFamily="2" charset="-122"/>
                <a:cs typeface="Segoe UI Light" panose="020B0502040204020203" pitchFamily="34" charset="0"/>
              </a:rPr>
              <a:t> </a:t>
            </a:r>
            <a:r>
              <a:rPr lang="en-US" altLang="zh-CN" sz="3200" b="1" dirty="0">
                <a:solidFill>
                  <a:prstClr val="white"/>
                </a:solidFill>
                <a:latin typeface="Segoe UI Light" panose="020B0502040204020203" pitchFamily="34" charset="0"/>
                <a:ea typeface="等线" panose="02010600030101010101" pitchFamily="2" charset="-122"/>
                <a:cs typeface="Segoe UI Light" panose="020B0502040204020203" pitchFamily="34" charset="0"/>
              </a:rPr>
              <a:t>photonic computing.</a:t>
            </a:r>
            <a:endParaRPr lang="en-US" sz="3200" b="1" dirty="0">
              <a:solidFill>
                <a:prstClr val="white"/>
              </a:solidFill>
              <a:latin typeface="Segoe UI Light" panose="020B0502040204020203" pitchFamily="34" charset="0"/>
              <a:ea typeface="等线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7D033BA-B18B-8A43-9D9B-3CD36AECF37F}"/>
              </a:ext>
            </a:extLst>
          </p:cNvPr>
          <p:cNvSpPr txBox="1">
            <a:spLocks/>
          </p:cNvSpPr>
          <p:nvPr/>
        </p:nvSpPr>
        <p:spPr>
          <a:xfrm>
            <a:off x="1056904" y="2713417"/>
            <a:ext cx="10651759" cy="17910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endParaRPr lang="en-US" altLang="zh-CN" sz="2800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DD6E88E4-95E3-A72B-D255-4F1A659848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425" y="601024"/>
            <a:ext cx="7385575" cy="350501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D0B8922-C349-4EA7-DD45-C32F12AA1E46}"/>
              </a:ext>
            </a:extLst>
          </p:cNvPr>
          <p:cNvSpPr txBox="1">
            <a:spLocks/>
          </p:cNvSpPr>
          <p:nvPr/>
        </p:nvSpPr>
        <p:spPr>
          <a:xfrm>
            <a:off x="97032" y="2029890"/>
            <a:ext cx="5230543" cy="1157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Segoe UI Symbol" panose="020B0502040204020203" pitchFamily="34" charset="0"/>
                <a:ea typeface="Segoe UI Symbol" panose="020B0502040204020203" pitchFamily="34" charset="0"/>
              </a:rPr>
              <a:t>This</a:t>
            </a:r>
            <a:r>
              <a:rPr lang="zh-CN" alt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altLang="zh-CN" dirty="0">
                <a:latin typeface="Segoe UI Symbol" panose="020B0502040204020203" pitchFamily="34" charset="0"/>
                <a:ea typeface="Segoe UI Symbol" panose="020B0502040204020203" pitchFamily="34" charset="0"/>
              </a:rPr>
              <a:t>talk:</a:t>
            </a:r>
            <a:r>
              <a:rPr lang="zh-CN" altLang="en-US" dirty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Lightning</a:t>
            </a:r>
            <a:endParaRPr lang="en-US" b="1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0BC83D-D8EF-253A-EE52-64754626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9A9D5C-DF6E-2552-1EF8-CEB1547E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879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42D5-7C65-A15F-B672-56276F7A7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What is photonic computing?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2428A-4366-AC05-3F7E-3EC9BF586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0403"/>
            <a:ext cx="11034486" cy="996170"/>
          </a:xfrm>
          <a:noFill/>
        </p:spPr>
        <p:txBody>
          <a:bodyPr wrap="square">
            <a:spAutoFit/>
          </a:bodyPr>
          <a:lstStyle/>
          <a:p>
            <a:pPr marL="0"/>
            <a:r>
              <a:rPr lang="en-US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Use light waves to perform computation in the analog domain</a:t>
            </a:r>
            <a:r>
              <a:rPr lang="en-US" altLang="zh-CN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/>
            <a:r>
              <a:rPr lang="en-US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Computers were born analog</a:t>
            </a:r>
            <a:r>
              <a:rPr lang="en-US" altLang="zh-CN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3B9BF-9B32-AAB0-659D-AD6F1DCC3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9253-267D-EA42-A859-8A312FAAFF8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20D13386-371D-64A4-05C5-3A72D7B6C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492" y="2967913"/>
            <a:ext cx="1944915" cy="254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9901F1-E913-1446-179A-1C3F8FDE30CE}"/>
              </a:ext>
            </a:extLst>
          </p:cNvPr>
          <p:cNvSpPr txBox="1"/>
          <p:nvPr/>
        </p:nvSpPr>
        <p:spPr>
          <a:xfrm>
            <a:off x="419100" y="5557072"/>
            <a:ext cx="5936343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Charles Babbage conceptualized computers in 1840s as analog devices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11" name="Picture 10" descr="A picture containing black and white&#10;&#10;Description automatically generated">
            <a:extLst>
              <a:ext uri="{FF2B5EF4-FFF2-40B4-BE49-F238E27FC236}">
                <a16:creationId xmlns:a16="http://schemas.microsoft.com/office/drawing/2014/main" id="{B18EA7FD-CE23-2E09-BE24-DBF4409960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609" y="3003271"/>
            <a:ext cx="3866191" cy="25448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DAE63C-B465-6602-C31F-1282E5B8A688}"/>
              </a:ext>
            </a:extLst>
          </p:cNvPr>
          <p:cNvSpPr txBox="1"/>
          <p:nvPr/>
        </p:nvSpPr>
        <p:spPr>
          <a:xfrm>
            <a:off x="6760521" y="5521326"/>
            <a:ext cx="5320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Optical </a:t>
            </a: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neural</a:t>
            </a:r>
            <a:r>
              <a:rPr lang="zh-CN" alt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network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accelerator</a:t>
            </a:r>
          </a:p>
          <a:p>
            <a:pPr algn="ctr"/>
            <a:r>
              <a:rPr lang="en-US" altLang="zh-CN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Psaltis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et al., Opt. Lett. 1985</a:t>
            </a:r>
            <a:r>
              <a:rPr lang="en-US" altLang="zh-CN" sz="2800" baseline="30000" dirty="0">
                <a:latin typeface="Segoe UI Light" panose="020B0502040204020203" pitchFamily="34" charset="0"/>
                <a:cs typeface="Segoe UI Light" panose="020B0502040204020203" pitchFamily="34" charset="0"/>
              </a:rPr>
              <a:t>[3]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B89877-B4E6-7F6F-41E8-FD83062A49B8}"/>
              </a:ext>
            </a:extLst>
          </p:cNvPr>
          <p:cNvSpPr txBox="1"/>
          <p:nvPr/>
        </p:nvSpPr>
        <p:spPr>
          <a:xfrm>
            <a:off x="138222" y="6594517"/>
            <a:ext cx="1145126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altLang="zh-CN" dirty="0"/>
              <a:t>[3]</a:t>
            </a:r>
            <a:r>
              <a:rPr lang="zh-CN" altLang="en-US" dirty="0"/>
              <a:t> </a:t>
            </a:r>
            <a:r>
              <a:rPr lang="en-US" dirty="0"/>
              <a:t>Demetri Psaltis, and Nabil Farhat. "Optical information processing based on an associative-memory model of neural nets with thresholding and feedback." Optics Letters 10, no. 2 (1985): 98-100.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7100D-7E6D-F4E6-F22D-74AE8841B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D36C3B-6184-CABD-2F15-0898FEF83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26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4D656-DE89-ADCE-E496-8F2C9A928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09" y="236709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Photonics can revolutionize computing</a:t>
            </a:r>
            <a:endParaRPr lang="en-US" sz="3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192B8-6F55-CCE7-26B9-ADFC1F023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10" y="1682168"/>
            <a:ext cx="5719283" cy="3280898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342900" indent="-334963">
              <a:spcBef>
                <a:spcPts val="0"/>
              </a:spcBef>
              <a:spcAft>
                <a:spcPts val="600"/>
              </a:spcAft>
            </a:pPr>
            <a:r>
              <a:rPr lang="en-US" altLang="zh-CN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Computes at 100</a:t>
            </a:r>
            <a:r>
              <a:rPr lang="zh-CN" altLang="en-US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GHz.</a:t>
            </a:r>
            <a:r>
              <a:rPr lang="zh-CN" altLang="en-US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altLang="zh-CN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800100" lvl="1" indent="-334963">
              <a:spcBef>
                <a:spcPts val="0"/>
              </a:spcBef>
              <a:spcAft>
                <a:spcPts val="600"/>
              </a:spcAft>
            </a:pPr>
            <a:r>
              <a:rPr lang="en-US" altLang="zh-CN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Tens</a:t>
            </a:r>
            <a:r>
              <a:rPr lang="zh-CN" altLang="en-US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zh-CN" altLang="en-US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times</a:t>
            </a:r>
            <a:r>
              <a:rPr lang="zh-CN" altLang="en-US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faster</a:t>
            </a:r>
            <a:r>
              <a:rPr lang="zh-CN" altLang="en-US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than</a:t>
            </a:r>
            <a:r>
              <a:rPr lang="zh-CN" altLang="en-US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electronics. </a:t>
            </a:r>
          </a:p>
          <a:p>
            <a:pPr marL="800100" lvl="1" indent="-334963">
              <a:spcBef>
                <a:spcPts val="0"/>
              </a:spcBef>
              <a:spcAft>
                <a:spcPts val="600"/>
              </a:spcAft>
            </a:pPr>
            <a:endParaRPr lang="en-US" altLang="zh-CN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34963">
              <a:spcBef>
                <a:spcPts val="0"/>
              </a:spcBef>
              <a:spcAft>
                <a:spcPts val="600"/>
              </a:spcAft>
            </a:pPr>
            <a:r>
              <a:rPr lang="en-US" altLang="zh-CN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Consumes</a:t>
            </a:r>
            <a:r>
              <a:rPr lang="zh-CN" altLang="en-US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40 </a:t>
            </a:r>
            <a:r>
              <a:rPr lang="en-US" altLang="zh-CN" dirty="0" err="1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atto</a:t>
            </a:r>
            <a:r>
              <a:rPr lang="en-US" altLang="zh-CN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Joules (10</a:t>
            </a:r>
            <a:r>
              <a:rPr lang="en-US" altLang="zh-CN" baseline="30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-18</a:t>
            </a:r>
            <a:r>
              <a:rPr lang="en-US" altLang="zh-CN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 per</a:t>
            </a:r>
            <a:r>
              <a:rPr lang="zh-CN" altLang="en-US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multiply-accumulate</a:t>
            </a:r>
            <a:r>
              <a:rPr lang="zh-CN" altLang="en-US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operation</a:t>
            </a:r>
            <a:r>
              <a:rPr lang="en-US" altLang="zh-CN" baseline="30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[4].</a:t>
            </a:r>
          </a:p>
          <a:p>
            <a:pPr marL="800100" lvl="1" indent="-334963">
              <a:spcBef>
                <a:spcPts val="0"/>
              </a:spcBef>
              <a:spcAft>
                <a:spcPts val="600"/>
              </a:spcAft>
            </a:pPr>
            <a:r>
              <a:rPr lang="en-US" altLang="zh-CN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Hundreds</a:t>
            </a:r>
            <a:r>
              <a:rPr lang="zh-CN" altLang="en-US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zh-CN" altLang="en-US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times</a:t>
            </a:r>
            <a:r>
              <a:rPr lang="zh-CN" altLang="en-US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more</a:t>
            </a:r>
            <a:r>
              <a:rPr lang="zh-CN" altLang="en-US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energy</a:t>
            </a:r>
            <a:r>
              <a:rPr lang="zh-CN" altLang="en-US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b="1" u="sng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efficient</a:t>
            </a:r>
            <a:r>
              <a:rPr lang="zh-CN" altLang="en-US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than</a:t>
            </a:r>
            <a:r>
              <a:rPr lang="zh-CN" altLang="en-US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electronics.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AC185-84A1-4242-E53D-04290ADEA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9253-267D-EA42-A859-8A312FAAFF82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621FA-0163-10E4-3762-BBC0EB5666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59199" y="1045543"/>
            <a:ext cx="3302801" cy="4281413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0D6766C-7C9C-25D5-05E0-CAFEB0A47267}"/>
              </a:ext>
            </a:extLst>
          </p:cNvPr>
          <p:cNvSpPr/>
          <p:nvPr/>
        </p:nvSpPr>
        <p:spPr>
          <a:xfrm>
            <a:off x="686441" y="5567271"/>
            <a:ext cx="10515600" cy="797015"/>
          </a:xfrm>
          <a:prstGeom prst="roundRect">
            <a:avLst/>
          </a:prstGeom>
          <a:solidFill>
            <a:srgbClr val="FF7E7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sz="30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But photonic computing has never gained practical traction!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0BB5FE-1AF2-001E-F476-65A03EA93A98}"/>
              </a:ext>
            </a:extLst>
          </p:cNvPr>
          <p:cNvSpPr txBox="1"/>
          <p:nvPr/>
        </p:nvSpPr>
        <p:spPr>
          <a:xfrm>
            <a:off x="9068586" y="41006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1F4EEA-3866-2184-581C-FDF4E8A147C3}"/>
              </a:ext>
            </a:extLst>
          </p:cNvPr>
          <p:cNvSpPr txBox="1"/>
          <p:nvPr/>
        </p:nvSpPr>
        <p:spPr>
          <a:xfrm>
            <a:off x="686441" y="5040829"/>
            <a:ext cx="603857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[4]</a:t>
            </a:r>
            <a:r>
              <a:rPr lang="zh-CN" altLang="en-US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Alexander </a:t>
            </a:r>
            <a:r>
              <a:rPr lang="en-US" sz="105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Sludds</a:t>
            </a:r>
            <a:r>
              <a:rPr lang="en-US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Saumil</a:t>
            </a:r>
            <a:r>
              <a:rPr lang="en-US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 Bandyopadhyay, </a:t>
            </a:r>
            <a:r>
              <a:rPr lang="en-US" sz="105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Zaijun</a:t>
            </a:r>
            <a:r>
              <a:rPr lang="en-US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 Chen, Zhizhen Zhong, et al.</a:t>
            </a:r>
          </a:p>
          <a:p>
            <a:r>
              <a:rPr lang="en-US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 "Delocalized photonic deep learning on the internet’s edge." Science 378, no. 6617 (2022): 270-276.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907DC0D-CFE7-2958-5C1E-3ACDA592B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6448" y="3462376"/>
            <a:ext cx="4270997" cy="1860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6B07C3-CB72-64D0-5937-814218434462}"/>
              </a:ext>
            </a:extLst>
          </p:cNvPr>
          <p:cNvCxnSpPr/>
          <p:nvPr/>
        </p:nvCxnSpPr>
        <p:spPr>
          <a:xfrm flipH="1">
            <a:off x="7685590" y="2972651"/>
            <a:ext cx="706056" cy="456349"/>
          </a:xfrm>
          <a:prstGeom prst="straightConnector1">
            <a:avLst/>
          </a:prstGeom>
          <a:ln w="31750">
            <a:solidFill>
              <a:srgbClr val="C00000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8492EA9-E5CF-9B52-0994-A673258E7027}"/>
              </a:ext>
            </a:extLst>
          </p:cNvPr>
          <p:cNvSpPr txBox="1"/>
          <p:nvPr/>
        </p:nvSpPr>
        <p:spPr>
          <a:xfrm>
            <a:off x="7854938" y="4906073"/>
            <a:ext cx="3894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Silicon</a:t>
            </a:r>
            <a:r>
              <a:rPr lang="zh-CN" altLang="en-US" sz="1600" dirty="0">
                <a:solidFill>
                  <a:srgbClr val="FFFF00"/>
                </a:solidFill>
                <a:latin typeface="Segoe UI Symbol" panose="020B0502040204020203" pitchFamily="34" charset="0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photonic</a:t>
            </a:r>
            <a:r>
              <a:rPr lang="zh-CN" altLang="en-US" sz="1600" dirty="0">
                <a:solidFill>
                  <a:srgbClr val="FFFF00"/>
                </a:solidFill>
                <a:latin typeface="Segoe UI Symbol" panose="020B0502040204020203" pitchFamily="34" charset="0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computing</a:t>
            </a:r>
            <a:r>
              <a:rPr lang="zh-CN" altLang="en-US" sz="1600" dirty="0">
                <a:solidFill>
                  <a:srgbClr val="FFFF00"/>
                </a:solidFill>
                <a:latin typeface="Segoe UI Symbol" panose="020B0502040204020203" pitchFamily="34" charset="0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chip</a:t>
            </a:r>
            <a:r>
              <a:rPr lang="zh-CN" altLang="en-US" sz="1600" dirty="0">
                <a:solidFill>
                  <a:srgbClr val="FFFF00"/>
                </a:solidFill>
                <a:latin typeface="Segoe UI Symbol" panose="020B0502040204020203" pitchFamily="34" charset="0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at</a:t>
            </a:r>
            <a:r>
              <a:rPr lang="zh-CN" altLang="en-US" sz="1600" dirty="0">
                <a:solidFill>
                  <a:srgbClr val="FFFF00"/>
                </a:solidFill>
                <a:latin typeface="Segoe UI Symbol" panose="020B0502040204020203" pitchFamily="34" charset="0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MIT</a:t>
            </a:r>
            <a:r>
              <a:rPr lang="en-US" altLang="zh-CN" sz="1600" baseline="30000" dirty="0">
                <a:solidFill>
                  <a:srgbClr val="FFFF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[4]</a:t>
            </a:r>
            <a:endParaRPr lang="en-US" sz="1600" dirty="0">
              <a:solidFill>
                <a:srgbClr val="FFFF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B28D37-0582-7B8E-6976-B6BBF8FEE27F}"/>
              </a:ext>
            </a:extLst>
          </p:cNvPr>
          <p:cNvCxnSpPr>
            <a:cxnSpLocks/>
          </p:cNvCxnSpPr>
          <p:nvPr/>
        </p:nvCxnSpPr>
        <p:spPr>
          <a:xfrm>
            <a:off x="8924081" y="2995631"/>
            <a:ext cx="3023780" cy="395392"/>
          </a:xfrm>
          <a:prstGeom prst="straightConnector1">
            <a:avLst/>
          </a:prstGeom>
          <a:ln w="31750">
            <a:solidFill>
              <a:srgbClr val="C00000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C5AC0E7-FC87-E611-AD2B-B9DA8D8ED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76FB379-B9FC-33BC-ABB1-EE83A1CB5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820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43069B77-A043-F2ED-91CA-AB30F784A174}"/>
              </a:ext>
            </a:extLst>
          </p:cNvPr>
          <p:cNvSpPr/>
          <p:nvPr/>
        </p:nvSpPr>
        <p:spPr>
          <a:xfrm>
            <a:off x="568412" y="1771213"/>
            <a:ext cx="5996006" cy="3519787"/>
          </a:xfrm>
          <a:prstGeom prst="roundRect">
            <a:avLst>
              <a:gd name="adj" fmla="val 6685"/>
            </a:avLst>
          </a:prstGeom>
          <a:solidFill>
            <a:srgbClr val="FFF2CC">
              <a:alpha val="85098"/>
            </a:srgbClr>
          </a:solidFill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B2C37-37A9-88B4-2E10-9D4336881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57" y="237733"/>
            <a:ext cx="10550845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Photonic computing: modulating light intensities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as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it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propagates </a:t>
            </a:r>
            <a:endParaRPr lang="en-US" sz="38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833B3-B2A0-A79B-45B6-AD96A81EF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9253-267D-EA42-A859-8A312FAAFF82}" type="slidenum">
              <a:rPr lang="en-US" smtClean="0"/>
              <a:t>7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D0B0D65-43A4-F94A-860D-CA125C9E5CB4}"/>
              </a:ext>
            </a:extLst>
          </p:cNvPr>
          <p:cNvSpPr/>
          <p:nvPr/>
        </p:nvSpPr>
        <p:spPr>
          <a:xfrm>
            <a:off x="5049362" y="2207528"/>
            <a:ext cx="1545236" cy="10144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1600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EEA6B9-2454-9209-BBA3-09295B6E7C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5" b="92154" l="9877" r="89815">
                        <a14:foregroundMark x1="53395" y1="33538" x2="70988" y2="34154"/>
                        <a14:foregroundMark x1="74074" y1="36000" x2="75000" y2="18154"/>
                        <a14:foregroundMark x1="75000" y1="18154" x2="74074" y2="11692"/>
                        <a14:foregroundMark x1="76235" y1="10462" x2="41049" y2="10923"/>
                        <a14:foregroundMark x1="41049" y1="10923" x2="46914" y2="10308"/>
                        <a14:foregroundMark x1="26235" y1="9077" x2="25926" y2="17231"/>
                        <a14:foregroundMark x1="27778" y1="9385" x2="75617" y2="8769"/>
                        <a14:foregroundMark x1="26235" y1="18154" x2="27160" y2="44462"/>
                        <a14:foregroundMark x1="25617" y1="92154" x2="74383" y2="90462"/>
                        <a14:foregroundMark x1="72840" y1="79846" x2="73765" y2="67538"/>
                        <a14:foregroundMark x1="73457" y1="62462" x2="73457" y2="53077"/>
                        <a14:foregroundMark x1="27469" y1="47692" x2="40741" y2="37538"/>
                        <a14:foregroundMark x1="26235" y1="23231" x2="26852" y2="40462"/>
                        <a14:foregroundMark x1="26852" y1="40462" x2="26852" y2="40462"/>
                        <a14:foregroundMark x1="27778" y1="53077" x2="28086" y2="35538"/>
                        <a14:foregroundMark x1="28086" y1="35538" x2="26852" y2="18000"/>
                        <a14:foregroundMark x1="26852" y1="18000" x2="26852" y2="15538"/>
                        <a14:foregroundMark x1="78086" y1="15077" x2="71296" y2="27846"/>
                        <a14:foregroundMark x1="76852" y1="85231" x2="73457" y2="68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997992" y="1865917"/>
            <a:ext cx="1602470" cy="321483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902B312-9066-B6B9-0DB6-2982721F28B8}"/>
              </a:ext>
            </a:extLst>
          </p:cNvPr>
          <p:cNvSpPr/>
          <p:nvPr/>
        </p:nvSpPr>
        <p:spPr>
          <a:xfrm>
            <a:off x="2917527" y="4019225"/>
            <a:ext cx="193693" cy="1952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lighter, case&#10;&#10;Description automatically generated">
            <a:extLst>
              <a:ext uri="{FF2B5EF4-FFF2-40B4-BE49-F238E27FC236}">
                <a16:creationId xmlns:a16="http://schemas.microsoft.com/office/drawing/2014/main" id="{55E85E42-E6E7-0DFF-D2A2-9A0638371C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6219" y1="21637" x2="16219" y2="34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81311">
            <a:off x="-301102" y="1315165"/>
            <a:ext cx="2860765" cy="4198459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918A44B3-E33C-C919-7282-B41B2A469CF4}"/>
              </a:ext>
            </a:extLst>
          </p:cNvPr>
          <p:cNvSpPr/>
          <p:nvPr/>
        </p:nvSpPr>
        <p:spPr>
          <a:xfrm>
            <a:off x="1809192" y="3151060"/>
            <a:ext cx="543698" cy="421531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76A6F-5AA0-10BC-2064-5160E4985082}"/>
              </a:ext>
            </a:extLst>
          </p:cNvPr>
          <p:cNvSpPr/>
          <p:nvPr/>
        </p:nvSpPr>
        <p:spPr>
          <a:xfrm>
            <a:off x="5245233" y="4139450"/>
            <a:ext cx="1158161" cy="493370"/>
          </a:xfrm>
          <a:prstGeom prst="round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600" dirty="0"/>
              <a:t>Optical </a:t>
            </a:r>
          </a:p>
          <a:p>
            <a:pPr algn="ctr"/>
            <a:r>
              <a:rPr lang="en-US" sz="1600" dirty="0"/>
              <a:t>Modulator</a:t>
            </a:r>
            <a:endParaRPr lang="en-US" sz="1600" baseline="-25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E50076-4DD3-2089-A0F4-FE1C6096EAC8}"/>
              </a:ext>
            </a:extLst>
          </p:cNvPr>
          <p:cNvCxnSpPr>
            <a:cxnSpLocks/>
            <a:stCxn id="56" idx="3"/>
            <a:endCxn id="10" idx="1"/>
          </p:cNvCxnSpPr>
          <p:nvPr/>
        </p:nvCxnSpPr>
        <p:spPr>
          <a:xfrm>
            <a:off x="4134237" y="4385158"/>
            <a:ext cx="1110996" cy="977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E8232C-D3E4-5EBF-D221-0E1066A1698A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5821980" y="3222008"/>
            <a:ext cx="2334" cy="917442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tailEnd type="arrow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1FC3E76-878D-6406-2EEC-39266979875C}"/>
              </a:ext>
            </a:extLst>
          </p:cNvPr>
          <p:cNvSpPr txBox="1"/>
          <p:nvPr/>
        </p:nvSpPr>
        <p:spPr>
          <a:xfrm>
            <a:off x="4089991" y="4503891"/>
            <a:ext cx="1166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Carrier light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142D6FB-D50D-A4C4-325D-FC0B98DBFB98}"/>
              </a:ext>
            </a:extLst>
          </p:cNvPr>
          <p:cNvCxnSpPr>
            <a:cxnSpLocks/>
          </p:cNvCxnSpPr>
          <p:nvPr/>
        </p:nvCxnSpPr>
        <p:spPr>
          <a:xfrm>
            <a:off x="6413449" y="4414543"/>
            <a:ext cx="1215805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tailEnd type="arrow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F643BA6-5824-11A2-E9DC-3119E2AD0708}"/>
              </a:ext>
            </a:extLst>
          </p:cNvPr>
          <p:cNvSpPr txBox="1"/>
          <p:nvPr/>
        </p:nvSpPr>
        <p:spPr>
          <a:xfrm>
            <a:off x="6285984" y="4548753"/>
            <a:ext cx="1512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Modulated light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B27CD-28FA-33FA-CBEF-EE02E1E6F4E0}"/>
              </a:ext>
            </a:extLst>
          </p:cNvPr>
          <p:cNvGrpSpPr>
            <a:grpSpLocks noChangeAspect="1"/>
          </p:cNvGrpSpPr>
          <p:nvPr/>
        </p:nvGrpSpPr>
        <p:grpSpPr>
          <a:xfrm>
            <a:off x="4978673" y="1885237"/>
            <a:ext cx="1747659" cy="1128176"/>
            <a:chOff x="5191255" y="3668131"/>
            <a:chExt cx="1969238" cy="12712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9254D55-7FBF-0706-147D-6057C3ABD076}"/>
                    </a:ext>
                  </a:extLst>
                </p:cNvPr>
                <p:cNvSpPr txBox="1"/>
                <p:nvPr/>
              </p:nvSpPr>
              <p:spPr>
                <a:xfrm>
                  <a:off x="5191255" y="3668131"/>
                  <a:ext cx="1969238" cy="42771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algn="ctr" defTabSz="584200" hangingPunct="0"/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zh-CN" dirty="0"/>
                    <a:t>(electrical data)</a:t>
                  </a:r>
                  <a:endParaRPr lang="en-US" sz="2400" dirty="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9254D55-7FBF-0706-147D-6057C3ABD0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255" y="3668131"/>
                  <a:ext cx="1969238" cy="427718"/>
                </a:xfrm>
                <a:prstGeom prst="rect">
                  <a:avLst/>
                </a:prstGeom>
                <a:blipFill>
                  <a:blip r:embed="rId8"/>
                  <a:stretch>
                    <a:fillRect t="-9677" r="-4317" b="-2580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F9D5C4F-00FD-9281-A733-5686AE7700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66570" y="4273733"/>
              <a:ext cx="1371600" cy="665612"/>
              <a:chOff x="1524962" y="786198"/>
              <a:chExt cx="2071687" cy="100535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5E2DE48-29EA-C15E-2150-BD60EF1850AF}"/>
                  </a:ext>
                </a:extLst>
              </p:cNvPr>
              <p:cNvSpPr/>
              <p:nvPr/>
            </p:nvSpPr>
            <p:spPr>
              <a:xfrm>
                <a:off x="1644194" y="786198"/>
                <a:ext cx="312128" cy="1002381"/>
              </a:xfrm>
              <a:prstGeom prst="rect">
                <a:avLst/>
              </a:prstGeom>
              <a:noFill/>
              <a:ln w="254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AA6092B-3814-66D5-2758-2DF1CA1B1F59}"/>
                  </a:ext>
                </a:extLst>
              </p:cNvPr>
              <p:cNvSpPr/>
              <p:nvPr/>
            </p:nvSpPr>
            <p:spPr>
              <a:xfrm>
                <a:off x="2203743" y="1144018"/>
                <a:ext cx="310896" cy="640080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93DE936-DA46-EB3F-8440-F67EDDB993F3}"/>
                  </a:ext>
                </a:extLst>
              </p:cNvPr>
              <p:cNvSpPr/>
              <p:nvPr/>
            </p:nvSpPr>
            <p:spPr>
              <a:xfrm>
                <a:off x="2759009" y="895633"/>
                <a:ext cx="310896" cy="892946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38C0290-C9F2-CEF3-F36A-BF6EC803EC93}"/>
                  </a:ext>
                </a:extLst>
              </p:cNvPr>
              <p:cNvSpPr/>
              <p:nvPr/>
            </p:nvSpPr>
            <p:spPr>
              <a:xfrm>
                <a:off x="3285753" y="1632321"/>
                <a:ext cx="310896" cy="156257"/>
              </a:xfrm>
              <a:prstGeom prst="rect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E6BDBC0-B700-2FF6-34B4-B39909FB9B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24962" y="1788579"/>
                <a:ext cx="119232" cy="0"/>
              </a:xfrm>
              <a:prstGeom prst="line">
                <a:avLst/>
              </a:prstGeom>
              <a:ln w="254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00B0611-0A9C-DD0F-7322-BBD1D9AFAD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64071" y="1788579"/>
                <a:ext cx="230578" cy="0"/>
              </a:xfrm>
              <a:prstGeom prst="line">
                <a:avLst/>
              </a:prstGeom>
              <a:ln w="254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9A5AAA8-987E-70AF-9EAA-270DDE9A00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14639" y="1788579"/>
                <a:ext cx="230578" cy="0"/>
              </a:xfrm>
              <a:prstGeom prst="line">
                <a:avLst/>
              </a:prstGeom>
              <a:ln w="254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8513FA1-5A5E-2AC4-F517-33047BBC2A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2156" y="1788579"/>
                <a:ext cx="230578" cy="0"/>
              </a:xfrm>
              <a:prstGeom prst="line">
                <a:avLst/>
              </a:prstGeom>
              <a:ln w="254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3BA8C70-9CED-B5A2-3EC3-DBC872D901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51890" y="1788579"/>
                <a:ext cx="293931" cy="0"/>
              </a:xfrm>
              <a:prstGeom prst="line">
                <a:avLst/>
              </a:prstGeom>
              <a:ln w="50800"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EDB8857-784D-689E-0D0F-214CA76908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0352" y="1785833"/>
                <a:ext cx="283464" cy="0"/>
              </a:xfrm>
              <a:prstGeom prst="line">
                <a:avLst/>
              </a:prstGeom>
              <a:ln w="50800"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E9FEAF8-5B89-91DA-D0D0-897357005C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71695" y="1791548"/>
                <a:ext cx="283464" cy="0"/>
              </a:xfrm>
              <a:prstGeom prst="line">
                <a:avLst/>
              </a:prstGeom>
              <a:ln w="50800"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964C365-E0F3-60DD-991F-0F2B291E3C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4154" y="1791548"/>
                <a:ext cx="283464" cy="0"/>
              </a:xfrm>
              <a:prstGeom prst="line">
                <a:avLst/>
              </a:prstGeom>
              <a:ln w="50800"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3DEDCA-47A7-428F-A2BF-B841D137A105}"/>
                </a:ext>
              </a:extLst>
            </p:cNvPr>
            <p:cNvSpPr txBox="1"/>
            <p:nvPr/>
          </p:nvSpPr>
          <p:spPr>
            <a:xfrm>
              <a:off x="5421328" y="3969242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0.8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F1B0FF-3DB1-6189-FE02-ED342D781A67}"/>
                </a:ext>
              </a:extLst>
            </p:cNvPr>
            <p:cNvSpPr txBox="1"/>
            <p:nvPr/>
          </p:nvSpPr>
          <p:spPr>
            <a:xfrm>
              <a:off x="5794972" y="4223286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0.6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5083479-1E1A-F15F-AC78-77FA8D6F9D43}"/>
                </a:ext>
              </a:extLst>
            </p:cNvPr>
            <p:cNvSpPr txBox="1"/>
            <p:nvPr/>
          </p:nvSpPr>
          <p:spPr>
            <a:xfrm>
              <a:off x="6175871" y="4054009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0.7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AD370F-3F3F-41BD-3FD3-76BD9A4BD0D6}"/>
                </a:ext>
              </a:extLst>
            </p:cNvPr>
            <p:cNvSpPr txBox="1"/>
            <p:nvPr/>
          </p:nvSpPr>
          <p:spPr>
            <a:xfrm>
              <a:off x="6533699" y="4540784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0.1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6B2FE-36FA-6EA2-F10B-CE1318AE59C3}"/>
              </a:ext>
            </a:extLst>
          </p:cNvPr>
          <p:cNvGrpSpPr/>
          <p:nvPr/>
        </p:nvGrpSpPr>
        <p:grpSpPr>
          <a:xfrm>
            <a:off x="6478930" y="3360726"/>
            <a:ext cx="1135885" cy="980634"/>
            <a:chOff x="6910379" y="5085713"/>
            <a:chExt cx="1135885" cy="980634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BD297D5-9DFE-E494-2CC3-4B2AC67834DD}"/>
                </a:ext>
              </a:extLst>
            </p:cNvPr>
            <p:cNvSpPr/>
            <p:nvPr/>
          </p:nvSpPr>
          <p:spPr>
            <a:xfrm>
              <a:off x="7112454" y="5390563"/>
              <a:ext cx="207352" cy="675784"/>
            </a:xfrm>
            <a:custGeom>
              <a:avLst/>
              <a:gdLst>
                <a:gd name="connsiteX0" fmla="*/ 0 w 1809616"/>
                <a:gd name="connsiteY0" fmla="*/ 741751 h 1483502"/>
                <a:gd name="connsiteX1" fmla="*/ 454002 w 1809616"/>
                <a:gd name="connsiteY1" fmla="*/ 0 h 1483502"/>
                <a:gd name="connsiteX2" fmla="*/ 901611 w 1809616"/>
                <a:gd name="connsiteY2" fmla="*/ 741751 h 1483502"/>
                <a:gd name="connsiteX3" fmla="*/ 1355614 w 1809616"/>
                <a:gd name="connsiteY3" fmla="*/ 1483502 h 1483502"/>
                <a:gd name="connsiteX4" fmla="*/ 1809616 w 1809616"/>
                <a:gd name="connsiteY4" fmla="*/ 741751 h 148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616" h="1483502">
                  <a:moveTo>
                    <a:pt x="0" y="741751"/>
                  </a:moveTo>
                  <a:cubicBezTo>
                    <a:pt x="151867" y="370875"/>
                    <a:pt x="303734" y="0"/>
                    <a:pt x="454002" y="0"/>
                  </a:cubicBezTo>
                  <a:cubicBezTo>
                    <a:pt x="604270" y="0"/>
                    <a:pt x="751342" y="494501"/>
                    <a:pt x="901611" y="741751"/>
                  </a:cubicBezTo>
                  <a:cubicBezTo>
                    <a:pt x="1051880" y="989001"/>
                    <a:pt x="1204280" y="1483502"/>
                    <a:pt x="1355614" y="1483502"/>
                  </a:cubicBezTo>
                  <a:cubicBezTo>
                    <a:pt x="1506948" y="1483502"/>
                    <a:pt x="1658282" y="1112626"/>
                    <a:pt x="1809616" y="741751"/>
                  </a:cubicBezTo>
                </a:path>
              </a:pathLst>
            </a:custGeom>
            <a:noFill/>
            <a:ln w="222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D40B02B-A46C-11FA-3BD8-82C01EF4F2EB}"/>
                </a:ext>
              </a:extLst>
            </p:cNvPr>
            <p:cNvSpPr/>
            <p:nvPr/>
          </p:nvSpPr>
          <p:spPr>
            <a:xfrm>
              <a:off x="7314091" y="5550855"/>
              <a:ext cx="207352" cy="411480"/>
            </a:xfrm>
            <a:custGeom>
              <a:avLst/>
              <a:gdLst>
                <a:gd name="connsiteX0" fmla="*/ 0 w 1809616"/>
                <a:gd name="connsiteY0" fmla="*/ 741751 h 1483502"/>
                <a:gd name="connsiteX1" fmla="*/ 454002 w 1809616"/>
                <a:gd name="connsiteY1" fmla="*/ 0 h 1483502"/>
                <a:gd name="connsiteX2" fmla="*/ 901611 w 1809616"/>
                <a:gd name="connsiteY2" fmla="*/ 741751 h 1483502"/>
                <a:gd name="connsiteX3" fmla="*/ 1355614 w 1809616"/>
                <a:gd name="connsiteY3" fmla="*/ 1483502 h 1483502"/>
                <a:gd name="connsiteX4" fmla="*/ 1809616 w 1809616"/>
                <a:gd name="connsiteY4" fmla="*/ 741751 h 148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616" h="1483502">
                  <a:moveTo>
                    <a:pt x="0" y="741751"/>
                  </a:moveTo>
                  <a:cubicBezTo>
                    <a:pt x="151867" y="370875"/>
                    <a:pt x="303734" y="0"/>
                    <a:pt x="454002" y="0"/>
                  </a:cubicBezTo>
                  <a:cubicBezTo>
                    <a:pt x="604270" y="0"/>
                    <a:pt x="751342" y="494501"/>
                    <a:pt x="901611" y="741751"/>
                  </a:cubicBezTo>
                  <a:cubicBezTo>
                    <a:pt x="1051880" y="989001"/>
                    <a:pt x="1204280" y="1483502"/>
                    <a:pt x="1355614" y="1483502"/>
                  </a:cubicBezTo>
                  <a:cubicBezTo>
                    <a:pt x="1506948" y="1483502"/>
                    <a:pt x="1658282" y="1112626"/>
                    <a:pt x="1809616" y="741751"/>
                  </a:cubicBezTo>
                </a:path>
              </a:pathLst>
            </a:custGeom>
            <a:noFill/>
            <a:ln w="222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EBDE30B6-E1E8-232C-7404-918A40CC1303}"/>
                </a:ext>
              </a:extLst>
            </p:cNvPr>
            <p:cNvSpPr/>
            <p:nvPr/>
          </p:nvSpPr>
          <p:spPr>
            <a:xfrm>
              <a:off x="7521073" y="5509120"/>
              <a:ext cx="207352" cy="502920"/>
            </a:xfrm>
            <a:custGeom>
              <a:avLst/>
              <a:gdLst>
                <a:gd name="connsiteX0" fmla="*/ 0 w 1809616"/>
                <a:gd name="connsiteY0" fmla="*/ 741751 h 1483502"/>
                <a:gd name="connsiteX1" fmla="*/ 454002 w 1809616"/>
                <a:gd name="connsiteY1" fmla="*/ 0 h 1483502"/>
                <a:gd name="connsiteX2" fmla="*/ 901611 w 1809616"/>
                <a:gd name="connsiteY2" fmla="*/ 741751 h 1483502"/>
                <a:gd name="connsiteX3" fmla="*/ 1355614 w 1809616"/>
                <a:gd name="connsiteY3" fmla="*/ 1483502 h 1483502"/>
                <a:gd name="connsiteX4" fmla="*/ 1809616 w 1809616"/>
                <a:gd name="connsiteY4" fmla="*/ 741751 h 148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616" h="1483502">
                  <a:moveTo>
                    <a:pt x="0" y="741751"/>
                  </a:moveTo>
                  <a:cubicBezTo>
                    <a:pt x="151867" y="370875"/>
                    <a:pt x="303734" y="0"/>
                    <a:pt x="454002" y="0"/>
                  </a:cubicBezTo>
                  <a:cubicBezTo>
                    <a:pt x="604270" y="0"/>
                    <a:pt x="751342" y="494501"/>
                    <a:pt x="901611" y="741751"/>
                  </a:cubicBezTo>
                  <a:cubicBezTo>
                    <a:pt x="1051880" y="989001"/>
                    <a:pt x="1204280" y="1483502"/>
                    <a:pt x="1355614" y="1483502"/>
                  </a:cubicBezTo>
                  <a:cubicBezTo>
                    <a:pt x="1506948" y="1483502"/>
                    <a:pt x="1658282" y="1112626"/>
                    <a:pt x="1809616" y="741751"/>
                  </a:cubicBezTo>
                </a:path>
              </a:pathLst>
            </a:custGeom>
            <a:noFill/>
            <a:ln w="222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33CA394-45DF-302A-8E83-244EC84022AF}"/>
                </a:ext>
              </a:extLst>
            </p:cNvPr>
            <p:cNvSpPr/>
            <p:nvPr/>
          </p:nvSpPr>
          <p:spPr>
            <a:xfrm>
              <a:off x="7724855" y="5659168"/>
              <a:ext cx="207352" cy="274320"/>
            </a:xfrm>
            <a:custGeom>
              <a:avLst/>
              <a:gdLst>
                <a:gd name="connsiteX0" fmla="*/ 0 w 1809616"/>
                <a:gd name="connsiteY0" fmla="*/ 741751 h 1483502"/>
                <a:gd name="connsiteX1" fmla="*/ 454002 w 1809616"/>
                <a:gd name="connsiteY1" fmla="*/ 0 h 1483502"/>
                <a:gd name="connsiteX2" fmla="*/ 901611 w 1809616"/>
                <a:gd name="connsiteY2" fmla="*/ 741751 h 1483502"/>
                <a:gd name="connsiteX3" fmla="*/ 1355614 w 1809616"/>
                <a:gd name="connsiteY3" fmla="*/ 1483502 h 1483502"/>
                <a:gd name="connsiteX4" fmla="*/ 1809616 w 1809616"/>
                <a:gd name="connsiteY4" fmla="*/ 741751 h 148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616" h="1483502">
                  <a:moveTo>
                    <a:pt x="0" y="741751"/>
                  </a:moveTo>
                  <a:cubicBezTo>
                    <a:pt x="151867" y="370875"/>
                    <a:pt x="303734" y="0"/>
                    <a:pt x="454002" y="0"/>
                  </a:cubicBezTo>
                  <a:cubicBezTo>
                    <a:pt x="604270" y="0"/>
                    <a:pt x="751342" y="494501"/>
                    <a:pt x="901611" y="741751"/>
                  </a:cubicBezTo>
                  <a:cubicBezTo>
                    <a:pt x="1051880" y="989001"/>
                    <a:pt x="1204280" y="1483502"/>
                    <a:pt x="1355614" y="1483502"/>
                  </a:cubicBezTo>
                  <a:cubicBezTo>
                    <a:pt x="1506948" y="1483502"/>
                    <a:pt x="1658282" y="1112626"/>
                    <a:pt x="1809616" y="741751"/>
                  </a:cubicBezTo>
                </a:path>
              </a:pathLst>
            </a:custGeom>
            <a:noFill/>
            <a:ln w="222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131D621-08EF-D216-7ADA-D2C81C5C820D}"/>
                </a:ext>
              </a:extLst>
            </p:cNvPr>
            <p:cNvSpPr txBox="1"/>
            <p:nvPr/>
          </p:nvSpPr>
          <p:spPr>
            <a:xfrm>
              <a:off x="6910379" y="5085713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0.8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21C08D8-E588-786B-8902-C9CDF8B1511C}"/>
                </a:ext>
              </a:extLst>
            </p:cNvPr>
            <p:cNvSpPr txBox="1"/>
            <p:nvPr/>
          </p:nvSpPr>
          <p:spPr>
            <a:xfrm>
              <a:off x="7137136" y="5288551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0.6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38CA743-C2C2-386E-2389-C7ECD8070381}"/>
                </a:ext>
              </a:extLst>
            </p:cNvPr>
            <p:cNvSpPr txBox="1"/>
            <p:nvPr/>
          </p:nvSpPr>
          <p:spPr>
            <a:xfrm>
              <a:off x="7402573" y="5209247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0.7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E077BE1-3070-3E61-C4CD-F2739E89165B}"/>
                </a:ext>
              </a:extLst>
            </p:cNvPr>
            <p:cNvSpPr txBox="1"/>
            <p:nvPr/>
          </p:nvSpPr>
          <p:spPr>
            <a:xfrm>
              <a:off x="7601912" y="5396815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0.1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A34DA7-E701-90CF-5C48-BC6CE6A5CF20}"/>
              </a:ext>
            </a:extLst>
          </p:cNvPr>
          <p:cNvGrpSpPr/>
          <p:nvPr/>
        </p:nvGrpSpPr>
        <p:grpSpPr>
          <a:xfrm>
            <a:off x="4186217" y="3284322"/>
            <a:ext cx="927208" cy="1002731"/>
            <a:chOff x="5616344" y="3478813"/>
            <a:chExt cx="927208" cy="1002731"/>
          </a:xfrm>
          <a:noFill/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F9221BB-711C-586F-7C85-B87C0A6EF332}"/>
                </a:ext>
              </a:extLst>
            </p:cNvPr>
            <p:cNvGrpSpPr/>
            <p:nvPr/>
          </p:nvGrpSpPr>
          <p:grpSpPr>
            <a:xfrm>
              <a:off x="5716858" y="3793780"/>
              <a:ext cx="621686" cy="675784"/>
              <a:chOff x="10112985" y="6333178"/>
              <a:chExt cx="2181405" cy="1483502"/>
            </a:xfrm>
            <a:grpFill/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355B95CF-CA81-63C4-C602-18A052EC8693}"/>
                  </a:ext>
                </a:extLst>
              </p:cNvPr>
              <p:cNvSpPr/>
              <p:nvPr/>
            </p:nvSpPr>
            <p:spPr>
              <a:xfrm>
                <a:off x="10112985" y="6333178"/>
                <a:ext cx="727568" cy="1483502"/>
              </a:xfrm>
              <a:custGeom>
                <a:avLst/>
                <a:gdLst>
                  <a:gd name="connsiteX0" fmla="*/ 0 w 1809616"/>
                  <a:gd name="connsiteY0" fmla="*/ 741751 h 1483502"/>
                  <a:gd name="connsiteX1" fmla="*/ 454002 w 1809616"/>
                  <a:gd name="connsiteY1" fmla="*/ 0 h 1483502"/>
                  <a:gd name="connsiteX2" fmla="*/ 901611 w 1809616"/>
                  <a:gd name="connsiteY2" fmla="*/ 741751 h 1483502"/>
                  <a:gd name="connsiteX3" fmla="*/ 1355614 w 1809616"/>
                  <a:gd name="connsiteY3" fmla="*/ 1483502 h 1483502"/>
                  <a:gd name="connsiteX4" fmla="*/ 1809616 w 1809616"/>
                  <a:gd name="connsiteY4" fmla="*/ 741751 h 1483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616" h="1483502">
                    <a:moveTo>
                      <a:pt x="0" y="741751"/>
                    </a:moveTo>
                    <a:cubicBezTo>
                      <a:pt x="151867" y="370875"/>
                      <a:pt x="303734" y="0"/>
                      <a:pt x="454002" y="0"/>
                    </a:cubicBezTo>
                    <a:cubicBezTo>
                      <a:pt x="604270" y="0"/>
                      <a:pt x="751342" y="494501"/>
                      <a:pt x="901611" y="741751"/>
                    </a:cubicBezTo>
                    <a:cubicBezTo>
                      <a:pt x="1051880" y="989001"/>
                      <a:pt x="1204280" y="1483502"/>
                      <a:pt x="1355614" y="1483502"/>
                    </a:cubicBezTo>
                    <a:cubicBezTo>
                      <a:pt x="1506948" y="1483502"/>
                      <a:pt x="1658282" y="1112626"/>
                      <a:pt x="1809616" y="741751"/>
                    </a:cubicBezTo>
                  </a:path>
                </a:pathLst>
              </a:custGeom>
              <a:grpFill/>
              <a:ln w="22225" cap="flat">
                <a:solidFill>
                  <a:srgbClr val="C0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7B3E96DC-3E60-8B25-0926-9D75BCB643E6}"/>
                  </a:ext>
                </a:extLst>
              </p:cNvPr>
              <p:cNvSpPr/>
              <p:nvPr/>
            </p:nvSpPr>
            <p:spPr>
              <a:xfrm>
                <a:off x="10840553" y="6333178"/>
                <a:ext cx="727568" cy="1483502"/>
              </a:xfrm>
              <a:custGeom>
                <a:avLst/>
                <a:gdLst>
                  <a:gd name="connsiteX0" fmla="*/ 0 w 1809616"/>
                  <a:gd name="connsiteY0" fmla="*/ 741751 h 1483502"/>
                  <a:gd name="connsiteX1" fmla="*/ 454002 w 1809616"/>
                  <a:gd name="connsiteY1" fmla="*/ 0 h 1483502"/>
                  <a:gd name="connsiteX2" fmla="*/ 901611 w 1809616"/>
                  <a:gd name="connsiteY2" fmla="*/ 741751 h 1483502"/>
                  <a:gd name="connsiteX3" fmla="*/ 1355614 w 1809616"/>
                  <a:gd name="connsiteY3" fmla="*/ 1483502 h 1483502"/>
                  <a:gd name="connsiteX4" fmla="*/ 1809616 w 1809616"/>
                  <a:gd name="connsiteY4" fmla="*/ 741751 h 1483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616" h="1483502">
                    <a:moveTo>
                      <a:pt x="0" y="741751"/>
                    </a:moveTo>
                    <a:cubicBezTo>
                      <a:pt x="151867" y="370875"/>
                      <a:pt x="303734" y="0"/>
                      <a:pt x="454002" y="0"/>
                    </a:cubicBezTo>
                    <a:cubicBezTo>
                      <a:pt x="604270" y="0"/>
                      <a:pt x="751342" y="494501"/>
                      <a:pt x="901611" y="741751"/>
                    </a:cubicBezTo>
                    <a:cubicBezTo>
                      <a:pt x="1051880" y="989001"/>
                      <a:pt x="1204280" y="1483502"/>
                      <a:pt x="1355614" y="1483502"/>
                    </a:cubicBezTo>
                    <a:cubicBezTo>
                      <a:pt x="1506948" y="1483502"/>
                      <a:pt x="1658282" y="1112626"/>
                      <a:pt x="1809616" y="741751"/>
                    </a:cubicBezTo>
                  </a:path>
                </a:pathLst>
              </a:custGeom>
              <a:grpFill/>
              <a:ln w="22225" cap="flat">
                <a:solidFill>
                  <a:srgbClr val="C0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988EDFB-A3D8-DC4A-2EEF-E9E39C5DD560}"/>
                  </a:ext>
                </a:extLst>
              </p:cNvPr>
              <p:cNvSpPr/>
              <p:nvPr/>
            </p:nvSpPr>
            <p:spPr>
              <a:xfrm>
                <a:off x="11566822" y="6333178"/>
                <a:ext cx="727568" cy="1483502"/>
              </a:xfrm>
              <a:custGeom>
                <a:avLst/>
                <a:gdLst>
                  <a:gd name="connsiteX0" fmla="*/ 0 w 1809616"/>
                  <a:gd name="connsiteY0" fmla="*/ 741751 h 1483502"/>
                  <a:gd name="connsiteX1" fmla="*/ 454002 w 1809616"/>
                  <a:gd name="connsiteY1" fmla="*/ 0 h 1483502"/>
                  <a:gd name="connsiteX2" fmla="*/ 901611 w 1809616"/>
                  <a:gd name="connsiteY2" fmla="*/ 741751 h 1483502"/>
                  <a:gd name="connsiteX3" fmla="*/ 1355614 w 1809616"/>
                  <a:gd name="connsiteY3" fmla="*/ 1483502 h 1483502"/>
                  <a:gd name="connsiteX4" fmla="*/ 1809616 w 1809616"/>
                  <a:gd name="connsiteY4" fmla="*/ 741751 h 1483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616" h="1483502">
                    <a:moveTo>
                      <a:pt x="0" y="741751"/>
                    </a:moveTo>
                    <a:cubicBezTo>
                      <a:pt x="151867" y="370875"/>
                      <a:pt x="303734" y="0"/>
                      <a:pt x="454002" y="0"/>
                    </a:cubicBezTo>
                    <a:cubicBezTo>
                      <a:pt x="604270" y="0"/>
                      <a:pt x="751342" y="494501"/>
                      <a:pt x="901611" y="741751"/>
                    </a:cubicBezTo>
                    <a:cubicBezTo>
                      <a:pt x="1051880" y="989001"/>
                      <a:pt x="1204280" y="1483502"/>
                      <a:pt x="1355614" y="1483502"/>
                    </a:cubicBezTo>
                    <a:cubicBezTo>
                      <a:pt x="1506948" y="1483502"/>
                      <a:pt x="1658282" y="1112626"/>
                      <a:pt x="1809616" y="741751"/>
                    </a:cubicBezTo>
                  </a:path>
                </a:pathLst>
              </a:custGeom>
              <a:grpFill/>
              <a:ln w="22225" cap="flat">
                <a:solidFill>
                  <a:srgbClr val="C0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3F136DC-8D02-9C87-E7FE-A0790271A382}"/>
                </a:ext>
              </a:extLst>
            </p:cNvPr>
            <p:cNvSpPr txBox="1"/>
            <p:nvPr/>
          </p:nvSpPr>
          <p:spPr>
            <a:xfrm>
              <a:off x="5616344" y="3478813"/>
              <a:ext cx="30168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104E9CA-6905-B93D-02C1-BA3401BC0D4A}"/>
                </a:ext>
              </a:extLst>
            </p:cNvPr>
            <p:cNvSpPr txBox="1"/>
            <p:nvPr/>
          </p:nvSpPr>
          <p:spPr>
            <a:xfrm>
              <a:off x="5822844" y="3483733"/>
              <a:ext cx="30168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6618602-9C66-386F-B145-F3B31014A4F1}"/>
                </a:ext>
              </a:extLst>
            </p:cNvPr>
            <p:cNvSpPr txBox="1"/>
            <p:nvPr/>
          </p:nvSpPr>
          <p:spPr>
            <a:xfrm>
              <a:off x="6036858" y="3483733"/>
              <a:ext cx="30168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B0D5623-08D2-6992-4A23-788D4388CEB3}"/>
                </a:ext>
              </a:extLst>
            </p:cNvPr>
            <p:cNvSpPr/>
            <p:nvPr/>
          </p:nvSpPr>
          <p:spPr>
            <a:xfrm>
              <a:off x="6336200" y="3805760"/>
              <a:ext cx="207352" cy="675784"/>
            </a:xfrm>
            <a:custGeom>
              <a:avLst/>
              <a:gdLst>
                <a:gd name="connsiteX0" fmla="*/ 0 w 1809616"/>
                <a:gd name="connsiteY0" fmla="*/ 741751 h 1483502"/>
                <a:gd name="connsiteX1" fmla="*/ 454002 w 1809616"/>
                <a:gd name="connsiteY1" fmla="*/ 0 h 1483502"/>
                <a:gd name="connsiteX2" fmla="*/ 901611 w 1809616"/>
                <a:gd name="connsiteY2" fmla="*/ 741751 h 1483502"/>
                <a:gd name="connsiteX3" fmla="*/ 1355614 w 1809616"/>
                <a:gd name="connsiteY3" fmla="*/ 1483502 h 1483502"/>
                <a:gd name="connsiteX4" fmla="*/ 1809616 w 1809616"/>
                <a:gd name="connsiteY4" fmla="*/ 741751 h 148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616" h="1483502">
                  <a:moveTo>
                    <a:pt x="0" y="741751"/>
                  </a:moveTo>
                  <a:cubicBezTo>
                    <a:pt x="151867" y="370875"/>
                    <a:pt x="303734" y="0"/>
                    <a:pt x="454002" y="0"/>
                  </a:cubicBezTo>
                  <a:cubicBezTo>
                    <a:pt x="604270" y="0"/>
                    <a:pt x="751342" y="494501"/>
                    <a:pt x="901611" y="741751"/>
                  </a:cubicBezTo>
                  <a:cubicBezTo>
                    <a:pt x="1051880" y="989001"/>
                    <a:pt x="1204280" y="1483502"/>
                    <a:pt x="1355614" y="1483502"/>
                  </a:cubicBezTo>
                  <a:cubicBezTo>
                    <a:pt x="1506948" y="1483502"/>
                    <a:pt x="1658282" y="1112626"/>
                    <a:pt x="1809616" y="741751"/>
                  </a:cubicBezTo>
                </a:path>
              </a:pathLst>
            </a:custGeom>
            <a:grpFill/>
            <a:ln w="222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FCAAA30-F9FA-79D8-0F67-4E44AE94E879}"/>
                </a:ext>
              </a:extLst>
            </p:cNvPr>
            <p:cNvSpPr txBox="1"/>
            <p:nvPr/>
          </p:nvSpPr>
          <p:spPr>
            <a:xfrm>
              <a:off x="6241442" y="3488047"/>
              <a:ext cx="30168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921C0113-BB75-3A92-96EB-7F047087EE06}"/>
              </a:ext>
            </a:extLst>
          </p:cNvPr>
          <p:cNvSpPr>
            <a:spLocks noChangeAspect="1"/>
          </p:cNvSpPr>
          <p:nvPr/>
        </p:nvSpPr>
        <p:spPr>
          <a:xfrm>
            <a:off x="2797495" y="3680729"/>
            <a:ext cx="193693" cy="1952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741F97F-19F2-C041-7889-551797FB0491}"/>
              </a:ext>
            </a:extLst>
          </p:cNvPr>
          <p:cNvSpPr/>
          <p:nvPr/>
        </p:nvSpPr>
        <p:spPr>
          <a:xfrm>
            <a:off x="2377623" y="2152467"/>
            <a:ext cx="819728" cy="4422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C190D5FC-E591-DA4F-45F3-C63F876BF582}"/>
              </a:ext>
            </a:extLst>
          </p:cNvPr>
          <p:cNvSpPr/>
          <p:nvPr/>
        </p:nvSpPr>
        <p:spPr>
          <a:xfrm>
            <a:off x="3440075" y="4138473"/>
            <a:ext cx="694162" cy="4933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600" dirty="0"/>
              <a:t>Laser</a:t>
            </a:r>
            <a:endParaRPr lang="en-US" sz="1200" baseline="-25000" dirty="0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23EA501-04B8-1E81-331C-465AEA09332C}"/>
              </a:ext>
            </a:extLst>
          </p:cNvPr>
          <p:cNvCxnSpPr>
            <a:cxnSpLocks/>
            <a:stCxn id="54" idx="6"/>
            <a:endCxn id="56" idx="1"/>
          </p:cNvCxnSpPr>
          <p:nvPr/>
        </p:nvCxnSpPr>
        <p:spPr>
          <a:xfrm>
            <a:off x="2991188" y="3778350"/>
            <a:ext cx="448887" cy="606808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D11E0AE-F2B4-6DA6-307B-A0A411E34B03}"/>
              </a:ext>
            </a:extLst>
          </p:cNvPr>
          <p:cNvCxnSpPr>
            <a:cxnSpLocks/>
            <a:stCxn id="55" idx="6"/>
            <a:endCxn id="5" idx="1"/>
          </p:cNvCxnSpPr>
          <p:nvPr/>
        </p:nvCxnSpPr>
        <p:spPr>
          <a:xfrm>
            <a:off x="3197351" y="2373592"/>
            <a:ext cx="1852011" cy="341176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2091C17-3A5D-034F-1DDD-BCB8F4696F9B}"/>
              </a:ext>
            </a:extLst>
          </p:cNvPr>
          <p:cNvSpPr txBox="1"/>
          <p:nvPr/>
        </p:nvSpPr>
        <p:spPr>
          <a:xfrm rot="5400000">
            <a:off x="5582587" y="3525898"/>
            <a:ext cx="8641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Voltage</a:t>
            </a:r>
            <a:endParaRPr lang="en-US" sz="1600" dirty="0"/>
          </a:p>
        </p:txBody>
      </p: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C86322A5-06FA-3124-9543-CA1CAF17AA96}"/>
              </a:ext>
            </a:extLst>
          </p:cNvPr>
          <p:cNvCxnSpPr>
            <a:cxnSpLocks/>
            <a:stCxn id="7" idx="4"/>
            <a:endCxn id="10" idx="2"/>
          </p:cNvCxnSpPr>
          <p:nvPr/>
        </p:nvCxnSpPr>
        <p:spPr>
          <a:xfrm rot="16200000" flipH="1">
            <a:off x="4210168" y="3018673"/>
            <a:ext cx="418353" cy="2809940"/>
          </a:xfrm>
          <a:prstGeom prst="bentConnector3">
            <a:avLst>
              <a:gd name="adj1" fmla="val 154643"/>
            </a:avLst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7605CC2-AC27-6027-3595-04246D7B4823}"/>
              </a:ext>
            </a:extLst>
          </p:cNvPr>
          <p:cNvGrpSpPr/>
          <p:nvPr/>
        </p:nvGrpSpPr>
        <p:grpSpPr>
          <a:xfrm>
            <a:off x="8824083" y="3515643"/>
            <a:ext cx="2128118" cy="945509"/>
            <a:chOff x="6945085" y="3063828"/>
            <a:chExt cx="3360561" cy="945509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53F71AC1-E151-5BE7-69DA-C08B14609CD1}"/>
                </a:ext>
              </a:extLst>
            </p:cNvPr>
            <p:cNvCxnSpPr>
              <a:cxnSpLocks/>
              <a:stCxn id="73" idx="3"/>
              <a:endCxn id="95" idx="1"/>
            </p:cNvCxnSpPr>
            <p:nvPr/>
          </p:nvCxnSpPr>
          <p:spPr>
            <a:xfrm>
              <a:off x="6945085" y="4003371"/>
              <a:ext cx="3360561" cy="5966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D274FBB-C4C0-A9E5-8D5D-D2A23EF3B653}"/>
                </a:ext>
              </a:extLst>
            </p:cNvPr>
            <p:cNvSpPr txBox="1"/>
            <p:nvPr/>
          </p:nvSpPr>
          <p:spPr>
            <a:xfrm>
              <a:off x="7272792" y="3101977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0.48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2AF024B-1086-01E8-498B-C7EF76D1EE41}"/>
                </a:ext>
              </a:extLst>
            </p:cNvPr>
            <p:cNvSpPr txBox="1"/>
            <p:nvPr/>
          </p:nvSpPr>
          <p:spPr>
            <a:xfrm>
              <a:off x="7776513" y="3063828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0.51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FE7698B-9C2D-D016-E749-653BD95385D0}"/>
                </a:ext>
              </a:extLst>
            </p:cNvPr>
            <p:cNvSpPr txBox="1"/>
            <p:nvPr/>
          </p:nvSpPr>
          <p:spPr>
            <a:xfrm>
              <a:off x="7983114" y="3343755"/>
              <a:ext cx="595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0.035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491340D-5D76-4EE2-A59E-07B92B199074}"/>
                </a:ext>
              </a:extLst>
            </p:cNvPr>
            <p:cNvSpPr txBox="1"/>
            <p:nvPr/>
          </p:nvSpPr>
          <p:spPr>
            <a:xfrm>
              <a:off x="8658383" y="3291834"/>
              <a:ext cx="4122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0.1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BFB9AF1-0585-7C95-1DD7-D0AC92E7F013}"/>
                </a:ext>
              </a:extLst>
            </p:cNvPr>
            <p:cNvGrpSpPr/>
            <p:nvPr/>
          </p:nvGrpSpPr>
          <p:grpSpPr>
            <a:xfrm>
              <a:off x="7527264" y="3333237"/>
              <a:ext cx="1602775" cy="595547"/>
              <a:chOff x="4425606" y="3364587"/>
              <a:chExt cx="1602775" cy="595547"/>
            </a:xfrm>
          </p:grpSpPr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728E523D-F883-8A4F-F2A2-15F963B8509F}"/>
                  </a:ext>
                </a:extLst>
              </p:cNvPr>
              <p:cNvSpPr/>
              <p:nvPr/>
            </p:nvSpPr>
            <p:spPr>
              <a:xfrm>
                <a:off x="4425606" y="3364587"/>
                <a:ext cx="416435" cy="545112"/>
              </a:xfrm>
              <a:custGeom>
                <a:avLst/>
                <a:gdLst>
                  <a:gd name="connsiteX0" fmla="*/ 0 w 1809616"/>
                  <a:gd name="connsiteY0" fmla="*/ 741751 h 1483502"/>
                  <a:gd name="connsiteX1" fmla="*/ 454002 w 1809616"/>
                  <a:gd name="connsiteY1" fmla="*/ 0 h 1483502"/>
                  <a:gd name="connsiteX2" fmla="*/ 901611 w 1809616"/>
                  <a:gd name="connsiteY2" fmla="*/ 741751 h 1483502"/>
                  <a:gd name="connsiteX3" fmla="*/ 1355614 w 1809616"/>
                  <a:gd name="connsiteY3" fmla="*/ 1483502 h 1483502"/>
                  <a:gd name="connsiteX4" fmla="*/ 1809616 w 1809616"/>
                  <a:gd name="connsiteY4" fmla="*/ 741751 h 1483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616" h="1483502">
                    <a:moveTo>
                      <a:pt x="0" y="741751"/>
                    </a:moveTo>
                    <a:cubicBezTo>
                      <a:pt x="151867" y="370875"/>
                      <a:pt x="303734" y="0"/>
                      <a:pt x="454002" y="0"/>
                    </a:cubicBezTo>
                    <a:cubicBezTo>
                      <a:pt x="604270" y="0"/>
                      <a:pt x="751342" y="494501"/>
                      <a:pt x="901611" y="741751"/>
                    </a:cubicBezTo>
                    <a:cubicBezTo>
                      <a:pt x="1051880" y="989001"/>
                      <a:pt x="1204280" y="1483502"/>
                      <a:pt x="1355614" y="1483502"/>
                    </a:cubicBezTo>
                    <a:cubicBezTo>
                      <a:pt x="1506948" y="1483502"/>
                      <a:pt x="1658282" y="1112626"/>
                      <a:pt x="1809616" y="741751"/>
                    </a:cubicBezTo>
                  </a:path>
                </a:pathLst>
              </a:custGeom>
              <a:noFill/>
              <a:ln w="22225" cap="flat">
                <a:solidFill>
                  <a:srgbClr val="C0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D532B290-12C3-536B-CFB3-34544554FC51}"/>
                  </a:ext>
                </a:extLst>
              </p:cNvPr>
              <p:cNvSpPr/>
              <p:nvPr/>
            </p:nvSpPr>
            <p:spPr>
              <a:xfrm>
                <a:off x="4833496" y="3388362"/>
                <a:ext cx="416435" cy="571772"/>
              </a:xfrm>
              <a:custGeom>
                <a:avLst/>
                <a:gdLst>
                  <a:gd name="connsiteX0" fmla="*/ 0 w 1809616"/>
                  <a:gd name="connsiteY0" fmla="*/ 741751 h 1483502"/>
                  <a:gd name="connsiteX1" fmla="*/ 454002 w 1809616"/>
                  <a:gd name="connsiteY1" fmla="*/ 0 h 1483502"/>
                  <a:gd name="connsiteX2" fmla="*/ 901611 w 1809616"/>
                  <a:gd name="connsiteY2" fmla="*/ 741751 h 1483502"/>
                  <a:gd name="connsiteX3" fmla="*/ 1355614 w 1809616"/>
                  <a:gd name="connsiteY3" fmla="*/ 1483502 h 1483502"/>
                  <a:gd name="connsiteX4" fmla="*/ 1809616 w 1809616"/>
                  <a:gd name="connsiteY4" fmla="*/ 741751 h 1483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616" h="1483502">
                    <a:moveTo>
                      <a:pt x="0" y="741751"/>
                    </a:moveTo>
                    <a:cubicBezTo>
                      <a:pt x="151867" y="370875"/>
                      <a:pt x="303734" y="0"/>
                      <a:pt x="454002" y="0"/>
                    </a:cubicBezTo>
                    <a:cubicBezTo>
                      <a:pt x="604270" y="0"/>
                      <a:pt x="751342" y="494501"/>
                      <a:pt x="901611" y="741751"/>
                    </a:cubicBezTo>
                    <a:cubicBezTo>
                      <a:pt x="1051880" y="989001"/>
                      <a:pt x="1204280" y="1483502"/>
                      <a:pt x="1355614" y="1483502"/>
                    </a:cubicBezTo>
                    <a:cubicBezTo>
                      <a:pt x="1506948" y="1483502"/>
                      <a:pt x="1658282" y="1112626"/>
                      <a:pt x="1809616" y="741751"/>
                    </a:cubicBezTo>
                  </a:path>
                </a:pathLst>
              </a:custGeom>
              <a:noFill/>
              <a:ln w="22225" cap="flat">
                <a:solidFill>
                  <a:srgbClr val="C0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4F417B8A-CE6A-6EAF-B7B8-613108ADB2C1}"/>
                  </a:ext>
                </a:extLst>
              </p:cNvPr>
              <p:cNvSpPr/>
              <p:nvPr/>
            </p:nvSpPr>
            <p:spPr>
              <a:xfrm>
                <a:off x="5232420" y="3618732"/>
                <a:ext cx="397038" cy="205304"/>
              </a:xfrm>
              <a:custGeom>
                <a:avLst/>
                <a:gdLst>
                  <a:gd name="connsiteX0" fmla="*/ 0 w 1809616"/>
                  <a:gd name="connsiteY0" fmla="*/ 741751 h 1483502"/>
                  <a:gd name="connsiteX1" fmla="*/ 454002 w 1809616"/>
                  <a:gd name="connsiteY1" fmla="*/ 0 h 1483502"/>
                  <a:gd name="connsiteX2" fmla="*/ 901611 w 1809616"/>
                  <a:gd name="connsiteY2" fmla="*/ 741751 h 1483502"/>
                  <a:gd name="connsiteX3" fmla="*/ 1355614 w 1809616"/>
                  <a:gd name="connsiteY3" fmla="*/ 1483502 h 1483502"/>
                  <a:gd name="connsiteX4" fmla="*/ 1809616 w 1809616"/>
                  <a:gd name="connsiteY4" fmla="*/ 741751 h 1483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616" h="1483502">
                    <a:moveTo>
                      <a:pt x="0" y="741751"/>
                    </a:moveTo>
                    <a:cubicBezTo>
                      <a:pt x="151867" y="370875"/>
                      <a:pt x="303734" y="0"/>
                      <a:pt x="454002" y="0"/>
                    </a:cubicBezTo>
                    <a:cubicBezTo>
                      <a:pt x="604270" y="0"/>
                      <a:pt x="751342" y="494501"/>
                      <a:pt x="901611" y="741751"/>
                    </a:cubicBezTo>
                    <a:cubicBezTo>
                      <a:pt x="1051880" y="989001"/>
                      <a:pt x="1204280" y="1483502"/>
                      <a:pt x="1355614" y="1483502"/>
                    </a:cubicBezTo>
                    <a:cubicBezTo>
                      <a:pt x="1506948" y="1483502"/>
                      <a:pt x="1658282" y="1112626"/>
                      <a:pt x="1809616" y="741751"/>
                    </a:cubicBezTo>
                  </a:path>
                </a:pathLst>
              </a:custGeom>
              <a:noFill/>
              <a:ln w="22225" cap="flat">
                <a:solidFill>
                  <a:srgbClr val="C0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2855686C-17D4-E17D-6317-B10954AEE0D1}"/>
                  </a:ext>
                </a:extLst>
              </p:cNvPr>
              <p:cNvSpPr/>
              <p:nvPr/>
            </p:nvSpPr>
            <p:spPr>
              <a:xfrm>
                <a:off x="5611946" y="3581206"/>
                <a:ext cx="416435" cy="343534"/>
              </a:xfrm>
              <a:custGeom>
                <a:avLst/>
                <a:gdLst>
                  <a:gd name="connsiteX0" fmla="*/ 0 w 1809616"/>
                  <a:gd name="connsiteY0" fmla="*/ 741751 h 1483502"/>
                  <a:gd name="connsiteX1" fmla="*/ 454002 w 1809616"/>
                  <a:gd name="connsiteY1" fmla="*/ 0 h 1483502"/>
                  <a:gd name="connsiteX2" fmla="*/ 901611 w 1809616"/>
                  <a:gd name="connsiteY2" fmla="*/ 741751 h 1483502"/>
                  <a:gd name="connsiteX3" fmla="*/ 1355614 w 1809616"/>
                  <a:gd name="connsiteY3" fmla="*/ 1483502 h 1483502"/>
                  <a:gd name="connsiteX4" fmla="*/ 1809616 w 1809616"/>
                  <a:gd name="connsiteY4" fmla="*/ 741751 h 1483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9616" h="1483502">
                    <a:moveTo>
                      <a:pt x="0" y="741751"/>
                    </a:moveTo>
                    <a:cubicBezTo>
                      <a:pt x="151867" y="370875"/>
                      <a:pt x="303734" y="0"/>
                      <a:pt x="454002" y="0"/>
                    </a:cubicBezTo>
                    <a:cubicBezTo>
                      <a:pt x="604270" y="0"/>
                      <a:pt x="751342" y="494501"/>
                      <a:pt x="901611" y="741751"/>
                    </a:cubicBezTo>
                    <a:cubicBezTo>
                      <a:pt x="1051880" y="989001"/>
                      <a:pt x="1204280" y="1483502"/>
                      <a:pt x="1355614" y="1483502"/>
                    </a:cubicBezTo>
                    <a:cubicBezTo>
                      <a:pt x="1506948" y="1483502"/>
                      <a:pt x="1658282" y="1112626"/>
                      <a:pt x="1809616" y="741751"/>
                    </a:cubicBezTo>
                  </a:path>
                </a:pathLst>
              </a:custGeom>
              <a:noFill/>
              <a:ln w="22225" cap="flat">
                <a:solidFill>
                  <a:srgbClr val="C0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</p:grp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D8370FB-9A45-72FF-67DF-9B68225BB53E}"/>
              </a:ext>
            </a:extLst>
          </p:cNvPr>
          <p:cNvCxnSpPr>
            <a:cxnSpLocks/>
          </p:cNvCxnSpPr>
          <p:nvPr/>
        </p:nvCxnSpPr>
        <p:spPr>
          <a:xfrm flipH="1" flipV="1">
            <a:off x="11362884" y="3169179"/>
            <a:ext cx="0" cy="1039747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headEnd type="none"/>
            <a:tailEnd type="arrow"/>
          </a:ln>
          <a:effectLst/>
        </p:spPr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E0269D0D-FCD8-219A-503A-08125AFCBF51}"/>
              </a:ext>
            </a:extLst>
          </p:cNvPr>
          <p:cNvSpPr/>
          <p:nvPr/>
        </p:nvSpPr>
        <p:spPr>
          <a:xfrm>
            <a:off x="7635363" y="4208501"/>
            <a:ext cx="1188720" cy="493370"/>
          </a:xfrm>
          <a:prstGeom prst="round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600" dirty="0"/>
              <a:t>Optical </a:t>
            </a:r>
          </a:p>
          <a:p>
            <a:pPr algn="ctr"/>
            <a:r>
              <a:rPr lang="en-US" sz="1600" dirty="0"/>
              <a:t>Modulator</a:t>
            </a:r>
            <a:r>
              <a:rPr lang="en-US" sz="1600" baseline="-25000" dirty="0"/>
              <a:t>2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04E86811-6774-819B-A6D7-9545B5B3F4E9}"/>
              </a:ext>
            </a:extLst>
          </p:cNvPr>
          <p:cNvSpPr/>
          <p:nvPr/>
        </p:nvSpPr>
        <p:spPr>
          <a:xfrm>
            <a:off x="7619252" y="2207677"/>
            <a:ext cx="1545236" cy="10149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16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E8C4FD1-D330-F905-81AF-D4A139849E26}"/>
                  </a:ext>
                </a:extLst>
              </p:cNvPr>
              <p:cNvSpPr txBox="1"/>
              <p:nvPr/>
            </p:nvSpPr>
            <p:spPr>
              <a:xfrm>
                <a:off x="7435529" y="1885237"/>
                <a:ext cx="1796774" cy="4205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(electrical data)</a:t>
                </a:r>
                <a:endParaRPr lang="en-US" sz="2400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E8C4FD1-D330-F905-81AF-D4A139849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529" y="1885237"/>
                <a:ext cx="1796774" cy="420564"/>
              </a:xfrm>
              <a:prstGeom prst="rect">
                <a:avLst/>
              </a:prstGeom>
              <a:blipFill>
                <a:blip r:embed="rId9"/>
                <a:stretch>
                  <a:fillRect r="-3521" b="-2058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294A6F77-CDD5-C4D3-900F-4FAA91CD690A}"/>
              </a:ext>
            </a:extLst>
          </p:cNvPr>
          <p:cNvGrpSpPr>
            <a:grpSpLocks noChangeAspect="1"/>
          </p:cNvGrpSpPr>
          <p:nvPr/>
        </p:nvGrpSpPr>
        <p:grpSpPr>
          <a:xfrm>
            <a:off x="7704422" y="2410127"/>
            <a:ext cx="1217266" cy="660716"/>
            <a:chOff x="1524962" y="667065"/>
            <a:chExt cx="2071687" cy="1124483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0E715FC-F639-B55D-7320-49936586285C}"/>
                </a:ext>
              </a:extLst>
            </p:cNvPr>
            <p:cNvSpPr/>
            <p:nvPr/>
          </p:nvSpPr>
          <p:spPr>
            <a:xfrm>
              <a:off x="1644193" y="1129951"/>
              <a:ext cx="312128" cy="658626"/>
            </a:xfrm>
            <a:prstGeom prst="rect">
              <a:avLst/>
            </a:prstGeom>
            <a:noFill/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F356779-BB53-8CC1-6873-1E1779B173DC}"/>
                </a:ext>
              </a:extLst>
            </p:cNvPr>
            <p:cNvSpPr/>
            <p:nvPr/>
          </p:nvSpPr>
          <p:spPr>
            <a:xfrm>
              <a:off x="2203743" y="811974"/>
              <a:ext cx="310896" cy="97212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F0D5A2F-AE14-C9B4-6B4C-71A7A8105586}"/>
                </a:ext>
              </a:extLst>
            </p:cNvPr>
            <p:cNvSpPr/>
            <p:nvPr/>
          </p:nvSpPr>
          <p:spPr>
            <a:xfrm>
              <a:off x="2759008" y="1658097"/>
              <a:ext cx="310896" cy="13048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7A19382-53A1-66BE-5DF0-D2C02980C5BA}"/>
                </a:ext>
              </a:extLst>
            </p:cNvPr>
            <p:cNvSpPr/>
            <p:nvPr/>
          </p:nvSpPr>
          <p:spPr>
            <a:xfrm>
              <a:off x="3285753" y="667065"/>
              <a:ext cx="310896" cy="112151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59BA9C8-2621-C7B9-94BF-3A76B58E66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4962" y="1788579"/>
              <a:ext cx="119232" cy="0"/>
            </a:xfrm>
            <a:prstGeom prst="line">
              <a:avLst/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E7F9207-AC14-2BF1-9BD0-FB2D20D5AD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4071" y="1788579"/>
              <a:ext cx="230578" cy="0"/>
            </a:xfrm>
            <a:prstGeom prst="line">
              <a:avLst/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3CF1B9F-4E72-F4A1-FE55-118946725F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4639" y="1788579"/>
              <a:ext cx="230578" cy="0"/>
            </a:xfrm>
            <a:prstGeom prst="line">
              <a:avLst/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AB1B90D-831A-3E21-7171-C3DA5F8826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2156" y="1788579"/>
              <a:ext cx="230578" cy="0"/>
            </a:xfrm>
            <a:prstGeom prst="line">
              <a:avLst/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D250D90-26A3-DEFA-E5A9-BA54DB9BA9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51890" y="1788579"/>
              <a:ext cx="293931" cy="0"/>
            </a:xfrm>
            <a:prstGeom prst="line">
              <a:avLst/>
            </a:prstGeom>
            <a:ln w="508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70BC0C4-200F-F4A9-F1B3-148930CB91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0352" y="1785833"/>
              <a:ext cx="283464" cy="0"/>
            </a:xfrm>
            <a:prstGeom prst="line">
              <a:avLst/>
            </a:prstGeom>
            <a:ln w="508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C08CC48-2B04-BECA-CB98-7304AE92EC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1695" y="1791548"/>
              <a:ext cx="283464" cy="0"/>
            </a:xfrm>
            <a:prstGeom prst="line">
              <a:avLst/>
            </a:prstGeom>
            <a:ln w="508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8D6C842-ECAE-14D3-19B4-9F4592D07B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4154" y="1791548"/>
              <a:ext cx="283464" cy="0"/>
            </a:xfrm>
            <a:prstGeom prst="line">
              <a:avLst/>
            </a:prstGeom>
            <a:ln w="508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60655B51-823F-EE16-3EC5-6D9E332AA9E6}"/>
              </a:ext>
            </a:extLst>
          </p:cNvPr>
          <p:cNvSpPr txBox="1"/>
          <p:nvPr/>
        </p:nvSpPr>
        <p:spPr>
          <a:xfrm>
            <a:off x="7653741" y="2410126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38B2684-68EB-592D-E95D-C6D5481FEE9C}"/>
              </a:ext>
            </a:extLst>
          </p:cNvPr>
          <p:cNvSpPr txBox="1"/>
          <p:nvPr/>
        </p:nvSpPr>
        <p:spPr>
          <a:xfrm>
            <a:off x="7967404" y="2230767"/>
            <a:ext cx="548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0.85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0D9232F-1C84-75D4-68E3-A62461FE27F4}"/>
              </a:ext>
            </a:extLst>
          </p:cNvPr>
          <p:cNvSpPr txBox="1"/>
          <p:nvPr/>
        </p:nvSpPr>
        <p:spPr>
          <a:xfrm>
            <a:off x="8241678" y="2704991"/>
            <a:ext cx="548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0.05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F55FF03-6F83-0B60-0681-978C0D46D453}"/>
              </a:ext>
            </a:extLst>
          </p:cNvPr>
          <p:cNvSpPr txBox="1"/>
          <p:nvPr/>
        </p:nvSpPr>
        <p:spPr>
          <a:xfrm>
            <a:off x="8686590" y="217307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548DED1-8DA5-EB24-8222-2B02C4E42EB6}"/>
              </a:ext>
            </a:extLst>
          </p:cNvPr>
          <p:cNvCxnSpPr>
            <a:cxnSpLocks/>
          </p:cNvCxnSpPr>
          <p:nvPr/>
        </p:nvCxnSpPr>
        <p:spPr>
          <a:xfrm>
            <a:off x="8279572" y="3180065"/>
            <a:ext cx="0" cy="1026825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tailEnd type="arrow"/>
          </a:ln>
          <a:effectLst/>
        </p:spPr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26F483BE-7206-B615-F66A-B027D8BC7CFA}"/>
              </a:ext>
            </a:extLst>
          </p:cNvPr>
          <p:cNvSpPr txBox="1"/>
          <p:nvPr/>
        </p:nvSpPr>
        <p:spPr>
          <a:xfrm rot="5400000">
            <a:off x="8039193" y="3535540"/>
            <a:ext cx="8641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Voltage</a:t>
            </a:r>
            <a:endParaRPr lang="en-US" sz="1600" dirty="0"/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4D3882E6-B9F9-E2F5-0062-9B89CC05A7B0}"/>
              </a:ext>
            </a:extLst>
          </p:cNvPr>
          <p:cNvSpPr/>
          <p:nvPr/>
        </p:nvSpPr>
        <p:spPr>
          <a:xfrm>
            <a:off x="10952201" y="4214467"/>
            <a:ext cx="1009462" cy="4933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600" dirty="0"/>
              <a:t>Photo-</a:t>
            </a:r>
          </a:p>
          <a:p>
            <a:pPr algn="ctr"/>
            <a:r>
              <a:rPr lang="en-US" sz="1600" dirty="0"/>
              <a:t>detector</a:t>
            </a:r>
            <a:endParaRPr lang="en-US" sz="1600" baseline="-25000" dirty="0"/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34B1863C-4ADD-6907-EAF7-79194A4810F4}"/>
              </a:ext>
            </a:extLst>
          </p:cNvPr>
          <p:cNvSpPr/>
          <p:nvPr/>
        </p:nvSpPr>
        <p:spPr>
          <a:xfrm>
            <a:off x="10421525" y="2181727"/>
            <a:ext cx="1545236" cy="10149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16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5C8EAE6-FDD1-167F-A3BE-16154A5922AE}"/>
                  </a:ext>
                </a:extLst>
              </p:cNvPr>
              <p:cNvSpPr txBox="1"/>
              <p:nvPr/>
            </p:nvSpPr>
            <p:spPr>
              <a:xfrm>
                <a:off x="10063996" y="1885237"/>
                <a:ext cx="2076659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(electrical result)</a:t>
                </a:r>
                <a:endParaRPr lang="en-US" sz="2400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5C8EAE6-FDD1-167F-A3BE-16154A592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3996" y="1885237"/>
                <a:ext cx="2076659" cy="379591"/>
              </a:xfrm>
              <a:prstGeom prst="rect">
                <a:avLst/>
              </a:prstGeom>
              <a:blipFill>
                <a:blip r:embed="rId10"/>
                <a:stretch>
                  <a:fillRect t="-6452" r="-3636" b="-225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2D40F807-8968-63A9-39E7-E5DD2CA95EEF}"/>
              </a:ext>
            </a:extLst>
          </p:cNvPr>
          <p:cNvGrpSpPr>
            <a:grpSpLocks noChangeAspect="1"/>
          </p:cNvGrpSpPr>
          <p:nvPr/>
        </p:nvGrpSpPr>
        <p:grpSpPr>
          <a:xfrm>
            <a:off x="10560880" y="2730544"/>
            <a:ext cx="1217265" cy="325780"/>
            <a:chOff x="1524962" y="1237099"/>
            <a:chExt cx="2071687" cy="554449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EA7A095-7620-17BF-2B3C-2AC47A2A3435}"/>
                </a:ext>
              </a:extLst>
            </p:cNvPr>
            <p:cNvSpPr/>
            <p:nvPr/>
          </p:nvSpPr>
          <p:spPr>
            <a:xfrm>
              <a:off x="1644193" y="1298035"/>
              <a:ext cx="312128" cy="490544"/>
            </a:xfrm>
            <a:prstGeom prst="rect">
              <a:avLst/>
            </a:prstGeom>
            <a:noFill/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55FE6D4-7076-6916-680A-6713768B8611}"/>
                </a:ext>
              </a:extLst>
            </p:cNvPr>
            <p:cNvSpPr/>
            <p:nvPr/>
          </p:nvSpPr>
          <p:spPr>
            <a:xfrm>
              <a:off x="2203743" y="1237099"/>
              <a:ext cx="310896" cy="546998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565736C-06D4-052E-5FF4-B09F02685520}"/>
                </a:ext>
              </a:extLst>
            </p:cNvPr>
            <p:cNvSpPr/>
            <p:nvPr/>
          </p:nvSpPr>
          <p:spPr>
            <a:xfrm>
              <a:off x="2759008" y="1710768"/>
              <a:ext cx="310896" cy="77810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5BF3CAD-C9C2-5971-B657-F611F4EDAD40}"/>
                </a:ext>
              </a:extLst>
            </p:cNvPr>
            <p:cNvSpPr/>
            <p:nvPr/>
          </p:nvSpPr>
          <p:spPr>
            <a:xfrm>
              <a:off x="3285753" y="1580172"/>
              <a:ext cx="310896" cy="208408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7DB216C-2E17-60AE-2AD5-B844D9FEE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4962" y="1788579"/>
              <a:ext cx="119232" cy="0"/>
            </a:xfrm>
            <a:prstGeom prst="line">
              <a:avLst/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2CF8F61-A519-F0CC-024F-B06A66B9B7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4071" y="1788579"/>
              <a:ext cx="230578" cy="0"/>
            </a:xfrm>
            <a:prstGeom prst="line">
              <a:avLst/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9F19ED5-BC8C-647A-153E-71BA74F3C3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4639" y="1788579"/>
              <a:ext cx="230578" cy="0"/>
            </a:xfrm>
            <a:prstGeom prst="line">
              <a:avLst/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0E11B51-C232-EA55-636C-E0D435A02C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2156" y="1788579"/>
              <a:ext cx="230578" cy="0"/>
            </a:xfrm>
            <a:prstGeom prst="line">
              <a:avLst/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17148AF9-21C7-ED84-2CE2-2DC962E5A6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51890" y="1788579"/>
              <a:ext cx="293931" cy="0"/>
            </a:xfrm>
            <a:prstGeom prst="line">
              <a:avLst/>
            </a:prstGeom>
            <a:ln w="508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D6FA4B4-7ECF-EF3E-DDBB-1605C958C8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0352" y="1785833"/>
              <a:ext cx="283464" cy="0"/>
            </a:xfrm>
            <a:prstGeom prst="line">
              <a:avLst/>
            </a:prstGeom>
            <a:ln w="508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329DFD2-1934-162A-31FF-43794AA08F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1695" y="1791548"/>
              <a:ext cx="283464" cy="0"/>
            </a:xfrm>
            <a:prstGeom prst="line">
              <a:avLst/>
            </a:prstGeom>
            <a:ln w="508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E7CBA50-51E1-B52C-7A12-0130D29719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4154" y="1791548"/>
              <a:ext cx="283464" cy="0"/>
            </a:xfrm>
            <a:prstGeom prst="line">
              <a:avLst/>
            </a:prstGeom>
            <a:ln w="508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58085A11-57C5-B5C5-21D5-5866002D3F76}"/>
              </a:ext>
            </a:extLst>
          </p:cNvPr>
          <p:cNvSpPr txBox="1"/>
          <p:nvPr/>
        </p:nvSpPr>
        <p:spPr>
          <a:xfrm>
            <a:off x="10403654" y="2504305"/>
            <a:ext cx="548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0.48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5031B81-351D-5A79-BFF6-69CC83F41B3A}"/>
              </a:ext>
            </a:extLst>
          </p:cNvPr>
          <p:cNvSpPr txBox="1"/>
          <p:nvPr/>
        </p:nvSpPr>
        <p:spPr>
          <a:xfrm>
            <a:off x="10814335" y="2464008"/>
            <a:ext cx="548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0.51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7307711-E12C-927B-780C-9B465C058FC6}"/>
              </a:ext>
            </a:extLst>
          </p:cNvPr>
          <p:cNvSpPr txBox="1"/>
          <p:nvPr/>
        </p:nvSpPr>
        <p:spPr>
          <a:xfrm>
            <a:off x="11065757" y="2746672"/>
            <a:ext cx="652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0.035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167E066-94F4-0BF7-5246-D285D58E1F27}"/>
              </a:ext>
            </a:extLst>
          </p:cNvPr>
          <p:cNvSpPr txBox="1"/>
          <p:nvPr/>
        </p:nvSpPr>
        <p:spPr>
          <a:xfrm>
            <a:off x="11489297" y="2601358"/>
            <a:ext cx="444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C927CF5-97B3-7E99-548B-07CA1BA88458}"/>
              </a:ext>
            </a:extLst>
          </p:cNvPr>
          <p:cNvSpPr txBox="1"/>
          <p:nvPr/>
        </p:nvSpPr>
        <p:spPr>
          <a:xfrm>
            <a:off x="8516627" y="4565313"/>
            <a:ext cx="2584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Double-modulated</a:t>
            </a:r>
            <a:r>
              <a:rPr lang="zh-CN" altLang="en-US" sz="1600" dirty="0"/>
              <a:t> </a:t>
            </a:r>
            <a:r>
              <a:rPr lang="en-US" sz="1600" dirty="0"/>
              <a:t>light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AEF1248-72E4-0EEE-680B-63F68F8D02C2}"/>
              </a:ext>
            </a:extLst>
          </p:cNvPr>
          <p:cNvSpPr txBox="1"/>
          <p:nvPr/>
        </p:nvSpPr>
        <p:spPr>
          <a:xfrm rot="5400000">
            <a:off x="11102415" y="3535540"/>
            <a:ext cx="8641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Voltage</a:t>
            </a:r>
            <a:endParaRPr lang="en-US" sz="1600" dirty="0"/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5784D414-2BE9-648C-6090-E00CD1AE9C0C}"/>
              </a:ext>
            </a:extLst>
          </p:cNvPr>
          <p:cNvSpPr/>
          <p:nvPr/>
        </p:nvSpPr>
        <p:spPr>
          <a:xfrm>
            <a:off x="988748" y="5554662"/>
            <a:ext cx="10051788" cy="870422"/>
          </a:xfrm>
          <a:prstGeom prst="roundRect">
            <a:avLst/>
          </a:prstGeom>
          <a:solidFill>
            <a:srgbClr val="FF7E7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Optical modulators and photodetectors</a:t>
            </a:r>
            <a:r>
              <a:rPr lang="zh-CN" altLang="en-US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are</a:t>
            </a:r>
            <a:r>
              <a:rPr lang="zh-CN" altLang="en-US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passive</a:t>
            </a:r>
            <a:r>
              <a:rPr lang="zh-CN" altLang="en-US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devices,</a:t>
            </a:r>
            <a:r>
              <a:rPr lang="zh-CN" altLang="en-US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which</a:t>
            </a:r>
            <a:r>
              <a:rPr lang="zh-CN" altLang="en-US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perform</a:t>
            </a:r>
            <a:r>
              <a:rPr lang="zh-CN" altLang="en-US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zh-CN" altLang="en-US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computation</a:t>
            </a:r>
            <a:r>
              <a:rPr lang="zh-CN" altLang="en-US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naturally</a:t>
            </a:r>
            <a:r>
              <a:rPr lang="zh-CN" altLang="en-US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as</a:t>
            </a:r>
            <a:r>
              <a:rPr lang="zh-CN" altLang="en-US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zh-CN" altLang="en-US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propagates</a:t>
            </a:r>
            <a:r>
              <a:rPr lang="zh-CN" altLang="en-US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through</a:t>
            </a:r>
            <a:r>
              <a:rPr lang="zh-CN" altLang="en-US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zh-CN" altLang="en-US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system.</a:t>
            </a:r>
            <a:endParaRPr lang="en-US" altLang="zh-CN" sz="24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8C97FB8-2899-72AB-DC8B-91AFACAC8915}"/>
                  </a:ext>
                </a:extLst>
              </p:cNvPr>
              <p:cNvSpPr txBox="1"/>
              <p:nvPr/>
            </p:nvSpPr>
            <p:spPr>
              <a:xfrm>
                <a:off x="9886051" y="1617846"/>
                <a:ext cx="2329998" cy="379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algn="ctr" defTabSz="584200" hangingPunct="0"/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(electrical result)</a:t>
                </a:r>
                <a:endParaRPr lang="en-US" sz="2400" dirty="0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8C97FB8-2899-72AB-DC8B-91AFACAC8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6051" y="1617846"/>
                <a:ext cx="2329998" cy="379591"/>
              </a:xfrm>
              <a:prstGeom prst="rect">
                <a:avLst/>
              </a:prstGeom>
              <a:blipFill>
                <a:blip r:embed="rId11"/>
                <a:stretch>
                  <a:fillRect l="-14674" t="-106452" r="-3804" b="-15806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Footer Placeholder 117">
            <a:extLst>
              <a:ext uri="{FF2B5EF4-FFF2-40B4-BE49-F238E27FC236}">
                <a16:creationId xmlns:a16="http://schemas.microsoft.com/office/drawing/2014/main" id="{CE92813C-158A-721B-0C2E-2482DD50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119" name="Date Placeholder 118">
            <a:extLst>
              <a:ext uri="{FF2B5EF4-FFF2-40B4-BE49-F238E27FC236}">
                <a16:creationId xmlns:a16="http://schemas.microsoft.com/office/drawing/2014/main" id="{6EB93A67-E436-F4DB-C18B-33124478E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016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5" grpId="0" animBg="1"/>
      <p:bldP spid="7" grpId="0" animBg="1"/>
      <p:bldP spid="9" grpId="0" animBg="1"/>
      <p:bldP spid="10" grpId="0" animBg="1"/>
      <p:bldP spid="13" grpId="0"/>
      <p:bldP spid="15" grpId="0"/>
      <p:bldP spid="54" grpId="0" animBg="1"/>
      <p:bldP spid="55" grpId="0" animBg="1"/>
      <p:bldP spid="56" grpId="0" animBg="1"/>
      <p:bldP spid="59" grpId="0"/>
      <p:bldP spid="73" grpId="0" animBg="1"/>
      <p:bldP spid="74" grpId="0" animBg="1"/>
      <p:bldP spid="75" grpId="0"/>
      <p:bldP spid="89" grpId="0"/>
      <p:bldP spid="90" grpId="0"/>
      <p:bldP spid="91" grpId="0"/>
      <p:bldP spid="92" grpId="0"/>
      <p:bldP spid="94" grpId="0"/>
      <p:bldP spid="95" grpId="0" animBg="1"/>
      <p:bldP spid="96" grpId="0" animBg="1"/>
      <p:bldP spid="97" grpId="0"/>
      <p:bldP spid="111" grpId="0"/>
      <p:bldP spid="112" grpId="0"/>
      <p:bldP spid="113" grpId="0"/>
      <p:bldP spid="114" grpId="0"/>
      <p:bldP spid="115" grpId="0"/>
      <p:bldP spid="116" grpId="0"/>
      <p:bldP spid="120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192">
            <a:extLst>
              <a:ext uri="{FF2B5EF4-FFF2-40B4-BE49-F238E27FC236}">
                <a16:creationId xmlns:a16="http://schemas.microsoft.com/office/drawing/2014/main" id="{73C2CF50-FBF1-8A81-03BC-BFFDE5D8DE77}"/>
              </a:ext>
            </a:extLst>
          </p:cNvPr>
          <p:cNvSpPr/>
          <p:nvPr/>
        </p:nvSpPr>
        <p:spPr>
          <a:xfrm>
            <a:off x="8030969" y="2768159"/>
            <a:ext cx="572756" cy="21489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D3A4C2E1-5E6D-9099-090C-B8625FE43BFE}"/>
              </a:ext>
            </a:extLst>
          </p:cNvPr>
          <p:cNvSpPr/>
          <p:nvPr/>
        </p:nvSpPr>
        <p:spPr>
          <a:xfrm>
            <a:off x="8103493" y="2840061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E2796C59-313F-B0BA-F55B-AD138C6775B8}"/>
              </a:ext>
            </a:extLst>
          </p:cNvPr>
          <p:cNvSpPr/>
          <p:nvPr/>
        </p:nvSpPr>
        <p:spPr>
          <a:xfrm>
            <a:off x="8116882" y="3350964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25A477E0-7FD1-6DB5-16B7-2C8CA0CFFB10}"/>
              </a:ext>
            </a:extLst>
          </p:cNvPr>
          <p:cNvSpPr/>
          <p:nvPr/>
        </p:nvSpPr>
        <p:spPr>
          <a:xfrm>
            <a:off x="8116882" y="3861867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B151031E-FCA9-4C98-F7A4-02A3CD09913A}"/>
              </a:ext>
            </a:extLst>
          </p:cNvPr>
          <p:cNvSpPr/>
          <p:nvPr/>
        </p:nvSpPr>
        <p:spPr>
          <a:xfrm>
            <a:off x="8118801" y="4401869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54EEC9B-347E-B34F-751C-C8FD1FA1487B}"/>
              </a:ext>
            </a:extLst>
          </p:cNvPr>
          <p:cNvSpPr/>
          <p:nvPr/>
        </p:nvSpPr>
        <p:spPr>
          <a:xfrm>
            <a:off x="6004362" y="2786048"/>
            <a:ext cx="572756" cy="21489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F5F253-A16D-949A-E85F-1565C3291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26" y="247901"/>
            <a:ext cx="11764074" cy="1325563"/>
          </a:xfrm>
        </p:spPr>
        <p:txBody>
          <a:bodyPr>
            <a:normAutofit/>
          </a:bodyPr>
          <a:lstStyle/>
          <a:p>
            <a:r>
              <a:rPr lang="en-US" altLang="zh-CN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Challenge: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photonic operations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are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mixed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with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electronic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ones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real-world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ML</a:t>
            </a:r>
            <a:r>
              <a:rPr lang="zh-CN" altLang="en-US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inference</a:t>
            </a:r>
            <a:endParaRPr lang="en-US" sz="3800" b="1" dirty="0"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6F9142-21D3-1EBE-60A0-15CD3F735E0B}"/>
              </a:ext>
            </a:extLst>
          </p:cNvPr>
          <p:cNvSpPr/>
          <p:nvPr/>
        </p:nvSpPr>
        <p:spPr>
          <a:xfrm>
            <a:off x="1986699" y="2786048"/>
            <a:ext cx="572756" cy="2131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B694DF6-8D1B-74F6-8CC7-478DED54AF68}"/>
              </a:ext>
            </a:extLst>
          </p:cNvPr>
          <p:cNvSpPr/>
          <p:nvPr/>
        </p:nvSpPr>
        <p:spPr>
          <a:xfrm>
            <a:off x="2045277" y="2821220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A26854-89B3-69FE-A51B-1F6D0C723B43}"/>
              </a:ext>
            </a:extLst>
          </p:cNvPr>
          <p:cNvSpPr/>
          <p:nvPr/>
        </p:nvSpPr>
        <p:spPr>
          <a:xfrm>
            <a:off x="2038630" y="3335321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26C9EA-A05C-EBE1-F4B5-749DFCF0E1E6}"/>
              </a:ext>
            </a:extLst>
          </p:cNvPr>
          <p:cNvSpPr/>
          <p:nvPr/>
        </p:nvSpPr>
        <p:spPr>
          <a:xfrm>
            <a:off x="2045440" y="4378261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12728A-D4DC-B940-8ED4-5E5E6CBEC54B}"/>
              </a:ext>
            </a:extLst>
          </p:cNvPr>
          <p:cNvSpPr/>
          <p:nvPr/>
        </p:nvSpPr>
        <p:spPr>
          <a:xfrm>
            <a:off x="4733898" y="2786048"/>
            <a:ext cx="572756" cy="21489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1D8DC4-E108-236B-0F8C-A0827935D963}"/>
              </a:ext>
            </a:extLst>
          </p:cNvPr>
          <p:cNvSpPr/>
          <p:nvPr/>
        </p:nvSpPr>
        <p:spPr>
          <a:xfrm>
            <a:off x="4806422" y="2857950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7AF4BC-94B5-979D-D643-38EBAC0CD389}"/>
              </a:ext>
            </a:extLst>
          </p:cNvPr>
          <p:cNvSpPr/>
          <p:nvPr/>
        </p:nvSpPr>
        <p:spPr>
          <a:xfrm>
            <a:off x="4819811" y="3368853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966266-A1F1-AB30-A4D8-1A9D51312445}"/>
              </a:ext>
            </a:extLst>
          </p:cNvPr>
          <p:cNvSpPr/>
          <p:nvPr/>
        </p:nvSpPr>
        <p:spPr>
          <a:xfrm>
            <a:off x="4819811" y="3879756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6A35D8-975F-A931-2FF5-537024408C00}"/>
              </a:ext>
            </a:extLst>
          </p:cNvPr>
          <p:cNvSpPr/>
          <p:nvPr/>
        </p:nvSpPr>
        <p:spPr>
          <a:xfrm>
            <a:off x="4821730" y="4419758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AA70B2-A9A8-3442-3E3D-40814B83EDC9}"/>
              </a:ext>
            </a:extLst>
          </p:cNvPr>
          <p:cNvSpPr/>
          <p:nvPr/>
        </p:nvSpPr>
        <p:spPr>
          <a:xfrm>
            <a:off x="7241761" y="2774242"/>
            <a:ext cx="572756" cy="21489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7363C0F-90F3-F1B2-92C3-0B76B1F539DC}"/>
              </a:ext>
            </a:extLst>
          </p:cNvPr>
          <p:cNvSpPr/>
          <p:nvPr/>
        </p:nvSpPr>
        <p:spPr>
          <a:xfrm>
            <a:off x="7314285" y="2846144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C55309-6278-9647-0C31-4AA358057650}"/>
              </a:ext>
            </a:extLst>
          </p:cNvPr>
          <p:cNvSpPr/>
          <p:nvPr/>
        </p:nvSpPr>
        <p:spPr>
          <a:xfrm>
            <a:off x="7327674" y="3357047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662FDE7-C42E-E90A-20DA-D8F136EC66DE}"/>
              </a:ext>
            </a:extLst>
          </p:cNvPr>
          <p:cNvSpPr/>
          <p:nvPr/>
        </p:nvSpPr>
        <p:spPr>
          <a:xfrm>
            <a:off x="7327674" y="3867950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BDACEA5-A0BF-322A-0822-7CBB84492281}"/>
              </a:ext>
            </a:extLst>
          </p:cNvPr>
          <p:cNvSpPr/>
          <p:nvPr/>
        </p:nvSpPr>
        <p:spPr>
          <a:xfrm>
            <a:off x="7329593" y="4407952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4A9C6-D324-A525-E8CB-1785B45CA270}"/>
              </a:ext>
            </a:extLst>
          </p:cNvPr>
          <p:cNvSpPr/>
          <p:nvPr/>
        </p:nvSpPr>
        <p:spPr>
          <a:xfrm>
            <a:off x="9295684" y="2932158"/>
            <a:ext cx="572756" cy="18951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FFDF42F-8F3B-3A79-9CF7-B339CE90189D}"/>
              </a:ext>
            </a:extLst>
          </p:cNvPr>
          <p:cNvSpPr/>
          <p:nvPr/>
        </p:nvSpPr>
        <p:spPr>
          <a:xfrm>
            <a:off x="9381597" y="2944721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3C3EEBE-8910-DE1B-E00D-4FAF1E0D54C1}"/>
              </a:ext>
            </a:extLst>
          </p:cNvPr>
          <p:cNvSpPr/>
          <p:nvPr/>
        </p:nvSpPr>
        <p:spPr>
          <a:xfrm>
            <a:off x="9368208" y="3628079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027AA2-0FCF-6023-4C9A-AEFC0454F96C}"/>
              </a:ext>
            </a:extLst>
          </p:cNvPr>
          <p:cNvSpPr/>
          <p:nvPr/>
        </p:nvSpPr>
        <p:spPr>
          <a:xfrm>
            <a:off x="9383516" y="4340178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5F4F281-8BAA-5E99-41A0-96F701DD3478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2472984" y="3037260"/>
            <a:ext cx="2333438" cy="3673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17FACAA-0A4D-F9EB-7F4D-9A6583672C34}"/>
              </a:ext>
            </a:extLst>
          </p:cNvPr>
          <p:cNvCxnSpPr>
            <a:cxnSpLocks/>
            <a:stCxn id="7" idx="6"/>
            <a:endCxn id="12" idx="2"/>
          </p:cNvCxnSpPr>
          <p:nvPr/>
        </p:nvCxnSpPr>
        <p:spPr>
          <a:xfrm>
            <a:off x="2472984" y="3037260"/>
            <a:ext cx="2346827" cy="547633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027445A-67AD-DAD5-5B00-22359D6123E8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>
            <a:off x="2472984" y="3037260"/>
            <a:ext cx="2346827" cy="1058536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A83ED02-8ADA-E5B3-D0A0-E2ACFE8BB429}"/>
              </a:ext>
            </a:extLst>
          </p:cNvPr>
          <p:cNvCxnSpPr>
            <a:cxnSpLocks/>
            <a:stCxn id="7" idx="6"/>
            <a:endCxn id="15" idx="2"/>
          </p:cNvCxnSpPr>
          <p:nvPr/>
        </p:nvCxnSpPr>
        <p:spPr>
          <a:xfrm>
            <a:off x="2472984" y="3037260"/>
            <a:ext cx="2348746" cy="1598538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27225B1-C37D-1C91-8F67-E3BC628A164C}"/>
              </a:ext>
            </a:extLst>
          </p:cNvPr>
          <p:cNvCxnSpPr>
            <a:cxnSpLocks/>
            <a:stCxn id="8" idx="6"/>
            <a:endCxn id="12" idx="2"/>
          </p:cNvCxnSpPr>
          <p:nvPr/>
        </p:nvCxnSpPr>
        <p:spPr>
          <a:xfrm>
            <a:off x="2466337" y="3551361"/>
            <a:ext cx="2353474" cy="33532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73A622B-2FB2-F7D0-21C0-8193931F52F8}"/>
              </a:ext>
            </a:extLst>
          </p:cNvPr>
          <p:cNvCxnSpPr>
            <a:cxnSpLocks/>
            <a:stCxn id="8" idx="6"/>
            <a:endCxn id="13" idx="2"/>
          </p:cNvCxnSpPr>
          <p:nvPr/>
        </p:nvCxnSpPr>
        <p:spPr>
          <a:xfrm>
            <a:off x="2466337" y="3551361"/>
            <a:ext cx="2353474" cy="544435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FF0D16B-004D-6214-CCA6-41F134A079BF}"/>
              </a:ext>
            </a:extLst>
          </p:cNvPr>
          <p:cNvCxnSpPr>
            <a:cxnSpLocks/>
            <a:stCxn id="9" idx="6"/>
            <a:endCxn id="15" idx="2"/>
          </p:cNvCxnSpPr>
          <p:nvPr/>
        </p:nvCxnSpPr>
        <p:spPr>
          <a:xfrm>
            <a:off x="2473147" y="4594301"/>
            <a:ext cx="2348583" cy="41497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B7CE4DC-1812-277A-ABC9-406918D4DF54}"/>
              </a:ext>
            </a:extLst>
          </p:cNvPr>
          <p:cNvCxnSpPr>
            <a:cxnSpLocks/>
            <a:stCxn id="8" idx="6"/>
            <a:endCxn id="11" idx="2"/>
          </p:cNvCxnSpPr>
          <p:nvPr/>
        </p:nvCxnSpPr>
        <p:spPr>
          <a:xfrm flipV="1">
            <a:off x="2466337" y="3073990"/>
            <a:ext cx="2340085" cy="47737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AFA2E6B-658D-F7F5-6BD1-152DAC32B9A5}"/>
              </a:ext>
            </a:extLst>
          </p:cNvPr>
          <p:cNvCxnSpPr>
            <a:cxnSpLocks/>
            <a:stCxn id="9" idx="6"/>
            <a:endCxn id="13" idx="2"/>
          </p:cNvCxnSpPr>
          <p:nvPr/>
        </p:nvCxnSpPr>
        <p:spPr>
          <a:xfrm flipV="1">
            <a:off x="2473147" y="4095796"/>
            <a:ext cx="2346664" cy="498505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1165C9E-786A-03BD-450B-AE3F4BD4953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2473147" y="3584893"/>
            <a:ext cx="2346664" cy="1009408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DC861D5-5CA8-1BBB-9A87-9224E445AFC5}"/>
              </a:ext>
            </a:extLst>
          </p:cNvPr>
          <p:cNvCxnSpPr>
            <a:cxnSpLocks/>
            <a:stCxn id="8" idx="6"/>
            <a:endCxn id="15" idx="2"/>
          </p:cNvCxnSpPr>
          <p:nvPr/>
        </p:nvCxnSpPr>
        <p:spPr>
          <a:xfrm>
            <a:off x="2466337" y="3551361"/>
            <a:ext cx="2355393" cy="1084437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F4A5061-505C-EEC0-F933-357CCE302372}"/>
              </a:ext>
            </a:extLst>
          </p:cNvPr>
          <p:cNvCxnSpPr>
            <a:cxnSpLocks/>
            <a:stCxn id="118" idx="6"/>
            <a:endCxn id="21" idx="2"/>
          </p:cNvCxnSpPr>
          <p:nvPr/>
        </p:nvCxnSpPr>
        <p:spPr>
          <a:xfrm>
            <a:off x="6504593" y="3073990"/>
            <a:ext cx="825000" cy="155000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4CC9AAF-05F8-5294-42A1-E68A7AAC71AB}"/>
              </a:ext>
            </a:extLst>
          </p:cNvPr>
          <p:cNvCxnSpPr>
            <a:cxnSpLocks/>
            <a:stCxn id="118" idx="6"/>
            <a:endCxn id="17" idx="2"/>
          </p:cNvCxnSpPr>
          <p:nvPr/>
        </p:nvCxnSpPr>
        <p:spPr>
          <a:xfrm flipV="1">
            <a:off x="6504593" y="3062184"/>
            <a:ext cx="809692" cy="1180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6A5AF19-B655-56F3-5DEC-5B78C97D6C27}"/>
              </a:ext>
            </a:extLst>
          </p:cNvPr>
          <p:cNvCxnSpPr>
            <a:cxnSpLocks/>
            <a:stCxn id="118" idx="6"/>
            <a:endCxn id="18" idx="2"/>
          </p:cNvCxnSpPr>
          <p:nvPr/>
        </p:nvCxnSpPr>
        <p:spPr>
          <a:xfrm>
            <a:off x="6504593" y="3073990"/>
            <a:ext cx="823081" cy="49909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B96E2E1-0412-B26C-1161-092C388FBD44}"/>
              </a:ext>
            </a:extLst>
          </p:cNvPr>
          <p:cNvCxnSpPr>
            <a:cxnSpLocks/>
            <a:stCxn id="118" idx="6"/>
            <a:endCxn id="19" idx="2"/>
          </p:cNvCxnSpPr>
          <p:nvPr/>
        </p:nvCxnSpPr>
        <p:spPr>
          <a:xfrm>
            <a:off x="6504593" y="3073990"/>
            <a:ext cx="823081" cy="101000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DC31DE9-B091-4119-C968-9069079DBBEF}"/>
              </a:ext>
            </a:extLst>
          </p:cNvPr>
          <p:cNvCxnSpPr>
            <a:cxnSpLocks/>
            <a:stCxn id="119" idx="6"/>
            <a:endCxn id="17" idx="2"/>
          </p:cNvCxnSpPr>
          <p:nvPr/>
        </p:nvCxnSpPr>
        <p:spPr>
          <a:xfrm flipV="1">
            <a:off x="6517982" y="3062184"/>
            <a:ext cx="796303" cy="52270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C5FE7A0-0B24-F533-6810-A0AF9D1A4EEB}"/>
              </a:ext>
            </a:extLst>
          </p:cNvPr>
          <p:cNvCxnSpPr>
            <a:cxnSpLocks/>
            <a:stCxn id="119" idx="6"/>
            <a:endCxn id="18" idx="2"/>
          </p:cNvCxnSpPr>
          <p:nvPr/>
        </p:nvCxnSpPr>
        <p:spPr>
          <a:xfrm flipV="1">
            <a:off x="6517982" y="3573087"/>
            <a:ext cx="809692" cy="1180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82F2D11-6EFE-40F7-C1E7-18F4EEB19A61}"/>
              </a:ext>
            </a:extLst>
          </p:cNvPr>
          <p:cNvCxnSpPr>
            <a:cxnSpLocks/>
            <a:stCxn id="120" idx="6"/>
            <a:endCxn id="19" idx="2"/>
          </p:cNvCxnSpPr>
          <p:nvPr/>
        </p:nvCxnSpPr>
        <p:spPr>
          <a:xfrm flipV="1">
            <a:off x="6517982" y="4083990"/>
            <a:ext cx="809692" cy="1180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4C905FC-89A2-D36A-DCB7-A3B07F7419E1}"/>
              </a:ext>
            </a:extLst>
          </p:cNvPr>
          <p:cNvCxnSpPr>
            <a:cxnSpLocks/>
            <a:stCxn id="119" idx="6"/>
            <a:endCxn id="21" idx="2"/>
          </p:cNvCxnSpPr>
          <p:nvPr/>
        </p:nvCxnSpPr>
        <p:spPr>
          <a:xfrm>
            <a:off x="6517982" y="3584893"/>
            <a:ext cx="811611" cy="103909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B1C35BD-5764-FA25-34C9-446A6E73CE97}"/>
              </a:ext>
            </a:extLst>
          </p:cNvPr>
          <p:cNvCxnSpPr>
            <a:cxnSpLocks/>
            <a:stCxn id="120" idx="6"/>
            <a:endCxn id="18" idx="2"/>
          </p:cNvCxnSpPr>
          <p:nvPr/>
        </p:nvCxnSpPr>
        <p:spPr>
          <a:xfrm flipV="1">
            <a:off x="6517982" y="3573087"/>
            <a:ext cx="809692" cy="52270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91724DE-3AF0-F16D-AEAD-7FE2373D43FA}"/>
              </a:ext>
            </a:extLst>
          </p:cNvPr>
          <p:cNvCxnSpPr>
            <a:cxnSpLocks/>
            <a:stCxn id="120" idx="6"/>
            <a:endCxn id="17" idx="2"/>
          </p:cNvCxnSpPr>
          <p:nvPr/>
        </p:nvCxnSpPr>
        <p:spPr>
          <a:xfrm flipV="1">
            <a:off x="6517982" y="3062184"/>
            <a:ext cx="796303" cy="103361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DD579AD-5745-6FD6-A7F2-CB65D397CABF}"/>
              </a:ext>
            </a:extLst>
          </p:cNvPr>
          <p:cNvCxnSpPr>
            <a:cxnSpLocks/>
            <a:stCxn id="119" idx="6"/>
            <a:endCxn id="19" idx="2"/>
          </p:cNvCxnSpPr>
          <p:nvPr/>
        </p:nvCxnSpPr>
        <p:spPr>
          <a:xfrm>
            <a:off x="6517982" y="3584893"/>
            <a:ext cx="809692" cy="49909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3D05F13-CA28-A294-0CD3-02463F4D73E4}"/>
              </a:ext>
            </a:extLst>
          </p:cNvPr>
          <p:cNvCxnSpPr>
            <a:cxnSpLocks/>
            <a:stCxn id="120" idx="6"/>
            <a:endCxn id="21" idx="2"/>
          </p:cNvCxnSpPr>
          <p:nvPr/>
        </p:nvCxnSpPr>
        <p:spPr>
          <a:xfrm>
            <a:off x="6517982" y="4095796"/>
            <a:ext cx="811611" cy="52819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2393AC6-F771-C61E-6F6D-692CA7FFA5F4}"/>
              </a:ext>
            </a:extLst>
          </p:cNvPr>
          <p:cNvCxnSpPr>
            <a:cxnSpLocks/>
            <a:stCxn id="121" idx="6"/>
            <a:endCxn id="21" idx="2"/>
          </p:cNvCxnSpPr>
          <p:nvPr/>
        </p:nvCxnSpPr>
        <p:spPr>
          <a:xfrm flipV="1">
            <a:off x="6519901" y="4623992"/>
            <a:ext cx="809692" cy="1180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9EA5E89-AB9A-9F97-39CD-6FB7AA67B9E2}"/>
              </a:ext>
            </a:extLst>
          </p:cNvPr>
          <p:cNvCxnSpPr>
            <a:cxnSpLocks/>
            <a:stCxn id="121" idx="6"/>
            <a:endCxn id="19" idx="2"/>
          </p:cNvCxnSpPr>
          <p:nvPr/>
        </p:nvCxnSpPr>
        <p:spPr>
          <a:xfrm flipV="1">
            <a:off x="6519901" y="4083990"/>
            <a:ext cx="807773" cy="55180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892A9C6-24B1-0849-D9A9-4C54BA8BA602}"/>
              </a:ext>
            </a:extLst>
          </p:cNvPr>
          <p:cNvCxnSpPr>
            <a:cxnSpLocks/>
            <a:stCxn id="121" idx="6"/>
            <a:endCxn id="18" idx="2"/>
          </p:cNvCxnSpPr>
          <p:nvPr/>
        </p:nvCxnSpPr>
        <p:spPr>
          <a:xfrm flipV="1">
            <a:off x="6519901" y="3573087"/>
            <a:ext cx="807773" cy="106271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80B0D11-AA1D-51AD-4D9C-ACF777920845}"/>
              </a:ext>
            </a:extLst>
          </p:cNvPr>
          <p:cNvCxnSpPr>
            <a:cxnSpLocks/>
            <a:stCxn id="121" idx="6"/>
            <a:endCxn id="17" idx="2"/>
          </p:cNvCxnSpPr>
          <p:nvPr/>
        </p:nvCxnSpPr>
        <p:spPr>
          <a:xfrm flipV="1">
            <a:off x="6519901" y="3062184"/>
            <a:ext cx="794384" cy="157361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2EB025F-7EA3-1668-AC4A-CDB19C9220BC}"/>
              </a:ext>
            </a:extLst>
          </p:cNvPr>
          <p:cNvSpPr txBox="1"/>
          <p:nvPr/>
        </p:nvSpPr>
        <p:spPr>
          <a:xfrm>
            <a:off x="5324613" y="2279932"/>
            <a:ext cx="70076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ReLU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B2AACBE-823A-20A2-5109-96363B398DF2}"/>
              </a:ext>
            </a:extLst>
          </p:cNvPr>
          <p:cNvCxnSpPr>
            <a:cxnSpLocks/>
            <a:stCxn id="195" idx="6"/>
            <a:endCxn id="23" idx="2"/>
          </p:cNvCxnSpPr>
          <p:nvPr/>
        </p:nvCxnSpPr>
        <p:spPr>
          <a:xfrm flipV="1">
            <a:off x="8544589" y="3160761"/>
            <a:ext cx="837008" cy="40624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E7C6A60-9F20-72C9-7194-287CC28860EC}"/>
              </a:ext>
            </a:extLst>
          </p:cNvPr>
          <p:cNvCxnSpPr>
            <a:cxnSpLocks/>
            <a:stCxn id="195" idx="6"/>
            <a:endCxn id="26" idx="2"/>
          </p:cNvCxnSpPr>
          <p:nvPr/>
        </p:nvCxnSpPr>
        <p:spPr>
          <a:xfrm>
            <a:off x="8544589" y="3567004"/>
            <a:ext cx="838927" cy="98921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B0641E5-927A-655D-D1F5-8B0CC18BC78E}"/>
              </a:ext>
            </a:extLst>
          </p:cNvPr>
          <p:cNvCxnSpPr>
            <a:cxnSpLocks/>
            <a:stCxn id="194" idx="6"/>
            <a:endCxn id="24" idx="2"/>
          </p:cNvCxnSpPr>
          <p:nvPr/>
        </p:nvCxnSpPr>
        <p:spPr>
          <a:xfrm>
            <a:off x="8531200" y="3056101"/>
            <a:ext cx="837008" cy="78801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F78C5F7-3775-E757-F6BB-A778496559B6}"/>
              </a:ext>
            </a:extLst>
          </p:cNvPr>
          <p:cNvCxnSpPr>
            <a:cxnSpLocks/>
            <a:stCxn id="194" idx="6"/>
            <a:endCxn id="23" idx="2"/>
          </p:cNvCxnSpPr>
          <p:nvPr/>
        </p:nvCxnSpPr>
        <p:spPr>
          <a:xfrm>
            <a:off x="8531200" y="3056101"/>
            <a:ext cx="850397" cy="10466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E18C6BD-FDEF-42A4-53FD-A3795CD32E34}"/>
              </a:ext>
            </a:extLst>
          </p:cNvPr>
          <p:cNvCxnSpPr>
            <a:cxnSpLocks/>
            <a:stCxn id="197" idx="6"/>
            <a:endCxn id="26" idx="2"/>
          </p:cNvCxnSpPr>
          <p:nvPr/>
        </p:nvCxnSpPr>
        <p:spPr>
          <a:xfrm flipV="1">
            <a:off x="8546508" y="4556218"/>
            <a:ext cx="837008" cy="6169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CAE98A4-23DE-45BA-F58D-18D15492B670}"/>
              </a:ext>
            </a:extLst>
          </p:cNvPr>
          <p:cNvCxnSpPr>
            <a:cxnSpLocks/>
            <a:stCxn id="197" idx="6"/>
            <a:endCxn id="24" idx="2"/>
          </p:cNvCxnSpPr>
          <p:nvPr/>
        </p:nvCxnSpPr>
        <p:spPr>
          <a:xfrm flipV="1">
            <a:off x="8546508" y="3844119"/>
            <a:ext cx="821700" cy="77379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5BCCDAB-1BCB-87B2-2202-931B7413CC13}"/>
              </a:ext>
            </a:extLst>
          </p:cNvPr>
          <p:cNvCxnSpPr>
            <a:cxnSpLocks/>
            <a:stCxn id="195" idx="6"/>
            <a:endCxn id="24" idx="2"/>
          </p:cNvCxnSpPr>
          <p:nvPr/>
        </p:nvCxnSpPr>
        <p:spPr>
          <a:xfrm>
            <a:off x="8544589" y="3567004"/>
            <a:ext cx="823619" cy="27711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91582DB-D8C8-084D-F321-C5DEBF0FC893}"/>
              </a:ext>
            </a:extLst>
          </p:cNvPr>
          <p:cNvCxnSpPr>
            <a:cxnSpLocks/>
            <a:stCxn id="196" idx="6"/>
            <a:endCxn id="24" idx="2"/>
          </p:cNvCxnSpPr>
          <p:nvPr/>
        </p:nvCxnSpPr>
        <p:spPr>
          <a:xfrm flipV="1">
            <a:off x="8544589" y="3844119"/>
            <a:ext cx="823619" cy="23378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411E849-D6B4-78CC-A42A-0E4CC2838B8A}"/>
              </a:ext>
            </a:extLst>
          </p:cNvPr>
          <p:cNvCxnSpPr>
            <a:cxnSpLocks/>
            <a:stCxn id="196" idx="6"/>
            <a:endCxn id="26" idx="2"/>
          </p:cNvCxnSpPr>
          <p:nvPr/>
        </p:nvCxnSpPr>
        <p:spPr>
          <a:xfrm>
            <a:off x="8544589" y="4077907"/>
            <a:ext cx="838927" cy="47831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BB5B08E0-33C8-EFD8-22BE-AD409FB0CB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50" y="3476555"/>
            <a:ext cx="751413" cy="758371"/>
          </a:xfrm>
          <a:prstGeom prst="rect">
            <a:avLst/>
          </a:prstGeom>
        </p:spPr>
      </p:pic>
      <p:sp>
        <p:nvSpPr>
          <p:cNvPr id="80" name="Right Arrow 79">
            <a:extLst>
              <a:ext uri="{FF2B5EF4-FFF2-40B4-BE49-F238E27FC236}">
                <a16:creationId xmlns:a16="http://schemas.microsoft.com/office/drawing/2014/main" id="{F2CD73CA-689B-093A-91A7-77BC81E0B67D}"/>
              </a:ext>
            </a:extLst>
          </p:cNvPr>
          <p:cNvSpPr/>
          <p:nvPr/>
        </p:nvSpPr>
        <p:spPr>
          <a:xfrm>
            <a:off x="1368927" y="3593933"/>
            <a:ext cx="462224" cy="558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843E54A-BD60-9203-5128-8DD66A063EA3}"/>
              </a:ext>
            </a:extLst>
          </p:cNvPr>
          <p:cNvSpPr/>
          <p:nvPr/>
        </p:nvSpPr>
        <p:spPr>
          <a:xfrm>
            <a:off x="6076886" y="2857950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DB3D1B95-01EA-7319-B29C-0963F1D0BBC6}"/>
              </a:ext>
            </a:extLst>
          </p:cNvPr>
          <p:cNvSpPr/>
          <p:nvPr/>
        </p:nvSpPr>
        <p:spPr>
          <a:xfrm>
            <a:off x="6090275" y="3368853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D85AFF45-BF2C-CF81-8022-059466A23321}"/>
              </a:ext>
            </a:extLst>
          </p:cNvPr>
          <p:cNvSpPr/>
          <p:nvPr/>
        </p:nvSpPr>
        <p:spPr>
          <a:xfrm>
            <a:off x="6090275" y="3879756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DB5823F4-9FDB-A363-9CFC-EF792F6A7973}"/>
              </a:ext>
            </a:extLst>
          </p:cNvPr>
          <p:cNvSpPr/>
          <p:nvPr/>
        </p:nvSpPr>
        <p:spPr>
          <a:xfrm>
            <a:off x="6092194" y="4419758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1F1D4AC-6810-93C7-27F9-4CAFBE940DA7}"/>
              </a:ext>
            </a:extLst>
          </p:cNvPr>
          <p:cNvSpPr txBox="1"/>
          <p:nvPr/>
        </p:nvSpPr>
        <p:spPr>
          <a:xfrm>
            <a:off x="1718696" y="2292724"/>
            <a:ext cx="88041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altLang="zh-CN" dirty="0">
                <a:latin typeface="Segoe UI Symbol" panose="020B0502040204020203" pitchFamily="34" charset="0"/>
                <a:ea typeface="Segoe UI Symbol" panose="020B0502040204020203" pitchFamily="34" charset="0"/>
              </a:rPr>
              <a:t>Flatten</a:t>
            </a:r>
            <a:r>
              <a:rPr lang="zh-CN" altLang="en-US" dirty="0">
                <a:latin typeface="Segoe UI Symbol" panose="020B0502040204020203" pitchFamily="34" charset="0"/>
              </a:rPr>
              <a:t> 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840D3E2-65A8-4B76-02E1-4E9A9AF7F4BE}"/>
              </a:ext>
            </a:extLst>
          </p:cNvPr>
          <p:cNvSpPr txBox="1"/>
          <p:nvPr/>
        </p:nvSpPr>
        <p:spPr>
          <a:xfrm>
            <a:off x="2651835" y="2286493"/>
            <a:ext cx="1143065" cy="369332"/>
          </a:xfrm>
          <a:prstGeom prst="rect">
            <a:avLst/>
          </a:prstGeom>
          <a:solidFill>
            <a:srgbClr val="FFBCB7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Multiply</a:t>
            </a:r>
            <a:r>
              <a:rPr lang="zh-CN" altLang="en-US" b="1" dirty="0">
                <a:solidFill>
                  <a:srgbClr val="C00000"/>
                </a:solidFill>
                <a:latin typeface="Segoe UI Symbol" panose="020B0502040204020203" pitchFamily="34" charset="0"/>
              </a:rPr>
              <a:t>  </a:t>
            </a:r>
            <a:endParaRPr lang="en-US" b="1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A5AEA1D-D55B-2D95-2B9A-3D4F68163D52}"/>
              </a:ext>
            </a:extLst>
          </p:cNvPr>
          <p:cNvSpPr txBox="1"/>
          <p:nvPr/>
        </p:nvSpPr>
        <p:spPr>
          <a:xfrm>
            <a:off x="3846369" y="2286493"/>
            <a:ext cx="1441109" cy="369332"/>
          </a:xfrm>
          <a:prstGeom prst="rect">
            <a:avLst/>
          </a:prstGeom>
          <a:solidFill>
            <a:srgbClr val="FFBDB7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altLang="zh-CN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Accumulate</a:t>
            </a:r>
            <a:r>
              <a:rPr lang="zh-CN" altLang="en-US" b="1" dirty="0">
                <a:latin typeface="Segoe UI Symbol" panose="020B0502040204020203" pitchFamily="34" charset="0"/>
              </a:rPr>
              <a:t> </a:t>
            </a:r>
            <a:endParaRPr lang="en-US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384C338E-9600-04ED-7EC4-1125C39E32CF}"/>
              </a:ext>
            </a:extLst>
          </p:cNvPr>
          <p:cNvCxnSpPr>
            <a:cxnSpLocks/>
            <a:stCxn id="11" idx="6"/>
            <a:endCxn id="118" idx="2"/>
          </p:cNvCxnSpPr>
          <p:nvPr/>
        </p:nvCxnSpPr>
        <p:spPr>
          <a:xfrm>
            <a:off x="5234129" y="3073990"/>
            <a:ext cx="842757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EC75EAB4-5712-7940-30C2-A8C8814B7CBE}"/>
              </a:ext>
            </a:extLst>
          </p:cNvPr>
          <p:cNvCxnSpPr>
            <a:cxnSpLocks/>
            <a:stCxn id="12" idx="6"/>
            <a:endCxn id="119" idx="2"/>
          </p:cNvCxnSpPr>
          <p:nvPr/>
        </p:nvCxnSpPr>
        <p:spPr>
          <a:xfrm>
            <a:off x="5247518" y="3584893"/>
            <a:ext cx="842757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2C67C267-5387-A863-3DBD-DB66CB8E0172}"/>
              </a:ext>
            </a:extLst>
          </p:cNvPr>
          <p:cNvCxnSpPr>
            <a:cxnSpLocks/>
            <a:stCxn id="13" idx="6"/>
            <a:endCxn id="120" idx="2"/>
          </p:cNvCxnSpPr>
          <p:nvPr/>
        </p:nvCxnSpPr>
        <p:spPr>
          <a:xfrm>
            <a:off x="5247518" y="4095796"/>
            <a:ext cx="842757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04E8A200-39FB-B3F9-5D53-5AB91D8CC5E8}"/>
              </a:ext>
            </a:extLst>
          </p:cNvPr>
          <p:cNvCxnSpPr>
            <a:cxnSpLocks/>
            <a:stCxn id="15" idx="6"/>
            <a:endCxn id="121" idx="2"/>
          </p:cNvCxnSpPr>
          <p:nvPr/>
        </p:nvCxnSpPr>
        <p:spPr>
          <a:xfrm>
            <a:off x="5249437" y="4635798"/>
            <a:ext cx="842757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CE100BBE-1BD4-08D1-22E3-1754062319CD}"/>
                  </a:ext>
                </a:extLst>
              </p:cNvPr>
              <p:cNvSpPr txBox="1"/>
              <p:nvPr/>
            </p:nvSpPr>
            <p:spPr>
              <a:xfrm>
                <a:off x="2154992" y="2889891"/>
                <a:ext cx="285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Segoe UI Symbol" panose="020B0502040204020203" pitchFamily="34" charset="0"/>
                  <a:ea typeface="Segoe UI Symbol" panose="020B0502040204020203" pitchFamily="34" charset="0"/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CE100BBE-1BD4-08D1-22E3-175406231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992" y="2889891"/>
                <a:ext cx="285719" cy="276999"/>
              </a:xfrm>
              <a:prstGeom prst="rect">
                <a:avLst/>
              </a:prstGeom>
              <a:blipFill>
                <a:blip r:embed="rId5"/>
                <a:stretch>
                  <a:fillRect l="-8696" r="-4348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CD2F49C4-E082-0D13-D481-7481FA72EF8C}"/>
                  </a:ext>
                </a:extLst>
              </p:cNvPr>
              <p:cNvSpPr txBox="1"/>
              <p:nvPr/>
            </p:nvSpPr>
            <p:spPr>
              <a:xfrm>
                <a:off x="2139401" y="3392997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CD2F49C4-E082-0D13-D481-7481FA72E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401" y="3392997"/>
                <a:ext cx="281423" cy="276999"/>
              </a:xfrm>
              <a:prstGeom prst="rect">
                <a:avLst/>
              </a:prstGeom>
              <a:blipFill>
                <a:blip r:embed="rId6"/>
                <a:stretch>
                  <a:fillRect l="-8696" r="-4348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0AB5AD02-A6F3-393A-E7FB-44A9111B78AD}"/>
                  </a:ext>
                </a:extLst>
              </p:cNvPr>
              <p:cNvSpPr txBox="1"/>
              <p:nvPr/>
            </p:nvSpPr>
            <p:spPr>
              <a:xfrm>
                <a:off x="2044712" y="4433235"/>
                <a:ext cx="4769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784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0AB5AD02-A6F3-393A-E7FB-44A9111B7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712" y="4433235"/>
                <a:ext cx="476990" cy="276999"/>
              </a:xfrm>
              <a:prstGeom prst="rect">
                <a:avLst/>
              </a:prstGeom>
              <a:blipFill>
                <a:blip r:embed="rId7"/>
                <a:stretch>
                  <a:fillRect l="-5128" r="-256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F2B97F8F-D97D-7C1B-270F-065E2BB9FBAE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2473147" y="3073990"/>
            <a:ext cx="2333275" cy="152031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D7CC93B3-EFE6-472D-E68B-A53F35D290F8}"/>
              </a:ext>
            </a:extLst>
          </p:cNvPr>
          <p:cNvCxnSpPr>
            <a:cxnSpLocks/>
            <a:stCxn id="17" idx="6"/>
            <a:endCxn id="194" idx="2"/>
          </p:cNvCxnSpPr>
          <p:nvPr/>
        </p:nvCxnSpPr>
        <p:spPr>
          <a:xfrm flipV="1">
            <a:off x="7741992" y="3056101"/>
            <a:ext cx="361501" cy="608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A5E43EE0-BBF8-80BD-6F48-0397D9DF9C63}"/>
              </a:ext>
            </a:extLst>
          </p:cNvPr>
          <p:cNvCxnSpPr>
            <a:cxnSpLocks/>
            <a:stCxn id="18" idx="6"/>
            <a:endCxn id="195" idx="2"/>
          </p:cNvCxnSpPr>
          <p:nvPr/>
        </p:nvCxnSpPr>
        <p:spPr>
          <a:xfrm flipV="1">
            <a:off x="7755381" y="3567004"/>
            <a:ext cx="361501" cy="608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03D49D2A-2F29-E4F9-7512-6D8BFCCBA738}"/>
              </a:ext>
            </a:extLst>
          </p:cNvPr>
          <p:cNvCxnSpPr>
            <a:cxnSpLocks/>
            <a:stCxn id="19" idx="6"/>
            <a:endCxn id="196" idx="2"/>
          </p:cNvCxnSpPr>
          <p:nvPr/>
        </p:nvCxnSpPr>
        <p:spPr>
          <a:xfrm flipV="1">
            <a:off x="7755381" y="4077907"/>
            <a:ext cx="361501" cy="608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8372417E-2220-8510-F7F0-7A158EBFB34D}"/>
              </a:ext>
            </a:extLst>
          </p:cNvPr>
          <p:cNvCxnSpPr>
            <a:cxnSpLocks/>
            <a:stCxn id="21" idx="6"/>
            <a:endCxn id="197" idx="2"/>
          </p:cNvCxnSpPr>
          <p:nvPr/>
        </p:nvCxnSpPr>
        <p:spPr>
          <a:xfrm flipV="1">
            <a:off x="7757300" y="4617909"/>
            <a:ext cx="361501" cy="6083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TextBox 228">
            <a:extLst>
              <a:ext uri="{FF2B5EF4-FFF2-40B4-BE49-F238E27FC236}">
                <a16:creationId xmlns:a16="http://schemas.microsoft.com/office/drawing/2014/main" id="{0729B2C3-C81E-86C4-2705-06ADC02997C7}"/>
              </a:ext>
            </a:extLst>
          </p:cNvPr>
          <p:cNvSpPr txBox="1"/>
          <p:nvPr/>
        </p:nvSpPr>
        <p:spPr>
          <a:xfrm>
            <a:off x="7395408" y="2271697"/>
            <a:ext cx="70076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ReLU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0C437A07-93AB-6741-D167-506480C82FE0}"/>
              </a:ext>
            </a:extLst>
          </p:cNvPr>
          <p:cNvSpPr txBox="1"/>
          <p:nvPr/>
        </p:nvSpPr>
        <p:spPr>
          <a:xfrm>
            <a:off x="6067333" y="2279418"/>
            <a:ext cx="645282" cy="369332"/>
          </a:xfrm>
          <a:prstGeom prst="rect">
            <a:avLst/>
          </a:prstGeom>
          <a:solidFill>
            <a:srgbClr val="FFBCB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altLang="zh-CN" dirty="0">
                <a:latin typeface="Segoe UI Symbol" panose="020B0502040204020203" pitchFamily="34" charset="0"/>
                <a:ea typeface="Segoe UI Symbol" panose="020B0502040204020203" pitchFamily="34" charset="0"/>
              </a:rPr>
              <a:t>Mul.</a:t>
            </a:r>
            <a:r>
              <a:rPr lang="zh-CN" altLang="en-US" dirty="0">
                <a:latin typeface="Segoe UI Symbol" panose="020B0502040204020203" pitchFamily="34" charset="0"/>
              </a:rPr>
              <a:t> 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899EE17B-6B9A-2228-978F-5D3352EEF71D}"/>
              </a:ext>
            </a:extLst>
          </p:cNvPr>
          <p:cNvCxnSpPr>
            <a:cxnSpLocks/>
            <a:stCxn id="196" idx="6"/>
            <a:endCxn id="23" idx="2"/>
          </p:cNvCxnSpPr>
          <p:nvPr/>
        </p:nvCxnSpPr>
        <p:spPr>
          <a:xfrm flipV="1">
            <a:off x="8544589" y="3160761"/>
            <a:ext cx="837008" cy="91714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ctangle 234">
            <a:extLst>
              <a:ext uri="{FF2B5EF4-FFF2-40B4-BE49-F238E27FC236}">
                <a16:creationId xmlns:a16="http://schemas.microsoft.com/office/drawing/2014/main" id="{49720CDF-4F0C-08F9-AAE6-88773C26F5BD}"/>
              </a:ext>
            </a:extLst>
          </p:cNvPr>
          <p:cNvSpPr/>
          <p:nvPr/>
        </p:nvSpPr>
        <p:spPr>
          <a:xfrm>
            <a:off x="10192080" y="2945436"/>
            <a:ext cx="572756" cy="18951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49D4D096-E89A-C5DD-2475-88A4C85F2A14}"/>
              </a:ext>
            </a:extLst>
          </p:cNvPr>
          <p:cNvSpPr/>
          <p:nvPr/>
        </p:nvSpPr>
        <p:spPr>
          <a:xfrm>
            <a:off x="10277993" y="2957999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06BBDFFE-4CF7-3D61-D148-19C4E7D94F43}"/>
              </a:ext>
            </a:extLst>
          </p:cNvPr>
          <p:cNvSpPr/>
          <p:nvPr/>
        </p:nvSpPr>
        <p:spPr>
          <a:xfrm>
            <a:off x="10289193" y="3628079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C628C14C-9354-A6DA-E9A4-CC628F363BB3}"/>
              </a:ext>
            </a:extLst>
          </p:cNvPr>
          <p:cNvSpPr/>
          <p:nvPr/>
        </p:nvSpPr>
        <p:spPr>
          <a:xfrm>
            <a:off x="10279912" y="4353456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470CDB27-2007-4A0F-0EC4-EF35B0B746ED}"/>
              </a:ext>
            </a:extLst>
          </p:cNvPr>
          <p:cNvSpPr txBox="1"/>
          <p:nvPr/>
        </p:nvSpPr>
        <p:spPr>
          <a:xfrm>
            <a:off x="9463019" y="2278362"/>
            <a:ext cx="100864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altLang="zh-CN" dirty="0" err="1">
                <a:latin typeface="Segoe UI Symbol" panose="020B0502040204020203" pitchFamily="34" charset="0"/>
                <a:ea typeface="Segoe UI Symbol" panose="020B0502040204020203" pitchFamily="34" charset="0"/>
              </a:rPr>
              <a:t>Softmax</a:t>
            </a:r>
            <a:r>
              <a:rPr lang="zh-CN" altLang="en-US" dirty="0">
                <a:latin typeface="Segoe UI Symbol" panose="020B0502040204020203" pitchFamily="34" charset="0"/>
              </a:rPr>
              <a:t> 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64B677C9-D83B-0FB8-031C-5F8339B51DF4}"/>
              </a:ext>
            </a:extLst>
          </p:cNvPr>
          <p:cNvCxnSpPr>
            <a:cxnSpLocks/>
            <a:stCxn id="23" idx="6"/>
            <a:endCxn id="236" idx="2"/>
          </p:cNvCxnSpPr>
          <p:nvPr/>
        </p:nvCxnSpPr>
        <p:spPr>
          <a:xfrm>
            <a:off x="9809304" y="3160761"/>
            <a:ext cx="468689" cy="1327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>
            <a:extLst>
              <a:ext uri="{FF2B5EF4-FFF2-40B4-BE49-F238E27FC236}">
                <a16:creationId xmlns:a16="http://schemas.microsoft.com/office/drawing/2014/main" id="{5E2AE823-F539-DAEE-4F1C-61DACFFA3D59}"/>
              </a:ext>
            </a:extLst>
          </p:cNvPr>
          <p:cNvCxnSpPr>
            <a:cxnSpLocks/>
            <a:stCxn id="24" idx="6"/>
            <a:endCxn id="236" idx="2"/>
          </p:cNvCxnSpPr>
          <p:nvPr/>
        </p:nvCxnSpPr>
        <p:spPr>
          <a:xfrm flipV="1">
            <a:off x="9795915" y="3174039"/>
            <a:ext cx="482078" cy="67008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580F4478-57C4-72BF-C3F7-A12CEA2C232B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9811223" y="3187317"/>
            <a:ext cx="440133" cy="136890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Oval 258">
            <a:extLst>
              <a:ext uri="{FF2B5EF4-FFF2-40B4-BE49-F238E27FC236}">
                <a16:creationId xmlns:a16="http://schemas.microsoft.com/office/drawing/2014/main" id="{26943224-A7C8-730D-6126-58A0D9684F9F}"/>
              </a:ext>
            </a:extLst>
          </p:cNvPr>
          <p:cNvSpPr/>
          <p:nvPr/>
        </p:nvSpPr>
        <p:spPr>
          <a:xfrm>
            <a:off x="2042251" y="3871211"/>
            <a:ext cx="427707" cy="432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3E028D69-D61B-3C78-123D-57FF8533BA30}"/>
                  </a:ext>
                </a:extLst>
              </p:cNvPr>
              <p:cNvSpPr txBox="1"/>
              <p:nvPr/>
            </p:nvSpPr>
            <p:spPr>
              <a:xfrm>
                <a:off x="2146488" y="3933497"/>
                <a:ext cx="2487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3E028D69-D61B-3C78-123D-57FF8533B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488" y="3933497"/>
                <a:ext cx="248722" cy="276999"/>
              </a:xfrm>
              <a:prstGeom prst="rect">
                <a:avLst/>
              </a:prstGeom>
              <a:blipFill>
                <a:blip r:embed="rId8"/>
                <a:stretch>
                  <a:fillRect l="-9524" r="-952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2E503E28-6401-3BAC-A4D5-CD1F5EC98067}"/>
              </a:ext>
            </a:extLst>
          </p:cNvPr>
          <p:cNvCxnSpPr>
            <a:cxnSpLocks/>
            <a:stCxn id="259" idx="6"/>
            <a:endCxn id="11" idx="2"/>
          </p:cNvCxnSpPr>
          <p:nvPr/>
        </p:nvCxnSpPr>
        <p:spPr>
          <a:xfrm flipV="1">
            <a:off x="2469958" y="3073990"/>
            <a:ext cx="2336464" cy="101326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EAEE73AA-9BEC-4025-B007-649036F0BA07}"/>
              </a:ext>
            </a:extLst>
          </p:cNvPr>
          <p:cNvCxnSpPr>
            <a:cxnSpLocks/>
            <a:stCxn id="259" idx="6"/>
            <a:endCxn id="15" idx="2"/>
          </p:cNvCxnSpPr>
          <p:nvPr/>
        </p:nvCxnSpPr>
        <p:spPr>
          <a:xfrm>
            <a:off x="2469958" y="4087251"/>
            <a:ext cx="2351772" cy="548547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965AF9AA-988E-4363-F8E4-223F09BDF3EC}"/>
              </a:ext>
            </a:extLst>
          </p:cNvPr>
          <p:cNvCxnSpPr>
            <a:cxnSpLocks/>
            <a:stCxn id="259" idx="6"/>
            <a:endCxn id="13" idx="2"/>
          </p:cNvCxnSpPr>
          <p:nvPr/>
        </p:nvCxnSpPr>
        <p:spPr>
          <a:xfrm>
            <a:off x="2469958" y="4087251"/>
            <a:ext cx="2349853" cy="8545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A5C6E25B-1705-3D22-7AC4-F7B029047FF4}"/>
              </a:ext>
            </a:extLst>
          </p:cNvPr>
          <p:cNvCxnSpPr>
            <a:cxnSpLocks/>
            <a:stCxn id="259" idx="6"/>
            <a:endCxn id="12" idx="2"/>
          </p:cNvCxnSpPr>
          <p:nvPr/>
        </p:nvCxnSpPr>
        <p:spPr>
          <a:xfrm flipV="1">
            <a:off x="2469958" y="3584893"/>
            <a:ext cx="2349853" cy="502358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8962708E-0855-2E04-22C8-544B1F94EEE6}"/>
                  </a:ext>
                </a:extLst>
              </p:cNvPr>
              <p:cNvSpPr txBox="1"/>
              <p:nvPr/>
            </p:nvSpPr>
            <p:spPr>
              <a:xfrm>
                <a:off x="2619116" y="2753770"/>
                <a:ext cx="683007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Segoe UI Symbol" panose="020B0502040204020203" pitchFamily="34" charset="0"/>
                  <a:ea typeface="Segoe UI Symbol" panose="020B0502040204020203" pitchFamily="34" charset="0"/>
                </a:endParaRPr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8962708E-0855-2E04-22C8-544B1F94E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116" y="2753770"/>
                <a:ext cx="683007" cy="289182"/>
              </a:xfrm>
              <a:prstGeom prst="rect">
                <a:avLst/>
              </a:prstGeom>
              <a:blipFill>
                <a:blip r:embed="rId9"/>
                <a:stretch>
                  <a:fillRect l="-3636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28CA1957-6760-04CB-60A7-2DB5EF8C92C1}"/>
                  </a:ext>
                </a:extLst>
              </p:cNvPr>
              <p:cNvSpPr txBox="1"/>
              <p:nvPr/>
            </p:nvSpPr>
            <p:spPr>
              <a:xfrm rot="20749696">
                <a:off x="2570644" y="3214911"/>
                <a:ext cx="684033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28CA1957-6760-04CB-60A7-2DB5EF8C9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749696">
                <a:off x="2570644" y="3214911"/>
                <a:ext cx="684033" cy="289182"/>
              </a:xfrm>
              <a:prstGeom prst="rect">
                <a:avLst/>
              </a:prstGeom>
              <a:blipFill>
                <a:blip r:embed="rId10"/>
                <a:stretch>
                  <a:fillRect l="-1695" r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63D2332-072C-23DA-5945-890F977B179D}"/>
                  </a:ext>
                </a:extLst>
              </p:cNvPr>
              <p:cNvSpPr txBox="1"/>
              <p:nvPr/>
            </p:nvSpPr>
            <p:spPr>
              <a:xfrm rot="19459307">
                <a:off x="2469292" y="3930565"/>
                <a:ext cx="1075166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784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784,1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63D2332-072C-23DA-5945-890F977B1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459307">
                <a:off x="2469292" y="3930565"/>
                <a:ext cx="1075166" cy="289182"/>
              </a:xfrm>
              <a:prstGeom prst="rect">
                <a:avLst/>
              </a:prstGeom>
              <a:blipFill>
                <a:blip r:embed="rId11"/>
                <a:stretch>
                  <a:fillRect r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6CCDF686-3154-2092-648E-300819A26A91}"/>
                  </a:ext>
                </a:extLst>
              </p:cNvPr>
              <p:cNvSpPr txBox="1"/>
              <p:nvPr/>
            </p:nvSpPr>
            <p:spPr>
              <a:xfrm rot="19993577">
                <a:off x="2596498" y="3659421"/>
                <a:ext cx="618631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6CCDF686-3154-2092-648E-300819A26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993577">
                <a:off x="2596498" y="3659421"/>
                <a:ext cx="618631" cy="289182"/>
              </a:xfrm>
              <a:prstGeom prst="rect">
                <a:avLst/>
              </a:prstGeom>
              <a:blipFill>
                <a:blip r:embed="rId12"/>
                <a:stretch>
                  <a:fillRect r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2" name="Right Arrow 281">
            <a:extLst>
              <a:ext uri="{FF2B5EF4-FFF2-40B4-BE49-F238E27FC236}">
                <a16:creationId xmlns:a16="http://schemas.microsoft.com/office/drawing/2014/main" id="{7722400E-F5DB-5F13-37E0-C67E8711D334}"/>
              </a:ext>
            </a:extLst>
          </p:cNvPr>
          <p:cNvSpPr/>
          <p:nvPr/>
        </p:nvSpPr>
        <p:spPr>
          <a:xfrm>
            <a:off x="11022488" y="3608058"/>
            <a:ext cx="462224" cy="558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D392F4C5-D7DC-0745-3CAF-2BCF89913133}"/>
              </a:ext>
            </a:extLst>
          </p:cNvPr>
          <p:cNvSpPr txBox="1"/>
          <p:nvPr/>
        </p:nvSpPr>
        <p:spPr>
          <a:xfrm>
            <a:off x="11558660" y="360628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</a:t>
            </a:r>
          </a:p>
        </p:txBody>
      </p:sp>
      <p:cxnSp>
        <p:nvCxnSpPr>
          <p:cNvPr id="284" name="Straight Arrow Connector 283">
            <a:extLst>
              <a:ext uri="{FF2B5EF4-FFF2-40B4-BE49-F238E27FC236}">
                <a16:creationId xmlns:a16="http://schemas.microsoft.com/office/drawing/2014/main" id="{5BA2130F-0BBD-5FF5-0576-C748610FBB4F}"/>
              </a:ext>
            </a:extLst>
          </p:cNvPr>
          <p:cNvCxnSpPr>
            <a:cxnSpLocks/>
            <a:stCxn id="26" idx="6"/>
            <a:endCxn id="238" idx="2"/>
          </p:cNvCxnSpPr>
          <p:nvPr/>
        </p:nvCxnSpPr>
        <p:spPr>
          <a:xfrm>
            <a:off x="9811223" y="4556218"/>
            <a:ext cx="468689" cy="1327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9A972BD0-CAC7-D1DE-22B4-DC4328700AD6}"/>
              </a:ext>
            </a:extLst>
          </p:cNvPr>
          <p:cNvCxnSpPr>
            <a:cxnSpLocks/>
            <a:stCxn id="26" idx="6"/>
            <a:endCxn id="237" idx="2"/>
          </p:cNvCxnSpPr>
          <p:nvPr/>
        </p:nvCxnSpPr>
        <p:spPr>
          <a:xfrm flipV="1">
            <a:off x="9811223" y="3844119"/>
            <a:ext cx="477970" cy="71209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Arrow Connector 289">
            <a:extLst>
              <a:ext uri="{FF2B5EF4-FFF2-40B4-BE49-F238E27FC236}">
                <a16:creationId xmlns:a16="http://schemas.microsoft.com/office/drawing/2014/main" id="{BC858114-12E0-E27E-11C0-CC7467207B84}"/>
              </a:ext>
            </a:extLst>
          </p:cNvPr>
          <p:cNvCxnSpPr>
            <a:cxnSpLocks/>
            <a:stCxn id="23" idx="6"/>
            <a:endCxn id="237" idx="2"/>
          </p:cNvCxnSpPr>
          <p:nvPr/>
        </p:nvCxnSpPr>
        <p:spPr>
          <a:xfrm>
            <a:off x="9809304" y="3160761"/>
            <a:ext cx="479889" cy="68335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Arrow Connector 294">
            <a:extLst>
              <a:ext uri="{FF2B5EF4-FFF2-40B4-BE49-F238E27FC236}">
                <a16:creationId xmlns:a16="http://schemas.microsoft.com/office/drawing/2014/main" id="{EA57B045-B0A9-950F-4E4E-C0B6A47220C3}"/>
              </a:ext>
            </a:extLst>
          </p:cNvPr>
          <p:cNvCxnSpPr>
            <a:cxnSpLocks/>
            <a:stCxn id="23" idx="6"/>
            <a:endCxn id="238" idx="2"/>
          </p:cNvCxnSpPr>
          <p:nvPr/>
        </p:nvCxnSpPr>
        <p:spPr>
          <a:xfrm>
            <a:off x="9809304" y="3160761"/>
            <a:ext cx="470608" cy="140873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Arrow Connector 297">
            <a:extLst>
              <a:ext uri="{FF2B5EF4-FFF2-40B4-BE49-F238E27FC236}">
                <a16:creationId xmlns:a16="http://schemas.microsoft.com/office/drawing/2014/main" id="{5A90CF01-C660-E3B7-532D-FF7D7E1E6B4B}"/>
              </a:ext>
            </a:extLst>
          </p:cNvPr>
          <p:cNvCxnSpPr>
            <a:cxnSpLocks/>
            <a:stCxn id="24" idx="6"/>
            <a:endCxn id="238" idx="2"/>
          </p:cNvCxnSpPr>
          <p:nvPr/>
        </p:nvCxnSpPr>
        <p:spPr>
          <a:xfrm>
            <a:off x="9795915" y="3844119"/>
            <a:ext cx="483997" cy="72537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Arrow Connector 300">
            <a:extLst>
              <a:ext uri="{FF2B5EF4-FFF2-40B4-BE49-F238E27FC236}">
                <a16:creationId xmlns:a16="http://schemas.microsoft.com/office/drawing/2014/main" id="{283CD27B-6C60-90A0-4655-BB80336760C9}"/>
              </a:ext>
            </a:extLst>
          </p:cNvPr>
          <p:cNvCxnSpPr>
            <a:cxnSpLocks/>
            <a:stCxn id="24" idx="6"/>
            <a:endCxn id="237" idx="2"/>
          </p:cNvCxnSpPr>
          <p:nvPr/>
        </p:nvCxnSpPr>
        <p:spPr>
          <a:xfrm>
            <a:off x="9795915" y="3844119"/>
            <a:ext cx="493278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TextBox 304">
            <a:extLst>
              <a:ext uri="{FF2B5EF4-FFF2-40B4-BE49-F238E27FC236}">
                <a16:creationId xmlns:a16="http://schemas.microsoft.com/office/drawing/2014/main" id="{59A98EF7-8820-3931-A90E-80BDA24DF312}"/>
              </a:ext>
            </a:extLst>
          </p:cNvPr>
          <p:cNvSpPr txBox="1"/>
          <p:nvPr/>
        </p:nvSpPr>
        <p:spPr>
          <a:xfrm>
            <a:off x="6743552" y="2271697"/>
            <a:ext cx="614271" cy="369332"/>
          </a:xfrm>
          <a:prstGeom prst="rect">
            <a:avLst/>
          </a:prstGeom>
          <a:solidFill>
            <a:srgbClr val="FFBDB7"/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altLang="zh-CN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Acc.</a:t>
            </a:r>
            <a:endParaRPr lang="en-US" b="1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970A41E0-0693-8A25-982A-E641DF5232D5}"/>
              </a:ext>
            </a:extLst>
          </p:cNvPr>
          <p:cNvSpPr txBox="1"/>
          <p:nvPr/>
        </p:nvSpPr>
        <p:spPr>
          <a:xfrm>
            <a:off x="8121480" y="2278362"/>
            <a:ext cx="650669" cy="369332"/>
          </a:xfrm>
          <a:prstGeom prst="rect">
            <a:avLst/>
          </a:prstGeom>
          <a:solidFill>
            <a:srgbClr val="FFBCB7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altLang="zh-CN" dirty="0">
                <a:latin typeface="Segoe UI Symbol" panose="020B0502040204020203" pitchFamily="34" charset="0"/>
                <a:ea typeface="Segoe UI Symbol" panose="020B0502040204020203" pitchFamily="34" charset="0"/>
              </a:rPr>
              <a:t>Mul.</a:t>
            </a:r>
            <a:r>
              <a:rPr lang="zh-CN" altLang="en-US" dirty="0">
                <a:latin typeface="Segoe UI Symbol" panose="020B0502040204020203" pitchFamily="34" charset="0"/>
              </a:rPr>
              <a:t> 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974EB992-9E0B-20F3-80A8-62D0527738EA}"/>
              </a:ext>
            </a:extLst>
          </p:cNvPr>
          <p:cNvSpPr txBox="1"/>
          <p:nvPr/>
        </p:nvSpPr>
        <p:spPr>
          <a:xfrm>
            <a:off x="8805781" y="2273764"/>
            <a:ext cx="614271" cy="369332"/>
          </a:xfrm>
          <a:prstGeom prst="rect">
            <a:avLst/>
          </a:prstGeom>
          <a:solidFill>
            <a:srgbClr val="FFBDB7"/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altLang="zh-CN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Acc.</a:t>
            </a:r>
            <a:endParaRPr lang="en-US" b="1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74D6CFA0-7979-DD0D-6455-44AA5B966620}"/>
              </a:ext>
            </a:extLst>
          </p:cNvPr>
          <p:cNvSpPr txBox="1"/>
          <p:nvPr/>
        </p:nvSpPr>
        <p:spPr>
          <a:xfrm>
            <a:off x="-13556" y="2286493"/>
            <a:ext cx="168388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altLang="zh-CN" dirty="0">
                <a:latin typeface="Segoe UI Symbol" panose="020B0502040204020203" pitchFamily="34" charset="0"/>
                <a:ea typeface="Segoe UI Symbol" panose="020B0502040204020203" pitchFamily="34" charset="0"/>
              </a:rPr>
              <a:t>Pkt</a:t>
            </a:r>
            <a:r>
              <a:rPr lang="zh-CN" altLang="en-US" dirty="0">
                <a:latin typeface="Segoe UI Symbol" panose="020B0502040204020203" pitchFamily="34" charset="0"/>
              </a:rPr>
              <a:t> </a:t>
            </a:r>
            <a:r>
              <a:rPr lang="en-US" altLang="zh-CN" dirty="0">
                <a:latin typeface="Segoe UI Symbol" panose="020B0502040204020203" pitchFamily="34" charset="0"/>
                <a:ea typeface="Segoe UI Symbol" panose="020B0502040204020203" pitchFamily="34" charset="0"/>
              </a:rPr>
              <a:t>processing</a:t>
            </a:r>
            <a:r>
              <a:rPr lang="zh-CN" altLang="en-US" dirty="0">
                <a:latin typeface="Segoe UI Symbol" panose="020B0502040204020203" pitchFamily="34" charset="0"/>
              </a:rPr>
              <a:t> 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73D20-9555-3BE8-C2D1-332731D1F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9253-267D-EA42-A859-8A312FAAFF8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41E9D-C059-5332-88CF-C2942D2435F3}"/>
              </a:ext>
            </a:extLst>
          </p:cNvPr>
          <p:cNvSpPr txBox="1"/>
          <p:nvPr/>
        </p:nvSpPr>
        <p:spPr>
          <a:xfrm>
            <a:off x="10534046" y="2271697"/>
            <a:ext cx="165795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altLang="zh-CN" dirty="0">
                <a:latin typeface="Segoe UI Symbol" panose="020B0502040204020203" pitchFamily="34" charset="0"/>
                <a:ea typeface="Segoe UI Symbol" panose="020B0502040204020203" pitchFamily="34" charset="0"/>
              </a:rPr>
              <a:t>Pkt</a:t>
            </a:r>
            <a:r>
              <a:rPr lang="zh-CN" altLang="en-US" dirty="0">
                <a:latin typeface="Segoe UI Symbol" panose="020B0502040204020203" pitchFamily="34" charset="0"/>
              </a:rPr>
              <a:t> </a:t>
            </a:r>
            <a:r>
              <a:rPr lang="en-US" altLang="zh-CN" dirty="0">
                <a:latin typeface="Segoe UI Symbol" panose="020B0502040204020203" pitchFamily="34" charset="0"/>
                <a:ea typeface="Segoe UI Symbol" panose="020B0502040204020203" pitchFamily="34" charset="0"/>
              </a:rPr>
              <a:t>processing</a:t>
            </a:r>
            <a:r>
              <a:rPr lang="zh-CN" altLang="en-US" dirty="0">
                <a:latin typeface="Segoe UI Symbol" panose="020B0502040204020203" pitchFamily="34" charset="0"/>
              </a:rPr>
              <a:t> 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9689511-4218-8837-3590-790D40AF8E07}"/>
              </a:ext>
            </a:extLst>
          </p:cNvPr>
          <p:cNvSpPr txBox="1"/>
          <p:nvPr/>
        </p:nvSpPr>
        <p:spPr>
          <a:xfrm>
            <a:off x="3112945" y="1962611"/>
            <a:ext cx="191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Photonic</a:t>
            </a:r>
            <a:r>
              <a:rPr lang="zh-CN" altLang="en-US" dirty="0">
                <a:solidFill>
                  <a:srgbClr val="C00000"/>
                </a:solidFill>
                <a:latin typeface="Segoe UI Symbol" panose="020B0502040204020203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domain</a:t>
            </a:r>
            <a:endParaRPr lang="en-US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7F6E218-51EC-C532-A3B7-88B0A04DD170}"/>
              </a:ext>
            </a:extLst>
          </p:cNvPr>
          <p:cNvSpPr txBox="1"/>
          <p:nvPr/>
        </p:nvSpPr>
        <p:spPr>
          <a:xfrm>
            <a:off x="5940358" y="1952071"/>
            <a:ext cx="191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Photonic</a:t>
            </a:r>
            <a:r>
              <a:rPr lang="zh-CN" altLang="en-US" dirty="0">
                <a:solidFill>
                  <a:srgbClr val="C00000"/>
                </a:solidFill>
                <a:latin typeface="Segoe UI Symbol" panose="020B0502040204020203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domain</a:t>
            </a:r>
            <a:endParaRPr lang="en-US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A27D0A3-FDF7-3F3B-52BC-E310DC4BD63D}"/>
              </a:ext>
            </a:extLst>
          </p:cNvPr>
          <p:cNvSpPr txBox="1"/>
          <p:nvPr/>
        </p:nvSpPr>
        <p:spPr>
          <a:xfrm>
            <a:off x="8034348" y="1957050"/>
            <a:ext cx="191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Photonic</a:t>
            </a:r>
            <a:r>
              <a:rPr lang="zh-CN" altLang="en-US" dirty="0">
                <a:solidFill>
                  <a:srgbClr val="C00000"/>
                </a:solidFill>
                <a:latin typeface="Segoe UI Symbol" panose="020B0502040204020203" pitchFamily="34" charset="0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domain</a:t>
            </a:r>
            <a:endParaRPr lang="en-US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7B1F5B-DA64-9DA5-6FA7-1A3E31BF03AF}"/>
              </a:ext>
            </a:extLst>
          </p:cNvPr>
          <p:cNvSpPr txBox="1"/>
          <p:nvPr/>
        </p:nvSpPr>
        <p:spPr>
          <a:xfrm>
            <a:off x="896286" y="5427945"/>
            <a:ext cx="10597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A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control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logic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is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needed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to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coordinate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operations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across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electronics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photonics.</a:t>
            </a:r>
            <a:endParaRPr lang="en-US" sz="2800" dirty="0"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4BC2A-F42B-D916-7CA3-3BA770669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C1C5C73A-FEC4-8C7D-97FA-197B3EAA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379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F253-A16D-949A-E85F-1565C3291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26" y="219325"/>
            <a:ext cx="11764074" cy="1325563"/>
          </a:xfrm>
        </p:spPr>
        <p:txBody>
          <a:bodyPr>
            <a:normAutofit/>
          </a:bodyPr>
          <a:lstStyle/>
          <a:p>
            <a:r>
              <a:rPr lang="en-US" altLang="zh-CN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Even</a:t>
            </a:r>
            <a:r>
              <a:rPr lang="zh-CN" altLang="en-US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harder</a:t>
            </a:r>
            <a:r>
              <a:rPr lang="zh-CN" altLang="en-US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challenge:</a:t>
            </a:r>
            <a:r>
              <a:rPr lang="zh-CN" altLang="en-US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reconfigure</a:t>
            </a:r>
            <a:r>
              <a:rPr lang="zh-CN" altLang="en-US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photonic-electronic</a:t>
            </a:r>
            <a:r>
              <a:rPr lang="zh-CN" altLang="en-US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operations</a:t>
            </a:r>
            <a:r>
              <a:rPr lang="zh-CN" altLang="en-US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for</a:t>
            </a:r>
            <a:r>
              <a:rPr lang="zh-CN" altLang="en-US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different</a:t>
            </a:r>
            <a:r>
              <a:rPr lang="zh-CN" altLang="en-US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ML</a:t>
            </a:r>
            <a:r>
              <a:rPr lang="zh-CN" altLang="en-US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38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inference</a:t>
            </a:r>
            <a:endParaRPr lang="en-US" sz="3800" b="1" dirty="0"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72EE9040-C211-1058-6FEF-AF0C1446F56C}"/>
              </a:ext>
            </a:extLst>
          </p:cNvPr>
          <p:cNvSpPr txBox="1"/>
          <p:nvPr/>
        </p:nvSpPr>
        <p:spPr>
          <a:xfrm>
            <a:off x="618426" y="1894836"/>
            <a:ext cx="1157357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Diverse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ML inference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packets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require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a runtime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reconfigurable</a:t>
            </a:r>
            <a:r>
              <a:rPr lang="zh-CN" altLang="en-US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system: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800" dirty="0"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800" dirty="0"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800" dirty="0"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  <a:p>
            <a:pPr lvl="1">
              <a:spcAft>
                <a:spcPts val="600"/>
              </a:spcAft>
            </a:pPr>
            <a:endParaRPr lang="en-US" altLang="zh-CN" sz="2400" dirty="0"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ML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models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have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relatively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small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number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computing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“templates”: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fully-connected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layers,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convolutions,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 err="1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ReLU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,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etc.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Diverse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number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combinations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“templates”: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e.g.,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30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convolution</a:t>
            </a:r>
            <a:r>
              <a:rPr lang="zh-CN" altLang="en-US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layers.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73D20-9555-3BE8-C2D1-332731D1F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9253-267D-EA42-A859-8A312FAAFF8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16DC4C-1BBE-4251-9D3E-C35A80AD95AB}"/>
              </a:ext>
            </a:extLst>
          </p:cNvPr>
          <p:cNvSpPr/>
          <p:nvPr/>
        </p:nvSpPr>
        <p:spPr>
          <a:xfrm>
            <a:off x="633063" y="5705336"/>
            <a:ext cx="10925874" cy="672245"/>
          </a:xfrm>
          <a:prstGeom prst="roundRect">
            <a:avLst>
              <a:gd name="adj" fmla="val 29891"/>
            </a:avLst>
          </a:prstGeom>
          <a:solidFill>
            <a:srgbClr val="A5A5A5">
              <a:hueOff val="2710599"/>
              <a:satOff val="100000"/>
              <a:lumOff val="-14706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0480" tIns="15240" rIns="0" bIns="15240" numCol="1" spcCol="1270" anchor="ctr" anchorCtr="0">
            <a:noAutofit/>
          </a:bodyPr>
          <a:lstStyle/>
          <a:p>
            <a:pPr marL="125413" algn="ctr"/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How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achieve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reconfigurable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control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from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packets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</a:t>
            </a:r>
            <a:r>
              <a: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photonics?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C9E69-AE68-60A4-9F46-3146D8E5FDA1}"/>
              </a:ext>
            </a:extLst>
          </p:cNvPr>
          <p:cNvSpPr txBox="1"/>
          <p:nvPr/>
        </p:nvSpPr>
        <p:spPr>
          <a:xfrm>
            <a:off x="469165" y="3245405"/>
            <a:ext cx="168388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altLang="zh-CN" dirty="0">
                <a:latin typeface="Segoe UI Symbol" panose="020B0502040204020203" pitchFamily="34" charset="0"/>
                <a:ea typeface="Segoe UI Symbol" panose="020B0502040204020203" pitchFamily="34" charset="0"/>
              </a:rPr>
              <a:t>Pkt</a:t>
            </a:r>
            <a:r>
              <a:rPr lang="zh-CN" altLang="en-US" dirty="0">
                <a:latin typeface="Segoe UI Symbol" panose="020B0502040204020203" pitchFamily="34" charset="0"/>
              </a:rPr>
              <a:t> </a:t>
            </a:r>
            <a:r>
              <a:rPr lang="en-US" altLang="zh-CN" dirty="0">
                <a:latin typeface="Segoe UI Symbol" panose="020B0502040204020203" pitchFamily="34" charset="0"/>
                <a:ea typeface="Segoe UI Symbol" panose="020B0502040204020203" pitchFamily="34" charset="0"/>
              </a:rPr>
              <a:t>processing</a:t>
            </a:r>
            <a:r>
              <a:rPr lang="zh-CN" altLang="en-US" dirty="0">
                <a:latin typeface="Segoe UI Symbol" panose="020B0502040204020203" pitchFamily="34" charset="0"/>
              </a:rPr>
              <a:t> 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FC23E7-B39D-E7B6-16C8-0D7EECC93DCB}"/>
              </a:ext>
            </a:extLst>
          </p:cNvPr>
          <p:cNvSpPr txBox="1"/>
          <p:nvPr/>
        </p:nvSpPr>
        <p:spPr>
          <a:xfrm>
            <a:off x="3746286" y="2660630"/>
            <a:ext cx="2097676" cy="584775"/>
          </a:xfrm>
          <a:prstGeom prst="rect">
            <a:avLst/>
          </a:prstGeom>
          <a:solidFill>
            <a:srgbClr val="FFBCB7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Photonic</a:t>
            </a:r>
            <a:r>
              <a:rPr lang="zh-CN" altLang="en-US" sz="1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endParaRPr lang="en-US" altLang="zh-CN" sz="1600" b="1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en-US" altLang="zh-CN" sz="1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multiply-accumulate</a:t>
            </a:r>
            <a:r>
              <a:rPr lang="zh-CN" altLang="en-US" sz="1600" b="1" dirty="0">
                <a:solidFill>
                  <a:srgbClr val="C00000"/>
                </a:solidFill>
                <a:latin typeface="Segoe UI Symbol" panose="020B0502040204020203" pitchFamily="34" charset="0"/>
              </a:rPr>
              <a:t> </a:t>
            </a:r>
            <a:endParaRPr lang="en-US" sz="1600" b="1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FC7F6F4-A397-5702-957F-15101830E11C}"/>
              </a:ext>
            </a:extLst>
          </p:cNvPr>
          <p:cNvSpPr txBox="1"/>
          <p:nvPr/>
        </p:nvSpPr>
        <p:spPr>
          <a:xfrm>
            <a:off x="5954423" y="2660630"/>
            <a:ext cx="101829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altLang="zh-CN" sz="16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Digital compute</a:t>
            </a:r>
            <a:r>
              <a:rPr lang="zh-CN" altLang="en-US" sz="1600" dirty="0">
                <a:latin typeface="Segoe UI Symbol" panose="020B0502040204020203" pitchFamily="34" charset="0"/>
              </a:rPr>
              <a:t> </a:t>
            </a:r>
            <a:endParaRPr lang="en-US" sz="16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A1C0984-3E62-B157-8C4C-A7B753C3E21B}"/>
              </a:ext>
            </a:extLst>
          </p:cNvPr>
          <p:cNvSpPr txBox="1"/>
          <p:nvPr/>
        </p:nvSpPr>
        <p:spPr>
          <a:xfrm>
            <a:off x="3746286" y="3614737"/>
            <a:ext cx="2097676" cy="584775"/>
          </a:xfrm>
          <a:prstGeom prst="rect">
            <a:avLst/>
          </a:prstGeom>
          <a:solidFill>
            <a:srgbClr val="FFBCB7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Photonic</a:t>
            </a:r>
            <a:r>
              <a:rPr lang="zh-CN" altLang="en-US" sz="1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endParaRPr lang="en-US" altLang="zh-CN" sz="1600" b="1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en-US" altLang="zh-CN" sz="1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multiply-accumulate</a:t>
            </a:r>
            <a:r>
              <a:rPr lang="zh-CN" altLang="en-US" sz="1600" b="1" dirty="0">
                <a:solidFill>
                  <a:srgbClr val="C00000"/>
                </a:solidFill>
                <a:latin typeface="Segoe UI Symbol" panose="020B0502040204020203" pitchFamily="34" charset="0"/>
              </a:rPr>
              <a:t> </a:t>
            </a:r>
            <a:endParaRPr lang="en-US" sz="1600" b="1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767F0A2-EEC4-8446-85AB-68E238A789D5}"/>
              </a:ext>
            </a:extLst>
          </p:cNvPr>
          <p:cNvSpPr txBox="1"/>
          <p:nvPr/>
        </p:nvSpPr>
        <p:spPr>
          <a:xfrm>
            <a:off x="5954423" y="3614737"/>
            <a:ext cx="101829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altLang="zh-CN" sz="16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Digital compute</a:t>
            </a:r>
            <a:r>
              <a:rPr lang="zh-CN" altLang="en-US" sz="1600" dirty="0">
                <a:latin typeface="Segoe UI Symbol" panose="020B0502040204020203" pitchFamily="34" charset="0"/>
              </a:rPr>
              <a:t> </a:t>
            </a:r>
            <a:endParaRPr lang="en-US" sz="16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910344-5CB0-96C0-45F8-58E23AC28CF9}"/>
              </a:ext>
            </a:extLst>
          </p:cNvPr>
          <p:cNvSpPr txBox="1"/>
          <p:nvPr/>
        </p:nvSpPr>
        <p:spPr>
          <a:xfrm>
            <a:off x="8718322" y="3613724"/>
            <a:ext cx="2097676" cy="584775"/>
          </a:xfrm>
          <a:prstGeom prst="rect">
            <a:avLst/>
          </a:prstGeom>
          <a:solidFill>
            <a:srgbClr val="FFBCB7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Photonic</a:t>
            </a:r>
            <a:r>
              <a:rPr lang="zh-CN" altLang="en-US" sz="1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endParaRPr lang="en-US" altLang="zh-CN" sz="1600" b="1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en-US" altLang="zh-CN" sz="1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multiply-accumulate</a:t>
            </a:r>
            <a:r>
              <a:rPr lang="zh-CN" altLang="en-US" sz="1600" b="1" dirty="0">
                <a:solidFill>
                  <a:srgbClr val="C00000"/>
                </a:solidFill>
                <a:latin typeface="Segoe UI Symbol" panose="020B0502040204020203" pitchFamily="34" charset="0"/>
              </a:rPr>
              <a:t> </a:t>
            </a:r>
            <a:endParaRPr lang="en-US" sz="1600" b="1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44D7384-6719-E82F-3653-9CEBBC95D5EB}"/>
              </a:ext>
            </a:extLst>
          </p:cNvPr>
          <p:cNvSpPr txBox="1"/>
          <p:nvPr/>
        </p:nvSpPr>
        <p:spPr>
          <a:xfrm>
            <a:off x="10926459" y="3613724"/>
            <a:ext cx="101829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altLang="zh-CN" sz="16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Digital compute</a:t>
            </a:r>
            <a:r>
              <a:rPr lang="zh-CN" altLang="en-US" sz="1600" dirty="0">
                <a:latin typeface="Segoe UI Symbol" panose="020B0502040204020203" pitchFamily="34" charset="0"/>
              </a:rPr>
              <a:t> </a:t>
            </a:r>
            <a:endParaRPr lang="en-US" sz="1600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C80C379-5919-59A7-8346-F68D0B066ED4}"/>
              </a:ext>
            </a:extLst>
          </p:cNvPr>
          <p:cNvSpPr txBox="1"/>
          <p:nvPr/>
        </p:nvSpPr>
        <p:spPr>
          <a:xfrm flipH="1">
            <a:off x="6908147" y="373683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…</a:t>
            </a:r>
            <a:r>
              <a:rPr lang="zh-CN" alt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30</a:t>
            </a:r>
            <a:r>
              <a:rPr lang="zh-CN" alt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b="1" dirty="0"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layers…</a:t>
            </a:r>
            <a:endParaRPr lang="en-US" sz="2400" b="1" dirty="0"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4F4E5EA4-2B0D-2614-2398-DD10CE52DB89}"/>
              </a:ext>
            </a:extLst>
          </p:cNvPr>
          <p:cNvCxnSpPr>
            <a:stCxn id="14" idx="3"/>
            <a:endCxn id="20" idx="1"/>
          </p:cNvCxnSpPr>
          <p:nvPr/>
        </p:nvCxnSpPr>
        <p:spPr>
          <a:xfrm flipV="1">
            <a:off x="2153050" y="2953018"/>
            <a:ext cx="1593236" cy="477053"/>
          </a:xfrm>
          <a:prstGeom prst="straightConnector1">
            <a:avLst/>
          </a:prstGeom>
          <a:ln w="254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8E06C23-E36D-3522-FC0E-96141EEA096E}"/>
              </a:ext>
            </a:extLst>
          </p:cNvPr>
          <p:cNvCxnSpPr>
            <a:cxnSpLocks/>
            <a:stCxn id="14" idx="3"/>
            <a:endCxn id="65" idx="1"/>
          </p:cNvCxnSpPr>
          <p:nvPr/>
        </p:nvCxnSpPr>
        <p:spPr>
          <a:xfrm>
            <a:off x="2153050" y="3430071"/>
            <a:ext cx="1593236" cy="477054"/>
          </a:xfrm>
          <a:prstGeom prst="straightConnector1">
            <a:avLst/>
          </a:prstGeom>
          <a:ln w="254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C2C45489-1309-E992-535B-0B8C53AA5DC4}"/>
              </a:ext>
            </a:extLst>
          </p:cNvPr>
          <p:cNvSpPr txBox="1"/>
          <p:nvPr/>
        </p:nvSpPr>
        <p:spPr>
          <a:xfrm>
            <a:off x="7083183" y="2657891"/>
            <a:ext cx="1018299" cy="584775"/>
          </a:xfrm>
          <a:prstGeom prst="rect">
            <a:avLst/>
          </a:prstGeom>
          <a:solidFill>
            <a:srgbClr val="FFBCB7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Photonic</a:t>
            </a:r>
            <a:r>
              <a:rPr lang="zh-CN" altLang="en-US" sz="1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endParaRPr lang="en-US" altLang="zh-CN" sz="1600" b="1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r>
              <a:rPr lang="en-US" altLang="zh-CN" sz="1600" b="1" dirty="0">
                <a:solidFill>
                  <a:srgbClr val="C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multiply</a:t>
            </a:r>
            <a:endParaRPr lang="en-US" sz="1600" b="1" dirty="0">
              <a:solidFill>
                <a:srgbClr val="C00000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D19617-D31E-12D9-A03A-7C11A4267206}"/>
              </a:ext>
            </a:extLst>
          </p:cNvPr>
          <p:cNvSpPr txBox="1"/>
          <p:nvPr/>
        </p:nvSpPr>
        <p:spPr>
          <a:xfrm rot="20586898" flipH="1">
            <a:off x="2066212" y="2734149"/>
            <a:ext cx="156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model</a:t>
            </a:r>
            <a:r>
              <a:rPr lang="zh-CN" altLang="en-US" sz="2400" b="1" dirty="0">
                <a:solidFill>
                  <a:schemeClr val="accent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#1</a:t>
            </a:r>
            <a:endParaRPr lang="en-US" sz="2400" b="1" dirty="0">
              <a:solidFill>
                <a:schemeClr val="accent1"/>
              </a:solidFill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213B33B-1594-FCAF-792B-A3E0FC069F7F}"/>
              </a:ext>
            </a:extLst>
          </p:cNvPr>
          <p:cNvSpPr txBox="1"/>
          <p:nvPr/>
        </p:nvSpPr>
        <p:spPr>
          <a:xfrm rot="986833" flipH="1">
            <a:off x="2097529" y="3634721"/>
            <a:ext cx="156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model</a:t>
            </a:r>
            <a:r>
              <a:rPr lang="zh-CN" altLang="en-US" sz="2400" b="1" dirty="0">
                <a:solidFill>
                  <a:schemeClr val="accent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400" b="1" dirty="0">
                <a:solidFill>
                  <a:schemeClr val="accent1"/>
                </a:solidFill>
                <a:latin typeface="Segoe UI Light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#2</a:t>
            </a:r>
            <a:endParaRPr lang="en-US" sz="2400" b="1" dirty="0">
              <a:solidFill>
                <a:schemeClr val="accent1"/>
              </a:solidFill>
              <a:latin typeface="Segoe UI Light" panose="020B0502040204020203" pitchFamily="34" charset="0"/>
              <a:ea typeface="Segoe UI Symbol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CC735D-38AF-D3DB-AD94-F4C1829F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Zhizhen Zhong @ SIGCOMM 2023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7E047C-5E5A-834B-5C37-84BC2D76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9/12/23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06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0" uiExpand="1" build="p" bldLvl="2"/>
      <p:bldP spid="4" grpId="0" animBg="1"/>
      <p:bldP spid="14" grpId="0" animBg="1"/>
      <p:bldP spid="20" grpId="0" animBg="1"/>
      <p:bldP spid="55" grpId="1" animBg="1"/>
      <p:bldP spid="65" grpId="0" animBg="1"/>
      <p:bldP spid="66" grpId="1" animBg="1"/>
      <p:bldP spid="67" grpId="0" animBg="1"/>
      <p:bldP spid="68" grpId="1" animBg="1"/>
      <p:bldP spid="69" grpId="0"/>
      <p:bldP spid="81" grpId="0" animBg="1"/>
      <p:bldP spid="82" grpId="0"/>
      <p:bldP spid="8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8.8|3.7|0.6|19.5|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7.9|4.3|1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8.7|3.2|3.4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0.4|0.9|0.9|0.6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7.7|2|0.5|0.4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|8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.7|1.2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4.2|0.4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3|1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0.3|18.7|15.7|10.6|8.2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7.4|15.4|9.8|8.2|8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.9|5.4|6.6|7.2|3.6|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14605</TotalTime>
  <Words>1434</Words>
  <Application>Microsoft Macintosh PowerPoint</Application>
  <PresentationFormat>Widescreen</PresentationFormat>
  <Paragraphs>375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Helvetica Neue</vt:lpstr>
      <vt:lpstr>Segoe UI Light</vt:lpstr>
      <vt:lpstr>Segoe UI Symbol</vt:lpstr>
      <vt:lpstr>Office Theme</vt:lpstr>
      <vt:lpstr>Lightning: a Reconfigurable Photonic-Electronic SmartNIC for Fast and Energy-Efficient Inference</vt:lpstr>
      <vt:lpstr>The machine learning (ML) storm</vt:lpstr>
      <vt:lpstr>Requirements for serving real-time inference packets</vt:lpstr>
      <vt:lpstr>PowerPoint Presentation</vt:lpstr>
      <vt:lpstr>What is photonic computing?</vt:lpstr>
      <vt:lpstr>Photonics can revolutionize computing</vt:lpstr>
      <vt:lpstr>Photonic computing: modulating light intensities as it propagates </vt:lpstr>
      <vt:lpstr>Challenge: photonic operations are mixed with electronic ones in real-world ML inference</vt:lpstr>
      <vt:lpstr>Even harder challenge: reconfigure photonic-electronic operations for different ML inference</vt:lpstr>
      <vt:lpstr>Strawman approach: Stop-and-go data movement between digital &amp; photonics</vt:lpstr>
      <vt:lpstr>Our solution: co-design photonics and digital systems</vt:lpstr>
      <vt:lpstr>Lightning’s reconfigurable count-action abstraction</vt:lpstr>
      <vt:lpstr>Putting it all together: Lightning SmartNIC</vt:lpstr>
      <vt:lpstr>PowerPoint Presentation</vt:lpstr>
      <vt:lpstr>PowerPoint Presentation</vt:lpstr>
      <vt:lpstr>PowerPoint Presentation</vt:lpstr>
      <vt:lpstr>Lightning open-source developer kit</vt:lpstr>
      <vt:lpstr>Large-scale simulations: latency and energy gains </vt:lpstr>
      <vt:lpstr>Concluding summary</vt:lpstr>
      <vt:lpstr>More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Lightning: a Reconfigurable Photonic-Electronic SmartNIC for Fast and Energy-Efficient Inference</dc:title>
  <dc:creator>Zhizhen Zhong</dc:creator>
  <cp:lastModifiedBy>Zhizhen Zhong</cp:lastModifiedBy>
  <cp:revision>289</cp:revision>
  <dcterms:created xsi:type="dcterms:W3CDTF">2023-08-29T03:03:57Z</dcterms:created>
  <dcterms:modified xsi:type="dcterms:W3CDTF">2023-11-03T01:23:31Z</dcterms:modified>
</cp:coreProperties>
</file>